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8E56CD57-0935-4FC2-A92A-5D779638FF71}"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B7560BA0-3BEB-4DD6-87EF-62744E395941}"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D61CEB10-6B20-499F-898C-B48F64366BC0}" type="datetime1">
              <a:rPr b="0" lang="en-US" sz="900" spc="-1" strike="noStrike">
                <a:solidFill>
                  <a:srgbClr val="404040"/>
                </a:solidFill>
                <a:latin typeface="Franklin Gothic Book"/>
              </a:rPr>
              <a:t>04/04/2024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5581112C-A65B-4555-9D8A-0F9954CD46A4}"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5EF081C7-EDCF-48AE-8FBE-5ACE2B66328E}"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0" lang="en-US" sz="3600" spc="-1" strike="noStrike" cap="all">
                <a:solidFill>
                  <a:srgbClr val="0d0d0d"/>
                </a:solidFill>
                <a:latin typeface="Söhne"/>
              </a:rPr>
              <a:t>In today's digital age</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KEYLOGGER</a:t>
            </a:r>
            <a:endParaRPr b="0" lang="en-IN" sz="3200" spc="-1" strike="noStrike">
              <a:latin typeface="Arial"/>
            </a:endParaRPr>
          </a:p>
        </p:txBody>
      </p:sp>
      <p:sp>
        <p:nvSpPr>
          <p:cNvPr id="136" name="CustomShape 3"/>
          <p:cNvSpPr/>
          <p:nvPr/>
        </p:nvSpPr>
        <p:spPr>
          <a:xfrm>
            <a:off x="3117600" y="4586400"/>
            <a:ext cx="7979760" cy="161640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92d050"/>
                </a:solidFill>
                <a:latin typeface="Arial"/>
              </a:rPr>
              <a:t>Presented By:</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Student Name:  s.subbulakshmi</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College Name:   VV COLLEGE  OF ENGINEERING</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Department:       CSE</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US" sz="2400" spc="-1" strike="noStrike">
                <a:solidFill>
                  <a:srgbClr val="0d0d0d"/>
                </a:solidFill>
                <a:latin typeface="Söhne"/>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b="0" lang="en-IN" sz="2400" spc="-1" strike="noStrike">
                <a:solidFill>
                  <a:srgbClr val="0f0f0f"/>
                </a:solidFill>
                <a:latin typeface="Franklin Gothic Book"/>
                <a:ea typeface="Franklin Gothic Book"/>
              </a:rPr>
              <a:t>.</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tabLst>
                <a:tab algn="l" pos="0"/>
              </a:tabLst>
            </a:pPr>
            <a:r>
              <a:rPr b="1" lang="en-US" sz="1200" spc="-1" strike="noStrike">
                <a:solidFill>
                  <a:srgbClr val="0d0d0d"/>
                </a:solidFill>
                <a:latin typeface="Söhne"/>
              </a:rPr>
              <a:t>Aim</a:t>
            </a:r>
            <a:r>
              <a:rPr b="0" lang="en-US" sz="1200" spc="-1" strike="noStrike">
                <a:solidFill>
                  <a:srgbClr val="0d0d0d"/>
                </a:solidFill>
                <a:latin typeface="Söhne"/>
              </a:rPr>
              <a:t>: Develop comprehensive cybersecurity strategies aimed at detecting, preventing, and mitigating keylogger attacks.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1" lang="en-US" sz="1200" spc="-1" strike="noStrike">
                <a:solidFill>
                  <a:srgbClr val="0d0d0d"/>
                </a:solidFill>
                <a:latin typeface="Söhne"/>
              </a:rPr>
              <a:t>Data Collection</a:t>
            </a:r>
            <a:r>
              <a:rPr b="0" lang="en-US" sz="1200" spc="-1" strike="noStrike">
                <a:solidFill>
                  <a:srgbClr val="0d0d0d"/>
                </a:solidFill>
                <a:latin typeface="Söhne"/>
              </a:rPr>
              <a:t>: Gather historical data on keylogger incidents Collecting data from various sources such as cybersecurity reports, incident databases, and user feedback.</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data includes information on past keylogger attacks, attack vectors, target demographics, and affected systems.The goal is to gather insights into keylogger prevalence, distribution methods, and attack patterns.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0" lang="en-US" sz="1200" spc="-1" strike="noStrike">
                <a:solidFill>
                  <a:srgbClr val="0d0d0d"/>
                </a:solidFill>
                <a:latin typeface="Söhne"/>
              </a:rPr>
              <a:t> </a:t>
            </a:r>
            <a:r>
              <a:rPr b="1" lang="en-US" sz="1200" spc="-1" strike="noStrike">
                <a:solidFill>
                  <a:srgbClr val="0d0d0d"/>
                </a:solidFill>
                <a:latin typeface="Söhne"/>
              </a:rPr>
              <a:t>Data Preprocessing</a:t>
            </a:r>
            <a:r>
              <a:rPr b="0" lang="en-US" sz="1200" spc="-1" strike="noStrike">
                <a:solidFill>
                  <a:srgbClr val="0d0d0d"/>
                </a:solidFill>
                <a:latin typeface="Söhne"/>
              </a:rPr>
              <a:t>: Clean and preprocess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involves removing noise, inconsistencies, and irrelevant information from the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Data preprocessing techniques may include data cleaning, normalization, feature scaling, and handling missing values.The aim is to prepare the data for analysis and model training by ensuring its quality and suitability.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r>
              <a:rPr b="0" lang="en-US" sz="1200" spc="-1" strike="noStrike">
                <a:solidFill>
                  <a:srgbClr val="0d0d0d"/>
                </a:solidFill>
                <a:latin typeface="Söhne"/>
              </a:rPr>
              <a:t>       </a:t>
            </a:r>
            <a:r>
              <a:rPr b="1" lang="en-US" sz="1200" spc="-1" strike="noStrike">
                <a:solidFill>
                  <a:srgbClr val="0d0d0d"/>
                </a:solidFill>
                <a:latin typeface="Söhne"/>
              </a:rPr>
              <a:t>Machine Learning Algorithms</a:t>
            </a:r>
            <a:r>
              <a:rPr b="0" lang="en-US" sz="1200" spc="-1" strike="noStrike">
                <a:solidFill>
                  <a:srgbClr val="0d0d0d"/>
                </a:solidFill>
                <a:latin typeface="Söhne"/>
              </a:rPr>
              <a:t>:</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Machine learning algorithms are applied to analyze patterns in the preprocessed data and detect keylogger activity.</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Algorithms may include supervised learning models (e.g., classification algorithms), unsupervised learning models (e.g., clustering algorithms), or hybrid approaches.ML algorithms leverage features such as keystroke dynamics, user behavior, and system anomalies to identify suspicious activity indicative of keyloggers.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Deployment</a:t>
            </a:r>
            <a:r>
              <a:rPr b="0" lang="en-US" sz="1200" spc="-1" strike="noStrike">
                <a:solidFill>
                  <a:srgbClr val="0d0d0d"/>
                </a:solidFill>
                <a:latin typeface="Söhne"/>
              </a:rPr>
              <a:t>: Implement trained models into security systemsTrained machine learning models are deployed into security systems to continuously monitor and detect keylogger activity in real-time.</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Deployment may involve integrating ML models into existing security infrastructure, such as intrusion detection systems (IDS) or endpoint security solutions.The aim is to create proactive defense mechanisms that can automatically detect and respond to keylogger threats.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Evaluation</a:t>
            </a:r>
            <a:r>
              <a:rPr b="0" lang="en-US" sz="1200" spc="-1" strike="noStrike">
                <a:solidFill>
                  <a:srgbClr val="0d0d0d"/>
                </a:solidFill>
                <a:latin typeface="Söhne"/>
              </a:rPr>
              <a:t>: Regularly evaluate model effectivenessModel performance is evaluated using metrics such as detection accuracy, false positive rate, and response time.Evaluation involves testing models on real-world data, conducting simulations, and analyzing performance against known benchmarks.The goal is to assess the effectiveness of deployed models, identify areas for improvement, and refine cybersecurity defense mechanisms accordingly.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a:t>
            </a:r>
            <a:r>
              <a:rPr b="1" lang="en-US" sz="1800" spc="-1" strike="noStrike">
                <a:solidFill>
                  <a:srgbClr val="0d0d0d"/>
                </a:solidFill>
                <a:latin typeface="Söhne"/>
                <a:ea typeface="Franklin Gothic Book"/>
              </a:rPr>
              <a:t>In today's digital age</a:t>
            </a:r>
            <a:r>
              <a:rPr b="1" lang="en-IN" sz="1800" spc="-1" strike="noStrike">
                <a:solidFill>
                  <a:srgbClr val="0f0f0f"/>
                </a:solidFill>
                <a:latin typeface="Franklin Gothic Book"/>
                <a:ea typeface="Franklin Gothic Book"/>
              </a:rPr>
              <a:t>.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5366880"/>
          </a:xfrm>
          <a:prstGeom prst="rect">
            <a:avLst/>
          </a:prstGeom>
          <a:noFill/>
          <a:ln>
            <a:noFill/>
          </a:ln>
        </p:spPr>
        <p:txBody>
          <a:bodyPr anchor="ctr">
            <a:normAutofit/>
          </a:bodyPr>
          <a:p>
            <a:pPr marL="305280" indent="-30492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today ‘sdigital age. Here's an example structure for this section:</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Algorithm Selection:</a:t>
            </a:r>
            <a:r>
              <a:rPr b="0" lang="en-US" sz="1400" spc="-1" strike="noStrike">
                <a:solidFill>
                  <a:srgbClr val="0d0d0d"/>
                </a:solidFill>
                <a:latin typeface="Söhne"/>
                <a:ea typeface="Franklin Gothic Book"/>
              </a:rPr>
              <a:t> In this step, appropriate machine learning algorithms are chosen to detect keyloggers effectively.Algorithms commonly used for this purpose include decision trees, random forests, support vector machines (SVM), logistic regression, and neural networks.The selection is based on factors such as the nature of the data, complexity of the problem, and desired performance metrics</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Data Input:</a:t>
            </a:r>
            <a:r>
              <a:rPr b="0" lang="en-US" sz="1400" spc="-1" strike="noStrike">
                <a:solidFill>
                  <a:srgbClr val="0d0d0d"/>
                </a:solidFill>
                <a:latin typeface="Söhne"/>
                <a:ea typeface="Franklin Gothic Book"/>
              </a:rPr>
              <a:t> Data input involves collecting relevant data that will be used to train the machine learning model.This includes historical data on keylogger incidents, user behavior patterns, system logs, and any other relevant data sources.The data is typically structured into features (e.g., keystroke dynamics, system activities) and labels (indicating whether a keylogger is present).</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Training Process:</a:t>
            </a:r>
            <a:r>
              <a:rPr b="0" lang="en-US" sz="1400" spc="-1" strike="noStrike">
                <a:solidFill>
                  <a:srgbClr val="0d0d0d"/>
                </a:solidFill>
                <a:latin typeface="Söhne"/>
                <a:ea typeface="Franklin Gothic Book"/>
              </a:rPr>
              <a:t> In the training process, the selected machine learning algorithm is trained on the input data.The algorithm learns patterns and relationships within the data to distinguish between normal user behavior and keylogger activity.Training involves iterative optimization of the algorithm's parameters to minimize prediction errors and maximize performance.</a:t>
            </a:r>
            <a:endParaRPr b="0" lang="en-US" sz="1400" spc="-1" strike="noStrike">
              <a:solidFill>
                <a:srgbClr val="404040"/>
              </a:solidFill>
              <a:latin typeface="Franklin Gothic Book"/>
            </a:endParaRPr>
          </a:p>
          <a:p>
            <a:pPr marL="306000" indent="-305640">
              <a:lnSpc>
                <a:spcPct val="110000"/>
              </a:lnSpc>
              <a:spcBef>
                <a:spcPts val="340"/>
              </a:spcBef>
              <a:spcAft>
                <a:spcPts val="601"/>
              </a:spcAft>
              <a:buClr>
                <a:srgbClr val="1cade4"/>
              </a:buClr>
              <a:buSzPct val="92000"/>
              <a:buFont typeface="Wingdings 2" charset="2"/>
              <a:buChar char=""/>
            </a:pPr>
            <a:r>
              <a:rPr b="1" lang="en-US" sz="1700" spc="-1" strike="noStrike">
                <a:solidFill>
                  <a:srgbClr val="0d0d0d"/>
                </a:solidFill>
                <a:latin typeface="Söhne"/>
                <a:ea typeface="Franklin Gothic Book"/>
              </a:rPr>
              <a:t>Prediction Process</a:t>
            </a:r>
            <a:r>
              <a:rPr b="0" lang="en-US" sz="1700" spc="-1" strike="noStrike">
                <a:solidFill>
                  <a:srgbClr val="0d0d0d"/>
                </a:solidFill>
                <a:latin typeface="Söhne"/>
                <a:ea typeface="Franklin Gothic Book"/>
              </a:rPr>
              <a:t>:</a:t>
            </a:r>
            <a:endParaRPr b="0" lang="en-US" sz="17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0" lang="en-US" sz="1400" spc="-1" strike="noStrike">
                <a:solidFill>
                  <a:srgbClr val="0d0d0d"/>
                </a:solidFill>
                <a:latin typeface="Söhne"/>
                <a:ea typeface="Franklin Gothic Book"/>
              </a:rPr>
              <a:t>Once the model is trained, it can be used to predict whether keylogger activity is present in new, unseen data.During the prediction process, the trained model analyzes input data and generates predictions or probabilities indicating the likelihood of keylogger activity.Predictions are based on learned patterns and decision boundaries derived from the training data, allowing the model to classify instances as either benign or indicative of a keylogger threat.</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today’s digital age.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77ceef"/>
                </a:solidFill>
                <a:latin typeface="Franklin Gothic Demi"/>
              </a:rPr>
              <a:t>conclusion</a:t>
            </a:r>
            <a:endParaRPr b="0" lang="en-US" sz="28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000000"/>
                </a:solidFill>
                <a:latin typeface="Söhne"/>
              </a:rPr>
              <a:t>T</a:t>
            </a:r>
            <a:r>
              <a:rPr b="0" lang="en-US" sz="1600" spc="-1" strike="noStrike">
                <a:solidFill>
                  <a:srgbClr val="000000"/>
                </a:solidFill>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endParaRPr b="0" lang="en-US" sz="1600" spc="-1" strike="noStrike">
              <a:solidFill>
                <a:srgbClr val="404040"/>
              </a:solidFill>
              <a:latin typeface="Franklin Gothic Book"/>
            </a:endParaRPr>
          </a:p>
          <a:p>
            <a:pPr>
              <a:lnSpc>
                <a:spcPct val="110000"/>
              </a:lnSpc>
              <a:spcBef>
                <a:spcPts val="340"/>
              </a:spcBef>
              <a:spcAft>
                <a:spcPts val="601"/>
              </a:spcAf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0d0d0d"/>
                </a:solidFill>
                <a:latin typeface="Söhne"/>
              </a:rPr>
              <a:t>Ongoing research and development efforts to stay ahead of emerging keylogger threats, anticipate future attack vectors, and innovate new countermeasures to protect against evolving cybersecurity risks.</a:t>
            </a:r>
            <a:endParaRPr b="0" lang="en-US" sz="17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Application>LibreOffice/6.4.7.2$Linux_X86_64 LibreOffice_project/40$Build-2</Application>
  <Words>1048</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2024-04-04T15:59:17Z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