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63" r:id="rId17"/>
    <p:sldId id="265" r:id="rId18"/>
    <p:sldId id="266" r:id="rId19"/>
    <p:sldId id="264" r:id="rId20"/>
    <p:sldId id="267" r:id="rId21"/>
    <p:sldId id="268" r:id="rId22"/>
    <p:sldId id="269" r:id="rId23"/>
    <p:sldId id="270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C3B77-77CA-43A9-8922-4FFEEEA11593}" type="datetimeFigureOut">
              <a:rPr lang="en-IN" smtClean="0"/>
              <a:t>12-05-2018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CDFD-26FD-4E0F-A592-239244E9A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1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5107-2D92-4F79-AA85-CC30E41D2852}" type="datetime1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7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0C430-FE68-4193-9E9F-4CB58151FB3F}" type="datetime1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7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949C-74E0-4AFC-BC0D-12DE220C9ED9}" type="datetime1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2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69CA-1940-4731-BA22-104CD6A710F4}" type="datetime1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0738-1452-4308-9BC6-358F95E3461F}" type="datetime1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1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CE6C-483F-4016-93B6-C7B66BC85B29}" type="datetime1">
              <a:rPr lang="en-IN" smtClean="0"/>
              <a:t>12-05-2018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7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35C8-C064-48C7-AA54-996E2334143C}" type="datetime1">
              <a:rPr lang="en-IN" smtClean="0"/>
              <a:t>12-05-2018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C674-7D64-4410-A6E3-0C3C8A4AD5F9}" type="datetime1">
              <a:rPr lang="en-IN" smtClean="0"/>
              <a:t>12-05-2018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1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5748-31ED-4FE3-B066-1A4004B70DAC}" type="datetime1">
              <a:rPr lang="en-IN" smtClean="0"/>
              <a:t>12-05-2018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2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88E0-D481-4A8A-96B7-A9F31B0EF349}" type="datetime1">
              <a:rPr lang="en-IN" smtClean="0"/>
              <a:t>12-05-2018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CA53-A85D-445C-9CA0-FC1C79FED0CC}" type="datetime1">
              <a:rPr lang="en-IN" smtClean="0"/>
              <a:t>12-05-2018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1650E-880B-4142-8B18-2C590BA91F93}" type="datetime1">
              <a:rPr lang="en-IN" smtClean="0"/>
              <a:t>12-05-2018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92FB-13EB-4631-8A66-E3353F01D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5074"/>
          </a:xfrm>
        </p:spPr>
        <p:txBody>
          <a:bodyPr anchor="ctr">
            <a:norm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1- GAME AI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8093"/>
            <a:ext cx="9144000" cy="3043461"/>
          </a:xfrm>
        </p:spPr>
        <p:txBody>
          <a:bodyPr anchor="ctr">
            <a:normAutofit lnSpcReduction="10000"/>
          </a:bodyPr>
          <a:lstStyle/>
          <a:p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Megha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Jayakumar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Shramana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Thakur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Rishi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Nandagudi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Sridharamurthy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Subbulakshmi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Sundaram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Deepansh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Pandey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Strategy: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of Player X’s moves, each free cell was evaluated using the following heuristic function: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cells in a line empty : +1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player’s symbol in a line : +10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opponent’s symbol in a line: -10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player’s and opponent’s symbol in a line: 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of player’s symbols in a line: +150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of opponent’s symbols in a line: +100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Strategy (contd.):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45085" y="2729230"/>
          <a:ext cx="4807074" cy="3627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 (L-R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+3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+2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 (R-L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+3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+2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1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1" dirty="0" smtClean="0"/>
                        <a:t>+1 (L-R </a:t>
                      </a:r>
                      <a:r>
                        <a:rPr lang="en-US" sz="1600" b="1" dirty="0" err="1" smtClean="0"/>
                        <a:t>diag</a:t>
                      </a:r>
                      <a:r>
                        <a:rPr lang="en-US" sz="1600" b="1" dirty="0" smtClean="0"/>
                        <a:t>) </a:t>
                      </a:r>
                    </a:p>
                    <a:p>
                      <a:pPr algn="ctr"/>
                      <a:r>
                        <a:rPr lang="en-US" sz="1600" b="1" dirty="0" smtClean="0"/>
                        <a:t>+1 (R-L </a:t>
                      </a:r>
                      <a:r>
                        <a:rPr lang="en-US" sz="1600" b="1" dirty="0" err="1" smtClean="0"/>
                        <a:t>diag</a:t>
                      </a:r>
                      <a:r>
                        <a:rPr lang="en-US" sz="1600" b="1" dirty="0" smtClean="0"/>
                        <a:t>)</a:t>
                      </a:r>
                    </a:p>
                    <a:p>
                      <a:pPr algn="ctr"/>
                      <a:r>
                        <a:rPr lang="en-US" sz="1600" b="1" dirty="0" smtClean="0"/>
                        <a:t>=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+4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+2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 (R-L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+3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+2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 (L-R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+3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842125" y="3216911"/>
          <a:ext cx="2932554" cy="216280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7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9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936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36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6477000" y="4038600"/>
            <a:ext cx="79248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Strategy (contd.):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1205" y="3108748"/>
          <a:ext cx="2048634" cy="18588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726377" y="2637314"/>
          <a:ext cx="4807074" cy="324611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853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- 10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+10 (L-R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- 10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+10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(R-L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+ 10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+ 10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1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1" dirty="0" smtClean="0"/>
                        <a:t>+10 (R-L </a:t>
                      </a:r>
                      <a:r>
                        <a:rPr lang="en-US" sz="1600" b="1" dirty="0" err="1" smtClean="0"/>
                        <a:t>diag</a:t>
                      </a:r>
                      <a:r>
                        <a:rPr lang="en-US" sz="1600" b="1" dirty="0" smtClean="0"/>
                        <a:t>) </a:t>
                      </a:r>
                    </a:p>
                    <a:p>
                      <a:pPr algn="ctr"/>
                      <a:r>
                        <a:rPr lang="en-US" sz="1600" b="1" dirty="0" smtClean="0"/>
                        <a:t>=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+12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+0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1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1" dirty="0" smtClean="0"/>
                        <a:t>+10 (L-R </a:t>
                      </a:r>
                      <a:r>
                        <a:rPr lang="en-US" sz="1600" b="1" dirty="0" err="1" smtClean="0"/>
                        <a:t>diag</a:t>
                      </a:r>
                      <a:r>
                        <a:rPr lang="en-US" sz="1600" b="1" dirty="0" smtClean="0"/>
                        <a:t>) </a:t>
                      </a:r>
                    </a:p>
                    <a:p>
                      <a:pPr algn="ctr"/>
                      <a:r>
                        <a:rPr lang="en-US" sz="1600" b="1" dirty="0" smtClean="0"/>
                        <a:t>=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+12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778240" y="3837861"/>
            <a:ext cx="646948" cy="32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643682" y="3200188"/>
          <a:ext cx="2048634" cy="185885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2834640" y="3726974"/>
            <a:ext cx="646948" cy="32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Strategy (contd.):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81205" y="3108748"/>
          <a:ext cx="2048634" cy="18281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38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726377" y="2469674"/>
          <a:ext cx="4807074" cy="324611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8534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+ 100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+10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(R-L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+111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+ 150 (row) </a:t>
                      </a:r>
                    </a:p>
                    <a:p>
                      <a:pPr algn="ctr"/>
                      <a:r>
                        <a:rPr lang="en-US" sz="1600" b="1" dirty="0" smtClean="0"/>
                        <a:t>-10 (col) </a:t>
                      </a:r>
                    </a:p>
                    <a:p>
                      <a:pPr algn="ctr"/>
                      <a:r>
                        <a:rPr lang="en-US" sz="1600" b="1" dirty="0" smtClean="0"/>
                        <a:t>=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+140</a:t>
                      </a:r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- 10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+10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(R-L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+0 (col)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+ 1 (row) </a:t>
                      </a:r>
                    </a:p>
                    <a:p>
                      <a:pPr algn="ctr"/>
                      <a:r>
                        <a:rPr lang="en-US" sz="1600" b="0" dirty="0" smtClean="0"/>
                        <a:t>+10 (col)</a:t>
                      </a:r>
                    </a:p>
                    <a:p>
                      <a:pPr algn="ctr"/>
                      <a:r>
                        <a:rPr lang="en-US" sz="1600" b="0" dirty="0" smtClean="0"/>
                        <a:t>+0 (L-R </a:t>
                      </a:r>
                      <a:r>
                        <a:rPr lang="en-US" sz="1600" b="0" dirty="0" err="1" smtClean="0"/>
                        <a:t>diag</a:t>
                      </a:r>
                      <a:r>
                        <a:rPr lang="en-US" sz="1600" b="0" dirty="0" smtClean="0"/>
                        <a:t>) </a:t>
                      </a:r>
                    </a:p>
                    <a:p>
                      <a:pPr algn="ctr"/>
                      <a:r>
                        <a:rPr lang="en-US" sz="1600" b="0" dirty="0" smtClean="0"/>
                        <a:t>=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2000" b="0" baseline="0" dirty="0" smtClean="0">
                          <a:solidFill>
                            <a:srgbClr val="FF0000"/>
                          </a:solidFill>
                        </a:rPr>
                        <a:t>+11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8778240" y="3837861"/>
            <a:ext cx="646948" cy="32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34640" y="3726974"/>
            <a:ext cx="646948" cy="326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686165" y="3139758"/>
          <a:ext cx="2048634" cy="182816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2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38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88"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197877" y="5960071"/>
            <a:ext cx="6276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Special Case: </a:t>
            </a:r>
            <a:r>
              <a:rPr lang="en-IN" sz="2000" b="1" dirty="0" smtClean="0"/>
              <a:t>Choosing </a:t>
            </a:r>
            <a:r>
              <a:rPr lang="en-IN" sz="2000" b="1" dirty="0"/>
              <a:t>win over </a:t>
            </a:r>
            <a:r>
              <a:rPr lang="en-IN" sz="2000" b="1" dirty="0" smtClean="0"/>
              <a:t>stopping opponent’s </a:t>
            </a:r>
            <a:r>
              <a:rPr lang="en-IN" sz="2000" b="1" dirty="0"/>
              <a:t>loss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1244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Strategy (contd.):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4" y="2518530"/>
            <a:ext cx="5913745" cy="39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825625"/>
            <a:ext cx="11717628" cy="4742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inspiration from the Tic-Tac-Toe code, Modifications were done in board Configuration, Winning Condition, Coin placement strategy. 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was run for 10,000 times and the statistics were taken by placing +1 for every cell when it contributed for the player’s win. </a:t>
            </a:r>
          </a:p>
          <a:p>
            <a:pPr marL="457200" lvl="1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and strategies considered for Computing Statistics are explained in the next slides.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81" y="3676113"/>
            <a:ext cx="7482425" cy="28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" y="1244723"/>
            <a:ext cx="12088969" cy="561327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sz="1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for the game and Calculating the Statistics:</a:t>
            </a:r>
            <a:endParaRPr lang="en-IN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Game matrix for the board size of 6x7.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player number,  move counter and set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noWinnerYet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True.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move_still_possible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noWinnerYet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Invoke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move_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at_random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passing the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and the current player number.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move is marked in the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the move of the player</a:t>
            </a: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Invoke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find_winner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(Returns True if sequence is formed and False when there is no sequence found) by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passing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 through the rows in the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Invoke the method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is_sequence_formed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passing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returns ‘True’ if there’s a sequence of 4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or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‘False’ if there is no sequence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found.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When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is_sequence_formed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true:</a:t>
            </a: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Invoke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modify_gameStats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Find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sequence formed by using the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findSubstring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(S[position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Counter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in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(Game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gameStats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position,i:i+len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(substring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)]+=1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52" y="1554325"/>
            <a:ext cx="11706896" cy="5167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031" y="1554325"/>
            <a:ext cx="11846417" cy="4324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Vertical Check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Loop through the columns in the </a:t>
            </a:r>
            <a:r>
              <a:rPr lang="en-IN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gameState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Invoke the method </a:t>
            </a:r>
            <a:r>
              <a:rPr lang="en-IN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is_sequence_formed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passing the </a:t>
            </a:r>
            <a:r>
              <a:rPr lang="en-IN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gameState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returns </a:t>
            </a:r>
            <a:r>
              <a:rPr lang="en-IN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‘True’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there’s a sequence of 4 or ‘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False’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there is no sequence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found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 lvl="1" algn="just">
              <a:lnSpc>
                <a:spcPct val="107000"/>
              </a:lnSpc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When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is_sequence_formed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returns true:</a:t>
            </a:r>
          </a:p>
          <a:p>
            <a:pPr marL="1828800"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Invoke </a:t>
            </a:r>
            <a:r>
              <a:rPr lang="en-IN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modify_gameStats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28800"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index of the sequence formed by using the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the </a:t>
            </a: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substring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findSubstring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(S[:,position],</a:t>
            </a:r>
            <a:r>
              <a:rPr lang="en-IN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substring)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algn="just"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Counter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position in </a:t>
            </a:r>
            <a:r>
              <a:rPr lang="en-IN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gameStats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(Game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Statistics)</a:t>
            </a:r>
          </a:p>
          <a:p>
            <a:pPr marL="1828800"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gameStats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i:i+len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(substring),position]+=</a:t>
            </a:r>
            <a:r>
              <a:rPr lang="en-IN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Diagonal Check (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Left_to_Right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diagonal and 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Right_to_Left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diagonal):</a:t>
            </a:r>
          </a:p>
          <a:p>
            <a:pPr marL="1600200"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Looping offset in the range 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GameState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S.shape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[1]*-1 to 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S.shape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600200"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the diagonals :</a:t>
            </a:r>
          </a:p>
          <a:p>
            <a:pPr marL="1828800" algn="just">
              <a:lnSpc>
                <a:spcPct val="107000"/>
              </a:lnSpc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left_to_right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S.diagonal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(offset, 1, 0).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tolist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algn="just">
              <a:lnSpc>
                <a:spcPct val="107000"/>
              </a:lnSpc>
              <a:spcAft>
                <a:spcPts val="800"/>
              </a:spcAft>
            </a:pP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right_to_left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S[::-1].diagonal(offset, 1, 0).</a:t>
            </a:r>
            <a:r>
              <a:rPr lang="en-IN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tolist</a:t>
            </a:r>
            <a:r>
              <a:rPr lang="en-IN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If both the sequences are less than 4 ,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10" y="1522323"/>
            <a:ext cx="11964473" cy="5303513"/>
          </a:xfrm>
        </p:spPr>
        <p:txBody>
          <a:bodyPr>
            <a:no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the method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is_sequence_formed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if it returns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true:</a:t>
            </a:r>
          </a:p>
          <a:p>
            <a:pPr marL="45720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modify_gameStats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of the sequence formed by using the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counter the position in the matrix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left_to_right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findSubstring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S.diagonal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(position,1,0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),substring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Counter:</a:t>
            </a:r>
          </a:p>
          <a:p>
            <a:pPr marL="457200" lvl="1" indent="0">
              <a:buNone/>
            </a:pP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starts = [0,0+((-1)*position)] if position&lt;0 else [0+position,0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= [starts[0]+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i,starts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[1]+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X in range(0,4):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gameStats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[starts[0]+X, starts[1]+X]+=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right_to_left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7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findSubstring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[::-1].diagonal(position, 1, 0),substring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Counter:</a:t>
            </a:r>
          </a:p>
          <a:p>
            <a:pPr marL="457200" lvl="1" indent="0">
              <a:buNone/>
            </a:pP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starts 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S.shape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[0]-1,0+((-1)*position)] if position&lt;0 else     [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S.shape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[0]-1-position,0]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starts = [starts[0]-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i,starts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[1]+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X in range(0,4):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  <a:r>
              <a:rPr lang="en-IN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gameStats</a:t>
            </a:r>
            <a:r>
              <a:rPr lang="en-IN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[starts[0]-X, starts[1]+X]+=</a:t>
            </a:r>
            <a:r>
              <a:rPr lang="en-IN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4105"/>
            <a:ext cx="10515600" cy="87254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72" y="1210245"/>
            <a:ext cx="11732653" cy="5177307"/>
          </a:xfrm>
        </p:spPr>
        <p:txBody>
          <a:bodyPr>
            <a:noAutofit/>
          </a:bodyPr>
          <a:lstStyle/>
          <a:p>
            <a:pPr lvl="0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find_winner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true set the flag </a:t>
            </a: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noWinnerYet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false, display the winner and increment the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player1wins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player2wins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by 1 according to the win.</a:t>
            </a:r>
          </a:p>
          <a:p>
            <a:pPr lvl="0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noWinnerYet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display the message game ended in draw and increment the </a:t>
            </a: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gameDraw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by 1.</a:t>
            </a:r>
          </a:p>
          <a:p>
            <a:pPr lvl="0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</a:t>
            </a: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gameStats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(Game statistics),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player1wins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player2wins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gameDraw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get a complete picture of the statistics of 2 players playing in random.</a:t>
            </a:r>
          </a:p>
          <a:p>
            <a:pPr marL="457200" lvl="1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game statistics: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 the tic-tac-toe game for 10000 matches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winning game (by either player) we stored following details into a Python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Winning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game 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Winning 3-in-a-line configuration</a:t>
            </a:r>
          </a:p>
          <a:p>
            <a:pPr marL="457200" lvl="1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48667" y="4866663"/>
          <a:ext cx="1445295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71534" y="4877395"/>
          <a:ext cx="1445295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743524" y="4825880"/>
          <a:ext cx="1445295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907175" y="4801351"/>
          <a:ext cx="1445295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8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322749" y="5357611"/>
            <a:ext cx="373488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330484" y="5357611"/>
            <a:ext cx="373488" cy="231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54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1.3.2 Connect 4 GUI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73" y="1463329"/>
            <a:ext cx="11732653" cy="517730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using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print_board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1.the board is flipped since because of the orientation of the board and the starting of the board being at the top and print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board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draw_connect4_board():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1.draw a rectangle using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with the length to be row count which is 6 multiplied by the block size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which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taken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100 pixels plus an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for display and column width to be number of columns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multiplied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block size.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2.draw circles where the coin is to be dropped for which the radius would be about half the size of block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board,player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1.checks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horizontally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4 coins of the same colour depending on the player passed ,if yes returns true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2.checks vertically if there are 4 coins of the same colour depending on the player passed ,if yes returns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3.checks positively sloped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4 coins of the same colour depending on the player passed ,if yes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returns true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4.checks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negatively sloped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4 coins of the same colour depending on the player passed ,if yes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returns true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54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 GUI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" y="1465588"/>
            <a:ext cx="11964473" cy="5177307"/>
          </a:xfrm>
        </p:spPr>
        <p:txBody>
          <a:bodyPr>
            <a:noAutofit/>
          </a:bodyPr>
          <a:lstStyle/>
          <a:p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 no player has won yet: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1.check for an event if the user wants to quit from the game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2.check if there is any </a:t>
            </a: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mouse motion 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Depending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player 1 or 2,the corresponding colour of coin keeps moving on the top slab depending on the user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motion</a:t>
            </a: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If a mouse down event  which is a </a:t>
            </a: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triggered: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a1. If player one then blue coin is dropped in the column user clicked onto in the next empty position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a2. </a:t>
            </a: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Check_winner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(board,1) which is basically passing the connect 4 board </a:t>
            </a: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witth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 1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a3. If a2 step returns true a display is put saying player 1 has won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If player two then yellow coin is dropped in the column user clicked onto in the next empty position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b2.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heck_winner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(board,2) which is basically passing the connect 4 board </a:t>
            </a: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witth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player 2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b3.if b2 step returns true a display is put saying player 2 has won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 counter turn is incremented by 1 and then mod by 2 so that the turns are alternated after every turn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 variable Counter is incremented after every coin drop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if the Counter is greater than equal to 42 and if no player has won yet: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display is put up that the game is a draw.</a:t>
            </a:r>
          </a:p>
          <a:p>
            <a:pPr marL="0" indent="0">
              <a:buNone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lvl="1" indent="0">
              <a:buNone/>
            </a:pPr>
            <a:endParaRPr lang="en-IN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54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 GUI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237668"/>
            <a:ext cx="11732653" cy="5177307"/>
          </a:xfrm>
        </p:spPr>
        <p:txBody>
          <a:bodyPr>
            <a:noAutofit/>
          </a:bodyPr>
          <a:lstStyle/>
          <a:p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Shots: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Board:                                                                                     </a:t>
            </a: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One wining :</a:t>
            </a:r>
          </a:p>
          <a:p>
            <a:pPr marL="0" indent="0">
              <a:buNone/>
            </a:pPr>
            <a:endParaRPr lang="en-IN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2061267"/>
            <a:ext cx="4146996" cy="3530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02" y="2031955"/>
            <a:ext cx="4626493" cy="35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254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1.3 Connect 4 GUI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237668"/>
            <a:ext cx="11732653" cy="5177307"/>
          </a:xfrm>
        </p:spPr>
        <p:txBody>
          <a:bodyPr>
            <a:noAutofit/>
          </a:bodyPr>
          <a:lstStyle/>
          <a:p>
            <a:r>
              <a:rPr lang="en-I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 Two wining :                                                                                                   Game Draw:</a:t>
            </a: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110211"/>
            <a:ext cx="4945487" cy="40639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91" y="2110211"/>
            <a:ext cx="4835579" cy="40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8197" y="2009104"/>
            <a:ext cx="61432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400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game statistics (contd.):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Stats.xlsx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2" y="2665458"/>
            <a:ext cx="10444678" cy="23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game statistics (contd.):</a:t>
            </a:r>
          </a:p>
          <a:p>
            <a:pPr marL="0" indent="0">
              <a:buNone/>
            </a:pP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total frequency count of occurrence of each cell in every game that resulted in a win (for either player)</a:t>
            </a:r>
          </a:p>
          <a:p>
            <a:pPr lvl="1"/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‘auspiciousness’ of each cell by dividing the count by the total number of games that resulted in a win * 3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Stats.xlsx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88" y="3937794"/>
            <a:ext cx="9518352" cy="16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game statistics (contd.):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42" y="2551073"/>
            <a:ext cx="5860316" cy="390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8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Strategy: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probabilities calculated in the previous task, we obtain the following matrix of values depicting the “goodness” of each cell in contributing to a win: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40965" y="3609359"/>
          <a:ext cx="3572634" cy="23723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07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0.126454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0.078802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0.125472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0.076461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0.182752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0.078198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7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0.124113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0.07918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0.128568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Strategy (contd.):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Player X place “X”s in free cells on board having the max. value as per the probability matrix, and Player O moved randomly. 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77900" y="3708399"/>
          <a:ext cx="2679699" cy="12700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3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0.126454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0.078802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0.125472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0.076461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0.182752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0.078198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0.124113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0.07918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0.128568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822700" y="413385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483053" y="413602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84701" y="3719249"/>
          <a:ext cx="2679699" cy="12700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3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8307177" y="3730824"/>
          <a:ext cx="2679699" cy="12700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3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6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Strategy (contd.):</a:t>
            </a: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Player X place “X”s in free cells on board having the max. value as per the probability matrix, and Player O moved randomly.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380365" y="3708399"/>
          <a:ext cx="2810634" cy="162559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3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86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0.126454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0.078802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 smtClean="0"/>
                        <a:t>0.125472</a:t>
                      </a:r>
                      <a:endParaRPr lang="en-US" sz="1400" b="0" strike="sng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0.076461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 smtClean="0">
                          <a:solidFill>
                            <a:schemeClr val="tx1"/>
                          </a:solidFill>
                        </a:rPr>
                        <a:t>0.182752</a:t>
                      </a:r>
                      <a:endParaRPr lang="en-US" sz="14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0.078198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0.124113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0.07918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0.128568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4699000" y="4267200"/>
            <a:ext cx="457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22165" y="3721101"/>
          <a:ext cx="2810634" cy="162559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3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8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86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1.2 Tic-Tac-Toe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Strategy (contd.):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92FB-13EB-4631-8A66-E3353F01D160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88" y="337702"/>
            <a:ext cx="2485623" cy="1157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65346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</TotalTime>
  <Words>1224</Words>
  <Application>Microsoft Office PowerPoint</Application>
  <PresentationFormat>Widescreen</PresentationFormat>
  <Paragraphs>371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Project 1- GAME AI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1.2 Tic-Tac-Toe</vt:lpstr>
      <vt:lpstr>Task 1.3 Connect 4</vt:lpstr>
      <vt:lpstr>Task 1.3 Connect 4 </vt:lpstr>
      <vt:lpstr>Task 1.3 Connect 4 </vt:lpstr>
      <vt:lpstr>Task 1.3 Connect 4 </vt:lpstr>
      <vt:lpstr>Task 1.3 Connect 4 </vt:lpstr>
      <vt:lpstr>Task 1.3.2 Connect 4 GUI </vt:lpstr>
      <vt:lpstr>Task 1.3 Connect 4 GUI </vt:lpstr>
      <vt:lpstr>Task 1.3 Connect 4 GUI </vt:lpstr>
      <vt:lpstr>Task 1.3 Connect 4 GUI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 GAME AI</dc:title>
  <dc:creator>Admin</dc:creator>
  <cp:lastModifiedBy>Admin</cp:lastModifiedBy>
  <cp:revision>32</cp:revision>
  <dcterms:created xsi:type="dcterms:W3CDTF">2018-05-12T20:27:58Z</dcterms:created>
  <dcterms:modified xsi:type="dcterms:W3CDTF">2018-05-13T20:02:00Z</dcterms:modified>
</cp:coreProperties>
</file>