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88" r:id="rId7"/>
    <p:sldId id="289" r:id="rId8"/>
    <p:sldId id="290" r:id="rId9"/>
    <p:sldId id="29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5BAAD-1457-4141-A336-43FE12E4948F}" v="1" dt="2023-06-20T03:46:10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5" autoAdjust="0"/>
    <p:restoredTop sz="94652" autoAdjust="0"/>
  </p:normalViewPr>
  <p:slideViewPr>
    <p:cSldViewPr snapToGrid="0" showGuides="1">
      <p:cViewPr varScale="1">
        <p:scale>
          <a:sx n="170" d="100"/>
          <a:sy n="170" d="100"/>
        </p:scale>
        <p:origin x="208" y="6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ramanian, Subbu" userId="9b73e9a5-daa5-44a2-b4b6-f4a5c1b426d4" providerId="ADAL" clId="{71D5BAAD-1457-4141-A336-43FE12E4948F}"/>
    <pc:docChg chg="custSel modSld">
      <pc:chgData name="Subramanian, Subbu" userId="9b73e9a5-daa5-44a2-b4b6-f4a5c1b426d4" providerId="ADAL" clId="{71D5BAAD-1457-4141-A336-43FE12E4948F}" dt="2023-06-20T03:45:57.922" v="14" actId="1076"/>
      <pc:docMkLst>
        <pc:docMk/>
      </pc:docMkLst>
      <pc:sldChg chg="modSp mod">
        <pc:chgData name="Subramanian, Subbu" userId="9b73e9a5-daa5-44a2-b4b6-f4a5c1b426d4" providerId="ADAL" clId="{71D5BAAD-1457-4141-A336-43FE12E4948F}" dt="2023-06-20T03:44:29.020" v="0" actId="33524"/>
        <pc:sldMkLst>
          <pc:docMk/>
          <pc:sldMk cId="3299715198" sldId="276"/>
        </pc:sldMkLst>
        <pc:spChg chg="mod">
          <ac:chgData name="Subramanian, Subbu" userId="9b73e9a5-daa5-44a2-b4b6-f4a5c1b426d4" providerId="ADAL" clId="{71D5BAAD-1457-4141-A336-43FE12E4948F}" dt="2023-06-20T03:44:29.020" v="0" actId="33524"/>
          <ac:spMkLst>
            <pc:docMk/>
            <pc:sldMk cId="3299715198" sldId="276"/>
            <ac:spMk id="3" creationId="{E92464D8-CC9A-46CF-3D85-9A3A0F0DE467}"/>
          </ac:spMkLst>
        </pc:spChg>
      </pc:sldChg>
      <pc:sldChg chg="modSp mod">
        <pc:chgData name="Subramanian, Subbu" userId="9b73e9a5-daa5-44a2-b4b6-f4a5c1b426d4" providerId="ADAL" clId="{71D5BAAD-1457-4141-A336-43FE12E4948F}" dt="2023-06-20T03:45:57.922" v="14" actId="1076"/>
        <pc:sldMkLst>
          <pc:docMk/>
          <pc:sldMk cId="1760807806" sldId="289"/>
        </pc:sldMkLst>
        <pc:spChg chg="mod">
          <ac:chgData name="Subramanian, Subbu" userId="9b73e9a5-daa5-44a2-b4b6-f4a5c1b426d4" providerId="ADAL" clId="{71D5BAAD-1457-4141-A336-43FE12E4948F}" dt="2023-06-20T03:44:51.405" v="2" actId="1076"/>
          <ac:spMkLst>
            <pc:docMk/>
            <pc:sldMk cId="1760807806" sldId="289"/>
            <ac:spMk id="9" creationId="{C34C13D1-844A-DAB8-B6CD-F7DBBDBF52CA}"/>
          </ac:spMkLst>
        </pc:spChg>
        <pc:spChg chg="mod">
          <ac:chgData name="Subramanian, Subbu" userId="9b73e9a5-daa5-44a2-b4b6-f4a5c1b426d4" providerId="ADAL" clId="{71D5BAAD-1457-4141-A336-43FE12E4948F}" dt="2023-06-20T03:45:03.043" v="4" actId="1076"/>
          <ac:spMkLst>
            <pc:docMk/>
            <pc:sldMk cId="1760807806" sldId="289"/>
            <ac:spMk id="10" creationId="{484FCD86-75F3-0CF8-A7D8-63935581D7AB}"/>
          </ac:spMkLst>
        </pc:spChg>
        <pc:spChg chg="mod">
          <ac:chgData name="Subramanian, Subbu" userId="9b73e9a5-daa5-44a2-b4b6-f4a5c1b426d4" providerId="ADAL" clId="{71D5BAAD-1457-4141-A336-43FE12E4948F}" dt="2023-06-20T03:45:11.830" v="6" actId="1076"/>
          <ac:spMkLst>
            <pc:docMk/>
            <pc:sldMk cId="1760807806" sldId="289"/>
            <ac:spMk id="12" creationId="{D1D2A679-80E9-FB3F-31E7-A83786343D50}"/>
          </ac:spMkLst>
        </pc:spChg>
        <pc:spChg chg="mod">
          <ac:chgData name="Subramanian, Subbu" userId="9b73e9a5-daa5-44a2-b4b6-f4a5c1b426d4" providerId="ADAL" clId="{71D5BAAD-1457-4141-A336-43FE12E4948F}" dt="2023-06-20T03:45:38.487" v="11" actId="1076"/>
          <ac:spMkLst>
            <pc:docMk/>
            <pc:sldMk cId="1760807806" sldId="289"/>
            <ac:spMk id="13" creationId="{F5B0FB89-B291-F891-6A00-E05FB13BD769}"/>
          </ac:spMkLst>
        </pc:spChg>
        <pc:picChg chg="mod">
          <ac:chgData name="Subramanian, Subbu" userId="9b73e9a5-daa5-44a2-b4b6-f4a5c1b426d4" providerId="ADAL" clId="{71D5BAAD-1457-4141-A336-43FE12E4948F}" dt="2023-06-20T03:45:53.536" v="13" actId="1076"/>
          <ac:picMkLst>
            <pc:docMk/>
            <pc:sldMk cId="1760807806" sldId="289"/>
            <ac:picMk id="3" creationId="{1AC938A0-71A1-F4B5-B40E-C52432BBB127}"/>
          </ac:picMkLst>
        </pc:picChg>
        <pc:picChg chg="mod">
          <ac:chgData name="Subramanian, Subbu" userId="9b73e9a5-daa5-44a2-b4b6-f4a5c1b426d4" providerId="ADAL" clId="{71D5BAAD-1457-4141-A336-43FE12E4948F}" dt="2023-06-20T03:44:47.055" v="1" actId="1076"/>
          <ac:picMkLst>
            <pc:docMk/>
            <pc:sldMk cId="1760807806" sldId="289"/>
            <ac:picMk id="5" creationId="{CC94B1B6-3739-13DC-BB07-EA16FB21CCC4}"/>
          </ac:picMkLst>
        </pc:picChg>
        <pc:picChg chg="mod">
          <ac:chgData name="Subramanian, Subbu" userId="9b73e9a5-daa5-44a2-b4b6-f4a5c1b426d4" providerId="ADAL" clId="{71D5BAAD-1457-4141-A336-43FE12E4948F}" dt="2023-06-20T03:45:46.507" v="12" actId="1076"/>
          <ac:picMkLst>
            <pc:docMk/>
            <pc:sldMk cId="1760807806" sldId="289"/>
            <ac:picMk id="6" creationId="{EB236CA6-C6AC-07B9-90C5-8DE859A17FCC}"/>
          </ac:picMkLst>
        </pc:picChg>
        <pc:picChg chg="mod">
          <ac:chgData name="Subramanian, Subbu" userId="9b73e9a5-daa5-44a2-b4b6-f4a5c1b426d4" providerId="ADAL" clId="{71D5BAAD-1457-4141-A336-43FE12E4948F}" dt="2023-06-20T03:45:57.922" v="14" actId="1076"/>
          <ac:picMkLst>
            <pc:docMk/>
            <pc:sldMk cId="1760807806" sldId="289"/>
            <ac:picMk id="7" creationId="{7B1B0D61-3040-0FE2-8866-2F8876FB9D4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3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4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2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3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0206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22027"/>
            <a:ext cx="9144000" cy="830997"/>
          </a:xfrm>
        </p:spPr>
        <p:txBody>
          <a:bodyPr lIns="0" tIns="0" rIns="0" bIns="0" anchor="t">
            <a:spAutoFit/>
          </a:bodyPr>
          <a:lstStyle/>
          <a:p>
            <a:pPr marL="0" marR="0" algn="l">
              <a:spcBef>
                <a:spcPts val="24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u="sng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Homes sold Above median value in Ames, Iowa:</a:t>
            </a:r>
            <a:br>
              <a:rPr lang="en-US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Subbu Subramanian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2370" y="1785450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8197" y="503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lose-up of market graph analysis">
            <a:extLst>
              <a:ext uri="{FF2B5EF4-FFF2-40B4-BE49-F238E27FC236}">
                <a16:creationId xmlns:a16="http://schemas.microsoft.com/office/drawing/2014/main" id="{BCEF7F7E-3A05-6B75-235D-02B6F7216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53" y="50334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464D8-CC9A-46CF-3D85-9A3A0F0DE467}"/>
              </a:ext>
            </a:extLst>
          </p:cNvPr>
          <p:cNvSpPr/>
          <p:nvPr/>
        </p:nvSpPr>
        <p:spPr>
          <a:xfrm>
            <a:off x="6585269" y="579475"/>
            <a:ext cx="3712788" cy="63821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i="1" dirty="0">
              <a:solidFill>
                <a:srgbClr val="8F5902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900"/>
              </a:spcBef>
              <a:spcAft>
                <a:spcPts val="900"/>
              </a:spcAft>
            </a:pP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 Per the initial analysis of the Home sales Data in Ames, Iowa, 51% of the Homes were sold above the Median value. While there are several factors provided in the sales data which determines the value of the home, there are only a few of them seems to be significant – Zones, Lot Area, Neighborhood, Type of Building, Year Built, Year Remodeled, Living Area, Number of rooms above Ground level and the Garage capacity.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Let's Analyze in detail in the upcoming slides on the significance of these different variables and their contribution to a Home being sold Above or Below Median value:</a:t>
            </a:r>
          </a:p>
          <a:p>
            <a:endParaRPr lang="en-US" sz="1600" i="1" dirty="0">
              <a:solidFill>
                <a:srgbClr val="8F5902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i="1" dirty="0">
              <a:solidFill>
                <a:srgbClr val="8F5902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8F5902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Model suburban house with for sale sign">
            <a:extLst>
              <a:ext uri="{FF2B5EF4-FFF2-40B4-BE49-F238E27FC236}">
                <a16:creationId xmlns:a16="http://schemas.microsoft.com/office/drawing/2014/main" id="{49B80EB0-A884-C12F-32FE-329A4BE30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69" y="855297"/>
            <a:ext cx="4343711" cy="55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 Factors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6AB4-B33E-2B13-5F1C-A008A750FA38}"/>
              </a:ext>
            </a:extLst>
          </p:cNvPr>
          <p:cNvSpPr/>
          <p:nvPr/>
        </p:nvSpPr>
        <p:spPr>
          <a:xfrm>
            <a:off x="1736743" y="563561"/>
            <a:ext cx="2743195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Zone Based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EA6137-2179-EDB4-F5DF-8F9C83CE4F4C}"/>
              </a:ext>
            </a:extLst>
          </p:cNvPr>
          <p:cNvSpPr/>
          <p:nvPr/>
        </p:nvSpPr>
        <p:spPr>
          <a:xfrm>
            <a:off x="6648175" y="563562"/>
            <a:ext cx="3234056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Neighborhood Based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03FEB0-A62B-1852-CE1B-D14A1C80BA5C}"/>
              </a:ext>
            </a:extLst>
          </p:cNvPr>
          <p:cNvSpPr/>
          <p:nvPr/>
        </p:nvSpPr>
        <p:spPr>
          <a:xfrm>
            <a:off x="426662" y="3531386"/>
            <a:ext cx="2743195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Building Type Based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EC2226-0845-FF12-D917-F7CD0F519A35}"/>
              </a:ext>
            </a:extLst>
          </p:cNvPr>
          <p:cNvSpPr/>
          <p:nvPr/>
        </p:nvSpPr>
        <p:spPr>
          <a:xfrm>
            <a:off x="3875715" y="3479296"/>
            <a:ext cx="3595822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Rooms Above Ground Based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ACD0F8-B1A6-BC2E-CFA1-A8AE6C4A50A8}"/>
              </a:ext>
            </a:extLst>
          </p:cNvPr>
          <p:cNvSpPr/>
          <p:nvPr/>
        </p:nvSpPr>
        <p:spPr>
          <a:xfrm>
            <a:off x="8269001" y="3444176"/>
            <a:ext cx="3496337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Car Garage Capacity Based Analysis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DE988107-5756-F133-74B7-6691867FA6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225375" y="979935"/>
            <a:ext cx="3765932" cy="22359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C4CE8970-7710-387C-6CDE-A0553BA3EE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88705" y="3878104"/>
            <a:ext cx="2537083" cy="21332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9" name="Picture">
            <a:extLst>
              <a:ext uri="{FF2B5EF4-FFF2-40B4-BE49-F238E27FC236}">
                <a16:creationId xmlns:a16="http://schemas.microsoft.com/office/drawing/2014/main" id="{634DF6E7-5DB1-33F4-3A1D-884C4DDFCD7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204371" y="998389"/>
            <a:ext cx="4042537" cy="23553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0" name="Picture">
            <a:extLst>
              <a:ext uri="{FF2B5EF4-FFF2-40B4-BE49-F238E27FC236}">
                <a16:creationId xmlns:a16="http://schemas.microsoft.com/office/drawing/2014/main" id="{0BACF9C9-2681-F99D-657B-63128279528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4016713" y="4019670"/>
            <a:ext cx="3178219" cy="19916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1" name="Picture">
            <a:extLst>
              <a:ext uri="{FF2B5EF4-FFF2-40B4-BE49-F238E27FC236}">
                <a16:creationId xmlns:a16="http://schemas.microsoft.com/office/drawing/2014/main" id="{67652B5D-105B-A517-8785-E7447721A99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8225640" y="3898800"/>
            <a:ext cx="3539698" cy="21332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153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Supportive Factors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C13D1-844A-DAB8-B6CD-F7DBBDBF52CA}"/>
              </a:ext>
            </a:extLst>
          </p:cNvPr>
          <p:cNvSpPr/>
          <p:nvPr/>
        </p:nvSpPr>
        <p:spPr>
          <a:xfrm>
            <a:off x="1699271" y="693447"/>
            <a:ext cx="2743195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Lot Area Based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FCD86-75F3-0CF8-A7D8-63935581D7AB}"/>
              </a:ext>
            </a:extLst>
          </p:cNvPr>
          <p:cNvSpPr/>
          <p:nvPr/>
        </p:nvSpPr>
        <p:spPr>
          <a:xfrm>
            <a:off x="6950173" y="695352"/>
            <a:ext cx="2743195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Living Area Based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D2A679-80E9-FB3F-31E7-A83786343D50}"/>
              </a:ext>
            </a:extLst>
          </p:cNvPr>
          <p:cNvSpPr/>
          <p:nvPr/>
        </p:nvSpPr>
        <p:spPr>
          <a:xfrm>
            <a:off x="1804775" y="3752254"/>
            <a:ext cx="2743195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Built Year Based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0FB89-B291-F891-6A00-E05FB13BD769}"/>
              </a:ext>
            </a:extLst>
          </p:cNvPr>
          <p:cNvSpPr/>
          <p:nvPr/>
        </p:nvSpPr>
        <p:spPr>
          <a:xfrm>
            <a:off x="7018826" y="3749965"/>
            <a:ext cx="3021188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Remodeled Year Based Analysis</a:t>
            </a:r>
          </a:p>
        </p:txBody>
      </p:sp>
      <p:pic>
        <p:nvPicPr>
          <p:cNvPr id="2" name="Picture">
            <a:extLst>
              <a:ext uri="{FF2B5EF4-FFF2-40B4-BE49-F238E27FC236}">
                <a16:creationId xmlns:a16="http://schemas.microsoft.com/office/drawing/2014/main" id="{027C26FB-C410-D464-3628-1E73660468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5327" y="988779"/>
            <a:ext cx="3925364" cy="26838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B950A44F-5C50-26B4-A6C6-097385EE3F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46944" y="4108916"/>
            <a:ext cx="3701026" cy="26166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B5E4BF7D-9800-E56F-7E96-6958B75DF6E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481389" y="4105206"/>
            <a:ext cx="3944270" cy="26166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764F673C-2042-93C5-C53A-415C7B17940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6217883" y="1059118"/>
            <a:ext cx="4207776" cy="25429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Finalizing the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CAA02-E44A-1A36-82D3-3955C4078D8F}"/>
              </a:ext>
            </a:extLst>
          </p:cNvPr>
          <p:cNvSpPr txBox="1"/>
          <p:nvPr/>
        </p:nvSpPr>
        <p:spPr>
          <a:xfrm>
            <a:off x="430867" y="4148681"/>
            <a:ext cx="11450186" cy="285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i="1" dirty="0">
              <a:solidFill>
                <a:srgbClr val="8F5902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 evident from the analysis so far, Neighborhood – College Creek, Somerset, Gilbert, Northwest Ames and North Ames, Zoning – Low Density Residential Area and Type of Building – One Family Homes, plays a significant role in the price of homes which were sold Above Median value.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When we further drill down, College Creek Neighborhood has the greatest number of homes sold above median value. </a:t>
            </a:r>
          </a:p>
          <a:p>
            <a:endParaRPr lang="en-US" i="1" dirty="0">
              <a:solidFill>
                <a:srgbClr val="8F5902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 descr="Three arrows on bullseye">
            <a:extLst>
              <a:ext uri="{FF2B5EF4-FFF2-40B4-BE49-F238E27FC236}">
                <a16:creationId xmlns:a16="http://schemas.microsoft.com/office/drawing/2014/main" id="{F3B21B8A-3EBB-02ED-5C34-0BCE0BCF3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51" y="901123"/>
            <a:ext cx="8056731" cy="32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9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CAA02-E44A-1A36-82D3-3955C4078D8F}"/>
              </a:ext>
            </a:extLst>
          </p:cNvPr>
          <p:cNvSpPr txBox="1"/>
          <p:nvPr/>
        </p:nvSpPr>
        <p:spPr>
          <a:xfrm>
            <a:off x="0" y="580290"/>
            <a:ext cx="5442549" cy="7209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endParaRPr lang="en-US" i="1" dirty="0">
              <a:solidFill>
                <a:srgbClr val="8F5902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Highest number Homes in College Creek neighborhood are the ones which are sold above median value. These above median value homes are all of One Family homes with a Low-Density Residential Zoning. They all have been built on a median lot area of 10142 sq.ft with a median living area of 1661 sq.ft. All these homes are either mostly built after 2002 or remodeled after 2003. Two car garages are a minimum for these homes, and they have a median of 7 rooms above ground level.</a:t>
            </a: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Summarizing the top 5 Variables which determines the values of a home being sold above Median Value in Ames: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Living Area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Year Built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Neighborhood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Car Garage Capacity</a:t>
            </a:r>
          </a:p>
          <a:p>
            <a:pPr marL="342900" marR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Zone</a:t>
            </a: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endParaRPr lang="en-US" sz="1400" i="1" dirty="0">
              <a:solidFill>
                <a:srgbClr val="8F590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endParaRPr lang="en-US" sz="1400" i="1" dirty="0">
              <a:solidFill>
                <a:srgbClr val="8F590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8F5902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 descr="Keys to a home">
            <a:extLst>
              <a:ext uri="{FF2B5EF4-FFF2-40B4-BE49-F238E27FC236}">
                <a16:creationId xmlns:a16="http://schemas.microsoft.com/office/drawing/2014/main" id="{23F33CCE-44A7-1B00-1333-875F88A39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88" y="836935"/>
            <a:ext cx="6182016" cy="51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6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0206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130</TotalTime>
  <Words>414</Words>
  <Application>Microsoft Macintosh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Segoe UI Light</vt:lpstr>
      <vt:lpstr>Office Theme</vt:lpstr>
      <vt:lpstr>    Analysis of Homes sold Above median value in Ames, Iowa:      Subbu Subramanian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>Charter Communications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Analysis of Homes sold Above median value in Ames, Iowa:      Subbu Subramanian</dc:title>
  <dc:creator>Subramanian, Subbu</dc:creator>
  <cp:lastModifiedBy>Subbu Subramanian</cp:lastModifiedBy>
  <cp:revision>10</cp:revision>
  <dcterms:created xsi:type="dcterms:W3CDTF">2023-06-20T02:43:11Z</dcterms:created>
  <dcterms:modified xsi:type="dcterms:W3CDTF">2023-06-30T13:41:38Z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