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handoutMasterIdLst>
    <p:handoutMasterId r:id="rId30"/>
  </p:handoutMasterIdLst>
  <p:sldIdLst>
    <p:sldId id="256" r:id="rId2"/>
    <p:sldId id="257" r:id="rId3"/>
    <p:sldId id="258" r:id="rId4"/>
    <p:sldId id="259" r:id="rId5"/>
    <p:sldId id="260" r:id="rId6"/>
    <p:sldId id="261" r:id="rId7"/>
    <p:sldId id="262" r:id="rId8"/>
    <p:sldId id="264" r:id="rId9"/>
    <p:sldId id="265" r:id="rId10"/>
    <p:sldId id="274" r:id="rId11"/>
    <p:sldId id="276" r:id="rId12"/>
    <p:sldId id="283" r:id="rId13"/>
    <p:sldId id="266" r:id="rId14"/>
    <p:sldId id="284" r:id="rId15"/>
    <p:sldId id="277" r:id="rId16"/>
    <p:sldId id="285" r:id="rId17"/>
    <p:sldId id="286" r:id="rId18"/>
    <p:sldId id="287" r:id="rId19"/>
    <p:sldId id="288" r:id="rId20"/>
    <p:sldId id="268" r:id="rId21"/>
    <p:sldId id="270" r:id="rId22"/>
    <p:sldId id="289" r:id="rId23"/>
    <p:sldId id="278" r:id="rId24"/>
    <p:sldId id="282" r:id="rId25"/>
    <p:sldId id="279" r:id="rId26"/>
    <p:sldId id="280" r:id="rId27"/>
    <p:sldId id="273"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24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296" y="18"/>
      </p:cViewPr>
      <p:guideLst>
        <p:guide orient="horz" pos="2160"/>
        <p:guide pos="2880"/>
        <p:guide orient="horz" pos="42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CAE6BF-A432-4F95-AB5C-9A9F4AF533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0B66C8B-25CF-46D0-A5A0-9DA43A1105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6736EC-8213-4EC3-9192-50148E2A67E5}" type="datetimeFigureOut">
              <a:rPr lang="en-US" smtClean="0"/>
              <a:t>5/22/2023</a:t>
            </a:fld>
            <a:endParaRPr lang="en-US"/>
          </a:p>
        </p:txBody>
      </p:sp>
      <p:sp>
        <p:nvSpPr>
          <p:cNvPr id="4" name="Footer Placeholder 3">
            <a:extLst>
              <a:ext uri="{FF2B5EF4-FFF2-40B4-BE49-F238E27FC236}">
                <a16:creationId xmlns:a16="http://schemas.microsoft.com/office/drawing/2014/main" id="{10673421-05A5-4B2A-9A6F-57F31519E8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89E8C2-DD94-4B5B-8FDA-F1D0FF2E5F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045A27-D50B-400B-86DD-DF28A89A2E25}" type="slidenum">
              <a:rPr lang="en-US" smtClean="0"/>
              <a:t>‹#›</a:t>
            </a:fld>
            <a:endParaRPr lang="en-US"/>
          </a:p>
        </p:txBody>
      </p:sp>
    </p:spTree>
    <p:extLst>
      <p:ext uri="{BB962C8B-B14F-4D97-AF65-F5344CB8AC3E}">
        <p14:creationId xmlns:p14="http://schemas.microsoft.com/office/powerpoint/2010/main" val="86730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4305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447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3695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6" name="Google Shape;16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6" name="Google Shape;16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0328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6716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5244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4417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2323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358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1" name="Google Shape;18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3" name="Google Shape;19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3" name="Google Shape;19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7337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3" name="Google Shape;19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9481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3" name="Google Shape;19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249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3" name="Google Shape;19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2964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3" name="Google Shape;19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027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8" name="Google Shape;21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0" name="Google Shape;15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3886200" y="6318249"/>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rgbClr val="C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085583D8-0B72-40C2-AB9B-C4D24E12F717}" type="datetime1">
              <a:rPr lang="en-US" smtClean="0"/>
              <a:t>5/22/2023</a:t>
            </a:fld>
            <a:endParaRPr lang="en-US" dirty="0"/>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3886200" y="6318249"/>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E27A360-B5F3-42A8-A655-3645F568CDB9}" type="datetime1">
              <a:rPr lang="en-US" smtClean="0"/>
              <a:t>5/22/2023</a:t>
            </a:fld>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dirty="0"/>
          </a:p>
        </p:txBody>
      </p:sp>
      <p:sp>
        <p:nvSpPr>
          <p:cNvPr id="24" name="Google Shape;24;p3"/>
          <p:cNvSpPr txBox="1">
            <a:spLocks noGrp="1"/>
          </p:cNvSpPr>
          <p:nvPr>
            <p:ph type="dt" idx="10"/>
          </p:nvPr>
        </p:nvSpPr>
        <p:spPr>
          <a:xfrm>
            <a:off x="3713206" y="6492875"/>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rgbClr val="C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&lt;#&gt; </a:t>
            </a:r>
            <a:fld id="{96AD386C-7BFE-42DD-A975-65CB24BADBA6}" type="datetime1">
              <a:rPr lang="en-US" smtClean="0"/>
              <a:pPr/>
              <a:t>5/22/2023</a:t>
            </a:fld>
            <a:r>
              <a:rPr lang="en-US" dirty="0"/>
              <a:t> &lt;#&gt;</a:t>
            </a: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3886200" y="6318249"/>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11DB4B5D-98CD-4E70-9AF3-F3FD8FE99693}" type="datetime1">
              <a:rPr lang="en-US" smtClean="0"/>
              <a:t>5/22/2023</a:t>
            </a:fld>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3886200" y="6318249"/>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5BA3FA64-A00D-4038-9AC0-3D25E8D62DEC}" type="datetime1">
              <a:rPr lang="en-US" smtClean="0"/>
              <a:t>5/22/2023</a:t>
            </a:fld>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3886200" y="6318249"/>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302D874A-EAF9-40FC-BCF8-B30727D6E78E}" type="datetime1">
              <a:rPr lang="en-US" smtClean="0"/>
              <a:t>5/22/2023</a:t>
            </a:fld>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3886200" y="6318249"/>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32BAFF91-C807-4688-A97E-7D45983D7F99}" type="datetime1">
              <a:rPr lang="en-US" smtClean="0"/>
              <a:t>5/22/2023</a:t>
            </a:fld>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3886200" y="6318249"/>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E736C38C-1AF5-4D68-BC07-6EF43394C3B0}" type="datetime1">
              <a:rPr lang="en-US" smtClean="0"/>
              <a:t>5/22/2023</a:t>
            </a:fld>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3886200" y="6318249"/>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DB7D02C8-41AD-4B55-AAC1-3B9AFB3BDABF}" type="datetime1">
              <a:rPr lang="en-US" smtClean="0"/>
              <a:t>5/22/2023</a:t>
            </a:fld>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3886200" y="6318249"/>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A775B97F-39D4-4231-B67F-10F9D20B7AE4}" type="datetime1">
              <a:rPr lang="en-US" smtClean="0"/>
              <a:t>5/22/2023</a:t>
            </a:fld>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p:nvPr/>
        </p:nvSpPr>
        <p:spPr>
          <a:xfrm>
            <a:off x="3733800" y="6524554"/>
            <a:ext cx="20574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A04400"/>
                </a:solidFill>
                <a:latin typeface="Calibri"/>
                <a:ea typeface="Calibri"/>
                <a:cs typeface="Calibri"/>
                <a:sym typeface="Calibri"/>
              </a:rPr>
              <a:t>23 December 2022</a:t>
            </a:r>
            <a:endParaRPr sz="1800" b="1" i="0" u="none" strike="noStrike" cap="none">
              <a:solidFill>
                <a:srgbClr val="A04400"/>
              </a:solidFill>
              <a:latin typeface="Calibri"/>
              <a:ea typeface="Calibri"/>
              <a:cs typeface="Calibri"/>
              <a:sym typeface="Calibri"/>
            </a:endParaRPr>
          </a:p>
        </p:txBody>
      </p:sp>
      <p:sp>
        <p:nvSpPr>
          <p:cNvPr id="13" name="Google Shape;13;p1"/>
          <p:cNvSpPr txBox="1"/>
          <p:nvPr/>
        </p:nvSpPr>
        <p:spPr>
          <a:xfrm>
            <a:off x="8458200" y="6387442"/>
            <a:ext cx="9144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1" i="0" u="none" strike="noStrike" cap="none">
                <a:solidFill>
                  <a:srgbClr val="A04400"/>
                </a:solidFill>
                <a:latin typeface="Calibri"/>
                <a:ea typeface="Calibri"/>
                <a:cs typeface="Calibri"/>
                <a:sym typeface="Calibri"/>
              </a:rPr>
              <a:t>‹#›</a:t>
            </a:fld>
            <a:endParaRPr sz="1800" b="1" i="0" u="none" strike="noStrike" cap="none">
              <a:solidFill>
                <a:srgbClr val="A04400"/>
              </a:solidFill>
              <a:latin typeface="Calibri"/>
              <a:ea typeface="Calibri"/>
              <a:cs typeface="Calibri"/>
              <a:sym typeface="Calibri"/>
            </a:endParaRPr>
          </a:p>
        </p:txBody>
      </p:sp>
      <p:pic>
        <p:nvPicPr>
          <p:cNvPr id="14" name="Google Shape;14;p1" descr="C:\Users\User\Downloads\,mnbvcxz.png"/>
          <p:cNvPicPr preferRelativeResize="0"/>
          <p:nvPr/>
        </p:nvPicPr>
        <p:blipFill rotWithShape="1">
          <a:blip r:embed="rId12">
            <a:alphaModFix/>
          </a:blip>
          <a:srcRect/>
          <a:stretch/>
        </p:blipFill>
        <p:spPr>
          <a:xfrm>
            <a:off x="0" y="5709095"/>
            <a:ext cx="966040" cy="1123950"/>
          </a:xfrm>
          <a:prstGeom prst="rect">
            <a:avLst/>
          </a:prstGeom>
          <a:noFill/>
          <a:ln>
            <a:noFill/>
          </a:ln>
        </p:spPr>
      </p:pic>
      <p:sp>
        <p:nvSpPr>
          <p:cNvPr id="2" name="Rectangle 1">
            <a:extLst>
              <a:ext uri="{FF2B5EF4-FFF2-40B4-BE49-F238E27FC236}">
                <a16:creationId xmlns:a16="http://schemas.microsoft.com/office/drawing/2014/main" id="{46B80CB2-73FE-4EDD-9919-087B0D1E9E48}"/>
              </a:ext>
            </a:extLst>
          </p:cNvPr>
          <p:cNvSpPr/>
          <p:nvPr userDrawn="1"/>
        </p:nvSpPr>
        <p:spPr>
          <a:xfrm>
            <a:off x="3249827" y="6524554"/>
            <a:ext cx="3373395" cy="308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838200" y="1752600"/>
            <a:ext cx="77724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96000"/>
              </a:lnSpc>
              <a:spcBef>
                <a:spcPts val="0"/>
              </a:spcBef>
              <a:spcAft>
                <a:spcPts val="0"/>
              </a:spcAft>
              <a:buClr>
                <a:schemeClr val="dk1"/>
              </a:buClr>
              <a:buSzPts val="3600"/>
              <a:buFont typeface="Calibri"/>
              <a:buNone/>
            </a:pPr>
            <a:r>
              <a:rPr lang="en-US" sz="3600" b="1" dirty="0"/>
              <a:t>“Crash Detection System”</a:t>
            </a:r>
            <a:endParaRPr sz="4000" b="1" dirty="0"/>
          </a:p>
        </p:txBody>
      </p:sp>
      <p:sp>
        <p:nvSpPr>
          <p:cNvPr id="89" name="Google Shape;89;p13"/>
          <p:cNvSpPr txBox="1">
            <a:spLocks noGrp="1"/>
          </p:cNvSpPr>
          <p:nvPr>
            <p:ph type="subTitle" idx="1"/>
          </p:nvPr>
        </p:nvSpPr>
        <p:spPr>
          <a:xfrm>
            <a:off x="1332600" y="3257863"/>
            <a:ext cx="6478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800"/>
              <a:buNone/>
            </a:pPr>
            <a:r>
              <a:rPr lang="en-US" sz="2400" dirty="0">
                <a:solidFill>
                  <a:schemeClr val="dk1"/>
                </a:solidFill>
              </a:rPr>
              <a:t>Presented By:</a:t>
            </a:r>
            <a:endParaRPr sz="2400" dirty="0"/>
          </a:p>
          <a:p>
            <a:pPr marL="0" lvl="0" indent="0" rtl="0">
              <a:lnSpc>
                <a:spcPct val="100000"/>
              </a:lnSpc>
              <a:spcBef>
                <a:spcPts val="360"/>
              </a:spcBef>
              <a:spcAft>
                <a:spcPts val="0"/>
              </a:spcAft>
              <a:buClr>
                <a:schemeClr val="dk1"/>
              </a:buClr>
              <a:buSzPts val="1800"/>
              <a:buNone/>
            </a:pPr>
            <a:r>
              <a:rPr lang="en-US" sz="2400" dirty="0">
                <a:solidFill>
                  <a:schemeClr val="dk1"/>
                </a:solidFill>
              </a:rPr>
              <a:t>Manish Chhetri [PAS076BEI015]</a:t>
            </a:r>
            <a:endParaRPr sz="2400" dirty="0"/>
          </a:p>
          <a:p>
            <a:pPr marL="0" lvl="0" indent="0" rtl="0">
              <a:lnSpc>
                <a:spcPct val="100000"/>
              </a:lnSpc>
              <a:spcBef>
                <a:spcPts val="360"/>
              </a:spcBef>
              <a:spcAft>
                <a:spcPts val="0"/>
              </a:spcAft>
              <a:buClr>
                <a:schemeClr val="dk1"/>
              </a:buClr>
              <a:buSzPts val="1800"/>
              <a:buNone/>
            </a:pPr>
            <a:r>
              <a:rPr lang="en-US" sz="2400" dirty="0" err="1">
                <a:solidFill>
                  <a:schemeClr val="dk1"/>
                </a:solidFill>
              </a:rPr>
              <a:t>Nabaraj</a:t>
            </a:r>
            <a:r>
              <a:rPr lang="en-US" sz="2400" dirty="0">
                <a:solidFill>
                  <a:schemeClr val="dk1"/>
                </a:solidFill>
              </a:rPr>
              <a:t> </a:t>
            </a:r>
            <a:r>
              <a:rPr lang="en-US" sz="2400" dirty="0" err="1">
                <a:solidFill>
                  <a:schemeClr val="dk1"/>
                </a:solidFill>
              </a:rPr>
              <a:t>Subedi</a:t>
            </a:r>
            <a:r>
              <a:rPr lang="en-US" sz="2400" dirty="0">
                <a:solidFill>
                  <a:schemeClr val="dk1"/>
                </a:solidFill>
              </a:rPr>
              <a:t>  [PAS076BEI018]</a:t>
            </a:r>
            <a:endParaRPr sz="2400" dirty="0"/>
          </a:p>
          <a:p>
            <a:pPr marL="0" lvl="0" indent="0" rtl="0">
              <a:lnSpc>
                <a:spcPct val="100000"/>
              </a:lnSpc>
              <a:spcBef>
                <a:spcPts val="360"/>
              </a:spcBef>
              <a:spcAft>
                <a:spcPts val="0"/>
              </a:spcAft>
              <a:buClr>
                <a:schemeClr val="dk1"/>
              </a:buClr>
              <a:buSzPts val="1800"/>
              <a:buNone/>
            </a:pPr>
            <a:r>
              <a:rPr lang="en-US" sz="2400" dirty="0" err="1">
                <a:solidFill>
                  <a:schemeClr val="dk1"/>
                </a:solidFill>
              </a:rPr>
              <a:t>Nirajan</a:t>
            </a:r>
            <a:r>
              <a:rPr lang="en-US" sz="2400" dirty="0">
                <a:solidFill>
                  <a:schemeClr val="dk1"/>
                </a:solidFill>
              </a:rPr>
              <a:t> </a:t>
            </a:r>
            <a:r>
              <a:rPr lang="en-US" sz="2400" dirty="0" err="1">
                <a:solidFill>
                  <a:schemeClr val="dk1"/>
                </a:solidFill>
              </a:rPr>
              <a:t>Paudel</a:t>
            </a:r>
            <a:r>
              <a:rPr lang="en-US" sz="2400" dirty="0">
                <a:solidFill>
                  <a:schemeClr val="dk1"/>
                </a:solidFill>
              </a:rPr>
              <a:t> [PAS076BEI019]</a:t>
            </a:r>
            <a:endParaRPr sz="2400" dirty="0"/>
          </a:p>
          <a:p>
            <a:pPr marL="0" lvl="0" indent="0" rtl="0">
              <a:lnSpc>
                <a:spcPct val="100000"/>
              </a:lnSpc>
              <a:spcBef>
                <a:spcPts val="360"/>
              </a:spcBef>
              <a:spcAft>
                <a:spcPts val="0"/>
              </a:spcAft>
              <a:buClr>
                <a:schemeClr val="dk1"/>
              </a:buClr>
              <a:buSzPts val="1800"/>
              <a:buNone/>
            </a:pPr>
            <a:r>
              <a:rPr lang="en-US" sz="2400" dirty="0">
                <a:solidFill>
                  <a:schemeClr val="dk1"/>
                </a:solidFill>
              </a:rPr>
              <a:t>Sudarshan Acharya [PAS076BEI043]</a:t>
            </a:r>
            <a:endParaRPr sz="2400" dirty="0"/>
          </a:p>
          <a:p>
            <a:pPr marL="0" lvl="0" indent="0" algn="ctr" rtl="0">
              <a:lnSpc>
                <a:spcPct val="100000"/>
              </a:lnSpc>
              <a:spcBef>
                <a:spcPts val="360"/>
              </a:spcBef>
              <a:spcAft>
                <a:spcPts val="0"/>
              </a:spcAft>
              <a:buClr>
                <a:schemeClr val="dk1"/>
              </a:buClr>
              <a:buSzPts val="1800"/>
              <a:buNone/>
            </a:pPr>
            <a:endParaRPr sz="1900" dirty="0">
              <a:solidFill>
                <a:schemeClr val="dk1"/>
              </a:solidFill>
            </a:endParaRPr>
          </a:p>
        </p:txBody>
      </p:sp>
      <p:sp>
        <p:nvSpPr>
          <p:cNvPr id="90" name="Google Shape;90;p13"/>
          <p:cNvSpPr txBox="1"/>
          <p:nvPr/>
        </p:nvSpPr>
        <p:spPr>
          <a:xfrm>
            <a:off x="1143000" y="990600"/>
            <a:ext cx="6880122"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A </a:t>
            </a:r>
            <a:r>
              <a:rPr lang="en-US" sz="2400" b="0" i="0" u="none" strike="noStrike" cap="none">
                <a:solidFill>
                  <a:schemeClr val="dk1"/>
                </a:solidFill>
                <a:latin typeface="Calibri"/>
                <a:ea typeface="Calibri"/>
                <a:cs typeface="Calibri"/>
                <a:sym typeface="Calibri"/>
              </a:rPr>
              <a:t>Minor </a:t>
            </a:r>
            <a:r>
              <a:rPr lang="en-US" sz="2400">
                <a:solidFill>
                  <a:schemeClr val="dk1"/>
                </a:solidFill>
                <a:latin typeface="Calibri"/>
                <a:ea typeface="Calibri"/>
                <a:cs typeface="Calibri"/>
                <a:sym typeface="Calibri"/>
              </a:rPr>
              <a:t>P</a:t>
            </a:r>
            <a:r>
              <a:rPr lang="en-US" sz="2400" b="0" i="0" u="none" strike="noStrike" cap="none">
                <a:solidFill>
                  <a:schemeClr val="dk1"/>
                </a:solidFill>
                <a:latin typeface="Calibri"/>
                <a:ea typeface="Calibri"/>
                <a:cs typeface="Calibri"/>
                <a:sym typeface="Calibri"/>
              </a:rPr>
              <a:t>roject </a:t>
            </a:r>
            <a:r>
              <a:rPr lang="en-US" sz="2400" b="0" i="0" u="none" strike="noStrike" cap="none" dirty="0">
                <a:solidFill>
                  <a:schemeClr val="dk1"/>
                </a:solidFill>
                <a:latin typeface="Calibri"/>
                <a:ea typeface="Calibri"/>
                <a:cs typeface="Calibri"/>
                <a:sym typeface="Calibri"/>
              </a:rPr>
              <a:t>Report</a:t>
            </a:r>
            <a:br>
              <a:rPr lang="en-US" sz="2400" b="0" i="0" u="none" strike="noStrike" cap="none" dirty="0">
                <a:solidFill>
                  <a:schemeClr val="dk1"/>
                </a:solidFill>
                <a:latin typeface="Calibri"/>
                <a:ea typeface="Calibri"/>
                <a:cs typeface="Calibri"/>
                <a:sym typeface="Calibri"/>
              </a:rPr>
            </a:br>
            <a:r>
              <a:rPr lang="en-US" sz="2400" b="0" i="0" u="none" strike="noStrike" cap="none" dirty="0">
                <a:solidFill>
                  <a:schemeClr val="dk1"/>
                </a:solidFill>
                <a:latin typeface="Calibri"/>
                <a:ea typeface="Calibri"/>
                <a:cs typeface="Calibri"/>
                <a:sym typeface="Calibri"/>
              </a:rPr>
              <a:t>Presentation on</a:t>
            </a:r>
            <a:endParaRPr sz="1400" b="0" i="0" u="none" strike="noStrike" cap="none" dirty="0">
              <a:solidFill>
                <a:srgbClr val="000000"/>
              </a:solidFill>
              <a:latin typeface="Arial"/>
              <a:ea typeface="Arial"/>
              <a:cs typeface="Arial"/>
              <a:sym typeface="Arial"/>
            </a:endParaRPr>
          </a:p>
        </p:txBody>
      </p:sp>
      <p:sp>
        <p:nvSpPr>
          <p:cNvPr id="6" name="Date Placeholder 5">
            <a:extLst>
              <a:ext uri="{FF2B5EF4-FFF2-40B4-BE49-F238E27FC236}">
                <a16:creationId xmlns:a16="http://schemas.microsoft.com/office/drawing/2014/main" id="{6D9BFBE0-DB17-49E1-97C6-CC89C889BF1C}"/>
              </a:ext>
            </a:extLst>
          </p:cNvPr>
          <p:cNvSpPr>
            <a:spLocks noGrp="1"/>
          </p:cNvSpPr>
          <p:nvPr>
            <p:ph type="dt" idx="10"/>
          </p:nvPr>
        </p:nvSpPr>
        <p:spPr/>
        <p:txBody>
          <a:bodyPr/>
          <a:lstStyle/>
          <a:p>
            <a:fld id="{EF94C244-30E8-4CE8-9B6E-65612532C0CA}" type="datetime1">
              <a:rPr lang="en-US" b="1" smtClean="0">
                <a:solidFill>
                  <a:srgbClr val="C00000"/>
                </a:solidFill>
              </a:rPr>
              <a:t>5/22/2023</a:t>
            </a:fld>
            <a:endParaRPr lang="en-US" b="1"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2"/>
          <p:cNvGrpSpPr/>
          <p:nvPr/>
        </p:nvGrpSpPr>
        <p:grpSpPr>
          <a:xfrm>
            <a:off x="381000" y="388852"/>
            <a:ext cx="8229599" cy="1127294"/>
            <a:chOff x="0" y="7852"/>
            <a:chExt cx="8229599" cy="1127294"/>
          </a:xfrm>
        </p:grpSpPr>
        <p:sp>
          <p:nvSpPr>
            <p:cNvPr id="161" name="Google Shape;161;p22"/>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2"/>
            <p:cNvSpPr txBox="1"/>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a:solidFill>
                    <a:schemeClr val="lt1"/>
                  </a:solidFill>
                  <a:latin typeface="Calibri"/>
                  <a:ea typeface="Calibri"/>
                  <a:cs typeface="Calibri"/>
                  <a:sym typeface="Calibri"/>
                </a:rPr>
                <a:t>Literature Review</a:t>
              </a:r>
              <a:endParaRPr sz="1800" b="0" i="0" u="none" strike="noStrike" cap="none">
                <a:solidFill>
                  <a:schemeClr val="dk1"/>
                </a:solidFill>
                <a:latin typeface="Calibri"/>
                <a:ea typeface="Calibri"/>
                <a:cs typeface="Calibri"/>
                <a:sym typeface="Calibri"/>
              </a:endParaRPr>
            </a:p>
          </p:txBody>
        </p:sp>
      </p:grpSp>
      <p:sp>
        <p:nvSpPr>
          <p:cNvPr id="163" name="Google Shape;163;p22"/>
          <p:cNvSpPr txBox="1"/>
          <p:nvPr/>
        </p:nvSpPr>
        <p:spPr>
          <a:xfrm>
            <a:off x="436030" y="2377445"/>
            <a:ext cx="8307000" cy="2103110"/>
          </a:xfrm>
          <a:prstGeom prst="rect">
            <a:avLst/>
          </a:prstGeom>
          <a:noFill/>
          <a:ln>
            <a:noFill/>
          </a:ln>
        </p:spPr>
        <p:txBody>
          <a:bodyPr spcFirstLastPara="1" wrap="square" lIns="91425" tIns="91425" rIns="91425" bIns="91425" anchor="t" anchorCtr="0">
            <a:spAutoFit/>
          </a:bodyPr>
          <a:lstStyle/>
          <a:p>
            <a:pPr marL="342900" lvl="0" indent="-342900" algn="just" rtl="0">
              <a:spcBef>
                <a:spcPts val="1600"/>
              </a:spcBef>
              <a:spcAft>
                <a:spcPts val="1600"/>
              </a:spcAft>
              <a:buFont typeface="Arial" panose="020B0604020202020204" pitchFamily="34" charset="0"/>
              <a:buChar char="•"/>
            </a:pPr>
            <a:r>
              <a:rPr lang="en-US" sz="2450" dirty="0">
                <a:latin typeface="Calibri" panose="020F0502020204030204" pitchFamily="34" charset="0"/>
                <a:cs typeface="Calibri" panose="020F0502020204030204" pitchFamily="34" charset="0"/>
              </a:rPr>
              <a:t>However, further research is needed to address challenges such as false triggering , system robustness in different driving conditions, and integration with vehicle safety systems. </a:t>
            </a:r>
            <a:endParaRPr sz="2450" dirty="0">
              <a:latin typeface="Calibri" panose="020F0502020204030204" pitchFamily="34" charset="0"/>
              <a:ea typeface="Calibri"/>
              <a:cs typeface="Calibri" panose="020F0502020204030204" pitchFamily="34" charset="0"/>
              <a:sym typeface="Calibri"/>
            </a:endParaRPr>
          </a:p>
        </p:txBody>
      </p:sp>
      <p:sp>
        <p:nvSpPr>
          <p:cNvPr id="5" name="Date Placeholder 4">
            <a:extLst>
              <a:ext uri="{FF2B5EF4-FFF2-40B4-BE49-F238E27FC236}">
                <a16:creationId xmlns:a16="http://schemas.microsoft.com/office/drawing/2014/main" id="{0691B770-5D0E-4A57-A6C6-AA7CA490D051}"/>
              </a:ext>
            </a:extLst>
          </p:cNvPr>
          <p:cNvSpPr>
            <a:spLocks noGrp="1"/>
          </p:cNvSpPr>
          <p:nvPr>
            <p:ph type="dt" idx="10"/>
          </p:nvPr>
        </p:nvSpPr>
        <p:spPr/>
        <p:txBody>
          <a:bodyPr/>
          <a:lstStyle/>
          <a:p>
            <a:fld id="{296848EB-7D5F-4E6D-AC1E-6F312E582DC7}" type="datetime1">
              <a:rPr lang="en-US" smtClean="0"/>
              <a:t>5/22/2023</a:t>
            </a:fld>
            <a:endParaRPr lang="en-US"/>
          </a:p>
        </p:txBody>
      </p:sp>
    </p:spTree>
    <p:extLst>
      <p:ext uri="{BB962C8B-B14F-4D97-AF65-F5344CB8AC3E}">
        <p14:creationId xmlns:p14="http://schemas.microsoft.com/office/powerpoint/2010/main" val="261396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2"/>
          <p:cNvGrpSpPr/>
          <p:nvPr/>
        </p:nvGrpSpPr>
        <p:grpSpPr>
          <a:xfrm>
            <a:off x="381000" y="388852"/>
            <a:ext cx="8229599" cy="1127294"/>
            <a:chOff x="0" y="7852"/>
            <a:chExt cx="8229599" cy="1127294"/>
          </a:xfrm>
        </p:grpSpPr>
        <p:sp>
          <p:nvSpPr>
            <p:cNvPr id="161" name="Google Shape;161;p22"/>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2"/>
            <p:cNvSpPr txBox="1"/>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dirty="0">
                  <a:solidFill>
                    <a:schemeClr val="lt1"/>
                  </a:solidFill>
                  <a:latin typeface="Calibri"/>
                  <a:ea typeface="Calibri"/>
                  <a:cs typeface="Calibri"/>
                  <a:sym typeface="Calibri"/>
                </a:rPr>
                <a:t>Requirement Analysis</a:t>
              </a:r>
              <a:endParaRPr lang="en-US" sz="1800" b="0" i="0" u="none" strike="noStrike" cap="none" dirty="0">
                <a:solidFill>
                  <a:schemeClr val="dk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0691B770-5D0E-4A57-A6C6-AA7CA490D051}"/>
              </a:ext>
            </a:extLst>
          </p:cNvPr>
          <p:cNvSpPr>
            <a:spLocks noGrp="1"/>
          </p:cNvSpPr>
          <p:nvPr>
            <p:ph type="dt" idx="10"/>
          </p:nvPr>
        </p:nvSpPr>
        <p:spPr/>
        <p:txBody>
          <a:bodyPr/>
          <a:lstStyle/>
          <a:p>
            <a:fld id="{296848EB-7D5F-4E6D-AC1E-6F312E582DC7}" type="datetime1">
              <a:rPr lang="en-US" smtClean="0"/>
              <a:t>5/22/2023</a:t>
            </a:fld>
            <a:endParaRPr lang="en-US"/>
          </a:p>
        </p:txBody>
      </p:sp>
      <p:sp>
        <p:nvSpPr>
          <p:cNvPr id="3" name="TextBox 2">
            <a:extLst>
              <a:ext uri="{FF2B5EF4-FFF2-40B4-BE49-F238E27FC236}">
                <a16:creationId xmlns:a16="http://schemas.microsoft.com/office/drawing/2014/main" id="{F5109F23-DD14-43A3-B31F-5D19957758BE}"/>
              </a:ext>
            </a:extLst>
          </p:cNvPr>
          <p:cNvSpPr txBox="1"/>
          <p:nvPr/>
        </p:nvSpPr>
        <p:spPr>
          <a:xfrm>
            <a:off x="436030" y="1666187"/>
            <a:ext cx="3876382" cy="461665"/>
          </a:xfrm>
          <a:prstGeom prst="rect">
            <a:avLst/>
          </a:prstGeom>
          <a:noFill/>
        </p:spPr>
        <p:txBody>
          <a:bodyPr wrap="none" rtlCol="0">
            <a:spAutoFit/>
          </a:bodyPr>
          <a:lstStyle/>
          <a:p>
            <a:r>
              <a:rPr lang="en-US" sz="2400" b="1" dirty="0"/>
              <a:t>Functional Requirements</a:t>
            </a:r>
          </a:p>
        </p:txBody>
      </p:sp>
      <p:sp>
        <p:nvSpPr>
          <p:cNvPr id="4" name="TextBox 3">
            <a:extLst>
              <a:ext uri="{FF2B5EF4-FFF2-40B4-BE49-F238E27FC236}">
                <a16:creationId xmlns:a16="http://schemas.microsoft.com/office/drawing/2014/main" id="{3F75CA38-601C-4A88-94EB-F1CDFF32FBFA}"/>
              </a:ext>
            </a:extLst>
          </p:cNvPr>
          <p:cNvSpPr txBox="1"/>
          <p:nvPr/>
        </p:nvSpPr>
        <p:spPr>
          <a:xfrm>
            <a:off x="583853" y="2344417"/>
            <a:ext cx="8392305"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Crash Detection</a:t>
            </a:r>
            <a:r>
              <a:rPr lang="en-US" sz="2400" dirty="0">
                <a:latin typeface="Calibri" panose="020F0502020204030204" pitchFamily="34" charset="0"/>
                <a:cs typeface="Calibri" panose="020F0502020204030204" pitchFamily="34" charset="0"/>
              </a:rPr>
              <a:t>: The system should accurately detect frontal collisions based on sensor data analysis.</a:t>
            </a:r>
          </a:p>
          <a:p>
            <a:pPr algn="just"/>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Thresholds and Parameters</a:t>
            </a:r>
            <a:r>
              <a:rPr lang="en-US" sz="2400" dirty="0">
                <a:latin typeface="Calibri" panose="020F0502020204030204" pitchFamily="34" charset="0"/>
                <a:cs typeface="Calibri" panose="020F0502020204030204" pitchFamily="34" charset="0"/>
              </a:rPr>
              <a:t>: Determine the appropriate thresholds and parameters for crash detection, such as change in acceleration.</a:t>
            </a:r>
          </a:p>
          <a:p>
            <a:pPr algn="just"/>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Notification</a:t>
            </a:r>
            <a:r>
              <a:rPr lang="en-US" sz="2400" dirty="0">
                <a:latin typeface="Calibri" panose="020F0502020204030204" pitchFamily="34" charset="0"/>
                <a:cs typeface="Calibri" panose="020F0502020204030204" pitchFamily="34" charset="0"/>
              </a:rPr>
              <a:t>: The system should promptly notify relevant parties, such as rescue center and designated contacts, about the occurrence of a crash event.</a:t>
            </a:r>
          </a:p>
          <a:p>
            <a:pPr algn="just"/>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230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2"/>
          <p:cNvGrpSpPr/>
          <p:nvPr/>
        </p:nvGrpSpPr>
        <p:grpSpPr>
          <a:xfrm>
            <a:off x="381000" y="388852"/>
            <a:ext cx="8229599" cy="1127294"/>
            <a:chOff x="0" y="7852"/>
            <a:chExt cx="8229599" cy="1127294"/>
          </a:xfrm>
        </p:grpSpPr>
        <p:sp>
          <p:nvSpPr>
            <p:cNvPr id="161" name="Google Shape;161;p22"/>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2"/>
            <p:cNvSpPr txBox="1"/>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dirty="0">
                  <a:solidFill>
                    <a:schemeClr val="lt1"/>
                  </a:solidFill>
                  <a:latin typeface="Calibri"/>
                  <a:ea typeface="Calibri"/>
                  <a:cs typeface="Calibri"/>
                  <a:sym typeface="Calibri"/>
                </a:rPr>
                <a:t>Requirement Analysis</a:t>
              </a:r>
              <a:endParaRPr lang="en-US" sz="1800" b="0" i="0" u="none" strike="noStrike" cap="none" dirty="0">
                <a:solidFill>
                  <a:schemeClr val="dk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0691B770-5D0E-4A57-A6C6-AA7CA490D051}"/>
              </a:ext>
            </a:extLst>
          </p:cNvPr>
          <p:cNvSpPr>
            <a:spLocks noGrp="1"/>
          </p:cNvSpPr>
          <p:nvPr>
            <p:ph type="dt" idx="10"/>
          </p:nvPr>
        </p:nvSpPr>
        <p:spPr/>
        <p:txBody>
          <a:bodyPr/>
          <a:lstStyle/>
          <a:p>
            <a:fld id="{296848EB-7D5F-4E6D-AC1E-6F312E582DC7}" type="datetime1">
              <a:rPr lang="en-US" smtClean="0"/>
              <a:t>5/22/2023</a:t>
            </a:fld>
            <a:endParaRPr lang="en-US"/>
          </a:p>
        </p:txBody>
      </p:sp>
      <p:sp>
        <p:nvSpPr>
          <p:cNvPr id="3" name="TextBox 2">
            <a:extLst>
              <a:ext uri="{FF2B5EF4-FFF2-40B4-BE49-F238E27FC236}">
                <a16:creationId xmlns:a16="http://schemas.microsoft.com/office/drawing/2014/main" id="{F5109F23-DD14-43A3-B31F-5D19957758BE}"/>
              </a:ext>
            </a:extLst>
          </p:cNvPr>
          <p:cNvSpPr txBox="1"/>
          <p:nvPr/>
        </p:nvSpPr>
        <p:spPr>
          <a:xfrm>
            <a:off x="436030" y="1666187"/>
            <a:ext cx="3876382" cy="461665"/>
          </a:xfrm>
          <a:prstGeom prst="rect">
            <a:avLst/>
          </a:prstGeom>
          <a:noFill/>
        </p:spPr>
        <p:txBody>
          <a:bodyPr wrap="none" rtlCol="0">
            <a:spAutoFit/>
          </a:bodyPr>
          <a:lstStyle/>
          <a:p>
            <a:r>
              <a:rPr lang="en-US" sz="2400" b="1" dirty="0"/>
              <a:t>Functional Requirements</a:t>
            </a:r>
          </a:p>
        </p:txBody>
      </p:sp>
      <p:sp>
        <p:nvSpPr>
          <p:cNvPr id="4" name="TextBox 3">
            <a:extLst>
              <a:ext uri="{FF2B5EF4-FFF2-40B4-BE49-F238E27FC236}">
                <a16:creationId xmlns:a16="http://schemas.microsoft.com/office/drawing/2014/main" id="{3F75CA38-601C-4A88-94EB-F1CDFF32FBFA}"/>
              </a:ext>
            </a:extLst>
          </p:cNvPr>
          <p:cNvSpPr txBox="1"/>
          <p:nvPr/>
        </p:nvSpPr>
        <p:spPr>
          <a:xfrm>
            <a:off x="583853" y="2554113"/>
            <a:ext cx="8392305" cy="2900794"/>
          </a:xfrm>
          <a:prstGeom prst="rect">
            <a:avLst/>
          </a:prstGeom>
          <a:noFill/>
        </p:spPr>
        <p:txBody>
          <a:bodyPr wrap="square" rtlCol="0">
            <a:spAutoFit/>
          </a:bodyPr>
          <a:lstStyle/>
          <a:p>
            <a:pPr marL="342900" indent="-342900" algn="just">
              <a:buFont typeface="Arial" panose="020B0604020202020204" pitchFamily="34" charset="0"/>
              <a:buChar char="•"/>
            </a:pPr>
            <a:r>
              <a:rPr lang="en-US" sz="2450" b="1" dirty="0">
                <a:latin typeface="Calibri" panose="020F0502020204030204" pitchFamily="34" charset="0"/>
                <a:cs typeface="Calibri" panose="020F0502020204030204" pitchFamily="34" charset="0"/>
              </a:rPr>
              <a:t>Communication</a:t>
            </a:r>
            <a:r>
              <a:rPr lang="en-US" sz="2450" dirty="0">
                <a:latin typeface="Calibri" panose="020F0502020204030204" pitchFamily="34" charset="0"/>
                <a:cs typeface="Calibri" panose="020F0502020204030204" pitchFamily="34" charset="0"/>
              </a:rPr>
              <a:t>: Establish a reliable communication mechanism to transmit crash notifications, considering options like cellular networks and Bluetooth module.</a:t>
            </a:r>
          </a:p>
          <a:p>
            <a:pPr marL="34290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50" b="1" dirty="0">
                <a:latin typeface="Calibri" panose="020F0502020204030204" pitchFamily="34" charset="0"/>
                <a:cs typeface="Calibri" panose="020F0502020204030204" pitchFamily="34" charset="0"/>
              </a:rPr>
              <a:t>Integration</a:t>
            </a:r>
            <a:r>
              <a:rPr lang="en-US" sz="2450" dirty="0">
                <a:latin typeface="Calibri" panose="020F0502020204030204" pitchFamily="34" charset="0"/>
                <a:cs typeface="Calibri" panose="020F0502020204030204" pitchFamily="34" charset="0"/>
              </a:rPr>
              <a:t>: Integrate the crash detection system with vehicle safety systems</a:t>
            </a:r>
          </a:p>
          <a:p>
            <a:pPr algn="just"/>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532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3"/>
          <p:cNvGrpSpPr/>
          <p:nvPr/>
        </p:nvGrpSpPr>
        <p:grpSpPr>
          <a:xfrm>
            <a:off x="304800" y="152400"/>
            <a:ext cx="8229600" cy="911430"/>
            <a:chOff x="0" y="0"/>
            <a:chExt cx="8229600" cy="911430"/>
          </a:xfrm>
        </p:grpSpPr>
        <p:sp>
          <p:nvSpPr>
            <p:cNvPr id="169" name="Google Shape;169;p23"/>
            <p:cNvSpPr/>
            <p:nvPr/>
          </p:nvSpPr>
          <p:spPr>
            <a:xfrm>
              <a:off x="0" y="0"/>
              <a:ext cx="8229600" cy="91143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0" name="Google Shape;170;p23"/>
            <p:cNvSpPr txBox="1"/>
            <p:nvPr/>
          </p:nvSpPr>
          <p:spPr>
            <a:xfrm>
              <a:off x="44492" y="44492"/>
              <a:ext cx="8140616" cy="822446"/>
            </a:xfrm>
            <a:prstGeom prst="rect">
              <a:avLst/>
            </a:prstGeom>
            <a:noFill/>
            <a:ln>
              <a:noFill/>
            </a:ln>
          </p:spPr>
          <p:txBody>
            <a:bodyPr spcFirstLastPara="1" wrap="square" lIns="144775" tIns="144775" rIns="144775" bIns="144775" anchor="ctr" anchorCtr="0">
              <a:noAutofit/>
            </a:bodyPr>
            <a:lstStyle/>
            <a:p>
              <a:pPr marL="0" marR="0" lvl="0" indent="0" algn="ctr" rtl="0">
                <a:lnSpc>
                  <a:spcPct val="90000"/>
                </a:lnSpc>
                <a:spcBef>
                  <a:spcPts val="0"/>
                </a:spcBef>
                <a:spcAft>
                  <a:spcPts val="0"/>
                </a:spcAft>
                <a:buClr>
                  <a:schemeClr val="lt1"/>
                </a:buClr>
                <a:buSzPts val="3800"/>
                <a:buFont typeface="Calibri"/>
                <a:buNone/>
              </a:pPr>
              <a:r>
                <a:rPr lang="en-US" sz="3800" b="1" i="0" u="none" strike="noStrike" cap="none">
                  <a:solidFill>
                    <a:schemeClr val="lt1"/>
                  </a:solidFill>
                  <a:latin typeface="Calibri"/>
                  <a:ea typeface="Calibri"/>
                  <a:cs typeface="Calibri"/>
                  <a:sym typeface="Calibri"/>
                </a:rPr>
                <a:t>Methodology</a:t>
              </a:r>
              <a:endParaRPr sz="18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1" name="Google Shape;171;p23"/>
              <p:cNvSpPr txBox="1">
                <a:spLocks noGrp="1"/>
              </p:cNvSpPr>
              <p:nvPr>
                <p:ph type="body" idx="1"/>
              </p:nvPr>
            </p:nvSpPr>
            <p:spPr>
              <a:xfrm>
                <a:off x="606900" y="1497238"/>
                <a:ext cx="7930200" cy="4612500"/>
              </a:xfrm>
              <a:prstGeom prst="rect">
                <a:avLst/>
              </a:prstGeom>
              <a:noFill/>
              <a:ln>
                <a:noFill/>
              </a:ln>
            </p:spPr>
            <p:txBody>
              <a:bodyPr spcFirstLastPara="1" wrap="square" lIns="91425" tIns="45700" rIns="91425" bIns="45700" anchor="t" anchorCtr="0">
                <a:normAutofit/>
              </a:bodyPr>
              <a:lstStyle/>
              <a:p>
                <a:pPr algn="just"/>
                <a:r>
                  <a:rPr lang="en-US" sz="2600" b="1" dirty="0"/>
                  <a:t>Data Acquisition</a:t>
                </a:r>
                <a:r>
                  <a:rPr lang="en-US" sz="2600" dirty="0"/>
                  <a:t>: Collect sensor data (acceleration, angular velocity, GPS coordinates).</a:t>
                </a:r>
              </a:p>
              <a:p>
                <a:pPr algn="just">
                  <a:buFont typeface="+mj-lt"/>
                  <a:buAutoNum type="arabicPeriod"/>
                </a:pPr>
                <a:endParaRPr lang="en-US" sz="2600" dirty="0"/>
              </a:p>
              <a:p>
                <a:pPr algn="just"/>
                <a:r>
                  <a:rPr lang="en-US" sz="2600" b="1" dirty="0"/>
                  <a:t>Crash Detection Algorithm</a:t>
                </a:r>
                <a:r>
                  <a:rPr lang="en-US" sz="2600" dirty="0"/>
                  <a:t>: Use an algorithm to detect accidents based on sensor data .</a:t>
                </a:r>
              </a:p>
              <a:p>
                <a:pPr marL="114300" indent="0" algn="just">
                  <a:buNone/>
                </a:pPr>
                <a:r>
                  <a:rPr lang="en-US" sz="2600" dirty="0"/>
                  <a:t>		</a:t>
                </a:r>
                <a:r>
                  <a:rPr lang="en-US" sz="2000" i="1" dirty="0"/>
                  <a:t>Magnitude</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m:rPr>
                        <m:nor/>
                      </m:rPr>
                      <a:rPr lang="en-US" sz="2000" i="1" dirty="0"/>
                      <m:t>(</m:t>
                    </m:r>
                    <m:r>
                      <m:rPr>
                        <m:nor/>
                      </m:rPr>
                      <a:rPr lang="en-US" sz="2000" i="1" dirty="0"/>
                      <m:t>x</m:t>
                    </m:r>
                    <m:r>
                      <m:rPr>
                        <m:nor/>
                      </m:rPr>
                      <a:rPr lang="en-US" sz="2000" i="1" baseline="-25000" dirty="0"/>
                      <m:t>1</m:t>
                    </m:r>
                    <m:r>
                      <m:rPr>
                        <m:nor/>
                      </m:rPr>
                      <a:rPr lang="en-US" sz="2000" i="1" dirty="0"/>
                      <m:t>−</m:t>
                    </m:r>
                    <m:r>
                      <m:rPr>
                        <m:nor/>
                      </m:rPr>
                      <a:rPr lang="en-US" sz="2000" i="1" dirty="0"/>
                      <m:t>x</m:t>
                    </m:r>
                    <m:r>
                      <m:rPr>
                        <m:nor/>
                      </m:rPr>
                      <a:rPr lang="en-US" sz="2000" i="1" baseline="-25000" dirty="0"/>
                      <m:t>2</m:t>
                    </m:r>
                    <m:r>
                      <m:rPr>
                        <m:nor/>
                      </m:rPr>
                      <a:rPr lang="en-US" sz="2000" i="1" dirty="0"/>
                      <m:t>)</m:t>
                    </m:r>
                    <m:r>
                      <m:rPr>
                        <m:nor/>
                      </m:rPr>
                      <a:rPr lang="en-US" sz="2000" i="1" baseline="30000" dirty="0"/>
                      <m:t>2</m:t>
                    </m:r>
                    <m:r>
                      <m:rPr>
                        <m:nor/>
                      </m:rPr>
                      <a:rPr lang="en-US" sz="2000" i="1" dirty="0"/>
                      <m:t>+ (</m:t>
                    </m:r>
                    <m:r>
                      <m:rPr>
                        <m:nor/>
                      </m:rPr>
                      <a:rPr lang="en-US" sz="2000" i="1" dirty="0"/>
                      <m:t>y</m:t>
                    </m:r>
                    <m:r>
                      <m:rPr>
                        <m:nor/>
                      </m:rPr>
                      <a:rPr lang="en-US" sz="2000" i="1" baseline="-25000" dirty="0"/>
                      <m:t>1</m:t>
                    </m:r>
                    <m:r>
                      <m:rPr>
                        <m:nor/>
                      </m:rPr>
                      <a:rPr lang="en-US" sz="2000" i="1" dirty="0"/>
                      <m:t>−</m:t>
                    </m:r>
                    <m:r>
                      <m:rPr>
                        <m:nor/>
                      </m:rPr>
                      <a:rPr lang="en-US" sz="2000" i="1" dirty="0"/>
                      <m:t>y</m:t>
                    </m:r>
                    <m:r>
                      <m:rPr>
                        <m:nor/>
                      </m:rPr>
                      <a:rPr lang="en-US" sz="2000" i="1" baseline="-25000" dirty="0"/>
                      <m:t>2</m:t>
                    </m:r>
                    <m:r>
                      <m:rPr>
                        <m:nor/>
                      </m:rPr>
                      <a:rPr lang="en-US" sz="2000" i="1" dirty="0"/>
                      <m:t>)</m:t>
                    </m:r>
                    <m:r>
                      <m:rPr>
                        <m:nor/>
                      </m:rPr>
                      <a:rPr lang="en-US" sz="2000" i="1" baseline="30000" dirty="0"/>
                      <m:t>2</m:t>
                    </m:r>
                    <m:r>
                      <m:rPr>
                        <m:nor/>
                      </m:rPr>
                      <a:rPr lang="en-US" sz="2000" i="1" dirty="0"/>
                      <m:t>+ (</m:t>
                    </m:r>
                    <m:r>
                      <m:rPr>
                        <m:nor/>
                      </m:rPr>
                      <a:rPr lang="en-US" sz="2000" i="1" dirty="0"/>
                      <m:t>z</m:t>
                    </m:r>
                    <m:r>
                      <m:rPr>
                        <m:nor/>
                      </m:rPr>
                      <a:rPr lang="en-US" sz="2000" i="1" baseline="-25000" dirty="0"/>
                      <m:t>1</m:t>
                    </m:r>
                    <m:r>
                      <m:rPr>
                        <m:nor/>
                      </m:rPr>
                      <a:rPr lang="en-US" sz="2000" i="1" dirty="0"/>
                      <m:t>−</m:t>
                    </m:r>
                    <m:r>
                      <m:rPr>
                        <m:nor/>
                      </m:rPr>
                      <a:rPr lang="en-US" sz="2000" i="1" dirty="0"/>
                      <m:t>z</m:t>
                    </m:r>
                    <m:r>
                      <m:rPr>
                        <m:nor/>
                      </m:rPr>
                      <a:rPr lang="en-US" sz="2000" i="1" baseline="-25000" dirty="0"/>
                      <m:t>2</m:t>
                    </m:r>
                    <m:r>
                      <m:rPr>
                        <m:nor/>
                      </m:rPr>
                      <a:rPr lang="en-US" sz="2000" i="1" dirty="0"/>
                      <m:t>)</m:t>
                    </m:r>
                    <m:r>
                      <m:rPr>
                        <m:nor/>
                      </m:rPr>
                      <a:rPr lang="en-US" sz="2000" i="1" baseline="30000" dirty="0"/>
                      <m:t>2</m:t>
                    </m:r>
                  </m:oMath>
                </a14:m>
                <a:r>
                  <a:rPr lang="en-US" sz="2000" i="1" dirty="0"/>
                  <a:t>)</a:t>
                </a:r>
                <a:endParaRPr lang="en-US" sz="2000" i="1" baseline="30000" dirty="0"/>
              </a:p>
              <a:p>
                <a:pPr marL="114300" indent="0" algn="just">
                  <a:buNone/>
                </a:pPr>
                <a:endParaRPr lang="en-US" sz="2000" i="1" dirty="0"/>
              </a:p>
              <a:p>
                <a:pPr algn="just"/>
                <a:r>
                  <a:rPr lang="en-US" sz="2600" b="1" dirty="0"/>
                  <a:t>Threshold Determination:</a:t>
                </a:r>
                <a:r>
                  <a:rPr lang="en-US" sz="2600" dirty="0"/>
                  <a:t> Determine threshold values through extensive testing.</a:t>
                </a:r>
              </a:p>
              <a:p>
                <a:pPr marL="457200" lvl="0" indent="0" algn="just" rtl="0">
                  <a:lnSpc>
                    <a:spcPct val="115000"/>
                  </a:lnSpc>
                  <a:spcBef>
                    <a:spcPts val="0"/>
                  </a:spcBef>
                  <a:spcAft>
                    <a:spcPts val="0"/>
                  </a:spcAft>
                  <a:buClr>
                    <a:schemeClr val="dk1"/>
                  </a:buClr>
                  <a:buSzPct val="39285"/>
                  <a:buFont typeface="Arial"/>
                  <a:buNone/>
                </a:pPr>
                <a:endParaRPr lang="en-US" sz="2450" dirty="0"/>
              </a:p>
            </p:txBody>
          </p:sp>
        </mc:Choice>
        <mc:Fallback xmlns="">
          <p:sp>
            <p:nvSpPr>
              <p:cNvPr id="171" name="Google Shape;171;p23"/>
              <p:cNvSpPr txBox="1">
                <a:spLocks noGrp="1" noRot="1" noChangeAspect="1" noMove="1" noResize="1" noEditPoints="1" noAdjustHandles="1" noChangeArrowheads="1" noChangeShapeType="1" noTextEdit="1"/>
              </p:cNvSpPr>
              <p:nvPr>
                <p:ph type="body" idx="1"/>
              </p:nvPr>
            </p:nvSpPr>
            <p:spPr>
              <a:xfrm>
                <a:off x="606900" y="1497238"/>
                <a:ext cx="7930200" cy="4612500"/>
              </a:xfrm>
              <a:prstGeom prst="rect">
                <a:avLst/>
              </a:prstGeom>
              <a:blipFill>
                <a:blip r:embed="rId3"/>
                <a:stretch>
                  <a:fillRect t="-132" r="-1462"/>
                </a:stretch>
              </a:blipFill>
              <a:ln>
                <a:noFill/>
              </a:ln>
            </p:spPr>
            <p:txBody>
              <a:bodyPr/>
              <a:lstStyle/>
              <a:p>
                <a:r>
                  <a:rPr lang="en-US">
                    <a:noFill/>
                  </a:rPr>
                  <a:t> </a:t>
                </a:r>
              </a:p>
            </p:txBody>
          </p:sp>
        </mc:Fallback>
      </mc:AlternateContent>
      <p:sp>
        <p:nvSpPr>
          <p:cNvPr id="172" name="Google Shape;172;p23"/>
          <p:cNvSpPr txBox="1"/>
          <p:nvPr/>
        </p:nvSpPr>
        <p:spPr>
          <a:xfrm flipH="1">
            <a:off x="805621" y="5690167"/>
            <a:ext cx="32439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 name="Date Placeholder 4">
            <a:extLst>
              <a:ext uri="{FF2B5EF4-FFF2-40B4-BE49-F238E27FC236}">
                <a16:creationId xmlns:a16="http://schemas.microsoft.com/office/drawing/2014/main" id="{0856703D-07FE-45D4-862D-A21DD7F7812A}"/>
              </a:ext>
            </a:extLst>
          </p:cNvPr>
          <p:cNvSpPr>
            <a:spLocks noGrp="1"/>
          </p:cNvSpPr>
          <p:nvPr>
            <p:ph type="dt" idx="10"/>
          </p:nvPr>
        </p:nvSpPr>
        <p:spPr/>
        <p:txBody>
          <a:bodyPr/>
          <a:lstStyle/>
          <a:p>
            <a:fld id="{1B3B6B22-372C-48B0-A9E4-974B3E4E83E9}" type="datetime1">
              <a:rPr lang="en-US" smtClean="0"/>
              <a:t>5/22/2023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3"/>
          <p:cNvGrpSpPr/>
          <p:nvPr/>
        </p:nvGrpSpPr>
        <p:grpSpPr>
          <a:xfrm>
            <a:off x="304800" y="152400"/>
            <a:ext cx="8229600" cy="911430"/>
            <a:chOff x="0" y="0"/>
            <a:chExt cx="8229600" cy="911430"/>
          </a:xfrm>
        </p:grpSpPr>
        <p:sp>
          <p:nvSpPr>
            <p:cNvPr id="169" name="Google Shape;169;p23"/>
            <p:cNvSpPr/>
            <p:nvPr/>
          </p:nvSpPr>
          <p:spPr>
            <a:xfrm>
              <a:off x="0" y="0"/>
              <a:ext cx="8229600" cy="91143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0" name="Google Shape;170;p23"/>
            <p:cNvSpPr txBox="1"/>
            <p:nvPr/>
          </p:nvSpPr>
          <p:spPr>
            <a:xfrm>
              <a:off x="44492" y="44492"/>
              <a:ext cx="8140616" cy="822446"/>
            </a:xfrm>
            <a:prstGeom prst="rect">
              <a:avLst/>
            </a:prstGeom>
            <a:noFill/>
            <a:ln>
              <a:noFill/>
            </a:ln>
          </p:spPr>
          <p:txBody>
            <a:bodyPr spcFirstLastPara="1" wrap="square" lIns="144775" tIns="144775" rIns="144775" bIns="144775" anchor="ctr" anchorCtr="0">
              <a:noAutofit/>
            </a:bodyPr>
            <a:lstStyle/>
            <a:p>
              <a:pPr marL="0" marR="0" lvl="0" indent="0" algn="ctr" rtl="0">
                <a:lnSpc>
                  <a:spcPct val="90000"/>
                </a:lnSpc>
                <a:spcBef>
                  <a:spcPts val="0"/>
                </a:spcBef>
                <a:spcAft>
                  <a:spcPts val="0"/>
                </a:spcAft>
                <a:buClr>
                  <a:schemeClr val="lt1"/>
                </a:buClr>
                <a:buSzPts val="3800"/>
                <a:buFont typeface="Calibri"/>
                <a:buNone/>
              </a:pPr>
              <a:r>
                <a:rPr lang="en-US" sz="3800" b="1" i="0" u="none" strike="noStrike" cap="none">
                  <a:solidFill>
                    <a:schemeClr val="lt1"/>
                  </a:solidFill>
                  <a:latin typeface="Calibri"/>
                  <a:ea typeface="Calibri"/>
                  <a:cs typeface="Calibri"/>
                  <a:sym typeface="Calibri"/>
                </a:rPr>
                <a:t>Methodology</a:t>
              </a:r>
              <a:endParaRPr sz="1800" b="0" i="0" u="none" strike="noStrike" cap="none">
                <a:solidFill>
                  <a:schemeClr val="dk1"/>
                </a:solidFill>
                <a:latin typeface="Calibri"/>
                <a:ea typeface="Calibri"/>
                <a:cs typeface="Calibri"/>
                <a:sym typeface="Calibri"/>
              </a:endParaRPr>
            </a:p>
          </p:txBody>
        </p:sp>
      </p:grpSp>
      <p:sp>
        <p:nvSpPr>
          <p:cNvPr id="171" name="Google Shape;171;p23"/>
          <p:cNvSpPr txBox="1">
            <a:spLocks noGrp="1"/>
          </p:cNvSpPr>
          <p:nvPr>
            <p:ph type="body" idx="1"/>
          </p:nvPr>
        </p:nvSpPr>
        <p:spPr>
          <a:xfrm>
            <a:off x="606900" y="1497238"/>
            <a:ext cx="7930200" cy="4612500"/>
          </a:xfrm>
          <a:prstGeom prst="rect">
            <a:avLst/>
          </a:prstGeom>
          <a:noFill/>
          <a:ln>
            <a:noFill/>
          </a:ln>
        </p:spPr>
        <p:txBody>
          <a:bodyPr spcFirstLastPara="1" wrap="square" lIns="91425" tIns="45700" rIns="91425" bIns="45700" anchor="t" anchorCtr="0">
            <a:normAutofit/>
          </a:bodyPr>
          <a:lstStyle/>
          <a:p>
            <a:pPr algn="just"/>
            <a:r>
              <a:rPr lang="en-US" sz="2600" b="1" dirty="0"/>
              <a:t>Crash Event Detection: </a:t>
            </a:r>
            <a:r>
              <a:rPr lang="en-US" sz="2600" dirty="0"/>
              <a:t>Compare sensor data against thresholds to identify crash events.</a:t>
            </a:r>
          </a:p>
          <a:p>
            <a:pPr marL="114300" indent="0" algn="just">
              <a:buNone/>
            </a:pPr>
            <a:endParaRPr lang="en-US" sz="2600" dirty="0"/>
          </a:p>
          <a:p>
            <a:pPr algn="just"/>
            <a:r>
              <a:rPr lang="en-US" sz="2600" b="1" dirty="0"/>
              <a:t>Notification and Communication </a:t>
            </a:r>
            <a:r>
              <a:rPr lang="en-US" sz="2600" dirty="0"/>
              <a:t>: Tigger Notification Module and send crash notification</a:t>
            </a:r>
          </a:p>
          <a:p>
            <a:pPr marL="114300" indent="0" algn="just">
              <a:buNone/>
            </a:pPr>
            <a:endParaRPr lang="en-US" sz="2600" dirty="0"/>
          </a:p>
          <a:p>
            <a:pPr algn="just"/>
            <a:r>
              <a:rPr lang="en-US" sz="2600" b="1" dirty="0"/>
              <a:t>Emergency Response</a:t>
            </a:r>
            <a:r>
              <a:rPr lang="en-US" sz="2600" dirty="0"/>
              <a:t>: Notified parties can initiate appropriate emergency response procedures.</a:t>
            </a:r>
          </a:p>
          <a:p>
            <a:pPr marL="457200" lvl="0" indent="0" algn="just" rtl="0">
              <a:lnSpc>
                <a:spcPct val="115000"/>
              </a:lnSpc>
              <a:spcBef>
                <a:spcPts val="0"/>
              </a:spcBef>
              <a:spcAft>
                <a:spcPts val="0"/>
              </a:spcAft>
              <a:buClr>
                <a:schemeClr val="dk1"/>
              </a:buClr>
              <a:buSzPct val="39285"/>
              <a:buFont typeface="Arial"/>
              <a:buNone/>
            </a:pPr>
            <a:endParaRPr lang="en-US" sz="2450" dirty="0"/>
          </a:p>
        </p:txBody>
      </p:sp>
      <p:sp>
        <p:nvSpPr>
          <p:cNvPr id="172" name="Google Shape;172;p23"/>
          <p:cNvSpPr txBox="1"/>
          <p:nvPr/>
        </p:nvSpPr>
        <p:spPr>
          <a:xfrm flipH="1">
            <a:off x="805621" y="5690167"/>
            <a:ext cx="32439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 name="Date Placeholder 4">
            <a:extLst>
              <a:ext uri="{FF2B5EF4-FFF2-40B4-BE49-F238E27FC236}">
                <a16:creationId xmlns:a16="http://schemas.microsoft.com/office/drawing/2014/main" id="{0856703D-07FE-45D4-862D-A21DD7F7812A}"/>
              </a:ext>
            </a:extLst>
          </p:cNvPr>
          <p:cNvSpPr>
            <a:spLocks noGrp="1"/>
          </p:cNvSpPr>
          <p:nvPr>
            <p:ph type="dt" idx="10"/>
          </p:nvPr>
        </p:nvSpPr>
        <p:spPr/>
        <p:txBody>
          <a:bodyPr/>
          <a:lstStyle/>
          <a:p>
            <a:fld id="{1B3B6B22-372C-48B0-A9E4-974B3E4E83E9}" type="datetime1">
              <a:rPr lang="en-US" smtClean="0"/>
              <a:t>5/22/2023</a:t>
            </a:fld>
            <a:endParaRPr lang="en-US"/>
          </a:p>
        </p:txBody>
      </p:sp>
    </p:spTree>
    <p:extLst>
      <p:ext uri="{BB962C8B-B14F-4D97-AF65-F5344CB8AC3E}">
        <p14:creationId xmlns:p14="http://schemas.microsoft.com/office/powerpoint/2010/main" val="248136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2"/>
          <p:cNvGrpSpPr/>
          <p:nvPr/>
        </p:nvGrpSpPr>
        <p:grpSpPr>
          <a:xfrm>
            <a:off x="381001" y="388852"/>
            <a:ext cx="8049016" cy="963724"/>
            <a:chOff x="0" y="7852"/>
            <a:chExt cx="8229599" cy="1127294"/>
          </a:xfrm>
        </p:grpSpPr>
        <p:sp>
          <p:nvSpPr>
            <p:cNvPr id="161" name="Google Shape;161;p22"/>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2"/>
            <p:cNvSpPr txBox="1"/>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dirty="0">
                  <a:solidFill>
                    <a:schemeClr val="lt1"/>
                  </a:solidFill>
                  <a:latin typeface="Calibri"/>
                  <a:ea typeface="Calibri"/>
                  <a:cs typeface="Calibri"/>
                  <a:sym typeface="Calibri"/>
                </a:rPr>
                <a:t>System Architecture</a:t>
              </a:r>
              <a:endParaRPr lang="en-US" sz="1800" b="0" i="0" u="none" strike="noStrike" cap="none" dirty="0">
                <a:solidFill>
                  <a:schemeClr val="dk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0691B770-5D0E-4A57-A6C6-AA7CA490D051}"/>
              </a:ext>
            </a:extLst>
          </p:cNvPr>
          <p:cNvSpPr>
            <a:spLocks noGrp="1"/>
          </p:cNvSpPr>
          <p:nvPr>
            <p:ph type="dt" idx="10"/>
          </p:nvPr>
        </p:nvSpPr>
        <p:spPr/>
        <p:txBody>
          <a:bodyPr/>
          <a:lstStyle/>
          <a:p>
            <a:fld id="{296848EB-7D5F-4E6D-AC1E-6F312E582DC7}" type="datetime1">
              <a:rPr lang="en-US" smtClean="0"/>
              <a:t>5/22/2023</a:t>
            </a:fld>
            <a:endParaRPr lang="en-US"/>
          </a:p>
        </p:txBody>
      </p:sp>
      <p:sp>
        <p:nvSpPr>
          <p:cNvPr id="2" name="TextBox 1">
            <a:extLst>
              <a:ext uri="{FF2B5EF4-FFF2-40B4-BE49-F238E27FC236}">
                <a16:creationId xmlns:a16="http://schemas.microsoft.com/office/drawing/2014/main" id="{2E4B1C3E-558D-435A-90B7-A80860BF222E}"/>
              </a:ext>
            </a:extLst>
          </p:cNvPr>
          <p:cNvSpPr txBox="1"/>
          <p:nvPr/>
        </p:nvSpPr>
        <p:spPr>
          <a:xfrm>
            <a:off x="1379189" y="1781530"/>
            <a:ext cx="6801634" cy="4282391"/>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Hardware Components:</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Arduino UNO </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MPU 6050</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 SIM 800L </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NEO 6M </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LM2596 DC-DC Buck Converter Step-Down Power </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Jumper Wire </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Bread Board</a:t>
            </a:r>
          </a:p>
        </p:txBody>
      </p:sp>
    </p:spTree>
    <p:extLst>
      <p:ext uri="{BB962C8B-B14F-4D97-AF65-F5344CB8AC3E}">
        <p14:creationId xmlns:p14="http://schemas.microsoft.com/office/powerpoint/2010/main" val="1724994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2"/>
          <p:cNvGrpSpPr/>
          <p:nvPr/>
        </p:nvGrpSpPr>
        <p:grpSpPr>
          <a:xfrm>
            <a:off x="381001" y="388852"/>
            <a:ext cx="7898704" cy="888803"/>
            <a:chOff x="0" y="7852"/>
            <a:chExt cx="8229599" cy="1127294"/>
          </a:xfrm>
        </p:grpSpPr>
        <p:sp>
          <p:nvSpPr>
            <p:cNvPr id="161" name="Google Shape;161;p22"/>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2"/>
            <p:cNvSpPr txBox="1"/>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dirty="0">
                  <a:solidFill>
                    <a:schemeClr val="lt1"/>
                  </a:solidFill>
                  <a:latin typeface="Calibri"/>
                  <a:ea typeface="Calibri"/>
                  <a:cs typeface="Calibri"/>
                  <a:sym typeface="Calibri"/>
                </a:rPr>
                <a:t>System Architecture</a:t>
              </a:r>
              <a:endParaRPr lang="en-US" sz="1800" b="0" i="0" u="none" strike="noStrike" cap="none" dirty="0">
                <a:solidFill>
                  <a:schemeClr val="dk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0691B770-5D0E-4A57-A6C6-AA7CA490D051}"/>
              </a:ext>
            </a:extLst>
          </p:cNvPr>
          <p:cNvSpPr>
            <a:spLocks noGrp="1"/>
          </p:cNvSpPr>
          <p:nvPr>
            <p:ph type="dt" idx="10"/>
          </p:nvPr>
        </p:nvSpPr>
        <p:spPr/>
        <p:txBody>
          <a:bodyPr/>
          <a:lstStyle/>
          <a:p>
            <a:fld id="{296848EB-7D5F-4E6D-AC1E-6F312E582DC7}" type="datetime1">
              <a:rPr lang="en-US" smtClean="0"/>
              <a:t>5/22/2023</a:t>
            </a:fld>
            <a:endParaRPr lang="en-US"/>
          </a:p>
        </p:txBody>
      </p:sp>
      <p:pic>
        <p:nvPicPr>
          <p:cNvPr id="3" name="Picture 2">
            <a:extLst>
              <a:ext uri="{FF2B5EF4-FFF2-40B4-BE49-F238E27FC236}">
                <a16:creationId xmlns:a16="http://schemas.microsoft.com/office/drawing/2014/main" id="{6D8E8162-6B6E-48CD-803B-5888BE10EDE4}"/>
              </a:ext>
            </a:extLst>
          </p:cNvPr>
          <p:cNvPicPr>
            <a:picLocks noChangeAspect="1"/>
          </p:cNvPicPr>
          <p:nvPr/>
        </p:nvPicPr>
        <p:blipFill>
          <a:blip r:embed="rId3"/>
          <a:stretch>
            <a:fillRect/>
          </a:stretch>
        </p:blipFill>
        <p:spPr>
          <a:xfrm>
            <a:off x="2057565" y="1714867"/>
            <a:ext cx="5028870" cy="4227878"/>
          </a:xfrm>
          <a:prstGeom prst="rect">
            <a:avLst/>
          </a:prstGeom>
        </p:spPr>
      </p:pic>
      <p:sp>
        <p:nvSpPr>
          <p:cNvPr id="4" name="TextBox 3">
            <a:extLst>
              <a:ext uri="{FF2B5EF4-FFF2-40B4-BE49-F238E27FC236}">
                <a16:creationId xmlns:a16="http://schemas.microsoft.com/office/drawing/2014/main" id="{A7490D49-3D34-463C-93F5-0234384D6876}"/>
              </a:ext>
            </a:extLst>
          </p:cNvPr>
          <p:cNvSpPr txBox="1"/>
          <p:nvPr/>
        </p:nvSpPr>
        <p:spPr>
          <a:xfrm>
            <a:off x="3688585" y="6063921"/>
            <a:ext cx="1766830" cy="307777"/>
          </a:xfrm>
          <a:prstGeom prst="rect">
            <a:avLst/>
          </a:prstGeom>
          <a:noFill/>
        </p:spPr>
        <p:txBody>
          <a:bodyPr wrap="none" rtlCol="0">
            <a:spAutoFit/>
          </a:bodyPr>
          <a:lstStyle/>
          <a:p>
            <a:r>
              <a:rPr lang="en-US" dirty="0"/>
              <a:t>Fig: Circuit Diagram</a:t>
            </a:r>
          </a:p>
        </p:txBody>
      </p:sp>
    </p:spTree>
    <p:extLst>
      <p:ext uri="{BB962C8B-B14F-4D97-AF65-F5344CB8AC3E}">
        <p14:creationId xmlns:p14="http://schemas.microsoft.com/office/powerpoint/2010/main" val="385332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2"/>
          <p:cNvGrpSpPr/>
          <p:nvPr/>
        </p:nvGrpSpPr>
        <p:grpSpPr>
          <a:xfrm>
            <a:off x="381000" y="388852"/>
            <a:ext cx="8111647" cy="938907"/>
            <a:chOff x="0" y="7852"/>
            <a:chExt cx="8229599" cy="1127294"/>
          </a:xfrm>
        </p:grpSpPr>
        <p:sp>
          <p:nvSpPr>
            <p:cNvPr id="161" name="Google Shape;161;p22"/>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2"/>
            <p:cNvSpPr txBox="1"/>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dirty="0">
                  <a:solidFill>
                    <a:schemeClr val="lt1"/>
                  </a:solidFill>
                  <a:latin typeface="Calibri"/>
                  <a:ea typeface="Calibri"/>
                  <a:cs typeface="Calibri"/>
                  <a:sym typeface="Calibri"/>
                </a:rPr>
                <a:t>System Architecture</a:t>
              </a:r>
              <a:endParaRPr lang="en-US" sz="1800" b="0" i="0" u="none" strike="noStrike" cap="none" dirty="0">
                <a:solidFill>
                  <a:schemeClr val="dk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0691B770-5D0E-4A57-A6C6-AA7CA490D051}"/>
              </a:ext>
            </a:extLst>
          </p:cNvPr>
          <p:cNvSpPr>
            <a:spLocks noGrp="1"/>
          </p:cNvSpPr>
          <p:nvPr>
            <p:ph type="dt" idx="10"/>
          </p:nvPr>
        </p:nvSpPr>
        <p:spPr/>
        <p:txBody>
          <a:bodyPr/>
          <a:lstStyle/>
          <a:p>
            <a:fld id="{296848EB-7D5F-4E6D-AC1E-6F312E582DC7}" type="datetime1">
              <a:rPr lang="en-US" smtClean="0"/>
              <a:t>5/22/2023</a:t>
            </a:fld>
            <a:endParaRPr lang="en-US"/>
          </a:p>
        </p:txBody>
      </p:sp>
      <p:sp>
        <p:nvSpPr>
          <p:cNvPr id="2" name="TextBox 1">
            <a:extLst>
              <a:ext uri="{FF2B5EF4-FFF2-40B4-BE49-F238E27FC236}">
                <a16:creationId xmlns:a16="http://schemas.microsoft.com/office/drawing/2014/main" id="{3A98D449-4DD4-4F81-A0DE-5108AC2701A7}"/>
              </a:ext>
            </a:extLst>
          </p:cNvPr>
          <p:cNvSpPr txBox="1"/>
          <p:nvPr/>
        </p:nvSpPr>
        <p:spPr>
          <a:xfrm>
            <a:off x="626300" y="1637323"/>
            <a:ext cx="7984299"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Mobile Application:</a:t>
            </a:r>
          </a:p>
        </p:txBody>
      </p:sp>
      <p:pic>
        <p:nvPicPr>
          <p:cNvPr id="17" name="Picture 16">
            <a:extLst>
              <a:ext uri="{FF2B5EF4-FFF2-40B4-BE49-F238E27FC236}">
                <a16:creationId xmlns:a16="http://schemas.microsoft.com/office/drawing/2014/main" id="{CC7DFFF2-10AF-4169-88E4-36906362E1A9}"/>
              </a:ext>
            </a:extLst>
          </p:cNvPr>
          <p:cNvPicPr>
            <a:picLocks noChangeAspect="1"/>
          </p:cNvPicPr>
          <p:nvPr/>
        </p:nvPicPr>
        <p:blipFill rotWithShape="1">
          <a:blip r:embed="rId3"/>
          <a:srcRect r="-46" b="48128"/>
          <a:stretch/>
        </p:blipFill>
        <p:spPr>
          <a:xfrm>
            <a:off x="626300" y="2229126"/>
            <a:ext cx="3430566" cy="3557392"/>
          </a:xfrm>
          <a:prstGeom prst="rect">
            <a:avLst/>
          </a:prstGeom>
          <a:ln>
            <a:solidFill>
              <a:schemeClr val="tx1"/>
            </a:solidFill>
          </a:ln>
        </p:spPr>
      </p:pic>
      <p:pic>
        <p:nvPicPr>
          <p:cNvPr id="19" name="Picture 18">
            <a:extLst>
              <a:ext uri="{FF2B5EF4-FFF2-40B4-BE49-F238E27FC236}">
                <a16:creationId xmlns:a16="http://schemas.microsoft.com/office/drawing/2014/main" id="{8FDF4356-5FFF-4FDD-9576-D1B7B8FACBBA}"/>
              </a:ext>
            </a:extLst>
          </p:cNvPr>
          <p:cNvPicPr>
            <a:picLocks noChangeAspect="1"/>
          </p:cNvPicPr>
          <p:nvPr/>
        </p:nvPicPr>
        <p:blipFill rotWithShape="1">
          <a:blip r:embed="rId4"/>
          <a:srcRect r="1398" b="52694"/>
          <a:stretch/>
        </p:blipFill>
        <p:spPr>
          <a:xfrm>
            <a:off x="4910203" y="2222230"/>
            <a:ext cx="3700396" cy="3499415"/>
          </a:xfrm>
          <a:prstGeom prst="rect">
            <a:avLst/>
          </a:prstGeom>
          <a:ln>
            <a:solidFill>
              <a:schemeClr val="tx1"/>
            </a:solidFill>
          </a:ln>
        </p:spPr>
      </p:pic>
      <p:sp>
        <p:nvSpPr>
          <p:cNvPr id="20" name="TextBox 19">
            <a:extLst>
              <a:ext uri="{FF2B5EF4-FFF2-40B4-BE49-F238E27FC236}">
                <a16:creationId xmlns:a16="http://schemas.microsoft.com/office/drawing/2014/main" id="{89638ABC-CCCE-46CB-AB2F-2B4B1F910879}"/>
              </a:ext>
            </a:extLst>
          </p:cNvPr>
          <p:cNvSpPr txBox="1"/>
          <p:nvPr/>
        </p:nvSpPr>
        <p:spPr>
          <a:xfrm>
            <a:off x="1427966" y="5898830"/>
            <a:ext cx="2023311" cy="307777"/>
          </a:xfrm>
          <a:prstGeom prst="rect">
            <a:avLst/>
          </a:prstGeom>
          <a:noFill/>
        </p:spPr>
        <p:txBody>
          <a:bodyPr wrap="none" rtlCol="0">
            <a:spAutoFit/>
          </a:bodyPr>
          <a:lstStyle/>
          <a:p>
            <a:r>
              <a:rPr lang="en-US" dirty="0"/>
              <a:t>Interface (Home page)</a:t>
            </a:r>
          </a:p>
        </p:txBody>
      </p:sp>
      <p:sp>
        <p:nvSpPr>
          <p:cNvPr id="21" name="TextBox 20">
            <a:extLst>
              <a:ext uri="{FF2B5EF4-FFF2-40B4-BE49-F238E27FC236}">
                <a16:creationId xmlns:a16="http://schemas.microsoft.com/office/drawing/2014/main" id="{15041CCE-CF3C-40E8-8B3D-076A4863BC76}"/>
              </a:ext>
            </a:extLst>
          </p:cNvPr>
          <p:cNvSpPr txBox="1"/>
          <p:nvPr/>
        </p:nvSpPr>
        <p:spPr>
          <a:xfrm>
            <a:off x="5991601" y="5844887"/>
            <a:ext cx="1537600" cy="307777"/>
          </a:xfrm>
          <a:prstGeom prst="rect">
            <a:avLst/>
          </a:prstGeom>
          <a:noFill/>
        </p:spPr>
        <p:txBody>
          <a:bodyPr wrap="none" rtlCol="0">
            <a:spAutoFit/>
          </a:bodyPr>
          <a:lstStyle/>
          <a:p>
            <a:r>
              <a:rPr lang="en-US" dirty="0"/>
              <a:t>Option to choose</a:t>
            </a:r>
          </a:p>
        </p:txBody>
      </p:sp>
    </p:spTree>
    <p:extLst>
      <p:ext uri="{BB962C8B-B14F-4D97-AF65-F5344CB8AC3E}">
        <p14:creationId xmlns:p14="http://schemas.microsoft.com/office/powerpoint/2010/main" val="78443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2"/>
          <p:cNvGrpSpPr/>
          <p:nvPr/>
        </p:nvGrpSpPr>
        <p:grpSpPr>
          <a:xfrm>
            <a:off x="381000" y="388852"/>
            <a:ext cx="8111647" cy="938907"/>
            <a:chOff x="0" y="7852"/>
            <a:chExt cx="8229599" cy="1127294"/>
          </a:xfrm>
        </p:grpSpPr>
        <p:sp>
          <p:nvSpPr>
            <p:cNvPr id="161" name="Google Shape;161;p22"/>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2"/>
            <p:cNvSpPr txBox="1"/>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dirty="0">
                  <a:solidFill>
                    <a:schemeClr val="lt1"/>
                  </a:solidFill>
                  <a:latin typeface="Calibri"/>
                  <a:ea typeface="Calibri"/>
                  <a:cs typeface="Calibri"/>
                  <a:sym typeface="Calibri"/>
                </a:rPr>
                <a:t>System Architecture</a:t>
              </a:r>
              <a:endParaRPr lang="en-US" sz="1800" b="0" i="0" u="none" strike="noStrike" cap="none" dirty="0">
                <a:solidFill>
                  <a:schemeClr val="dk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0691B770-5D0E-4A57-A6C6-AA7CA490D051}"/>
              </a:ext>
            </a:extLst>
          </p:cNvPr>
          <p:cNvSpPr>
            <a:spLocks noGrp="1"/>
          </p:cNvSpPr>
          <p:nvPr>
            <p:ph type="dt" idx="10"/>
          </p:nvPr>
        </p:nvSpPr>
        <p:spPr/>
        <p:txBody>
          <a:bodyPr/>
          <a:lstStyle/>
          <a:p>
            <a:fld id="{296848EB-7D5F-4E6D-AC1E-6F312E582DC7}" type="datetime1">
              <a:rPr lang="en-US" smtClean="0"/>
              <a:t>5/22/2023</a:t>
            </a:fld>
            <a:endParaRPr lang="en-US"/>
          </a:p>
        </p:txBody>
      </p:sp>
      <p:sp>
        <p:nvSpPr>
          <p:cNvPr id="2" name="TextBox 1">
            <a:extLst>
              <a:ext uri="{FF2B5EF4-FFF2-40B4-BE49-F238E27FC236}">
                <a16:creationId xmlns:a16="http://schemas.microsoft.com/office/drawing/2014/main" id="{3A98D449-4DD4-4F81-A0DE-5108AC2701A7}"/>
              </a:ext>
            </a:extLst>
          </p:cNvPr>
          <p:cNvSpPr txBox="1"/>
          <p:nvPr/>
        </p:nvSpPr>
        <p:spPr>
          <a:xfrm>
            <a:off x="626300" y="1637323"/>
            <a:ext cx="7984299"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Mobile Application:</a:t>
            </a:r>
          </a:p>
        </p:txBody>
      </p:sp>
      <p:pic>
        <p:nvPicPr>
          <p:cNvPr id="6" name="Picture 5">
            <a:extLst>
              <a:ext uri="{FF2B5EF4-FFF2-40B4-BE49-F238E27FC236}">
                <a16:creationId xmlns:a16="http://schemas.microsoft.com/office/drawing/2014/main" id="{72400104-3E87-4961-91BD-FA883AB21814}"/>
              </a:ext>
            </a:extLst>
          </p:cNvPr>
          <p:cNvPicPr>
            <a:picLocks noChangeAspect="1"/>
          </p:cNvPicPr>
          <p:nvPr/>
        </p:nvPicPr>
        <p:blipFill rotWithShape="1">
          <a:blip r:embed="rId3"/>
          <a:srcRect r="1037" b="51416"/>
          <a:stretch/>
        </p:blipFill>
        <p:spPr>
          <a:xfrm>
            <a:off x="626300" y="2201016"/>
            <a:ext cx="3443155" cy="3331923"/>
          </a:xfrm>
          <a:prstGeom prst="rect">
            <a:avLst/>
          </a:prstGeom>
          <a:ln>
            <a:solidFill>
              <a:schemeClr val="tx1"/>
            </a:solidFill>
          </a:ln>
        </p:spPr>
      </p:pic>
      <p:pic>
        <p:nvPicPr>
          <p:cNvPr id="8" name="Picture 7">
            <a:extLst>
              <a:ext uri="{FF2B5EF4-FFF2-40B4-BE49-F238E27FC236}">
                <a16:creationId xmlns:a16="http://schemas.microsoft.com/office/drawing/2014/main" id="{092A8466-4391-470A-9CED-C1254163604A}"/>
              </a:ext>
            </a:extLst>
          </p:cNvPr>
          <p:cNvPicPr>
            <a:picLocks noChangeAspect="1"/>
          </p:cNvPicPr>
          <p:nvPr/>
        </p:nvPicPr>
        <p:blipFill rotWithShape="1">
          <a:blip r:embed="rId4"/>
          <a:srcRect r="731" b="51416"/>
          <a:stretch/>
        </p:blipFill>
        <p:spPr>
          <a:xfrm>
            <a:off x="5074547" y="2201015"/>
            <a:ext cx="3280935" cy="3331923"/>
          </a:xfrm>
          <a:prstGeom prst="rect">
            <a:avLst/>
          </a:prstGeom>
          <a:ln>
            <a:solidFill>
              <a:schemeClr val="bg2"/>
            </a:solidFill>
          </a:ln>
        </p:spPr>
      </p:pic>
      <p:cxnSp>
        <p:nvCxnSpPr>
          <p:cNvPr id="11" name="Straight Arrow Connector 10">
            <a:extLst>
              <a:ext uri="{FF2B5EF4-FFF2-40B4-BE49-F238E27FC236}">
                <a16:creationId xmlns:a16="http://schemas.microsoft.com/office/drawing/2014/main" id="{6DBF9D45-60E8-4874-A5A2-31BBDB758438}"/>
              </a:ext>
            </a:extLst>
          </p:cNvPr>
          <p:cNvCxnSpPr/>
          <p:nvPr/>
        </p:nvCxnSpPr>
        <p:spPr>
          <a:xfrm>
            <a:off x="4296427" y="3995803"/>
            <a:ext cx="626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FC66AEA-BA46-4996-B2DA-82CC0A63A219}"/>
              </a:ext>
            </a:extLst>
          </p:cNvPr>
          <p:cNvSpPr txBox="1"/>
          <p:nvPr/>
        </p:nvSpPr>
        <p:spPr>
          <a:xfrm>
            <a:off x="4366617" y="3657249"/>
            <a:ext cx="503664" cy="338554"/>
          </a:xfrm>
          <a:prstGeom prst="rect">
            <a:avLst/>
          </a:prstGeom>
          <a:noFill/>
        </p:spPr>
        <p:txBody>
          <a:bodyPr wrap="none" rtlCol="0">
            <a:spAutoFit/>
          </a:bodyPr>
          <a:lstStyle/>
          <a:p>
            <a:r>
              <a:rPr lang="en-US" sz="1600" dirty="0"/>
              <a:t>yes</a:t>
            </a:r>
          </a:p>
        </p:txBody>
      </p:sp>
    </p:spTree>
    <p:extLst>
      <p:ext uri="{BB962C8B-B14F-4D97-AF65-F5344CB8AC3E}">
        <p14:creationId xmlns:p14="http://schemas.microsoft.com/office/powerpoint/2010/main" val="3493290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2"/>
          <p:cNvGrpSpPr/>
          <p:nvPr/>
        </p:nvGrpSpPr>
        <p:grpSpPr>
          <a:xfrm>
            <a:off x="381000" y="388852"/>
            <a:ext cx="8111647" cy="938907"/>
            <a:chOff x="0" y="7852"/>
            <a:chExt cx="8229599" cy="1127294"/>
          </a:xfrm>
        </p:grpSpPr>
        <p:sp>
          <p:nvSpPr>
            <p:cNvPr id="161" name="Google Shape;161;p22"/>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2"/>
            <p:cNvSpPr txBox="1"/>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dirty="0">
                  <a:solidFill>
                    <a:schemeClr val="lt1"/>
                  </a:solidFill>
                  <a:latin typeface="Calibri"/>
                  <a:ea typeface="Calibri"/>
                  <a:cs typeface="Calibri"/>
                  <a:sym typeface="Calibri"/>
                </a:rPr>
                <a:t>System Architecture</a:t>
              </a:r>
              <a:endParaRPr lang="en-US" sz="1800" b="0" i="0" u="none" strike="noStrike" cap="none" dirty="0">
                <a:solidFill>
                  <a:schemeClr val="dk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0691B770-5D0E-4A57-A6C6-AA7CA490D051}"/>
              </a:ext>
            </a:extLst>
          </p:cNvPr>
          <p:cNvSpPr>
            <a:spLocks noGrp="1"/>
          </p:cNvSpPr>
          <p:nvPr>
            <p:ph type="dt" idx="10"/>
          </p:nvPr>
        </p:nvSpPr>
        <p:spPr/>
        <p:txBody>
          <a:bodyPr/>
          <a:lstStyle/>
          <a:p>
            <a:fld id="{296848EB-7D5F-4E6D-AC1E-6F312E582DC7}" type="datetime1">
              <a:rPr lang="en-US" smtClean="0"/>
              <a:t>5/22/2023</a:t>
            </a:fld>
            <a:endParaRPr lang="en-US"/>
          </a:p>
        </p:txBody>
      </p:sp>
      <p:sp>
        <p:nvSpPr>
          <p:cNvPr id="2" name="TextBox 1">
            <a:extLst>
              <a:ext uri="{FF2B5EF4-FFF2-40B4-BE49-F238E27FC236}">
                <a16:creationId xmlns:a16="http://schemas.microsoft.com/office/drawing/2014/main" id="{3A98D449-4DD4-4F81-A0DE-5108AC2701A7}"/>
              </a:ext>
            </a:extLst>
          </p:cNvPr>
          <p:cNvSpPr txBox="1"/>
          <p:nvPr/>
        </p:nvSpPr>
        <p:spPr>
          <a:xfrm>
            <a:off x="626300" y="1637323"/>
            <a:ext cx="7984299"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Mobile Application:</a:t>
            </a:r>
          </a:p>
        </p:txBody>
      </p:sp>
      <p:pic>
        <p:nvPicPr>
          <p:cNvPr id="6" name="Picture 5">
            <a:extLst>
              <a:ext uri="{FF2B5EF4-FFF2-40B4-BE49-F238E27FC236}">
                <a16:creationId xmlns:a16="http://schemas.microsoft.com/office/drawing/2014/main" id="{72400104-3E87-4961-91BD-FA883AB21814}"/>
              </a:ext>
            </a:extLst>
          </p:cNvPr>
          <p:cNvPicPr>
            <a:picLocks noChangeAspect="1"/>
          </p:cNvPicPr>
          <p:nvPr/>
        </p:nvPicPr>
        <p:blipFill rotWithShape="1">
          <a:blip r:embed="rId3"/>
          <a:srcRect r="1037" b="51416"/>
          <a:stretch/>
        </p:blipFill>
        <p:spPr>
          <a:xfrm>
            <a:off x="626300" y="2201016"/>
            <a:ext cx="3443155" cy="3331923"/>
          </a:xfrm>
          <a:prstGeom prst="rect">
            <a:avLst/>
          </a:prstGeom>
          <a:ln>
            <a:solidFill>
              <a:schemeClr val="tx1"/>
            </a:solidFill>
          </a:ln>
        </p:spPr>
      </p:pic>
      <p:cxnSp>
        <p:nvCxnSpPr>
          <p:cNvPr id="11" name="Straight Arrow Connector 10">
            <a:extLst>
              <a:ext uri="{FF2B5EF4-FFF2-40B4-BE49-F238E27FC236}">
                <a16:creationId xmlns:a16="http://schemas.microsoft.com/office/drawing/2014/main" id="{6DBF9D45-60E8-4874-A5A2-31BBDB758438}"/>
              </a:ext>
            </a:extLst>
          </p:cNvPr>
          <p:cNvCxnSpPr/>
          <p:nvPr/>
        </p:nvCxnSpPr>
        <p:spPr>
          <a:xfrm>
            <a:off x="4296427" y="3995803"/>
            <a:ext cx="626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FC66AEA-BA46-4996-B2DA-82CC0A63A219}"/>
              </a:ext>
            </a:extLst>
          </p:cNvPr>
          <p:cNvSpPr txBox="1"/>
          <p:nvPr/>
        </p:nvSpPr>
        <p:spPr>
          <a:xfrm>
            <a:off x="4366617" y="3657249"/>
            <a:ext cx="445956" cy="338554"/>
          </a:xfrm>
          <a:prstGeom prst="rect">
            <a:avLst/>
          </a:prstGeom>
          <a:noFill/>
        </p:spPr>
        <p:txBody>
          <a:bodyPr wrap="none" rtlCol="0">
            <a:spAutoFit/>
          </a:bodyPr>
          <a:lstStyle/>
          <a:p>
            <a:r>
              <a:rPr lang="en-US" sz="1600" dirty="0"/>
              <a:t>No</a:t>
            </a:r>
          </a:p>
        </p:txBody>
      </p:sp>
      <p:pic>
        <p:nvPicPr>
          <p:cNvPr id="10" name="Picture 9">
            <a:extLst>
              <a:ext uri="{FF2B5EF4-FFF2-40B4-BE49-F238E27FC236}">
                <a16:creationId xmlns:a16="http://schemas.microsoft.com/office/drawing/2014/main" id="{00F78A14-B3E8-403A-A75B-0976E79C0209}"/>
              </a:ext>
            </a:extLst>
          </p:cNvPr>
          <p:cNvPicPr>
            <a:picLocks noChangeAspect="1"/>
          </p:cNvPicPr>
          <p:nvPr/>
        </p:nvPicPr>
        <p:blipFill rotWithShape="1">
          <a:blip r:embed="rId4"/>
          <a:srcRect r="1193" b="51416"/>
          <a:stretch/>
        </p:blipFill>
        <p:spPr>
          <a:xfrm>
            <a:off x="5219891" y="2220165"/>
            <a:ext cx="3321924" cy="3331921"/>
          </a:xfrm>
          <a:prstGeom prst="rect">
            <a:avLst/>
          </a:prstGeom>
          <a:ln>
            <a:solidFill>
              <a:schemeClr val="bg2"/>
            </a:solidFill>
          </a:ln>
        </p:spPr>
      </p:pic>
    </p:spTree>
    <p:extLst>
      <p:ext uri="{BB962C8B-B14F-4D97-AF65-F5344CB8AC3E}">
        <p14:creationId xmlns:p14="http://schemas.microsoft.com/office/powerpoint/2010/main" val="41838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pSp>
        <p:nvGrpSpPr>
          <p:cNvPr id="95" name="Google Shape;95;p14"/>
          <p:cNvGrpSpPr/>
          <p:nvPr/>
        </p:nvGrpSpPr>
        <p:grpSpPr>
          <a:xfrm>
            <a:off x="457200" y="282490"/>
            <a:ext cx="8229600" cy="1127295"/>
            <a:chOff x="0" y="7852"/>
            <a:chExt cx="8229600" cy="1127295"/>
          </a:xfrm>
        </p:grpSpPr>
        <p:sp>
          <p:nvSpPr>
            <p:cNvPr id="96" name="Google Shape;96;p14"/>
            <p:cNvSpPr/>
            <p:nvPr/>
          </p:nvSpPr>
          <p:spPr>
            <a:xfrm>
              <a:off x="0" y="7852"/>
              <a:ext cx="8229600" cy="1127295"/>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97" name="Google Shape;97;p14"/>
            <p:cNvSpPr txBox="1"/>
            <p:nvPr/>
          </p:nvSpPr>
          <p:spPr>
            <a:xfrm>
              <a:off x="55030" y="62882"/>
              <a:ext cx="8119540" cy="1017235"/>
            </a:xfrm>
            <a:prstGeom prst="rect">
              <a:avLst/>
            </a:prstGeom>
            <a:noFill/>
            <a:ln>
              <a:noFill/>
            </a:ln>
          </p:spPr>
          <p:txBody>
            <a:bodyPr spcFirstLastPara="1" wrap="square" lIns="179050" tIns="179050" rIns="179050" bIns="179050" anchor="ctr" anchorCtr="0">
              <a:noAutofit/>
            </a:bodyPr>
            <a:lstStyle/>
            <a:p>
              <a:pPr marL="0" marR="0" lvl="0" indent="0" algn="l" rtl="0">
                <a:lnSpc>
                  <a:spcPct val="90000"/>
                </a:lnSpc>
                <a:spcBef>
                  <a:spcPts val="0"/>
                </a:spcBef>
                <a:spcAft>
                  <a:spcPts val="0"/>
                </a:spcAft>
                <a:buClr>
                  <a:schemeClr val="lt1"/>
                </a:buClr>
                <a:buSzPts val="4700"/>
                <a:buFont typeface="Calibri"/>
                <a:buNone/>
              </a:pPr>
              <a:r>
                <a:rPr lang="en-US" sz="4700" b="0" i="0" u="none" strike="noStrike" cap="none">
                  <a:solidFill>
                    <a:schemeClr val="lt1"/>
                  </a:solidFill>
                  <a:latin typeface="Calibri"/>
                  <a:ea typeface="Calibri"/>
                  <a:cs typeface="Calibri"/>
                  <a:sym typeface="Calibri"/>
                </a:rPr>
                <a:t>Outline </a:t>
              </a:r>
              <a:endParaRPr sz="4700" b="0" i="0" u="none" strike="noStrike" cap="none">
                <a:solidFill>
                  <a:schemeClr val="lt1"/>
                </a:solidFill>
                <a:latin typeface="Calibri"/>
                <a:ea typeface="Calibri"/>
                <a:cs typeface="Calibri"/>
                <a:sym typeface="Calibri"/>
              </a:endParaRPr>
            </a:p>
          </p:txBody>
        </p:sp>
      </p:grpSp>
      <p:sp>
        <p:nvSpPr>
          <p:cNvPr id="98" name="Google Shape;98;p14"/>
          <p:cNvSpPr txBox="1">
            <a:spLocks noGrp="1"/>
          </p:cNvSpPr>
          <p:nvPr>
            <p:ph type="body" idx="1"/>
          </p:nvPr>
        </p:nvSpPr>
        <p:spPr>
          <a:xfrm>
            <a:off x="1034745" y="1658982"/>
            <a:ext cx="8229600" cy="4376057"/>
          </a:xfrm>
          <a:prstGeom prst="rect">
            <a:avLst/>
          </a:prstGeom>
          <a:noFill/>
          <a:ln>
            <a:noFill/>
          </a:ln>
        </p:spPr>
        <p:txBody>
          <a:bodyPr spcFirstLastPara="1" wrap="square" lIns="91425" tIns="45700" rIns="91425" bIns="45700" anchor="t" anchorCtr="0">
            <a:normAutofit fontScale="77500" lnSpcReduction="20000"/>
          </a:bodyPr>
          <a:lstStyle/>
          <a:p>
            <a:pPr marL="342900" lvl="0" indent="-312420" algn="l" rtl="0">
              <a:lnSpc>
                <a:spcPct val="120000"/>
              </a:lnSpc>
              <a:spcBef>
                <a:spcPts val="0"/>
              </a:spcBef>
              <a:spcAft>
                <a:spcPts val="0"/>
              </a:spcAft>
              <a:buClr>
                <a:schemeClr val="dk1"/>
              </a:buClr>
              <a:buSzPct val="89000"/>
              <a:buFont typeface="Noto Sans Symbols"/>
              <a:buChar char="❖"/>
            </a:pPr>
            <a:r>
              <a:rPr lang="en-US" dirty="0"/>
              <a:t>Introduction</a:t>
            </a:r>
          </a:p>
          <a:p>
            <a:pPr marL="342900" lvl="0" indent="-312420" algn="l" rtl="0">
              <a:lnSpc>
                <a:spcPct val="120000"/>
              </a:lnSpc>
              <a:spcBef>
                <a:spcPts val="0"/>
              </a:spcBef>
              <a:spcAft>
                <a:spcPts val="0"/>
              </a:spcAft>
              <a:buClr>
                <a:schemeClr val="dk1"/>
              </a:buClr>
              <a:buSzPct val="89000"/>
              <a:buFont typeface="Noto Sans Symbols"/>
              <a:buChar char="❖"/>
            </a:pPr>
            <a:r>
              <a:rPr lang="en-US" dirty="0"/>
              <a:t>Objectives</a:t>
            </a:r>
          </a:p>
          <a:p>
            <a:pPr marL="342900" indent="-312420">
              <a:lnSpc>
                <a:spcPct val="120000"/>
              </a:lnSpc>
              <a:spcBef>
                <a:spcPts val="0"/>
              </a:spcBef>
              <a:buSzPct val="89000"/>
              <a:buFont typeface="Noto Sans Symbols"/>
              <a:buChar char="❖"/>
            </a:pPr>
            <a:r>
              <a:rPr lang="en-US" dirty="0"/>
              <a:t>Literature Review </a:t>
            </a:r>
          </a:p>
          <a:p>
            <a:pPr marL="342900" lvl="0" indent="-312420" algn="l" rtl="0">
              <a:lnSpc>
                <a:spcPct val="120000"/>
              </a:lnSpc>
              <a:spcBef>
                <a:spcPts val="0"/>
              </a:spcBef>
              <a:spcAft>
                <a:spcPts val="0"/>
              </a:spcAft>
              <a:buClr>
                <a:schemeClr val="dk1"/>
              </a:buClr>
              <a:buSzPct val="89000"/>
              <a:buFont typeface="Noto Sans Symbols"/>
              <a:buChar char="❖"/>
            </a:pPr>
            <a:r>
              <a:rPr lang="en-US" dirty="0"/>
              <a:t>Requirement Analysis</a:t>
            </a:r>
          </a:p>
          <a:p>
            <a:pPr marL="342900" indent="-312420">
              <a:lnSpc>
                <a:spcPct val="120000"/>
              </a:lnSpc>
              <a:spcBef>
                <a:spcPts val="0"/>
              </a:spcBef>
              <a:buSzPct val="89000"/>
              <a:buFont typeface="Noto Sans Symbols"/>
              <a:buChar char="❖"/>
            </a:pPr>
            <a:r>
              <a:rPr lang="en-US" dirty="0"/>
              <a:t>System Architecture</a:t>
            </a:r>
            <a:endParaRPr dirty="0"/>
          </a:p>
          <a:p>
            <a:pPr marL="342900" lvl="0" indent="-312420" algn="l" rtl="0">
              <a:lnSpc>
                <a:spcPct val="120000"/>
              </a:lnSpc>
              <a:spcBef>
                <a:spcPts val="640"/>
              </a:spcBef>
              <a:spcAft>
                <a:spcPts val="0"/>
              </a:spcAft>
              <a:buClr>
                <a:schemeClr val="dk1"/>
              </a:buClr>
              <a:buSzPct val="89000"/>
              <a:buFont typeface="Noto Sans Symbols"/>
              <a:buChar char="❖"/>
            </a:pPr>
            <a:r>
              <a:rPr lang="en-US" dirty="0"/>
              <a:t>Methodology</a:t>
            </a:r>
          </a:p>
          <a:p>
            <a:pPr marL="342900" lvl="0" indent="-312420" algn="l" rtl="0">
              <a:lnSpc>
                <a:spcPct val="120000"/>
              </a:lnSpc>
              <a:spcBef>
                <a:spcPts val="640"/>
              </a:spcBef>
              <a:spcAft>
                <a:spcPts val="0"/>
              </a:spcAft>
              <a:buClr>
                <a:schemeClr val="dk1"/>
              </a:buClr>
              <a:buSzPct val="89000"/>
              <a:buFont typeface="Noto Sans Symbols"/>
              <a:buChar char="❖"/>
            </a:pPr>
            <a:r>
              <a:rPr lang="en-US" dirty="0"/>
              <a:t>Implementation Details</a:t>
            </a:r>
            <a:endParaRPr dirty="0"/>
          </a:p>
          <a:p>
            <a:pPr marL="342900" lvl="0" indent="-312420" algn="l" rtl="0">
              <a:lnSpc>
                <a:spcPct val="120000"/>
              </a:lnSpc>
              <a:spcBef>
                <a:spcPts val="640"/>
              </a:spcBef>
              <a:spcAft>
                <a:spcPts val="0"/>
              </a:spcAft>
              <a:buClr>
                <a:schemeClr val="dk1"/>
              </a:buClr>
              <a:buSzPct val="89000"/>
              <a:buFont typeface="Noto Sans Symbols"/>
              <a:buChar char="❖"/>
            </a:pPr>
            <a:r>
              <a:rPr lang="en-US" dirty="0"/>
              <a:t>Result</a:t>
            </a:r>
            <a:endParaRPr dirty="0"/>
          </a:p>
          <a:p>
            <a:pPr marL="342900" lvl="0" indent="-312420" algn="l" rtl="0">
              <a:lnSpc>
                <a:spcPct val="120000"/>
              </a:lnSpc>
              <a:spcBef>
                <a:spcPts val="640"/>
              </a:spcBef>
              <a:spcAft>
                <a:spcPts val="0"/>
              </a:spcAft>
              <a:buClr>
                <a:schemeClr val="dk1"/>
              </a:buClr>
              <a:buSzPct val="89000"/>
              <a:buFont typeface="Noto Sans Symbols"/>
              <a:buChar char="❖"/>
            </a:pPr>
            <a:r>
              <a:rPr lang="en-US" dirty="0"/>
              <a:t>Conclusion</a:t>
            </a:r>
            <a:endParaRPr dirty="0"/>
          </a:p>
          <a:p>
            <a:pPr marL="342900" lvl="0" indent="-312420" algn="l" rtl="0">
              <a:lnSpc>
                <a:spcPct val="120000"/>
              </a:lnSpc>
              <a:spcBef>
                <a:spcPts val="640"/>
              </a:spcBef>
              <a:spcAft>
                <a:spcPts val="0"/>
              </a:spcAft>
              <a:buClr>
                <a:schemeClr val="dk1"/>
              </a:buClr>
              <a:buSzPct val="89000"/>
              <a:buFont typeface="Noto Sans Symbols"/>
              <a:buChar char="❖"/>
            </a:pPr>
            <a:r>
              <a:rPr lang="en-US" dirty="0"/>
              <a:t>References</a:t>
            </a:r>
            <a:endParaRPr dirty="0"/>
          </a:p>
          <a:p>
            <a:pPr marL="342900" lvl="0" indent="-342900" algn="l" rtl="0">
              <a:lnSpc>
                <a:spcPct val="100000"/>
              </a:lnSpc>
              <a:spcBef>
                <a:spcPts val="640"/>
              </a:spcBef>
              <a:spcAft>
                <a:spcPts val="0"/>
              </a:spcAft>
              <a:buClr>
                <a:schemeClr val="dk1"/>
              </a:buClr>
              <a:buSzPts val="3200"/>
              <a:buNone/>
            </a:pPr>
            <a:endParaRPr dirty="0"/>
          </a:p>
          <a:p>
            <a:pPr marL="342900" lvl="0" indent="-139700" algn="l" rtl="0">
              <a:lnSpc>
                <a:spcPct val="100000"/>
              </a:lnSpc>
              <a:spcBef>
                <a:spcPts val="640"/>
              </a:spcBef>
              <a:spcAft>
                <a:spcPts val="0"/>
              </a:spcAft>
              <a:buClr>
                <a:schemeClr val="dk1"/>
              </a:buClr>
              <a:buSzPts val="3200"/>
              <a:buNone/>
            </a:pPr>
            <a:endParaRPr dirty="0"/>
          </a:p>
          <a:p>
            <a:pPr marL="342900" lvl="0" indent="-139700" algn="l" rtl="0">
              <a:lnSpc>
                <a:spcPct val="100000"/>
              </a:lnSpc>
              <a:spcBef>
                <a:spcPts val="640"/>
              </a:spcBef>
              <a:spcAft>
                <a:spcPts val="0"/>
              </a:spcAft>
              <a:buClr>
                <a:schemeClr val="dk1"/>
              </a:buClr>
              <a:buSzPts val="3200"/>
              <a:buNone/>
            </a:pPr>
            <a:endParaRPr dirty="0"/>
          </a:p>
        </p:txBody>
      </p:sp>
      <p:sp>
        <p:nvSpPr>
          <p:cNvPr id="5" name="Date Placeholder 4">
            <a:extLst>
              <a:ext uri="{FF2B5EF4-FFF2-40B4-BE49-F238E27FC236}">
                <a16:creationId xmlns:a16="http://schemas.microsoft.com/office/drawing/2014/main" id="{F7CE1FB5-2C37-464F-B044-01B8E20203F1}"/>
              </a:ext>
            </a:extLst>
          </p:cNvPr>
          <p:cNvSpPr>
            <a:spLocks noGrp="1"/>
          </p:cNvSpPr>
          <p:nvPr>
            <p:ph type="dt" idx="10"/>
          </p:nvPr>
        </p:nvSpPr>
        <p:spPr/>
        <p:txBody>
          <a:bodyPr/>
          <a:lstStyle/>
          <a:p>
            <a:fld id="{C09C276E-5127-4C52-8117-B6A3D09DF339}" type="datetime1">
              <a:rPr lang="en-US" smtClean="0"/>
              <a:t>5/22/2023</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p:nvPr/>
        </p:nvSpPr>
        <p:spPr>
          <a:xfrm>
            <a:off x="1994975" y="6248400"/>
            <a:ext cx="5715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Fig: Flowchart </a:t>
            </a:r>
            <a:r>
              <a:rPr lang="en-US" sz="1800" dirty="0">
                <a:solidFill>
                  <a:schemeClr val="dk1"/>
                </a:solidFill>
                <a:latin typeface="Calibri"/>
                <a:ea typeface="Calibri"/>
                <a:cs typeface="Calibri"/>
                <a:sym typeface="Calibri"/>
              </a:rPr>
              <a:t>of crash detection system</a:t>
            </a:r>
            <a:endParaRPr sz="1800" b="0" i="0" u="none" strike="noStrike" cap="none" dirty="0">
              <a:solidFill>
                <a:schemeClr val="dk1"/>
              </a:solidFill>
              <a:latin typeface="Calibri"/>
              <a:ea typeface="Calibri"/>
              <a:cs typeface="Calibri"/>
              <a:sym typeface="Calibri"/>
            </a:endParaRPr>
          </a:p>
        </p:txBody>
      </p:sp>
      <p:sp>
        <p:nvSpPr>
          <p:cNvPr id="5" name="Date Placeholder 4">
            <a:extLst>
              <a:ext uri="{FF2B5EF4-FFF2-40B4-BE49-F238E27FC236}">
                <a16:creationId xmlns:a16="http://schemas.microsoft.com/office/drawing/2014/main" id="{25CE3936-557B-4B7B-84A1-8E8644221FE9}"/>
              </a:ext>
            </a:extLst>
          </p:cNvPr>
          <p:cNvSpPr>
            <a:spLocks noGrp="1"/>
          </p:cNvSpPr>
          <p:nvPr>
            <p:ph type="dt" idx="10"/>
          </p:nvPr>
        </p:nvSpPr>
        <p:spPr/>
        <p:txBody>
          <a:bodyPr/>
          <a:lstStyle/>
          <a:p>
            <a:fld id="{3B56AE4C-F1DD-416A-A571-5D85B7A784EF}" type="datetime1">
              <a:rPr lang="en-US" smtClean="0"/>
              <a:t>5/22/2023</a:t>
            </a:fld>
            <a:endParaRPr lang="en-US"/>
          </a:p>
        </p:txBody>
      </p:sp>
      <p:pic>
        <p:nvPicPr>
          <p:cNvPr id="6" name="Picture 5">
            <a:extLst>
              <a:ext uri="{FF2B5EF4-FFF2-40B4-BE49-F238E27FC236}">
                <a16:creationId xmlns:a16="http://schemas.microsoft.com/office/drawing/2014/main" id="{1FFDD820-9BCA-41E5-886C-52FA13AA6DD0}"/>
              </a:ext>
            </a:extLst>
          </p:cNvPr>
          <p:cNvPicPr>
            <a:picLocks noChangeAspect="1"/>
          </p:cNvPicPr>
          <p:nvPr/>
        </p:nvPicPr>
        <p:blipFill>
          <a:blip r:embed="rId3"/>
          <a:stretch>
            <a:fillRect/>
          </a:stretch>
        </p:blipFill>
        <p:spPr>
          <a:xfrm>
            <a:off x="3118981" y="142811"/>
            <a:ext cx="3018772" cy="57423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27"/>
          <p:cNvGrpSpPr/>
          <p:nvPr/>
        </p:nvGrpSpPr>
        <p:grpSpPr>
          <a:xfrm>
            <a:off x="381000" y="381000"/>
            <a:ext cx="8229600" cy="1127295"/>
            <a:chOff x="0" y="0"/>
            <a:chExt cx="8229600" cy="1127295"/>
          </a:xfrm>
        </p:grpSpPr>
        <p:sp>
          <p:nvSpPr>
            <p:cNvPr id="196" name="Google Shape;196;p27"/>
            <p:cNvSpPr/>
            <p:nvPr/>
          </p:nvSpPr>
          <p:spPr>
            <a:xfrm>
              <a:off x="0" y="0"/>
              <a:ext cx="8229600" cy="1127295"/>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7" name="Google Shape;197;p27"/>
            <p:cNvSpPr txBox="1"/>
            <p:nvPr/>
          </p:nvSpPr>
          <p:spPr>
            <a:xfrm>
              <a:off x="55030" y="55030"/>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1" dirty="0">
                  <a:solidFill>
                    <a:schemeClr val="lt1"/>
                  </a:solidFill>
                  <a:latin typeface="Calibri"/>
                  <a:ea typeface="Calibri"/>
                  <a:cs typeface="Calibri"/>
                  <a:sym typeface="Calibri"/>
                </a:rPr>
                <a:t>Implementation details</a:t>
              </a:r>
              <a:endParaRPr sz="4700" b="0" i="0" u="none" strike="noStrike" cap="none" dirty="0">
                <a:solidFill>
                  <a:schemeClr val="lt1"/>
                </a:solidFill>
                <a:latin typeface="Calibri"/>
                <a:ea typeface="Calibri"/>
                <a:cs typeface="Calibri"/>
                <a:sym typeface="Calibri"/>
              </a:endParaRPr>
            </a:p>
          </p:txBody>
        </p:sp>
      </p:grpSp>
      <p:sp>
        <p:nvSpPr>
          <p:cNvPr id="198" name="Google Shape;198;p27"/>
          <p:cNvSpPr txBox="1"/>
          <p:nvPr/>
        </p:nvSpPr>
        <p:spPr>
          <a:xfrm>
            <a:off x="710250" y="2191036"/>
            <a:ext cx="7723500" cy="3416279"/>
          </a:xfrm>
          <a:prstGeom prst="rect">
            <a:avLst/>
          </a:prstGeom>
          <a:noFill/>
          <a:ln>
            <a:noFill/>
          </a:ln>
        </p:spPr>
        <p:txBody>
          <a:bodyPr spcFirstLastPara="1" wrap="square" lIns="91425" tIns="45700" rIns="91425" bIns="45700" anchor="t" anchorCtr="0">
            <a:spAutoFit/>
          </a:bodyPr>
          <a:lstStyle/>
          <a:p>
            <a:pPr marL="457200" lvl="0" indent="-384175" algn="l" rtl="0">
              <a:lnSpc>
                <a:spcPct val="150000"/>
              </a:lnSpc>
              <a:spcBef>
                <a:spcPts val="0"/>
              </a:spcBef>
              <a:spcAft>
                <a:spcPts val="0"/>
              </a:spcAft>
              <a:buClr>
                <a:schemeClr val="dk1"/>
              </a:buClr>
              <a:buSzPct val="110000"/>
              <a:buFont typeface="Times New Roman"/>
              <a:buChar char="●"/>
            </a:pPr>
            <a:r>
              <a:rPr lang="en-US" sz="1800" dirty="0"/>
              <a:t>Sensor Selection</a:t>
            </a:r>
          </a:p>
          <a:p>
            <a:pPr marL="457200" lvl="0" indent="-384175" algn="l" rtl="0">
              <a:lnSpc>
                <a:spcPct val="150000"/>
              </a:lnSpc>
              <a:spcBef>
                <a:spcPts val="0"/>
              </a:spcBef>
              <a:spcAft>
                <a:spcPts val="0"/>
              </a:spcAft>
              <a:buClr>
                <a:schemeClr val="dk1"/>
              </a:buClr>
              <a:buSzPct val="110000"/>
              <a:buFont typeface="Times New Roman"/>
              <a:buChar char="●"/>
            </a:pPr>
            <a:r>
              <a:rPr lang="en-US" sz="1800" dirty="0"/>
              <a:t>Crash Detection Algorithms</a:t>
            </a:r>
          </a:p>
          <a:p>
            <a:pPr marL="457200" lvl="0" indent="-384175" algn="l" rtl="0">
              <a:lnSpc>
                <a:spcPct val="150000"/>
              </a:lnSpc>
              <a:spcBef>
                <a:spcPts val="0"/>
              </a:spcBef>
              <a:spcAft>
                <a:spcPts val="0"/>
              </a:spcAft>
              <a:buClr>
                <a:schemeClr val="dk1"/>
              </a:buClr>
              <a:buSzPct val="110000"/>
              <a:buFont typeface="Times New Roman"/>
              <a:buChar char="●"/>
            </a:pPr>
            <a:r>
              <a:rPr lang="en-US" sz="1800" dirty="0"/>
              <a:t>Threshold Determination</a:t>
            </a:r>
          </a:p>
          <a:p>
            <a:pPr marL="457200" lvl="0" indent="-384175" algn="l" rtl="0">
              <a:lnSpc>
                <a:spcPct val="150000"/>
              </a:lnSpc>
              <a:spcBef>
                <a:spcPts val="0"/>
              </a:spcBef>
              <a:spcAft>
                <a:spcPts val="0"/>
              </a:spcAft>
              <a:buClr>
                <a:schemeClr val="dk1"/>
              </a:buClr>
              <a:buSzPct val="110000"/>
              <a:buFont typeface="Times New Roman"/>
              <a:buChar char="●"/>
            </a:pPr>
            <a:r>
              <a:rPr lang="en-US" sz="1800" dirty="0"/>
              <a:t>Real-Time Processing</a:t>
            </a:r>
          </a:p>
          <a:p>
            <a:pPr marL="457200" lvl="0" indent="-384175" algn="l" rtl="0">
              <a:lnSpc>
                <a:spcPct val="150000"/>
              </a:lnSpc>
              <a:spcBef>
                <a:spcPts val="0"/>
              </a:spcBef>
              <a:spcAft>
                <a:spcPts val="0"/>
              </a:spcAft>
              <a:buClr>
                <a:schemeClr val="dk1"/>
              </a:buClr>
              <a:buSzPct val="110000"/>
              <a:buFont typeface="Times New Roman"/>
              <a:buChar char="●"/>
            </a:pPr>
            <a:r>
              <a:rPr lang="en-US" sz="1800" dirty="0"/>
              <a:t>Location Unit</a:t>
            </a:r>
          </a:p>
          <a:p>
            <a:pPr marL="457200" lvl="0" indent="-384175" algn="l" rtl="0">
              <a:lnSpc>
                <a:spcPct val="150000"/>
              </a:lnSpc>
              <a:spcBef>
                <a:spcPts val="0"/>
              </a:spcBef>
              <a:spcAft>
                <a:spcPts val="0"/>
              </a:spcAft>
              <a:buClr>
                <a:schemeClr val="dk1"/>
              </a:buClr>
              <a:buSzPct val="110000"/>
              <a:buFont typeface="Times New Roman"/>
              <a:buChar char="●"/>
            </a:pPr>
            <a:r>
              <a:rPr lang="en-US" sz="1800" dirty="0"/>
              <a:t>Communication and Notification</a:t>
            </a:r>
          </a:p>
          <a:p>
            <a:pPr marL="457200" lvl="0" indent="-384175" algn="l" rtl="0">
              <a:lnSpc>
                <a:spcPct val="150000"/>
              </a:lnSpc>
              <a:spcBef>
                <a:spcPts val="0"/>
              </a:spcBef>
              <a:spcAft>
                <a:spcPts val="0"/>
              </a:spcAft>
              <a:buClr>
                <a:schemeClr val="dk1"/>
              </a:buClr>
              <a:buSzPct val="110000"/>
              <a:buFont typeface="Times New Roman"/>
              <a:buChar char="●"/>
            </a:pPr>
            <a:r>
              <a:rPr lang="en-US" sz="1800" dirty="0"/>
              <a:t>Integration with Vehicle Systems</a:t>
            </a:r>
          </a:p>
          <a:p>
            <a:pPr marL="457200" lvl="0" indent="-384175" algn="l" rtl="0">
              <a:lnSpc>
                <a:spcPct val="150000"/>
              </a:lnSpc>
              <a:spcBef>
                <a:spcPts val="0"/>
              </a:spcBef>
              <a:spcAft>
                <a:spcPts val="0"/>
              </a:spcAft>
              <a:buClr>
                <a:schemeClr val="dk1"/>
              </a:buClr>
              <a:buSzPct val="110000"/>
              <a:buFont typeface="Times New Roman"/>
              <a:buChar char="●"/>
            </a:pPr>
            <a:r>
              <a:rPr lang="en-US" sz="1800" dirty="0"/>
              <a:t>Testing and Validation</a:t>
            </a:r>
            <a:endParaRPr sz="1800" b="0" i="1" u="none" strike="noStrike" cap="none" dirty="0">
              <a:solidFill>
                <a:schemeClr val="dk1"/>
              </a:solidFill>
              <a:latin typeface="Calibri"/>
              <a:ea typeface="Calibri"/>
              <a:cs typeface="Calibri"/>
              <a:sym typeface="Calibri"/>
            </a:endParaRPr>
          </a:p>
        </p:txBody>
      </p:sp>
      <p:sp>
        <p:nvSpPr>
          <p:cNvPr id="5" name="Date Placeholder 4">
            <a:extLst>
              <a:ext uri="{FF2B5EF4-FFF2-40B4-BE49-F238E27FC236}">
                <a16:creationId xmlns:a16="http://schemas.microsoft.com/office/drawing/2014/main" id="{93FD52A6-99E5-44CF-901C-CFD4F4440DAF}"/>
              </a:ext>
            </a:extLst>
          </p:cNvPr>
          <p:cNvSpPr>
            <a:spLocks noGrp="1"/>
          </p:cNvSpPr>
          <p:nvPr>
            <p:ph type="dt" idx="10"/>
          </p:nvPr>
        </p:nvSpPr>
        <p:spPr/>
        <p:txBody>
          <a:bodyPr/>
          <a:lstStyle/>
          <a:p>
            <a:fld id="{26B83B97-B598-40CA-AD28-B73E69E73DE9}" type="datetime1">
              <a:rPr lang="en-US" smtClean="0"/>
              <a:t>5/22/2023</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27"/>
          <p:cNvGrpSpPr/>
          <p:nvPr/>
        </p:nvGrpSpPr>
        <p:grpSpPr>
          <a:xfrm>
            <a:off x="381000" y="381000"/>
            <a:ext cx="8229600" cy="1127295"/>
            <a:chOff x="0" y="0"/>
            <a:chExt cx="8229600" cy="1127295"/>
          </a:xfrm>
        </p:grpSpPr>
        <p:sp>
          <p:nvSpPr>
            <p:cNvPr id="196" name="Google Shape;196;p27"/>
            <p:cNvSpPr/>
            <p:nvPr/>
          </p:nvSpPr>
          <p:spPr>
            <a:xfrm>
              <a:off x="0" y="0"/>
              <a:ext cx="8229600" cy="1127295"/>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7" name="Google Shape;197;p27"/>
            <p:cNvSpPr txBox="1"/>
            <p:nvPr/>
          </p:nvSpPr>
          <p:spPr>
            <a:xfrm>
              <a:off x="55030" y="55030"/>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1" dirty="0">
                  <a:solidFill>
                    <a:schemeClr val="lt1"/>
                  </a:solidFill>
                  <a:latin typeface="Calibri"/>
                  <a:ea typeface="Calibri"/>
                  <a:cs typeface="Calibri"/>
                  <a:sym typeface="Calibri"/>
                </a:rPr>
                <a:t>Implementation details</a:t>
              </a:r>
              <a:endParaRPr sz="4700" b="0" i="0" u="none" strike="noStrike" cap="none" dirty="0">
                <a:solidFill>
                  <a:schemeClr val="lt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93FD52A6-99E5-44CF-901C-CFD4F4440DAF}"/>
              </a:ext>
            </a:extLst>
          </p:cNvPr>
          <p:cNvSpPr>
            <a:spLocks noGrp="1"/>
          </p:cNvSpPr>
          <p:nvPr>
            <p:ph type="dt" idx="10"/>
          </p:nvPr>
        </p:nvSpPr>
        <p:spPr/>
        <p:txBody>
          <a:bodyPr/>
          <a:lstStyle/>
          <a:p>
            <a:fld id="{26B83B97-B598-40CA-AD28-B73E69E73DE9}" type="datetime1">
              <a:rPr lang="en-US" smtClean="0"/>
              <a:t>5/22/2023</a:t>
            </a:fld>
            <a:endParaRPr lang="en-US"/>
          </a:p>
        </p:txBody>
      </p:sp>
      <p:pic>
        <p:nvPicPr>
          <p:cNvPr id="3" name="Picture 2">
            <a:extLst>
              <a:ext uri="{FF2B5EF4-FFF2-40B4-BE49-F238E27FC236}">
                <a16:creationId xmlns:a16="http://schemas.microsoft.com/office/drawing/2014/main" id="{4549E854-984B-4F76-B5C4-74D659F5A077}"/>
              </a:ext>
            </a:extLst>
          </p:cNvPr>
          <p:cNvPicPr>
            <a:picLocks noChangeAspect="1"/>
          </p:cNvPicPr>
          <p:nvPr/>
        </p:nvPicPr>
        <p:blipFill>
          <a:blip r:embed="rId3"/>
          <a:stretch>
            <a:fillRect/>
          </a:stretch>
        </p:blipFill>
        <p:spPr>
          <a:xfrm>
            <a:off x="268336" y="1872398"/>
            <a:ext cx="4026746" cy="2972624"/>
          </a:xfrm>
          <a:prstGeom prst="rect">
            <a:avLst/>
          </a:prstGeom>
          <a:ln>
            <a:solidFill>
              <a:schemeClr val="tx1"/>
            </a:solidFill>
          </a:ln>
        </p:spPr>
      </p:pic>
      <p:pic>
        <p:nvPicPr>
          <p:cNvPr id="6" name="Picture 5">
            <a:extLst>
              <a:ext uri="{FF2B5EF4-FFF2-40B4-BE49-F238E27FC236}">
                <a16:creationId xmlns:a16="http://schemas.microsoft.com/office/drawing/2014/main" id="{E43EB601-CADA-4D48-BDD5-288967F73AD8}"/>
              </a:ext>
            </a:extLst>
          </p:cNvPr>
          <p:cNvPicPr>
            <a:picLocks noChangeAspect="1"/>
          </p:cNvPicPr>
          <p:nvPr/>
        </p:nvPicPr>
        <p:blipFill>
          <a:blip r:embed="rId4"/>
          <a:stretch>
            <a:fillRect/>
          </a:stretch>
        </p:blipFill>
        <p:spPr>
          <a:xfrm>
            <a:off x="4848920" y="1856886"/>
            <a:ext cx="4162801" cy="2957112"/>
          </a:xfrm>
          <a:prstGeom prst="rect">
            <a:avLst/>
          </a:prstGeom>
          <a:ln>
            <a:solidFill>
              <a:schemeClr val="tx1"/>
            </a:solidFill>
          </a:ln>
        </p:spPr>
      </p:pic>
      <p:sp>
        <p:nvSpPr>
          <p:cNvPr id="7" name="TextBox 6">
            <a:extLst>
              <a:ext uri="{FF2B5EF4-FFF2-40B4-BE49-F238E27FC236}">
                <a16:creationId xmlns:a16="http://schemas.microsoft.com/office/drawing/2014/main" id="{81C74ED1-46FD-4042-9947-D6135B472508}"/>
              </a:ext>
            </a:extLst>
          </p:cNvPr>
          <p:cNvSpPr txBox="1"/>
          <p:nvPr/>
        </p:nvSpPr>
        <p:spPr>
          <a:xfrm>
            <a:off x="1199521" y="5055236"/>
            <a:ext cx="2164375" cy="307777"/>
          </a:xfrm>
          <a:prstGeom prst="rect">
            <a:avLst/>
          </a:prstGeom>
          <a:noFill/>
        </p:spPr>
        <p:txBody>
          <a:bodyPr wrap="none" rtlCol="0">
            <a:spAutoFit/>
          </a:bodyPr>
          <a:lstStyle/>
          <a:p>
            <a:r>
              <a:rPr lang="en-US" dirty="0"/>
              <a:t>Reading From MPU6050</a:t>
            </a:r>
          </a:p>
        </p:txBody>
      </p:sp>
      <p:sp>
        <p:nvSpPr>
          <p:cNvPr id="8" name="TextBox 7">
            <a:extLst>
              <a:ext uri="{FF2B5EF4-FFF2-40B4-BE49-F238E27FC236}">
                <a16:creationId xmlns:a16="http://schemas.microsoft.com/office/drawing/2014/main" id="{44D7FF81-7E77-41DF-A528-F42745846865}"/>
              </a:ext>
            </a:extLst>
          </p:cNvPr>
          <p:cNvSpPr txBox="1"/>
          <p:nvPr/>
        </p:nvSpPr>
        <p:spPr>
          <a:xfrm>
            <a:off x="6025019" y="5008700"/>
            <a:ext cx="2074607" cy="307777"/>
          </a:xfrm>
          <a:prstGeom prst="rect">
            <a:avLst/>
          </a:prstGeom>
          <a:noFill/>
        </p:spPr>
        <p:txBody>
          <a:bodyPr wrap="none" rtlCol="0">
            <a:spAutoFit/>
          </a:bodyPr>
          <a:lstStyle/>
          <a:p>
            <a:r>
              <a:rPr lang="en-US" dirty="0"/>
              <a:t>Readings from Neo 6M </a:t>
            </a:r>
          </a:p>
        </p:txBody>
      </p:sp>
    </p:spTree>
    <p:extLst>
      <p:ext uri="{BB962C8B-B14F-4D97-AF65-F5344CB8AC3E}">
        <p14:creationId xmlns:p14="http://schemas.microsoft.com/office/powerpoint/2010/main" val="43477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27"/>
          <p:cNvGrpSpPr/>
          <p:nvPr/>
        </p:nvGrpSpPr>
        <p:grpSpPr>
          <a:xfrm>
            <a:off x="381000" y="381000"/>
            <a:ext cx="8229600" cy="1127295"/>
            <a:chOff x="0" y="0"/>
            <a:chExt cx="8229600" cy="1127295"/>
          </a:xfrm>
        </p:grpSpPr>
        <p:sp>
          <p:nvSpPr>
            <p:cNvPr id="196" name="Google Shape;196;p27"/>
            <p:cNvSpPr/>
            <p:nvPr/>
          </p:nvSpPr>
          <p:spPr>
            <a:xfrm>
              <a:off x="0" y="0"/>
              <a:ext cx="8229600" cy="1127295"/>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7" name="Google Shape;197;p27"/>
            <p:cNvSpPr txBox="1"/>
            <p:nvPr/>
          </p:nvSpPr>
          <p:spPr>
            <a:xfrm>
              <a:off x="55030" y="55030"/>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1" dirty="0">
                  <a:solidFill>
                    <a:schemeClr val="lt1"/>
                  </a:solidFill>
                  <a:latin typeface="Calibri"/>
                  <a:ea typeface="Calibri"/>
                  <a:cs typeface="Calibri"/>
                  <a:sym typeface="Calibri"/>
                </a:rPr>
                <a:t>Result</a:t>
              </a:r>
              <a:endParaRPr sz="4700" b="0" i="0" u="none" strike="noStrike" cap="none" dirty="0">
                <a:solidFill>
                  <a:schemeClr val="lt1"/>
                </a:solidFill>
                <a:latin typeface="Calibri"/>
                <a:ea typeface="Calibri"/>
                <a:cs typeface="Calibri"/>
                <a:sym typeface="Calibri"/>
              </a:endParaRPr>
            </a:p>
          </p:txBody>
        </p:sp>
      </p:grpSp>
      <p:sp>
        <p:nvSpPr>
          <p:cNvPr id="198" name="Google Shape;198;p27"/>
          <p:cNvSpPr txBox="1"/>
          <p:nvPr/>
        </p:nvSpPr>
        <p:spPr>
          <a:xfrm>
            <a:off x="710250" y="2462460"/>
            <a:ext cx="7845320" cy="959453"/>
          </a:xfrm>
          <a:prstGeom prst="rect">
            <a:avLst/>
          </a:prstGeom>
          <a:noFill/>
          <a:ln>
            <a:noFill/>
          </a:ln>
        </p:spPr>
        <p:txBody>
          <a:bodyPr spcFirstLastPara="1" wrap="square" lIns="91425" tIns="45700" rIns="91425" bIns="45700" anchor="t" anchorCtr="0">
            <a:spAutoFit/>
          </a:bodyPr>
          <a:lstStyle/>
          <a:p>
            <a:pPr marL="415925" lvl="0" indent="-342900" algn="l" rtl="0">
              <a:lnSpc>
                <a:spcPct val="115000"/>
              </a:lnSpc>
              <a:spcBef>
                <a:spcPts val="0"/>
              </a:spcBef>
              <a:spcAft>
                <a:spcPts val="0"/>
              </a:spcAft>
              <a:buClr>
                <a:schemeClr val="dk1"/>
              </a:buClr>
              <a:buSzPts val="2450"/>
              <a:buFont typeface="Wingdings" panose="05000000000000000000" pitchFamily="2" charset="2"/>
              <a:buChar char="Ø"/>
            </a:pPr>
            <a:r>
              <a:rPr lang="en-US" sz="2450" b="0" i="0" dirty="0">
                <a:solidFill>
                  <a:srgbClr val="050505"/>
                </a:solidFill>
                <a:effectLst/>
                <a:latin typeface="Calibri" panose="020F0502020204030204" pitchFamily="34" charset="0"/>
                <a:cs typeface="Calibri" panose="020F0502020204030204" pitchFamily="34" charset="0"/>
              </a:rPr>
              <a:t>The system detects crash and send notification to rescue center after confirmation from mobile application.</a:t>
            </a:r>
            <a:endParaRPr sz="2450" b="0" i="1" u="none" strike="noStrike" cap="none"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5" name="Date Placeholder 4">
            <a:extLst>
              <a:ext uri="{FF2B5EF4-FFF2-40B4-BE49-F238E27FC236}">
                <a16:creationId xmlns:a16="http://schemas.microsoft.com/office/drawing/2014/main" id="{93FD52A6-99E5-44CF-901C-CFD4F4440DAF}"/>
              </a:ext>
            </a:extLst>
          </p:cNvPr>
          <p:cNvSpPr>
            <a:spLocks noGrp="1"/>
          </p:cNvSpPr>
          <p:nvPr>
            <p:ph type="dt" idx="10"/>
          </p:nvPr>
        </p:nvSpPr>
        <p:spPr/>
        <p:txBody>
          <a:bodyPr/>
          <a:lstStyle/>
          <a:p>
            <a:fld id="{26B83B97-B598-40CA-AD28-B73E69E73DE9}" type="datetime1">
              <a:rPr lang="en-US" smtClean="0"/>
              <a:t>5/22/2023</a:t>
            </a:fld>
            <a:endParaRPr lang="en-US"/>
          </a:p>
        </p:txBody>
      </p:sp>
    </p:spTree>
    <p:extLst>
      <p:ext uri="{BB962C8B-B14F-4D97-AF65-F5344CB8AC3E}">
        <p14:creationId xmlns:p14="http://schemas.microsoft.com/office/powerpoint/2010/main" val="3623330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27"/>
          <p:cNvGrpSpPr/>
          <p:nvPr/>
        </p:nvGrpSpPr>
        <p:grpSpPr>
          <a:xfrm>
            <a:off x="381000" y="381000"/>
            <a:ext cx="8229600" cy="1127295"/>
            <a:chOff x="0" y="0"/>
            <a:chExt cx="8229600" cy="1127295"/>
          </a:xfrm>
        </p:grpSpPr>
        <p:sp>
          <p:nvSpPr>
            <p:cNvPr id="196" name="Google Shape;196;p27"/>
            <p:cNvSpPr/>
            <p:nvPr/>
          </p:nvSpPr>
          <p:spPr>
            <a:xfrm>
              <a:off x="0" y="0"/>
              <a:ext cx="8229600" cy="1127295"/>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7" name="Google Shape;197;p27"/>
            <p:cNvSpPr txBox="1"/>
            <p:nvPr/>
          </p:nvSpPr>
          <p:spPr>
            <a:xfrm>
              <a:off x="55030" y="55030"/>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1" dirty="0">
                  <a:solidFill>
                    <a:schemeClr val="lt1"/>
                  </a:solidFill>
                  <a:latin typeface="Calibri"/>
                  <a:ea typeface="Calibri"/>
                  <a:cs typeface="Calibri"/>
                  <a:sym typeface="Calibri"/>
                </a:rPr>
                <a:t>Result</a:t>
              </a:r>
              <a:endParaRPr sz="4700" b="0" i="0" u="none" strike="noStrike" cap="none" dirty="0">
                <a:solidFill>
                  <a:schemeClr val="lt1"/>
                </a:solidFill>
                <a:latin typeface="Calibri"/>
                <a:ea typeface="Calibri"/>
                <a:cs typeface="Calibri"/>
                <a:sym typeface="Calibri"/>
              </a:endParaRPr>
            </a:p>
          </p:txBody>
        </p:sp>
      </p:grpSp>
      <p:sp>
        <p:nvSpPr>
          <p:cNvPr id="198" name="Google Shape;198;p27"/>
          <p:cNvSpPr txBox="1"/>
          <p:nvPr/>
        </p:nvSpPr>
        <p:spPr>
          <a:xfrm>
            <a:off x="710250" y="1796255"/>
            <a:ext cx="7723500" cy="525873"/>
          </a:xfrm>
          <a:prstGeom prst="rect">
            <a:avLst/>
          </a:prstGeom>
          <a:noFill/>
          <a:ln>
            <a:noFill/>
          </a:ln>
        </p:spPr>
        <p:txBody>
          <a:bodyPr spcFirstLastPara="1" wrap="square" lIns="91425" tIns="45700" rIns="91425" bIns="45700" anchor="t" anchorCtr="0">
            <a:spAutoFit/>
          </a:bodyPr>
          <a:lstStyle/>
          <a:p>
            <a:pPr marL="73025" lvl="0" algn="l" rtl="0">
              <a:lnSpc>
                <a:spcPct val="115000"/>
              </a:lnSpc>
              <a:spcBef>
                <a:spcPts val="0"/>
              </a:spcBef>
              <a:spcAft>
                <a:spcPts val="0"/>
              </a:spcAft>
              <a:buClr>
                <a:schemeClr val="dk1"/>
              </a:buClr>
              <a:buSzPts val="2450"/>
            </a:pPr>
            <a:r>
              <a:rPr lang="en-US" sz="2450" b="1" u="none" strike="noStrike" cap="none" dirty="0">
                <a:solidFill>
                  <a:schemeClr val="dk1"/>
                </a:solidFill>
                <a:latin typeface="Calibri"/>
                <a:ea typeface="Calibri"/>
                <a:cs typeface="Calibri"/>
                <a:sym typeface="Calibri"/>
              </a:rPr>
              <a:t>Snapshots of working prototype</a:t>
            </a:r>
            <a:endParaRPr sz="2450" b="1" u="none" strike="noStrike" cap="none" dirty="0">
              <a:solidFill>
                <a:schemeClr val="dk1"/>
              </a:solidFill>
              <a:latin typeface="Calibri"/>
              <a:ea typeface="Calibri"/>
              <a:cs typeface="Calibri"/>
              <a:sym typeface="Calibri"/>
            </a:endParaRPr>
          </a:p>
        </p:txBody>
      </p:sp>
      <p:sp>
        <p:nvSpPr>
          <p:cNvPr id="5" name="Date Placeholder 4">
            <a:extLst>
              <a:ext uri="{FF2B5EF4-FFF2-40B4-BE49-F238E27FC236}">
                <a16:creationId xmlns:a16="http://schemas.microsoft.com/office/drawing/2014/main" id="{93FD52A6-99E5-44CF-901C-CFD4F4440DAF}"/>
              </a:ext>
            </a:extLst>
          </p:cNvPr>
          <p:cNvSpPr>
            <a:spLocks noGrp="1"/>
          </p:cNvSpPr>
          <p:nvPr>
            <p:ph type="dt" idx="10"/>
          </p:nvPr>
        </p:nvSpPr>
        <p:spPr/>
        <p:txBody>
          <a:bodyPr/>
          <a:lstStyle/>
          <a:p>
            <a:fld id="{26B83B97-B598-40CA-AD28-B73E69E73DE9}" type="datetime1">
              <a:rPr lang="en-US" smtClean="0"/>
              <a:t>5/22/2023</a:t>
            </a:fld>
            <a:endParaRPr lang="en-US"/>
          </a:p>
        </p:txBody>
      </p:sp>
      <p:pic>
        <p:nvPicPr>
          <p:cNvPr id="3" name="Picture 2">
            <a:extLst>
              <a:ext uri="{FF2B5EF4-FFF2-40B4-BE49-F238E27FC236}">
                <a16:creationId xmlns:a16="http://schemas.microsoft.com/office/drawing/2014/main" id="{1DC00502-D95C-42F8-A3F1-940780049EF1}"/>
              </a:ext>
            </a:extLst>
          </p:cNvPr>
          <p:cNvPicPr>
            <a:picLocks noChangeAspect="1"/>
          </p:cNvPicPr>
          <p:nvPr/>
        </p:nvPicPr>
        <p:blipFill>
          <a:blip r:embed="rId3"/>
          <a:stretch>
            <a:fillRect/>
          </a:stretch>
        </p:blipFill>
        <p:spPr>
          <a:xfrm>
            <a:off x="1027288" y="2774057"/>
            <a:ext cx="3752718" cy="2110092"/>
          </a:xfrm>
          <a:prstGeom prst="rect">
            <a:avLst/>
          </a:prstGeom>
        </p:spPr>
      </p:pic>
      <p:pic>
        <p:nvPicPr>
          <p:cNvPr id="8" name="Picture 7">
            <a:extLst>
              <a:ext uri="{FF2B5EF4-FFF2-40B4-BE49-F238E27FC236}">
                <a16:creationId xmlns:a16="http://schemas.microsoft.com/office/drawing/2014/main" id="{D71282F2-AC11-4019-BDAF-12355D6AE505}"/>
              </a:ext>
            </a:extLst>
          </p:cNvPr>
          <p:cNvPicPr>
            <a:picLocks noChangeAspect="1"/>
          </p:cNvPicPr>
          <p:nvPr/>
        </p:nvPicPr>
        <p:blipFill>
          <a:blip r:embed="rId4"/>
          <a:stretch>
            <a:fillRect/>
          </a:stretch>
        </p:blipFill>
        <p:spPr>
          <a:xfrm>
            <a:off x="5459948" y="2774057"/>
            <a:ext cx="2973802" cy="2230352"/>
          </a:xfrm>
          <a:prstGeom prst="rect">
            <a:avLst/>
          </a:prstGeom>
        </p:spPr>
      </p:pic>
    </p:spTree>
    <p:extLst>
      <p:ext uri="{BB962C8B-B14F-4D97-AF65-F5344CB8AC3E}">
        <p14:creationId xmlns:p14="http://schemas.microsoft.com/office/powerpoint/2010/main" val="2466331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27"/>
          <p:cNvGrpSpPr/>
          <p:nvPr/>
        </p:nvGrpSpPr>
        <p:grpSpPr>
          <a:xfrm>
            <a:off x="381000" y="381000"/>
            <a:ext cx="8229600" cy="1127295"/>
            <a:chOff x="0" y="0"/>
            <a:chExt cx="8229600" cy="1127295"/>
          </a:xfrm>
        </p:grpSpPr>
        <p:sp>
          <p:nvSpPr>
            <p:cNvPr id="196" name="Google Shape;196;p27"/>
            <p:cNvSpPr/>
            <p:nvPr/>
          </p:nvSpPr>
          <p:spPr>
            <a:xfrm>
              <a:off x="0" y="0"/>
              <a:ext cx="8229600" cy="1127295"/>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7" name="Google Shape;197;p27"/>
            <p:cNvSpPr txBox="1"/>
            <p:nvPr/>
          </p:nvSpPr>
          <p:spPr>
            <a:xfrm>
              <a:off x="55030" y="55030"/>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1" dirty="0">
                  <a:solidFill>
                    <a:schemeClr val="lt1"/>
                  </a:solidFill>
                  <a:latin typeface="Calibri"/>
                  <a:ea typeface="Calibri"/>
                  <a:cs typeface="Calibri"/>
                  <a:sym typeface="Calibri"/>
                </a:rPr>
                <a:t>Conclusion</a:t>
              </a:r>
              <a:endParaRPr sz="4700" b="0" i="0" u="none" strike="noStrike" cap="none" dirty="0">
                <a:solidFill>
                  <a:schemeClr val="lt1"/>
                </a:solidFill>
                <a:latin typeface="Calibri"/>
                <a:ea typeface="Calibri"/>
                <a:cs typeface="Calibri"/>
                <a:sym typeface="Calibri"/>
              </a:endParaRPr>
            </a:p>
          </p:txBody>
        </p:sp>
      </p:grpSp>
      <p:sp>
        <p:nvSpPr>
          <p:cNvPr id="198" name="Google Shape;198;p27"/>
          <p:cNvSpPr txBox="1"/>
          <p:nvPr/>
        </p:nvSpPr>
        <p:spPr>
          <a:xfrm>
            <a:off x="634050" y="1957482"/>
            <a:ext cx="7723500" cy="1569620"/>
          </a:xfrm>
          <a:prstGeom prst="rect">
            <a:avLst/>
          </a:prstGeom>
          <a:noFill/>
          <a:ln>
            <a:noFill/>
          </a:ln>
        </p:spPr>
        <p:txBody>
          <a:bodyPr spcFirstLastPara="1" wrap="square" lIns="91425" tIns="45700" rIns="91425" bIns="45700" anchor="t" anchorCtr="0">
            <a:spAutoFit/>
          </a:bodyPr>
          <a:lstStyle/>
          <a:p>
            <a:pPr marL="73025" lvl="0" algn="just" rtl="0">
              <a:spcBef>
                <a:spcPts val="0"/>
              </a:spcBef>
              <a:spcAft>
                <a:spcPts val="0"/>
              </a:spcAft>
              <a:buClr>
                <a:schemeClr val="dk1"/>
              </a:buClr>
              <a:buSzPts val="2450"/>
            </a:pPr>
            <a:r>
              <a:rPr lang="en-US" sz="2400" b="0" i="0" dirty="0">
                <a:solidFill>
                  <a:srgbClr val="050505"/>
                </a:solidFill>
                <a:effectLst/>
                <a:latin typeface="Calibri" panose="020F0502020204030204" pitchFamily="34" charset="0"/>
                <a:cs typeface="Calibri" panose="020F0502020204030204" pitchFamily="34" charset="0"/>
              </a:rPr>
              <a:t>In conclusion, the crash detection system has shown promising results in term of accuracy, emergency response time, reliability to improve emergency response significantly.</a:t>
            </a:r>
            <a:endParaRPr lang="en-US" sz="2400" b="0" i="1" u="none" strike="noStrike" cap="none"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5" name="Date Placeholder 4">
            <a:extLst>
              <a:ext uri="{FF2B5EF4-FFF2-40B4-BE49-F238E27FC236}">
                <a16:creationId xmlns:a16="http://schemas.microsoft.com/office/drawing/2014/main" id="{93FD52A6-99E5-44CF-901C-CFD4F4440DAF}"/>
              </a:ext>
            </a:extLst>
          </p:cNvPr>
          <p:cNvSpPr>
            <a:spLocks noGrp="1"/>
          </p:cNvSpPr>
          <p:nvPr>
            <p:ph type="dt" idx="10"/>
          </p:nvPr>
        </p:nvSpPr>
        <p:spPr/>
        <p:txBody>
          <a:bodyPr/>
          <a:lstStyle/>
          <a:p>
            <a:fld id="{26B83B97-B598-40CA-AD28-B73E69E73DE9}" type="datetime1">
              <a:rPr lang="en-US" smtClean="0"/>
              <a:t>5/22/2023</a:t>
            </a:fld>
            <a:endParaRPr lang="en-US"/>
          </a:p>
        </p:txBody>
      </p:sp>
    </p:spTree>
    <p:extLst>
      <p:ext uri="{BB962C8B-B14F-4D97-AF65-F5344CB8AC3E}">
        <p14:creationId xmlns:p14="http://schemas.microsoft.com/office/powerpoint/2010/main" val="4260018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27"/>
          <p:cNvGrpSpPr/>
          <p:nvPr/>
        </p:nvGrpSpPr>
        <p:grpSpPr>
          <a:xfrm>
            <a:off x="398417" y="211183"/>
            <a:ext cx="8229600" cy="1127295"/>
            <a:chOff x="0" y="0"/>
            <a:chExt cx="8229600" cy="1127295"/>
          </a:xfrm>
        </p:grpSpPr>
        <p:sp>
          <p:nvSpPr>
            <p:cNvPr id="196" name="Google Shape;196;p27"/>
            <p:cNvSpPr/>
            <p:nvPr/>
          </p:nvSpPr>
          <p:spPr>
            <a:xfrm>
              <a:off x="0" y="0"/>
              <a:ext cx="8229600" cy="1127295"/>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7" name="Google Shape;197;p27"/>
            <p:cNvSpPr txBox="1"/>
            <p:nvPr/>
          </p:nvSpPr>
          <p:spPr>
            <a:xfrm>
              <a:off x="55030" y="55030"/>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1" i="0" u="none" strike="noStrike" cap="none" dirty="0">
                  <a:solidFill>
                    <a:schemeClr val="lt1"/>
                  </a:solidFill>
                  <a:latin typeface="Calibri"/>
                  <a:ea typeface="Calibri"/>
                  <a:cs typeface="Calibri"/>
                  <a:sym typeface="Calibri"/>
                </a:rPr>
                <a:t>References</a:t>
              </a:r>
              <a:endParaRPr sz="4700" b="0" i="0" u="none" strike="noStrike" cap="none" dirty="0">
                <a:solidFill>
                  <a:schemeClr val="lt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93FD52A6-99E5-44CF-901C-CFD4F4440DAF}"/>
              </a:ext>
            </a:extLst>
          </p:cNvPr>
          <p:cNvSpPr>
            <a:spLocks noGrp="1"/>
          </p:cNvSpPr>
          <p:nvPr>
            <p:ph type="dt" idx="10"/>
          </p:nvPr>
        </p:nvSpPr>
        <p:spPr/>
        <p:txBody>
          <a:bodyPr/>
          <a:lstStyle/>
          <a:p>
            <a:fld id="{26B83B97-B598-40CA-AD28-B73E69E73DE9}" type="datetime1">
              <a:rPr lang="en-US" smtClean="0"/>
              <a:t>5/22/2023</a:t>
            </a:fld>
            <a:endParaRPr lang="en-US"/>
          </a:p>
        </p:txBody>
      </p:sp>
      <p:sp>
        <p:nvSpPr>
          <p:cNvPr id="8" name="TextBox 7">
            <a:extLst>
              <a:ext uri="{FF2B5EF4-FFF2-40B4-BE49-F238E27FC236}">
                <a16:creationId xmlns:a16="http://schemas.microsoft.com/office/drawing/2014/main" id="{3734DB80-33A9-440A-98EE-8AEACDCBCA73}"/>
              </a:ext>
            </a:extLst>
          </p:cNvPr>
          <p:cNvSpPr txBox="1"/>
          <p:nvPr/>
        </p:nvSpPr>
        <p:spPr>
          <a:xfrm>
            <a:off x="398417" y="1554481"/>
            <a:ext cx="7974874" cy="4770537"/>
          </a:xfrm>
          <a:prstGeom prst="rect">
            <a:avLst/>
          </a:prstGeom>
          <a:noFill/>
        </p:spPr>
        <p:txBody>
          <a:bodyPr wrap="square">
            <a:spAutoFit/>
          </a:bodyPr>
          <a:lstStyle/>
          <a:p>
            <a:pPr marL="342900" indent="-342900" algn="just">
              <a:buSzPct val="110000"/>
              <a:buFont typeface="Arial" panose="020B0604020202020204" pitchFamily="34" charset="0"/>
              <a:buChar char="•"/>
            </a:pPr>
            <a:r>
              <a:rPr lang="en-US" sz="1800" dirty="0">
                <a:latin typeface="Calibri" panose="020F0502020204030204" pitchFamily="34" charset="0"/>
                <a:cs typeface="Calibri" panose="020F0502020204030204" pitchFamily="34" charset="0"/>
              </a:rPr>
              <a:t>Ahmed, M. R., Raja, M. A. Z., Ali, M. A., &amp; Islam, M. N. (2017). Development of a Crash Detection and Notification System for Vehicles. International Journal of Scientific Research in Computer Science, Engineering and Information Technology, 3(4), 1841-1847.</a:t>
            </a:r>
          </a:p>
          <a:p>
            <a:pPr marL="285750" indent="-285750" algn="just">
              <a:buSzPct val="110000"/>
              <a:buFont typeface="Arial" panose="020B0604020202020204" pitchFamily="34" charset="0"/>
              <a:buChar char="•"/>
            </a:pPr>
            <a:r>
              <a:rPr lang="en-US" sz="1800" dirty="0">
                <a:latin typeface="Calibri" panose="020F0502020204030204" pitchFamily="34" charset="0"/>
                <a:cs typeface="Calibri" panose="020F0502020204030204" pitchFamily="34" charset="0"/>
              </a:rPr>
              <a:t> Kumar, N., Narayanan, N., &amp; Rana, M. S. (2018). A Wireless Crash Detection and Reporting    System for Automobiles using Arduino and GSM. International Journal of Emerging  Technologies in Engineering Research, 6(12), 83-86.</a:t>
            </a:r>
          </a:p>
          <a:p>
            <a:pPr marL="342900" indent="-342900" algn="just">
              <a:buSzPct val="110000"/>
              <a:buFont typeface="Arial" panose="020B0604020202020204" pitchFamily="34" charset="0"/>
              <a:buChar char="•"/>
            </a:pPr>
            <a:r>
              <a:rPr lang="en-US" sz="1800" dirty="0">
                <a:latin typeface="Calibri" panose="020F0502020204030204" pitchFamily="34" charset="0"/>
                <a:cs typeface="Calibri" panose="020F0502020204030204" pitchFamily="34" charset="0"/>
              </a:rPr>
              <a:t>Johnson, A., Smith, B., &amp; Williams, C. (2017). A Review of Crash Detection and Emergency Notification Systems for Motor Vehicles. International Journal of Computer Science and Information Security, 15(4), 107-113. </a:t>
            </a:r>
          </a:p>
          <a:p>
            <a:pPr marL="342900" indent="-342900" algn="just">
              <a:buSzPct val="110000"/>
              <a:buFont typeface="Arial" panose="020B0604020202020204" pitchFamily="34" charset="0"/>
              <a:buChar char="•"/>
            </a:pPr>
            <a:r>
              <a:rPr lang="en-US" sz="1800" dirty="0">
                <a:latin typeface="Calibri" panose="020F0502020204030204" pitchFamily="34" charset="0"/>
                <a:cs typeface="Calibri" panose="020F0502020204030204" pitchFamily="34" charset="0"/>
              </a:rPr>
              <a:t>Singh, A. K., Singh, A. K., &amp; Singh, V. K. (2017). Accident detection and alert system using accelerometer and GSM. International Journal of Innovative Technology and Research, 6(1), 137-141. </a:t>
            </a:r>
          </a:p>
          <a:p>
            <a:pPr marL="342900" indent="-342900" algn="just">
              <a:buSzPct val="110000"/>
              <a:buFont typeface="Arial" panose="020B0604020202020204" pitchFamily="34" charset="0"/>
              <a:buChar char="•"/>
            </a:pPr>
            <a:r>
              <a:rPr lang="en-US" sz="1800" dirty="0">
                <a:latin typeface="Calibri" panose="020F0502020204030204" pitchFamily="34" charset="0"/>
                <a:cs typeface="Calibri" panose="020F0502020204030204" pitchFamily="34" charset="0"/>
              </a:rPr>
              <a:t>Saxena, A., Agarwal, S., Singh, H., &amp; Verma, R. (2020). A Smart Crash Detection and Alert System for Vehicles. International Journal of Innovative Technology and Exploring Engineering, 9(3), 1206-1209. </a:t>
            </a:r>
          </a:p>
          <a:p>
            <a:pPr marL="342900" indent="-342900" algn="just">
              <a:buSzPct val="11000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7687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30"/>
          <p:cNvGrpSpPr/>
          <p:nvPr/>
        </p:nvGrpSpPr>
        <p:grpSpPr>
          <a:xfrm>
            <a:off x="665206" y="2427514"/>
            <a:ext cx="8229599" cy="1127294"/>
            <a:chOff x="0" y="7852"/>
            <a:chExt cx="8229599" cy="1127294"/>
          </a:xfrm>
        </p:grpSpPr>
        <p:sp>
          <p:nvSpPr>
            <p:cNvPr id="221" name="Google Shape;221;p30"/>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22" name="Google Shape;222;p30"/>
            <p:cNvSpPr txBox="1"/>
            <p:nvPr/>
          </p:nvSpPr>
          <p:spPr>
            <a:xfrm>
              <a:off x="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dirty="0">
                  <a:solidFill>
                    <a:schemeClr val="lt1"/>
                  </a:solidFill>
                  <a:latin typeface="Calibri"/>
                  <a:ea typeface="Calibri"/>
                  <a:cs typeface="Calibri"/>
                  <a:sym typeface="Calibri"/>
                </a:rPr>
                <a:t>Thank you</a:t>
              </a:r>
              <a:endParaRPr sz="1800" b="0" i="0" u="none" strike="noStrike" cap="none" dirty="0">
                <a:solidFill>
                  <a:schemeClr val="dk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44514020-E852-40E2-8B37-2796E04BA934}"/>
              </a:ext>
            </a:extLst>
          </p:cNvPr>
          <p:cNvSpPr>
            <a:spLocks noGrp="1"/>
          </p:cNvSpPr>
          <p:nvPr>
            <p:ph type="dt" idx="10"/>
          </p:nvPr>
        </p:nvSpPr>
        <p:spPr/>
        <p:txBody>
          <a:bodyPr/>
          <a:lstStyle/>
          <a:p>
            <a:fld id="{CBE02DD9-CF12-43C1-84C3-887DDD17F832}" type="datetime1">
              <a:rPr lang="en-US" smtClean="0"/>
              <a:t>5/22/2023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pSp>
        <p:nvGrpSpPr>
          <p:cNvPr id="103" name="Google Shape;103;p15"/>
          <p:cNvGrpSpPr/>
          <p:nvPr/>
        </p:nvGrpSpPr>
        <p:grpSpPr>
          <a:xfrm>
            <a:off x="228600" y="325970"/>
            <a:ext cx="8229599" cy="1127294"/>
            <a:chOff x="0" y="7852"/>
            <a:chExt cx="8229599" cy="1127294"/>
          </a:xfrm>
        </p:grpSpPr>
        <p:sp>
          <p:nvSpPr>
            <p:cNvPr id="104" name="Google Shape;104;p15"/>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05" name="Google Shape;105;p15"/>
            <p:cNvSpPr/>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800"/>
                <a:buFont typeface="Calibri"/>
                <a:buNone/>
              </a:pPr>
              <a:r>
                <a:rPr lang="en-US" sz="4800" b="0" i="0" u="none" strike="noStrike" cap="none" dirty="0">
                  <a:solidFill>
                    <a:schemeClr val="lt1"/>
                  </a:solidFill>
                  <a:latin typeface="Calibri"/>
                  <a:ea typeface="Calibri"/>
                  <a:cs typeface="Calibri"/>
                  <a:sym typeface="Calibri"/>
                </a:rPr>
                <a:t>Introduction </a:t>
              </a:r>
              <a:endParaRPr sz="1800" b="0" i="0" u="none" strike="noStrike" cap="none" dirty="0">
                <a:solidFill>
                  <a:schemeClr val="dk1"/>
                </a:solidFill>
                <a:latin typeface="Calibri"/>
                <a:ea typeface="Calibri"/>
                <a:cs typeface="Calibri"/>
                <a:sym typeface="Calibri"/>
              </a:endParaRPr>
            </a:p>
          </p:txBody>
        </p:sp>
      </p:grpSp>
      <p:sp>
        <p:nvSpPr>
          <p:cNvPr id="106" name="Google Shape;106;p15"/>
          <p:cNvSpPr txBox="1"/>
          <p:nvPr/>
        </p:nvSpPr>
        <p:spPr>
          <a:xfrm>
            <a:off x="247649" y="1640373"/>
            <a:ext cx="8210400" cy="27314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7030A0"/>
              </a:buClr>
              <a:buSzPts val="3600"/>
              <a:buFont typeface="Calibri"/>
              <a:buNone/>
            </a:pPr>
            <a:r>
              <a:rPr lang="en-US" sz="2450" dirty="0">
                <a:latin typeface="Calibri" panose="020F0502020204030204" pitchFamily="34" charset="0"/>
                <a:cs typeface="Calibri" panose="020F0502020204030204" pitchFamily="34" charset="0"/>
              </a:rPr>
              <a:t>With the increasing number of road accidents and their impact on human lives and property, there is a critical need for advanced safety systems in vehicles.</a:t>
            </a:r>
          </a:p>
          <a:p>
            <a:pPr marL="0" marR="0" lvl="0" indent="0" algn="just" rtl="0">
              <a:lnSpc>
                <a:spcPct val="100000"/>
              </a:lnSpc>
              <a:spcBef>
                <a:spcPts val="0"/>
              </a:spcBef>
              <a:spcAft>
                <a:spcPts val="0"/>
              </a:spcAft>
              <a:buClr>
                <a:srgbClr val="7030A0"/>
              </a:buClr>
              <a:buSzPts val="3600"/>
              <a:buFont typeface="Calibri"/>
              <a:buNone/>
            </a:pPr>
            <a:r>
              <a:rPr lang="en-US" sz="2450" dirty="0">
                <a:solidFill>
                  <a:schemeClr val="dk1"/>
                </a:solidFill>
                <a:latin typeface="Calibri" panose="020F0502020204030204" pitchFamily="34" charset="0"/>
                <a:ea typeface="Calibri"/>
                <a:cs typeface="Calibri" panose="020F0502020204030204" pitchFamily="34" charset="0"/>
                <a:sym typeface="Calibri"/>
              </a:rPr>
              <a:t>Crash Detection System </a:t>
            </a:r>
            <a:r>
              <a:rPr lang="en-US" sz="2450" dirty="0">
                <a:solidFill>
                  <a:schemeClr val="dk1"/>
                </a:solidFill>
                <a:latin typeface="Calibri"/>
                <a:ea typeface="Calibri"/>
                <a:cs typeface="Calibri"/>
                <a:sym typeface="Calibri"/>
              </a:rPr>
              <a:t>is a automated system which detects the crash and send alert to rescue center. It detect and report accidents in real time. It uses variety of tech like sensors, communication network to identify the location of accident.</a:t>
            </a:r>
          </a:p>
        </p:txBody>
      </p:sp>
      <p:sp>
        <p:nvSpPr>
          <p:cNvPr id="107" name="Google Shape;107;p15"/>
          <p:cNvSpPr txBox="1"/>
          <p:nvPr/>
        </p:nvSpPr>
        <p:spPr>
          <a:xfrm>
            <a:off x="283630" y="4453227"/>
            <a:ext cx="8555700" cy="1528800"/>
          </a:xfrm>
          <a:prstGeom prst="rect">
            <a:avLst/>
          </a:prstGeom>
          <a:noFill/>
          <a:ln>
            <a:noFill/>
          </a:ln>
        </p:spPr>
        <p:txBody>
          <a:bodyPr spcFirstLastPara="1" wrap="square" lIns="91425" tIns="45700" rIns="91425" bIns="45700" anchor="t" anchorCtr="0">
            <a:spAutoFit/>
          </a:bodyPr>
          <a:lstStyle/>
          <a:p>
            <a:pPr marL="342900" lvl="0" indent="-342900" algn="l" rtl="0">
              <a:spcBef>
                <a:spcPts val="0"/>
              </a:spcBef>
              <a:spcAft>
                <a:spcPts val="0"/>
              </a:spcAft>
              <a:buClr>
                <a:srgbClr val="FF0000"/>
              </a:buClr>
              <a:buSzPts val="3200"/>
              <a:buFont typeface="Noto Sans Symbols"/>
              <a:buChar char="❑"/>
            </a:pPr>
            <a:r>
              <a:rPr lang="en-US" sz="3200" dirty="0">
                <a:solidFill>
                  <a:srgbClr val="FF0000"/>
                </a:solidFill>
                <a:latin typeface="Calibri"/>
                <a:ea typeface="Calibri"/>
                <a:cs typeface="Calibri"/>
                <a:sym typeface="Calibri"/>
              </a:rPr>
              <a:t>Use of Crash Detection System</a:t>
            </a:r>
            <a:endParaRPr sz="3200" dirty="0">
              <a:solidFill>
                <a:srgbClr val="FF0000"/>
              </a:solidFill>
              <a:latin typeface="Calibri"/>
              <a:ea typeface="Calibri"/>
              <a:cs typeface="Calibri"/>
              <a:sym typeface="Calibri"/>
            </a:endParaRPr>
          </a:p>
          <a:p>
            <a:pPr marL="976312" lvl="1" indent="-285750" algn="l" rtl="0">
              <a:spcBef>
                <a:spcPts val="56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Automobile Crash Detection </a:t>
            </a:r>
            <a:endParaRPr sz="2400" dirty="0">
              <a:solidFill>
                <a:schemeClr val="dk1"/>
              </a:solidFill>
              <a:latin typeface="Calibri"/>
              <a:ea typeface="Calibri"/>
              <a:cs typeface="Calibri"/>
              <a:sym typeface="Calibri"/>
            </a:endParaRPr>
          </a:p>
          <a:p>
            <a:pPr marL="976312" indent="-260350">
              <a:spcBef>
                <a:spcPts val="560"/>
              </a:spcBef>
              <a:buClr>
                <a:schemeClr val="dk1"/>
              </a:buClr>
              <a:buSzPts val="2400"/>
              <a:buFont typeface="Noto Sans Symbols"/>
              <a:buChar char="⮚"/>
            </a:pPr>
            <a:r>
              <a:rPr lang="en-US" sz="2400" dirty="0">
                <a:solidFill>
                  <a:schemeClr val="dk1"/>
                </a:solidFill>
                <a:latin typeface="Calibri"/>
                <a:ea typeface="Calibri"/>
                <a:cs typeface="Calibri"/>
                <a:sym typeface="Calibri"/>
              </a:rPr>
              <a:t>  In Safety Helmet</a:t>
            </a:r>
            <a:endParaRPr sz="2400" dirty="0">
              <a:solidFill>
                <a:schemeClr val="dk1"/>
              </a:solidFill>
              <a:latin typeface="Calibri"/>
              <a:ea typeface="Calibri"/>
              <a:cs typeface="Calibri"/>
              <a:sym typeface="Calibri"/>
            </a:endParaRPr>
          </a:p>
        </p:txBody>
      </p:sp>
      <p:sp>
        <p:nvSpPr>
          <p:cNvPr id="5" name="Date Placeholder 4">
            <a:extLst>
              <a:ext uri="{FF2B5EF4-FFF2-40B4-BE49-F238E27FC236}">
                <a16:creationId xmlns:a16="http://schemas.microsoft.com/office/drawing/2014/main" id="{4353FA9E-A504-4525-9FEC-22C4996DA86C}"/>
              </a:ext>
            </a:extLst>
          </p:cNvPr>
          <p:cNvSpPr>
            <a:spLocks noGrp="1"/>
          </p:cNvSpPr>
          <p:nvPr>
            <p:ph type="dt" idx="10"/>
          </p:nvPr>
        </p:nvSpPr>
        <p:spPr/>
        <p:txBody>
          <a:bodyPr/>
          <a:lstStyle/>
          <a:p>
            <a:fld id="{98F121D4-2E46-4734-A720-533D2B4C2DCD}" type="datetime1">
              <a:rPr lang="en-US" smtClean="0"/>
              <a:t>5/22/2023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p16"/>
          <p:cNvGrpSpPr/>
          <p:nvPr/>
        </p:nvGrpSpPr>
        <p:grpSpPr>
          <a:xfrm>
            <a:off x="512230" y="381000"/>
            <a:ext cx="8229599" cy="1127294"/>
            <a:chOff x="0" y="7852"/>
            <a:chExt cx="8229599" cy="1127294"/>
          </a:xfrm>
        </p:grpSpPr>
        <p:sp>
          <p:nvSpPr>
            <p:cNvPr id="113" name="Google Shape;113;p16"/>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4" name="Google Shape;114;p16"/>
            <p:cNvSpPr/>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Introduction </a:t>
              </a:r>
              <a:endParaRPr sz="1800" b="0" i="0" u="none" strike="noStrike" cap="none">
                <a:solidFill>
                  <a:schemeClr val="dk1"/>
                </a:solidFill>
                <a:latin typeface="Calibri"/>
                <a:ea typeface="Calibri"/>
                <a:cs typeface="Calibri"/>
                <a:sym typeface="Calibri"/>
              </a:endParaRPr>
            </a:p>
          </p:txBody>
        </p:sp>
      </p:grpSp>
      <p:sp>
        <p:nvSpPr>
          <p:cNvPr id="115" name="Google Shape;115;p16"/>
          <p:cNvSpPr txBox="1">
            <a:spLocks noGrp="1"/>
          </p:cNvSpPr>
          <p:nvPr>
            <p:ph type="body" idx="1"/>
          </p:nvPr>
        </p:nvSpPr>
        <p:spPr>
          <a:xfrm>
            <a:off x="245525" y="1970250"/>
            <a:ext cx="8763000" cy="4437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C00000"/>
              </a:buClr>
              <a:buSzPts val="3200"/>
              <a:buFont typeface="Noto Sans Symbols"/>
              <a:buChar char="❑"/>
            </a:pPr>
            <a:r>
              <a:rPr lang="en-US" dirty="0">
                <a:solidFill>
                  <a:srgbClr val="C00000"/>
                </a:solidFill>
              </a:rPr>
              <a:t>How does crash detection system work?</a:t>
            </a:r>
            <a:endParaRPr sz="3600" b="1" u="sng" dirty="0">
              <a:solidFill>
                <a:srgbClr val="7030A0"/>
              </a:solidFill>
            </a:endParaRPr>
          </a:p>
          <a:p>
            <a:pPr marL="971550" lvl="1" indent="-514350" algn="l" rtl="0">
              <a:lnSpc>
                <a:spcPct val="100000"/>
              </a:lnSpc>
              <a:spcBef>
                <a:spcPts val="520"/>
              </a:spcBef>
              <a:spcAft>
                <a:spcPts val="0"/>
              </a:spcAft>
              <a:buClr>
                <a:schemeClr val="dk1"/>
              </a:buClr>
              <a:buSzPts val="2600"/>
              <a:buFont typeface="Calibri"/>
              <a:buAutoNum type="arabicPeriod"/>
            </a:pPr>
            <a:r>
              <a:rPr lang="en-US" sz="2450" dirty="0"/>
              <a:t>Crash detection systems use a combination of sensors, such as accelerometers, gyroscopes to detect the impact of a crash. </a:t>
            </a:r>
          </a:p>
          <a:p>
            <a:pPr marL="971550" lvl="1" indent="-514350" algn="l" rtl="0">
              <a:lnSpc>
                <a:spcPct val="100000"/>
              </a:lnSpc>
              <a:spcBef>
                <a:spcPts val="520"/>
              </a:spcBef>
              <a:spcAft>
                <a:spcPts val="0"/>
              </a:spcAft>
              <a:buClr>
                <a:schemeClr val="dk1"/>
              </a:buClr>
              <a:buSzPts val="2600"/>
              <a:buFont typeface="Calibri"/>
              <a:buAutoNum type="arabicPeriod"/>
            </a:pPr>
            <a:r>
              <a:rPr lang="en-US" sz="2450" dirty="0"/>
              <a:t>Once a crash is detected, the system will send an alert to rescue center and may also provide information about the location of the crash.</a:t>
            </a:r>
            <a:endParaRPr sz="2600" dirty="0"/>
          </a:p>
          <a:p>
            <a:pPr marL="342900" lvl="0" indent="-139700" algn="l" rtl="0">
              <a:lnSpc>
                <a:spcPct val="100000"/>
              </a:lnSpc>
              <a:spcBef>
                <a:spcPts val="640"/>
              </a:spcBef>
              <a:spcAft>
                <a:spcPts val="0"/>
              </a:spcAft>
              <a:buClr>
                <a:schemeClr val="dk1"/>
              </a:buClr>
              <a:buSzPts val="3200"/>
              <a:buFont typeface="Noto Sans Symbols"/>
              <a:buNone/>
            </a:pPr>
            <a:endParaRPr dirty="0"/>
          </a:p>
        </p:txBody>
      </p:sp>
      <p:sp>
        <p:nvSpPr>
          <p:cNvPr id="5" name="Date Placeholder 4">
            <a:extLst>
              <a:ext uri="{FF2B5EF4-FFF2-40B4-BE49-F238E27FC236}">
                <a16:creationId xmlns:a16="http://schemas.microsoft.com/office/drawing/2014/main" id="{747C7E7A-B9F9-4458-A4D1-E26FEC038316}"/>
              </a:ext>
            </a:extLst>
          </p:cNvPr>
          <p:cNvSpPr>
            <a:spLocks noGrp="1"/>
          </p:cNvSpPr>
          <p:nvPr>
            <p:ph type="dt" idx="10"/>
          </p:nvPr>
        </p:nvSpPr>
        <p:spPr/>
        <p:txBody>
          <a:bodyPr/>
          <a:lstStyle/>
          <a:p>
            <a:fld id="{E677FDFB-0AA7-43E2-BBEC-08F8AFEB85EE}" type="datetime1">
              <a:rPr lang="en-US" smtClean="0"/>
              <a:t>5/22/2023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17"/>
          <p:cNvGrpSpPr/>
          <p:nvPr/>
        </p:nvGrpSpPr>
        <p:grpSpPr>
          <a:xfrm>
            <a:off x="457200" y="282490"/>
            <a:ext cx="8229600" cy="1127400"/>
            <a:chOff x="0" y="7852"/>
            <a:chExt cx="8229600" cy="1127400"/>
          </a:xfrm>
        </p:grpSpPr>
        <p:sp>
          <p:nvSpPr>
            <p:cNvPr id="121" name="Google Shape;121;p17"/>
            <p:cNvSpPr/>
            <p:nvPr/>
          </p:nvSpPr>
          <p:spPr>
            <a:xfrm>
              <a:off x="0" y="7852"/>
              <a:ext cx="8229600" cy="11274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2" name="Google Shape;122;p17"/>
            <p:cNvSpPr txBox="1"/>
            <p:nvPr/>
          </p:nvSpPr>
          <p:spPr>
            <a:xfrm>
              <a:off x="55030" y="62882"/>
              <a:ext cx="8119500" cy="1017300"/>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a:solidFill>
                    <a:schemeClr val="lt1"/>
                  </a:solidFill>
                  <a:latin typeface="Calibri"/>
                  <a:ea typeface="Calibri"/>
                  <a:cs typeface="Calibri"/>
                  <a:sym typeface="Calibri"/>
                </a:rPr>
                <a:t>Problem Statement </a:t>
              </a:r>
              <a:endParaRPr sz="4700" b="0" i="0" u="none" strike="noStrike" cap="none">
                <a:solidFill>
                  <a:schemeClr val="lt1"/>
                </a:solidFill>
                <a:latin typeface="Calibri"/>
                <a:ea typeface="Calibri"/>
                <a:cs typeface="Calibri"/>
                <a:sym typeface="Calibri"/>
              </a:endParaRPr>
            </a:p>
          </p:txBody>
        </p:sp>
      </p:grpSp>
      <p:sp>
        <p:nvSpPr>
          <p:cNvPr id="123" name="Google Shape;123;p17"/>
          <p:cNvSpPr txBox="1">
            <a:spLocks noGrp="1"/>
          </p:cNvSpPr>
          <p:nvPr>
            <p:ph type="body" idx="1"/>
          </p:nvPr>
        </p:nvSpPr>
        <p:spPr>
          <a:xfrm>
            <a:off x="512230" y="1828800"/>
            <a:ext cx="8229600" cy="4038600"/>
          </a:xfrm>
          <a:prstGeom prst="rect">
            <a:avLst/>
          </a:prstGeom>
          <a:noFill/>
          <a:ln>
            <a:noFill/>
          </a:ln>
        </p:spPr>
        <p:txBody>
          <a:bodyPr spcFirstLastPara="1" wrap="square" lIns="91425" tIns="45700" rIns="91425" bIns="45700" anchor="t" anchorCtr="0">
            <a:normAutofit/>
          </a:bodyPr>
          <a:lstStyle/>
          <a:p>
            <a:pPr indent="-393700" algn="just">
              <a:spcBef>
                <a:spcPts val="640"/>
              </a:spcBef>
              <a:buClr>
                <a:srgbClr val="0C0C0C"/>
              </a:buClr>
              <a:buSzPts val="2600"/>
              <a:buFont typeface="Times New Roman"/>
              <a:buAutoNum type="arabicPeriod"/>
            </a:pPr>
            <a:r>
              <a:rPr lang="en-US" sz="2450" dirty="0"/>
              <a:t>The lack of efficient crash detection systems in vehicles poses a challenge in promptly identifying and responding to crash events.</a:t>
            </a:r>
          </a:p>
          <a:p>
            <a:pPr indent="-393700" algn="just">
              <a:spcBef>
                <a:spcPts val="640"/>
              </a:spcBef>
              <a:buClr>
                <a:srgbClr val="0C0C0C"/>
              </a:buClr>
              <a:buSzPts val="2600"/>
              <a:buFont typeface="Times New Roman"/>
              <a:buAutoNum type="arabicPeriod"/>
            </a:pPr>
            <a:r>
              <a:rPr lang="en-US" sz="2450" dirty="0"/>
              <a:t> Existing systems often suffer from low accuracy, slow response times, and limited integration with emergency services, hindering their effectiveness in critical situations</a:t>
            </a:r>
            <a:endParaRPr lang="en-US" sz="2450" dirty="0">
              <a:solidFill>
                <a:srgbClr val="0C0C0C"/>
              </a:solidFill>
              <a:latin typeface="Times New Roman"/>
              <a:ea typeface="Times New Roman"/>
              <a:cs typeface="Times New Roman"/>
              <a:sym typeface="Times New Roman"/>
            </a:endParaRPr>
          </a:p>
          <a:p>
            <a:pPr marL="457200" lvl="0" indent="-393700" algn="just" rtl="0">
              <a:lnSpc>
                <a:spcPct val="100000"/>
              </a:lnSpc>
              <a:spcBef>
                <a:spcPts val="640"/>
              </a:spcBef>
              <a:spcAft>
                <a:spcPts val="0"/>
              </a:spcAft>
              <a:buClr>
                <a:srgbClr val="0C0C0C"/>
              </a:buClr>
              <a:buSzPts val="2600"/>
              <a:buFont typeface="Times New Roman"/>
              <a:buAutoNum type="arabicPeriod"/>
            </a:pPr>
            <a:r>
              <a:rPr lang="en-US" sz="2450" dirty="0"/>
              <a:t>This project aims to address these limitations by developing a reliable and efficient crash detection system.</a:t>
            </a:r>
            <a:endParaRPr lang="en-US" sz="2450" dirty="0">
              <a:solidFill>
                <a:srgbClr val="0C0C0C"/>
              </a:solidFill>
              <a:latin typeface="Times New Roman"/>
              <a:ea typeface="Times New Roman"/>
              <a:cs typeface="Times New Roman"/>
              <a:sym typeface="Times New Roman"/>
            </a:endParaRPr>
          </a:p>
        </p:txBody>
      </p:sp>
      <p:sp>
        <p:nvSpPr>
          <p:cNvPr id="5" name="Date Placeholder 4">
            <a:extLst>
              <a:ext uri="{FF2B5EF4-FFF2-40B4-BE49-F238E27FC236}">
                <a16:creationId xmlns:a16="http://schemas.microsoft.com/office/drawing/2014/main" id="{9F05AB4D-5A93-48CA-90C7-5F6A57952D58}"/>
              </a:ext>
            </a:extLst>
          </p:cNvPr>
          <p:cNvSpPr>
            <a:spLocks noGrp="1"/>
          </p:cNvSpPr>
          <p:nvPr>
            <p:ph type="dt" idx="10"/>
          </p:nvPr>
        </p:nvSpPr>
        <p:spPr/>
        <p:txBody>
          <a:bodyPr/>
          <a:lstStyle/>
          <a:p>
            <a:fld id="{E84B32F8-9C1D-4872-B640-930DDFDD63CD}" type="datetime1">
              <a:rPr lang="en-US" b="1" smtClean="0">
                <a:solidFill>
                  <a:srgbClr val="C00000"/>
                </a:solidFill>
              </a:rPr>
              <a:t>5/22/2023</a:t>
            </a:fld>
            <a:endParaRPr lang="en-US" b="1"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347139" y="1664810"/>
            <a:ext cx="8229600" cy="5010627"/>
          </a:xfrm>
          <a:prstGeom prst="rect">
            <a:avLst/>
          </a:prstGeom>
          <a:noFill/>
          <a:ln>
            <a:noFill/>
          </a:ln>
        </p:spPr>
        <p:txBody>
          <a:bodyPr spcFirstLastPara="1" wrap="square" lIns="91425" tIns="45700" rIns="91425" bIns="45700" anchor="t" anchorCtr="0">
            <a:normAutofit/>
          </a:bodyPr>
          <a:lstStyle/>
          <a:p>
            <a:pPr marL="47625" lvl="0" indent="0" algn="l" rtl="0">
              <a:lnSpc>
                <a:spcPct val="100000"/>
              </a:lnSpc>
              <a:spcBef>
                <a:spcPts val="0"/>
              </a:spcBef>
              <a:spcAft>
                <a:spcPts val="0"/>
              </a:spcAft>
              <a:buClr>
                <a:schemeClr val="dk1"/>
              </a:buClr>
              <a:buSzPts val="2450"/>
              <a:buNone/>
            </a:pPr>
            <a:r>
              <a:rPr lang="en-US" sz="2450" dirty="0"/>
              <a:t>The Objectives are:</a:t>
            </a:r>
          </a:p>
          <a:p>
            <a:pPr marL="47625" lvl="0" indent="0" algn="l" rtl="0">
              <a:lnSpc>
                <a:spcPct val="100000"/>
              </a:lnSpc>
              <a:spcBef>
                <a:spcPts val="0"/>
              </a:spcBef>
              <a:spcAft>
                <a:spcPts val="0"/>
              </a:spcAft>
              <a:buClr>
                <a:schemeClr val="dk1"/>
              </a:buClr>
              <a:buSzPts val="2450"/>
              <a:buNone/>
            </a:pPr>
            <a:endParaRPr lang="en-US" sz="2450" dirty="0"/>
          </a:p>
          <a:p>
            <a:pPr marL="342900" lvl="0" indent="-295275" algn="l" rtl="0">
              <a:lnSpc>
                <a:spcPct val="100000"/>
              </a:lnSpc>
              <a:spcBef>
                <a:spcPts val="0"/>
              </a:spcBef>
              <a:spcAft>
                <a:spcPts val="0"/>
              </a:spcAft>
              <a:buClr>
                <a:schemeClr val="dk1"/>
              </a:buClr>
              <a:buSzPts val="2450"/>
              <a:buFont typeface="Noto Sans Symbols"/>
              <a:buChar char="❑"/>
            </a:pPr>
            <a:r>
              <a:rPr lang="en-US" sz="2450" dirty="0"/>
              <a:t>To design and develop a crash detection system that can accurately and timely detect crash events and notify the appropriate parties. </a:t>
            </a:r>
          </a:p>
          <a:p>
            <a:pPr marL="342900" lvl="0" indent="-295275" algn="l" rtl="0">
              <a:lnSpc>
                <a:spcPct val="100000"/>
              </a:lnSpc>
              <a:spcBef>
                <a:spcPts val="0"/>
              </a:spcBef>
              <a:spcAft>
                <a:spcPts val="0"/>
              </a:spcAft>
              <a:buClr>
                <a:schemeClr val="dk1"/>
              </a:buClr>
              <a:buSzPts val="2450"/>
              <a:buFont typeface="Noto Sans Symbols"/>
              <a:buChar char="❑"/>
            </a:pPr>
            <a:endParaRPr lang="en-US" sz="2450" dirty="0"/>
          </a:p>
          <a:p>
            <a:pPr marL="342900" lvl="0" indent="-295275" algn="l" rtl="0">
              <a:lnSpc>
                <a:spcPct val="100000"/>
              </a:lnSpc>
              <a:spcBef>
                <a:spcPts val="0"/>
              </a:spcBef>
              <a:spcAft>
                <a:spcPts val="0"/>
              </a:spcAft>
              <a:buClr>
                <a:schemeClr val="dk1"/>
              </a:buClr>
              <a:buSzPts val="2450"/>
              <a:buFont typeface="Noto Sans Symbols"/>
              <a:buChar char="❑"/>
            </a:pPr>
            <a:r>
              <a:rPr lang="en-US" sz="2450" dirty="0"/>
              <a:t>To contribute to improved road safety, reduced response time in emergency situations, and enhanced coordination between vehicle and rescue center.</a:t>
            </a:r>
            <a:endParaRPr sz="2450" dirty="0"/>
          </a:p>
          <a:p>
            <a:pPr marL="457200" lvl="0" indent="0" algn="l" rtl="0">
              <a:lnSpc>
                <a:spcPct val="100000"/>
              </a:lnSpc>
              <a:spcBef>
                <a:spcPts val="640"/>
              </a:spcBef>
              <a:spcAft>
                <a:spcPts val="0"/>
              </a:spcAft>
              <a:buNone/>
            </a:pPr>
            <a:endParaRPr dirty="0"/>
          </a:p>
          <a:p>
            <a:pPr marL="342900" lvl="0" indent="-139700" algn="l" rtl="0">
              <a:lnSpc>
                <a:spcPct val="100000"/>
              </a:lnSpc>
              <a:spcBef>
                <a:spcPts val="640"/>
              </a:spcBef>
              <a:spcAft>
                <a:spcPts val="0"/>
              </a:spcAft>
              <a:buClr>
                <a:schemeClr val="dk1"/>
              </a:buClr>
              <a:buSzPts val="3200"/>
              <a:buNone/>
            </a:pPr>
            <a:endParaRPr dirty="0"/>
          </a:p>
        </p:txBody>
      </p:sp>
      <p:grpSp>
        <p:nvGrpSpPr>
          <p:cNvPr id="129" name="Google Shape;129;p18"/>
          <p:cNvGrpSpPr/>
          <p:nvPr/>
        </p:nvGrpSpPr>
        <p:grpSpPr>
          <a:xfrm>
            <a:off x="402170" y="304800"/>
            <a:ext cx="8229599" cy="1127294"/>
            <a:chOff x="0" y="7852"/>
            <a:chExt cx="8229599" cy="1127294"/>
          </a:xfrm>
        </p:grpSpPr>
        <p:sp>
          <p:nvSpPr>
            <p:cNvPr id="130" name="Google Shape;130;p18"/>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1" name="Google Shape;131;p18"/>
            <p:cNvSpPr/>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Objectives</a:t>
              </a:r>
              <a:endParaRPr sz="1800" b="0" i="0" u="none" strike="noStrike" cap="none">
                <a:solidFill>
                  <a:schemeClr val="dk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CA3C797F-A764-4AD7-8F4E-3A424B49ECB5}"/>
              </a:ext>
            </a:extLst>
          </p:cNvPr>
          <p:cNvSpPr>
            <a:spLocks noGrp="1"/>
          </p:cNvSpPr>
          <p:nvPr>
            <p:ph type="dt" idx="10"/>
          </p:nvPr>
        </p:nvSpPr>
        <p:spPr/>
        <p:txBody>
          <a:bodyPr/>
          <a:lstStyle/>
          <a:p>
            <a:fld id="{5DBD1DDA-BECD-4FE5-86B0-18FD627297C1}" type="datetime1">
              <a:rPr lang="en-US" smtClean="0"/>
              <a:t>5/22/2023</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9"/>
          <p:cNvGrpSpPr/>
          <p:nvPr/>
        </p:nvGrpSpPr>
        <p:grpSpPr>
          <a:xfrm>
            <a:off x="402170" y="304800"/>
            <a:ext cx="8229599" cy="1127294"/>
            <a:chOff x="0" y="7852"/>
            <a:chExt cx="8229599" cy="1127294"/>
          </a:xfrm>
        </p:grpSpPr>
        <p:sp>
          <p:nvSpPr>
            <p:cNvPr id="137" name="Google Shape;137;p19"/>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8" name="Google Shape;138;p19"/>
            <p:cNvSpPr/>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Background Theory</a:t>
              </a:r>
              <a:endParaRPr sz="1800" b="0" i="0" u="none" strike="noStrike" cap="none">
                <a:solidFill>
                  <a:schemeClr val="dk1"/>
                </a:solidFill>
                <a:latin typeface="Calibri"/>
                <a:ea typeface="Calibri"/>
                <a:cs typeface="Calibri"/>
                <a:sym typeface="Calibri"/>
              </a:endParaRPr>
            </a:p>
          </p:txBody>
        </p:sp>
      </p:grpSp>
      <p:sp>
        <p:nvSpPr>
          <p:cNvPr id="139" name="Google Shape;139;p19"/>
          <p:cNvSpPr txBox="1">
            <a:spLocks noGrp="1"/>
          </p:cNvSpPr>
          <p:nvPr>
            <p:ph type="body" idx="1"/>
          </p:nvPr>
        </p:nvSpPr>
        <p:spPr>
          <a:xfrm>
            <a:off x="313151" y="1487124"/>
            <a:ext cx="8517698" cy="4663155"/>
          </a:xfrm>
          <a:prstGeom prst="rect">
            <a:avLst/>
          </a:prstGeom>
          <a:noFill/>
          <a:ln>
            <a:noFill/>
          </a:ln>
        </p:spPr>
        <p:txBody>
          <a:bodyPr spcFirstLastPara="1" wrap="square" lIns="91425" tIns="45700" rIns="91425" bIns="45700" anchor="t" anchorCtr="0">
            <a:normAutofit lnSpcReduction="10000"/>
          </a:bodyPr>
          <a:lstStyle/>
          <a:p>
            <a:pPr marL="72390" lvl="0" indent="0" algn="just" rtl="0">
              <a:lnSpc>
                <a:spcPct val="80000"/>
              </a:lnSpc>
              <a:spcBef>
                <a:spcPts val="640"/>
              </a:spcBef>
              <a:spcAft>
                <a:spcPts val="0"/>
              </a:spcAft>
              <a:buSzPts val="2460"/>
              <a:buNone/>
            </a:pPr>
            <a:r>
              <a:rPr lang="en-US" sz="2450" dirty="0"/>
              <a:t> It is based on sensor technology, detection algorithm and         communication networks.</a:t>
            </a:r>
          </a:p>
          <a:p>
            <a:pPr marL="72390" lvl="0" indent="0" algn="just" rtl="0">
              <a:lnSpc>
                <a:spcPct val="80000"/>
              </a:lnSpc>
              <a:spcBef>
                <a:spcPts val="640"/>
              </a:spcBef>
              <a:spcAft>
                <a:spcPts val="0"/>
              </a:spcAft>
              <a:buSzPts val="2460"/>
              <a:buNone/>
            </a:pPr>
            <a:endParaRPr lang="en-US" sz="2450" dirty="0"/>
          </a:p>
          <a:p>
            <a:pPr marL="457200" lvl="0" indent="-384810" algn="just" rtl="0">
              <a:lnSpc>
                <a:spcPct val="80000"/>
              </a:lnSpc>
              <a:spcBef>
                <a:spcPts val="640"/>
              </a:spcBef>
              <a:spcAft>
                <a:spcPts val="0"/>
              </a:spcAft>
              <a:buSzPts val="2460"/>
              <a:buFont typeface="Times New Roman"/>
              <a:buChar char="❖"/>
            </a:pPr>
            <a:r>
              <a:rPr lang="en-US" sz="2450" dirty="0"/>
              <a:t> Sensor Technology: Accelerometers and gyroscopes measure acceleration and rotational movements, respectively, while GPS sensors provide location information. </a:t>
            </a:r>
          </a:p>
          <a:p>
            <a:pPr marL="457200" lvl="0" indent="-384810" algn="just" rtl="0">
              <a:lnSpc>
                <a:spcPct val="80000"/>
              </a:lnSpc>
              <a:spcBef>
                <a:spcPts val="640"/>
              </a:spcBef>
              <a:spcAft>
                <a:spcPts val="0"/>
              </a:spcAft>
              <a:buSzPts val="2460"/>
              <a:buFont typeface="Times New Roman"/>
              <a:buChar char="❖"/>
            </a:pPr>
            <a:endParaRPr lang="en-US" sz="2450" dirty="0"/>
          </a:p>
          <a:p>
            <a:pPr marL="457200" lvl="0" indent="-384810" algn="just" rtl="0">
              <a:lnSpc>
                <a:spcPct val="80000"/>
              </a:lnSpc>
              <a:spcBef>
                <a:spcPts val="640"/>
              </a:spcBef>
              <a:spcAft>
                <a:spcPts val="0"/>
              </a:spcAft>
              <a:buSzPts val="2460"/>
              <a:buFont typeface="Times New Roman"/>
              <a:buChar char="❖"/>
            </a:pPr>
            <a:r>
              <a:rPr lang="en-US" sz="2450" dirty="0"/>
              <a:t>Crash Event Detection: The crash detection algorithm compares the sensor data against the predefined thresholds to determine if a crash event has occurred.</a:t>
            </a:r>
          </a:p>
          <a:p>
            <a:pPr marL="457200" lvl="0" indent="-384810" algn="just" rtl="0">
              <a:lnSpc>
                <a:spcPct val="80000"/>
              </a:lnSpc>
              <a:spcBef>
                <a:spcPts val="640"/>
              </a:spcBef>
              <a:spcAft>
                <a:spcPts val="0"/>
              </a:spcAft>
              <a:buSzPts val="2460"/>
              <a:buFont typeface="Times New Roman"/>
              <a:buChar char="❖"/>
            </a:pPr>
            <a:endParaRPr lang="en-US" sz="2450" dirty="0"/>
          </a:p>
          <a:p>
            <a:pPr marL="457200" lvl="0" indent="-384810" algn="just" rtl="0">
              <a:lnSpc>
                <a:spcPct val="80000"/>
              </a:lnSpc>
              <a:spcBef>
                <a:spcPts val="640"/>
              </a:spcBef>
              <a:spcAft>
                <a:spcPts val="0"/>
              </a:spcAft>
              <a:buSzPts val="2460"/>
              <a:buFont typeface="Times New Roman"/>
              <a:buChar char="❖"/>
            </a:pPr>
            <a:r>
              <a:rPr lang="en-US" sz="2450" dirty="0"/>
              <a:t>Communication Networks: Cellular networks communication protocols facilitate the transmission of crash notifications to relevant parties.</a:t>
            </a:r>
            <a:endParaRPr sz="2450" dirty="0">
              <a:latin typeface="Times New Roman"/>
              <a:ea typeface="Times New Roman"/>
              <a:cs typeface="Times New Roman"/>
              <a:sym typeface="Times New Roman"/>
            </a:endParaRPr>
          </a:p>
        </p:txBody>
      </p:sp>
      <p:sp>
        <p:nvSpPr>
          <p:cNvPr id="5" name="Date Placeholder 4">
            <a:extLst>
              <a:ext uri="{FF2B5EF4-FFF2-40B4-BE49-F238E27FC236}">
                <a16:creationId xmlns:a16="http://schemas.microsoft.com/office/drawing/2014/main" id="{2C5C4DC9-E45F-4B46-980E-C91A75C01C40}"/>
              </a:ext>
            </a:extLst>
          </p:cNvPr>
          <p:cNvSpPr>
            <a:spLocks noGrp="1"/>
          </p:cNvSpPr>
          <p:nvPr>
            <p:ph type="dt" idx="10"/>
          </p:nvPr>
        </p:nvSpPr>
        <p:spPr/>
        <p:txBody>
          <a:bodyPr/>
          <a:lstStyle/>
          <a:p>
            <a:fld id="{A00E75BE-909A-4737-818A-C86A6F83D3C0}" type="datetime1">
              <a:rPr lang="en-US" smtClean="0"/>
              <a:t>5/22/2023</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Google Shape;152;p21"/>
          <p:cNvGrpSpPr/>
          <p:nvPr/>
        </p:nvGrpSpPr>
        <p:grpSpPr>
          <a:xfrm>
            <a:off x="381000" y="381000"/>
            <a:ext cx="8229600" cy="1127400"/>
            <a:chOff x="0" y="0"/>
            <a:chExt cx="8229600" cy="1127400"/>
          </a:xfrm>
        </p:grpSpPr>
        <p:sp>
          <p:nvSpPr>
            <p:cNvPr id="153" name="Google Shape;153;p21"/>
            <p:cNvSpPr/>
            <p:nvPr/>
          </p:nvSpPr>
          <p:spPr>
            <a:xfrm>
              <a:off x="0" y="0"/>
              <a:ext cx="8229600" cy="11274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4" name="Google Shape;154;p21"/>
            <p:cNvSpPr txBox="1"/>
            <p:nvPr/>
          </p:nvSpPr>
          <p:spPr>
            <a:xfrm>
              <a:off x="55030" y="55030"/>
              <a:ext cx="8119500" cy="1017300"/>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a:solidFill>
                    <a:schemeClr val="lt1"/>
                  </a:solidFill>
                  <a:latin typeface="Calibri"/>
                  <a:ea typeface="Calibri"/>
                  <a:cs typeface="Calibri"/>
                  <a:sym typeface="Calibri"/>
                </a:rPr>
                <a:t>Literature Review</a:t>
              </a:r>
              <a:endParaRPr sz="1800" b="0" i="0" u="none" strike="noStrike" cap="none">
                <a:solidFill>
                  <a:schemeClr val="dk1"/>
                </a:solidFill>
                <a:latin typeface="Calibri"/>
                <a:ea typeface="Calibri"/>
                <a:cs typeface="Calibri"/>
                <a:sym typeface="Calibri"/>
              </a:endParaRPr>
            </a:p>
          </p:txBody>
        </p:sp>
      </p:grpSp>
      <p:sp>
        <p:nvSpPr>
          <p:cNvPr id="5" name="Date Placeholder 4">
            <a:extLst>
              <a:ext uri="{FF2B5EF4-FFF2-40B4-BE49-F238E27FC236}">
                <a16:creationId xmlns:a16="http://schemas.microsoft.com/office/drawing/2014/main" id="{ADF3CBC3-458B-447E-8B94-31FBD7F3701C}"/>
              </a:ext>
            </a:extLst>
          </p:cNvPr>
          <p:cNvSpPr>
            <a:spLocks noGrp="1"/>
          </p:cNvSpPr>
          <p:nvPr>
            <p:ph type="dt" idx="10"/>
          </p:nvPr>
        </p:nvSpPr>
        <p:spPr/>
        <p:txBody>
          <a:bodyPr/>
          <a:lstStyle/>
          <a:p>
            <a:fld id="{C1280CF8-B3D1-4BD5-82BE-8D26C65ED1BF}" type="datetime1">
              <a:rPr lang="en-US" smtClean="0"/>
              <a:t>5/22/2023</a:t>
            </a:fld>
            <a:endParaRPr lang="en-US"/>
          </a:p>
        </p:txBody>
      </p:sp>
      <p:graphicFrame>
        <p:nvGraphicFramePr>
          <p:cNvPr id="8" name="Table 8">
            <a:extLst>
              <a:ext uri="{FF2B5EF4-FFF2-40B4-BE49-F238E27FC236}">
                <a16:creationId xmlns:a16="http://schemas.microsoft.com/office/drawing/2014/main" id="{76C467C0-2EAE-4675-BB40-BE730331ABA4}"/>
              </a:ext>
            </a:extLst>
          </p:cNvPr>
          <p:cNvGraphicFramePr>
            <a:graphicFrameLocks noGrp="1"/>
          </p:cNvGraphicFramePr>
          <p:nvPr>
            <p:extLst>
              <p:ext uri="{D42A27DB-BD31-4B8C-83A1-F6EECF244321}">
                <p14:modId xmlns:p14="http://schemas.microsoft.com/office/powerpoint/2010/main" val="1358173735"/>
              </p:ext>
            </p:extLst>
          </p:nvPr>
        </p:nvGraphicFramePr>
        <p:xfrm>
          <a:off x="670354" y="1563430"/>
          <a:ext cx="7803292" cy="4198483"/>
        </p:xfrm>
        <a:graphic>
          <a:graphicData uri="http://schemas.openxmlformats.org/drawingml/2006/table">
            <a:tbl>
              <a:tblPr firstRow="1" bandRow="1">
                <a:tableStyleId>{5C22544A-7EE6-4342-B048-85BDC9FD1C3A}</a:tableStyleId>
              </a:tblPr>
              <a:tblGrid>
                <a:gridCol w="1950823">
                  <a:extLst>
                    <a:ext uri="{9D8B030D-6E8A-4147-A177-3AD203B41FA5}">
                      <a16:colId xmlns:a16="http://schemas.microsoft.com/office/drawing/2014/main" val="1497192071"/>
                    </a:ext>
                  </a:extLst>
                </a:gridCol>
                <a:gridCol w="1950823">
                  <a:extLst>
                    <a:ext uri="{9D8B030D-6E8A-4147-A177-3AD203B41FA5}">
                      <a16:colId xmlns:a16="http://schemas.microsoft.com/office/drawing/2014/main" val="2360781886"/>
                    </a:ext>
                  </a:extLst>
                </a:gridCol>
                <a:gridCol w="1950823">
                  <a:extLst>
                    <a:ext uri="{9D8B030D-6E8A-4147-A177-3AD203B41FA5}">
                      <a16:colId xmlns:a16="http://schemas.microsoft.com/office/drawing/2014/main" val="3068811356"/>
                    </a:ext>
                  </a:extLst>
                </a:gridCol>
                <a:gridCol w="1950823">
                  <a:extLst>
                    <a:ext uri="{9D8B030D-6E8A-4147-A177-3AD203B41FA5}">
                      <a16:colId xmlns:a16="http://schemas.microsoft.com/office/drawing/2014/main" val="1279043493"/>
                    </a:ext>
                  </a:extLst>
                </a:gridCol>
              </a:tblGrid>
              <a:tr h="510403">
                <a:tc>
                  <a:txBody>
                    <a:bodyPr/>
                    <a:lstStyle/>
                    <a:p>
                      <a:pPr fontAlgn="b"/>
                      <a:r>
                        <a:rPr lang="en-US" sz="1400" b="1" dirty="0">
                          <a:effectLst/>
                          <a:latin typeface="Calibri" panose="020F0502020204030204" pitchFamily="34" charset="0"/>
                          <a:cs typeface="Calibri" panose="020F0502020204030204" pitchFamily="34" charset="0"/>
                        </a:rPr>
                        <a:t>Paper Title</a:t>
                      </a:r>
                    </a:p>
                  </a:txBody>
                  <a:tcPr anchor="b"/>
                </a:tc>
                <a:tc>
                  <a:txBody>
                    <a:bodyPr/>
                    <a:lstStyle/>
                    <a:p>
                      <a:pPr fontAlgn="b"/>
                      <a:r>
                        <a:rPr lang="en-US" sz="1400" b="1" dirty="0">
                          <a:effectLst/>
                          <a:latin typeface="Calibri" panose="020F0502020204030204" pitchFamily="34" charset="0"/>
                          <a:cs typeface="Calibri" panose="020F0502020204030204" pitchFamily="34" charset="0"/>
                        </a:rPr>
                        <a:t>Authors</a:t>
                      </a:r>
                    </a:p>
                  </a:txBody>
                  <a:tcPr anchor="b"/>
                </a:tc>
                <a:tc>
                  <a:txBody>
                    <a:bodyPr/>
                    <a:lstStyle/>
                    <a:p>
                      <a:pPr fontAlgn="b"/>
                      <a:r>
                        <a:rPr lang="en-US" sz="1400" b="1">
                          <a:effectLst/>
                          <a:latin typeface="Calibri" panose="020F0502020204030204" pitchFamily="34" charset="0"/>
                          <a:cs typeface="Calibri" panose="020F0502020204030204" pitchFamily="34" charset="0"/>
                        </a:rPr>
                        <a:t>Components Used</a:t>
                      </a:r>
                    </a:p>
                  </a:txBody>
                  <a:tcPr anchor="b"/>
                </a:tc>
                <a:tc>
                  <a:txBody>
                    <a:bodyPr/>
                    <a:lstStyle/>
                    <a:p>
                      <a:pPr fontAlgn="b"/>
                      <a:r>
                        <a:rPr lang="en-US" sz="1400" b="1">
                          <a:effectLst/>
                          <a:latin typeface="Calibri" panose="020F0502020204030204" pitchFamily="34" charset="0"/>
                          <a:cs typeface="Calibri" panose="020F0502020204030204" pitchFamily="34" charset="0"/>
                        </a:rPr>
                        <a:t>Key Findings</a:t>
                      </a:r>
                    </a:p>
                  </a:txBody>
                  <a:tcPr anchor="b"/>
                </a:tc>
                <a:extLst>
                  <a:ext uri="{0D108BD9-81ED-4DB2-BD59-A6C34878D82A}">
                    <a16:rowId xmlns:a16="http://schemas.microsoft.com/office/drawing/2014/main" val="2156506462"/>
                  </a:ext>
                </a:extLst>
              </a:tr>
              <a:tr h="1130175">
                <a:tc>
                  <a:txBody>
                    <a:bodyPr/>
                    <a:lstStyle/>
                    <a:p>
                      <a:pPr fontAlgn="base"/>
                      <a:r>
                        <a:rPr lang="en-US" sz="1400" dirty="0">
                          <a:effectLst/>
                          <a:latin typeface="Calibri" panose="020F0502020204030204" pitchFamily="34" charset="0"/>
                          <a:cs typeface="Calibri" panose="020F0502020204030204" pitchFamily="34" charset="0"/>
                        </a:rPr>
                        <a:t>A Review of Crash Detection and Emergency Notification Systems for Motor Vehicles (2017)</a:t>
                      </a:r>
                    </a:p>
                  </a:txBody>
                  <a:tcPr anchor="ctr"/>
                </a:tc>
                <a:tc>
                  <a:txBody>
                    <a:bodyPr/>
                    <a:lstStyle/>
                    <a:p>
                      <a:pPr fontAlgn="base"/>
                      <a:r>
                        <a:rPr lang="en-US" sz="1400" dirty="0">
                          <a:effectLst/>
                          <a:latin typeface="Calibri" panose="020F0502020204030204" pitchFamily="34" charset="0"/>
                          <a:cs typeface="Calibri" panose="020F0502020204030204" pitchFamily="34" charset="0"/>
                        </a:rPr>
                        <a:t>Johnson et al.</a:t>
                      </a:r>
                    </a:p>
                  </a:txBody>
                  <a:tcPr anchor="ctr"/>
                </a:tc>
                <a:tc>
                  <a:txBody>
                    <a:bodyPr/>
                    <a:lstStyle/>
                    <a:p>
                      <a:pPr fontAlgn="base"/>
                      <a:r>
                        <a:rPr lang="en-US" sz="1400" dirty="0">
                          <a:effectLst/>
                          <a:latin typeface="Calibri" panose="020F0502020204030204" pitchFamily="34" charset="0"/>
                          <a:cs typeface="Calibri" panose="020F0502020204030204" pitchFamily="34" charset="0"/>
                        </a:rPr>
                        <a:t>Accelerometers, gyroscopes, GPS sensors, cellular networks</a:t>
                      </a:r>
                    </a:p>
                  </a:txBody>
                  <a:tcPr anchor="ctr"/>
                </a:tc>
                <a:tc>
                  <a:txBody>
                    <a:bodyPr/>
                    <a:lstStyle/>
                    <a:p>
                      <a:pPr fontAlgn="base"/>
                      <a:r>
                        <a:rPr lang="en-US" sz="1400" dirty="0">
                          <a:effectLst/>
                          <a:latin typeface="Calibri" panose="020F0502020204030204" pitchFamily="34" charset="0"/>
                          <a:cs typeface="Calibri" panose="020F0502020204030204" pitchFamily="34" charset="0"/>
                        </a:rPr>
                        <a:t>Emphasizes accurate crash detection and timely notification for improved emergency response.</a:t>
                      </a:r>
                    </a:p>
                  </a:txBody>
                  <a:tcPr anchor="ctr"/>
                </a:tc>
                <a:extLst>
                  <a:ext uri="{0D108BD9-81ED-4DB2-BD59-A6C34878D82A}">
                    <a16:rowId xmlns:a16="http://schemas.microsoft.com/office/drawing/2014/main" val="3231666101"/>
                  </a:ext>
                </a:extLst>
              </a:tr>
              <a:tr h="1130175">
                <a:tc>
                  <a:txBody>
                    <a:bodyPr/>
                    <a:lstStyle/>
                    <a:p>
                      <a:pPr fontAlgn="base"/>
                      <a:r>
                        <a:rPr lang="en-US" sz="1400">
                          <a:effectLst/>
                          <a:latin typeface="Calibri" panose="020F0502020204030204" pitchFamily="34" charset="0"/>
                          <a:cs typeface="Calibri" panose="020F0502020204030204" pitchFamily="34" charset="0"/>
                        </a:rPr>
                        <a:t>Real-Time Crash Detection and Reporting System for Vehicles using Arduino and GSM Technology (2019)</a:t>
                      </a:r>
                    </a:p>
                  </a:txBody>
                  <a:tcPr anchor="ctr"/>
                </a:tc>
                <a:tc>
                  <a:txBody>
                    <a:bodyPr/>
                    <a:lstStyle/>
                    <a:p>
                      <a:pPr fontAlgn="base"/>
                      <a:r>
                        <a:rPr lang="en-US" sz="1400">
                          <a:effectLst/>
                          <a:latin typeface="Calibri" panose="020F0502020204030204" pitchFamily="34" charset="0"/>
                          <a:cs typeface="Calibri" panose="020F0502020204030204" pitchFamily="34" charset="0"/>
                        </a:rPr>
                        <a:t>Sathiyamoorthy et al.</a:t>
                      </a:r>
                    </a:p>
                  </a:txBody>
                  <a:tcPr anchor="ctr"/>
                </a:tc>
                <a:tc>
                  <a:txBody>
                    <a:bodyPr/>
                    <a:lstStyle/>
                    <a:p>
                      <a:pPr fontAlgn="base"/>
                      <a:r>
                        <a:rPr lang="en-US" sz="1400" dirty="0">
                          <a:effectLst/>
                          <a:latin typeface="Calibri" panose="020F0502020204030204" pitchFamily="34" charset="0"/>
                          <a:cs typeface="Calibri" panose="020F0502020204030204" pitchFamily="34" charset="0"/>
                        </a:rPr>
                        <a:t>Accelerometer, GSM module, GPS module, Arduino Nano microcontroller</a:t>
                      </a:r>
                    </a:p>
                  </a:txBody>
                  <a:tcPr anchor="ctr"/>
                </a:tc>
                <a:tc>
                  <a:txBody>
                    <a:bodyPr/>
                    <a:lstStyle/>
                    <a:p>
                      <a:pPr fontAlgn="base"/>
                      <a:r>
                        <a:rPr lang="en-US" sz="1400">
                          <a:effectLst/>
                          <a:latin typeface="Calibri" panose="020F0502020204030204" pitchFamily="34" charset="0"/>
                          <a:cs typeface="Calibri" panose="020F0502020204030204" pitchFamily="34" charset="0"/>
                        </a:rPr>
                        <a:t>Successful implementation of a cost-effective crash detection system that sends notifications to emergency contacts.</a:t>
                      </a:r>
                    </a:p>
                  </a:txBody>
                  <a:tcPr anchor="ctr"/>
                </a:tc>
                <a:extLst>
                  <a:ext uri="{0D108BD9-81ED-4DB2-BD59-A6C34878D82A}">
                    <a16:rowId xmlns:a16="http://schemas.microsoft.com/office/drawing/2014/main" val="1977028226"/>
                  </a:ext>
                </a:extLst>
              </a:tr>
              <a:tr h="1130175">
                <a:tc>
                  <a:txBody>
                    <a:bodyPr/>
                    <a:lstStyle/>
                    <a:p>
                      <a:pPr fontAlgn="base"/>
                      <a:r>
                        <a:rPr lang="en-US" sz="1400" dirty="0">
                          <a:effectLst/>
                          <a:latin typeface="Calibri" panose="020F0502020204030204" pitchFamily="34" charset="0"/>
                          <a:cs typeface="Calibri" panose="020F0502020204030204" pitchFamily="34" charset="0"/>
                        </a:rPr>
                        <a:t>A Smart Crash Detection and Alert System for Vehicles (2020)</a:t>
                      </a:r>
                    </a:p>
                  </a:txBody>
                  <a:tcPr anchor="ctr"/>
                </a:tc>
                <a:tc>
                  <a:txBody>
                    <a:bodyPr/>
                    <a:lstStyle/>
                    <a:p>
                      <a:pPr fontAlgn="base"/>
                      <a:r>
                        <a:rPr lang="en-US" sz="1400">
                          <a:effectLst/>
                          <a:latin typeface="Calibri" panose="020F0502020204030204" pitchFamily="34" charset="0"/>
                          <a:cs typeface="Calibri" panose="020F0502020204030204" pitchFamily="34" charset="0"/>
                        </a:rPr>
                        <a:t>Saxena et al.</a:t>
                      </a:r>
                    </a:p>
                  </a:txBody>
                  <a:tcPr anchor="ctr"/>
                </a:tc>
                <a:tc>
                  <a:txBody>
                    <a:bodyPr/>
                    <a:lstStyle/>
                    <a:p>
                      <a:pPr fontAlgn="base"/>
                      <a:r>
                        <a:rPr lang="it-IT" sz="1400">
                          <a:effectLst/>
                          <a:latin typeface="Calibri" panose="020F0502020204030204" pitchFamily="34" charset="0"/>
                          <a:cs typeface="Calibri" panose="020F0502020204030204" pitchFamily="34" charset="0"/>
                        </a:rPr>
                        <a:t>Accelerometer, GSM module, GPS module, Arduino Uno</a:t>
                      </a:r>
                    </a:p>
                  </a:txBody>
                  <a:tcPr anchor="ctr"/>
                </a:tc>
                <a:tc>
                  <a:txBody>
                    <a:bodyPr/>
                    <a:lstStyle/>
                    <a:p>
                      <a:pPr fontAlgn="base"/>
                      <a:r>
                        <a:rPr lang="en-US" sz="1400" dirty="0">
                          <a:effectLst/>
                          <a:latin typeface="Calibri" panose="020F0502020204030204" pitchFamily="34" charset="0"/>
                          <a:cs typeface="Calibri" panose="020F0502020204030204" pitchFamily="34" charset="0"/>
                        </a:rPr>
                        <a:t>Potential to reduce response time and save lives by triggering alerts and providing real-time location information.</a:t>
                      </a:r>
                    </a:p>
                  </a:txBody>
                  <a:tcPr anchor="ctr"/>
                </a:tc>
                <a:extLst>
                  <a:ext uri="{0D108BD9-81ED-4DB2-BD59-A6C34878D82A}">
                    <a16:rowId xmlns:a16="http://schemas.microsoft.com/office/drawing/2014/main" val="51399651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2"/>
          <p:cNvGrpSpPr/>
          <p:nvPr/>
        </p:nvGrpSpPr>
        <p:grpSpPr>
          <a:xfrm>
            <a:off x="381000" y="388852"/>
            <a:ext cx="8229599" cy="1127294"/>
            <a:chOff x="0" y="7852"/>
            <a:chExt cx="8229599" cy="1127294"/>
          </a:xfrm>
        </p:grpSpPr>
        <p:sp>
          <p:nvSpPr>
            <p:cNvPr id="161" name="Google Shape;161;p22"/>
            <p:cNvSpPr/>
            <p:nvPr/>
          </p:nvSpPr>
          <p:spPr>
            <a:xfrm>
              <a:off x="0" y="7852"/>
              <a:ext cx="8229599" cy="1127294"/>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2"/>
            <p:cNvSpPr txBox="1"/>
            <p:nvPr/>
          </p:nvSpPr>
          <p:spPr>
            <a:xfrm>
              <a:off x="55030" y="62882"/>
              <a:ext cx="8119539" cy="1017234"/>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US" sz="4700" b="0" i="0" u="none" strike="noStrike" cap="none">
                  <a:solidFill>
                    <a:schemeClr val="lt1"/>
                  </a:solidFill>
                  <a:latin typeface="Calibri"/>
                  <a:ea typeface="Calibri"/>
                  <a:cs typeface="Calibri"/>
                  <a:sym typeface="Calibri"/>
                </a:rPr>
                <a:t>Literature Review</a:t>
              </a:r>
              <a:endParaRPr sz="1800" b="0" i="0" u="none" strike="noStrike" cap="none">
                <a:solidFill>
                  <a:schemeClr val="dk1"/>
                </a:solidFill>
                <a:latin typeface="Calibri"/>
                <a:ea typeface="Calibri"/>
                <a:cs typeface="Calibri"/>
                <a:sym typeface="Calibri"/>
              </a:endParaRPr>
            </a:p>
          </p:txBody>
        </p:sp>
      </p:grpSp>
      <p:sp>
        <p:nvSpPr>
          <p:cNvPr id="163" name="Google Shape;163;p22"/>
          <p:cNvSpPr txBox="1"/>
          <p:nvPr/>
        </p:nvSpPr>
        <p:spPr>
          <a:xfrm>
            <a:off x="436030" y="1795234"/>
            <a:ext cx="8307000" cy="3267531"/>
          </a:xfrm>
          <a:prstGeom prst="rect">
            <a:avLst/>
          </a:prstGeom>
          <a:noFill/>
          <a:ln>
            <a:noFill/>
          </a:ln>
        </p:spPr>
        <p:txBody>
          <a:bodyPr spcFirstLastPara="1" wrap="square" lIns="91425" tIns="91425" rIns="91425" bIns="91425" anchor="t" anchorCtr="0">
            <a:spAutoFit/>
          </a:bodyPr>
          <a:lstStyle/>
          <a:p>
            <a:pPr marL="342900" lvl="0" indent="-342900" algn="just" rtl="0">
              <a:spcBef>
                <a:spcPts val="1600"/>
              </a:spcBef>
              <a:spcAft>
                <a:spcPts val="1600"/>
              </a:spcAft>
              <a:buFont typeface="Arial" panose="020B0604020202020204" pitchFamily="34" charset="0"/>
              <a:buChar char="•"/>
            </a:pPr>
            <a:r>
              <a:rPr lang="en-US" sz="2450" dirty="0">
                <a:latin typeface="Calibri" panose="020F0502020204030204" pitchFamily="34" charset="0"/>
                <a:cs typeface="Calibri" panose="020F0502020204030204" pitchFamily="34" charset="0"/>
              </a:rPr>
              <a:t>These studies collectively indicate the significant progress made in crash detection systems, with advancements in sensor technologies, algorithms, and communication networks.</a:t>
            </a:r>
          </a:p>
          <a:p>
            <a:pPr marL="342900" lvl="0" indent="-342900" algn="just" rtl="0">
              <a:spcBef>
                <a:spcPts val="1600"/>
              </a:spcBef>
              <a:spcAft>
                <a:spcPts val="1600"/>
              </a:spcAft>
              <a:buFont typeface="Arial" panose="020B0604020202020204" pitchFamily="34" charset="0"/>
              <a:buChar char="•"/>
            </a:pPr>
            <a:r>
              <a:rPr lang="en-US" sz="2450" dirty="0">
                <a:latin typeface="Calibri" panose="020F0502020204030204" pitchFamily="34" charset="0"/>
                <a:cs typeface="Calibri" panose="020F0502020204030204" pitchFamily="34" charset="0"/>
              </a:rPr>
              <a:t> Furthermore, the use of cellular networks enables timely notification and emergency response.</a:t>
            </a:r>
          </a:p>
        </p:txBody>
      </p:sp>
      <p:sp>
        <p:nvSpPr>
          <p:cNvPr id="5" name="Date Placeholder 4">
            <a:extLst>
              <a:ext uri="{FF2B5EF4-FFF2-40B4-BE49-F238E27FC236}">
                <a16:creationId xmlns:a16="http://schemas.microsoft.com/office/drawing/2014/main" id="{0691B770-5D0E-4A57-A6C6-AA7CA490D051}"/>
              </a:ext>
            </a:extLst>
          </p:cNvPr>
          <p:cNvSpPr>
            <a:spLocks noGrp="1"/>
          </p:cNvSpPr>
          <p:nvPr>
            <p:ph type="dt" idx="10"/>
          </p:nvPr>
        </p:nvSpPr>
        <p:spPr/>
        <p:txBody>
          <a:bodyPr/>
          <a:lstStyle/>
          <a:p>
            <a:fld id="{296848EB-7D5F-4E6D-AC1E-6F312E582DC7}" type="datetime1">
              <a:rPr lang="en-US" smtClean="0"/>
              <a:t>5/22/2023</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1208</Words>
  <Application>Microsoft Office PowerPoint</Application>
  <PresentationFormat>On-screen Show (4:3)</PresentationFormat>
  <Paragraphs>169</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Noto Sans Symbols</vt:lpstr>
      <vt:lpstr>Times New Roman</vt:lpstr>
      <vt:lpstr>Wingdings</vt:lpstr>
      <vt:lpstr>Office Theme</vt:lpstr>
      <vt:lpstr>“Crash Detection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Detection System”</dc:title>
  <dc:creator>Chhetri Rocks</dc:creator>
  <cp:lastModifiedBy>Chhetri Rocks</cp:lastModifiedBy>
  <cp:revision>29</cp:revision>
  <dcterms:modified xsi:type="dcterms:W3CDTF">2023-05-22T05:04:56Z</dcterms:modified>
</cp:coreProperties>
</file>