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79" r:id="rId5"/>
    <p:sldId id="280" r:id="rId6"/>
    <p:sldId id="262" r:id="rId7"/>
    <p:sldId id="278" r:id="rId8"/>
    <p:sldId id="294" r:id="rId9"/>
    <p:sldId id="295" r:id="rId10"/>
    <p:sldId id="297" r:id="rId11"/>
    <p:sldId id="308" r:id="rId12"/>
    <p:sldId id="283" r:id="rId13"/>
    <p:sldId id="298" r:id="rId14"/>
    <p:sldId id="299" r:id="rId15"/>
    <p:sldId id="296" r:id="rId16"/>
    <p:sldId id="300" r:id="rId17"/>
    <p:sldId id="301" r:id="rId18"/>
    <p:sldId id="302" r:id="rId19"/>
    <p:sldId id="303" r:id="rId20"/>
    <p:sldId id="304" r:id="rId21"/>
    <p:sldId id="307" r:id="rId22"/>
    <p:sldId id="306" r:id="rId23"/>
    <p:sldId id="309" r:id="rId24"/>
    <p:sldId id="313" r:id="rId25"/>
    <p:sldId id="312" r:id="rId26"/>
    <p:sldId id="314" r:id="rId27"/>
    <p:sldId id="315" r:id="rId28"/>
    <p:sldId id="317" r:id="rId29"/>
    <p:sldId id="322" r:id="rId30"/>
    <p:sldId id="321" r:id="rId31"/>
    <p:sldId id="320" r:id="rId32"/>
    <p:sldId id="323" r:id="rId33"/>
    <p:sldId id="326" r:id="rId34"/>
    <p:sldId id="328" r:id="rId35"/>
    <p:sldId id="269" r:id="rId36"/>
    <p:sldId id="270" r:id="rId37"/>
    <p:sldId id="273" r:id="rId38"/>
    <p:sldId id="292" r:id="rId39"/>
    <p:sldId id="27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3480"/>
    <a:srgbClr val="FDFFFF"/>
    <a:srgbClr val="D39E15"/>
    <a:srgbClr val="F6D14F"/>
    <a:srgbClr val="1A0A05"/>
    <a:srgbClr val="BFBAB7"/>
    <a:srgbClr val="D99E26"/>
    <a:srgbClr val="B42B6D"/>
    <a:srgbClr val="F3F7F7"/>
    <a:srgbClr val="1D0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6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70A1-A02A-4D0D-8FCF-297F9BEE84E6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8124092" cy="19613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34079" y="3580080"/>
            <a:ext cx="723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초등학생 받아쓰기 프로그램 </a:t>
            </a:r>
            <a:r>
              <a:rPr lang="en-US" altLang="ko-KR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2000" spc="-150" dirty="0" err="1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딕테이션</a:t>
            </a:r>
            <a:endParaRPr lang="ko-KR" altLang="en-US" sz="2000" spc="-150" dirty="0">
              <a:solidFill>
                <a:srgbClr val="1A0A0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F384A-B93D-47F6-97AB-5273022BF3AD}"/>
              </a:ext>
            </a:extLst>
          </p:cNvPr>
          <p:cNvSpPr txBox="1"/>
          <p:nvPr/>
        </p:nvSpPr>
        <p:spPr>
          <a:xfrm>
            <a:off x="6003286" y="4584069"/>
            <a:ext cx="723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경제학과          </a:t>
            </a:r>
            <a:r>
              <a:rPr lang="en-US" altLang="ko-KR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20163054 </a:t>
            </a:r>
            <a:r>
              <a:rPr lang="ko-KR" altLang="en-US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황수빈</a:t>
            </a:r>
            <a:endParaRPr lang="en-US" altLang="ko-KR" sz="2000" spc="-150" dirty="0" smtClean="0">
              <a:solidFill>
                <a:srgbClr val="1A0A0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000" spc="-150" dirty="0" smtClean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융합소프트웨어과   </a:t>
            </a:r>
            <a:r>
              <a:rPr lang="en-US" altLang="ko-KR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20167160 </a:t>
            </a:r>
            <a:r>
              <a:rPr lang="ko-KR" altLang="en-US" sz="2000" spc="-150" dirty="0" smtClean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강대성</a:t>
            </a:r>
            <a:endParaRPr lang="ko-KR" altLang="en-US" sz="2000" spc="-150" dirty="0">
              <a:solidFill>
                <a:srgbClr val="1A0A0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3324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)</a:t>
            </a: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메뉴바는</a:t>
            </a:r>
            <a:r>
              <a:rPr lang="ko-KR" altLang="en-US" sz="1800" b="1" dirty="0" smtClean="0">
                <a:ea typeface="KoPub돋움체 Light" panose="00000300000000000000"/>
              </a:rPr>
              <a:t> 선생님 </a:t>
            </a:r>
            <a:r>
              <a:rPr lang="ko-KR" altLang="en-US" sz="1800" b="1" dirty="0" err="1" smtClean="0"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마이페이지</a:t>
            </a:r>
            <a:r>
              <a:rPr lang="en-US" altLang="ko-KR" sz="1800" b="1" dirty="0" smtClean="0">
                <a:ea typeface="KoPub돋움체 Light" panose="00000300000000000000"/>
              </a:rPr>
              <a:t>, Logout</a:t>
            </a:r>
            <a:r>
              <a:rPr lang="ko-KR" altLang="en-US" sz="1800" b="1" dirty="0" smtClean="0">
                <a:ea typeface="KoPub돋움체 Light" panose="00000300000000000000"/>
              </a:rPr>
              <a:t>으로 구성되어 있다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13" y="346105"/>
            <a:ext cx="6225655" cy="36631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2" y="3213386"/>
            <a:ext cx="6187073" cy="3517215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4" idx="3"/>
          </p:cNvCxnSpPr>
          <p:nvPr/>
        </p:nvCxnSpPr>
        <p:spPr>
          <a:xfrm flipH="1">
            <a:off x="1706880" y="705504"/>
            <a:ext cx="3969463" cy="2616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602950" y="330833"/>
            <a:ext cx="501156" cy="4389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854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선생님메뉴바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마이페이지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88" y="598427"/>
            <a:ext cx="5049493" cy="502155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20861" y="1979271"/>
            <a:ext cx="5583245" cy="4492651"/>
            <a:chOff x="622852" y="2347144"/>
            <a:chExt cx="7176956" cy="465014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52" y="2347144"/>
              <a:ext cx="7176956" cy="465014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4329770" y="5648650"/>
              <a:ext cx="986293" cy="4389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>
            <a:stCxn id="14" idx="6"/>
          </p:cNvCxnSpPr>
          <p:nvPr/>
        </p:nvCxnSpPr>
        <p:spPr>
          <a:xfrm flipV="1">
            <a:off x="4171900" y="2936873"/>
            <a:ext cx="3397945" cy="2444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811036" cy="207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강좌리스트에는 개설된 모든 강좌들이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2" y="2917575"/>
            <a:ext cx="6164022" cy="3711749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081076" y="5518880"/>
            <a:ext cx="745902" cy="380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21" y="137476"/>
            <a:ext cx="6382592" cy="3942156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4" idx="6"/>
          </p:cNvCxnSpPr>
          <p:nvPr/>
        </p:nvCxnSpPr>
        <p:spPr>
          <a:xfrm flipV="1">
            <a:off x="4826978" y="1274885"/>
            <a:ext cx="2611314" cy="4434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525528" y="3772363"/>
            <a:ext cx="813308" cy="4657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53916" y="1529862"/>
            <a:ext cx="4580792" cy="451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r>
              <a:rPr lang="en-US" altLang="ko-KR" sz="1800" b="1" dirty="0" smtClean="0">
                <a:ea typeface="KoPub돋움체 Light" panose="00000300000000000000"/>
              </a:rPr>
              <a:t>&gt; </a:t>
            </a:r>
            <a:r>
              <a:rPr lang="ko-KR" altLang="en-US" sz="1800" b="1" dirty="0" smtClean="0">
                <a:ea typeface="KoPub돋움체 Light" panose="00000300000000000000"/>
              </a:rPr>
              <a:t>공지사항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질문하기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다른 선생님들이 올린 강좌의 공지사항과 질문하기를 볼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69" y="212745"/>
            <a:ext cx="5506559" cy="31349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22" y="3586815"/>
            <a:ext cx="5479706" cy="31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787734" y="1477108"/>
            <a:ext cx="4848135" cy="438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r>
              <a:rPr lang="en-US" altLang="ko-KR" sz="1800" b="1" dirty="0" smtClean="0">
                <a:ea typeface="KoPub돋움체 Light" panose="00000300000000000000"/>
              </a:rPr>
              <a:t>&gt; 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>
                <a:ea typeface="KoPub돋움체 Light" panose="00000300000000000000"/>
              </a:rPr>
              <a:t>다른 선생님들이 올린 </a:t>
            </a:r>
            <a:r>
              <a:rPr lang="ko-KR" altLang="en-US" sz="1800" b="1" dirty="0" smtClean="0">
                <a:ea typeface="KoPub돋움체 Light" panose="00000300000000000000"/>
              </a:rPr>
              <a:t>강좌의 받아쓰기를 볼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해당 단계가 표시된다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</a:t>
            </a:r>
            <a:r>
              <a:rPr lang="en-US" altLang="ko-KR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단계를 조절할 수 있는 버튼이며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선생님이 받아쓰기를 등록한 </a:t>
            </a:r>
            <a:r>
              <a:rPr lang="ko-KR" altLang="en-US" sz="1800" b="1" dirty="0" err="1" smtClean="0">
                <a:ea typeface="KoPub돋움체 Light" panose="00000300000000000000"/>
              </a:rPr>
              <a:t>범위까지만</a:t>
            </a:r>
            <a:r>
              <a:rPr lang="ko-KR" altLang="en-US" sz="1800" b="1" dirty="0" smtClean="0">
                <a:ea typeface="KoPub돋움체 Light" panose="00000300000000000000"/>
              </a:rPr>
              <a:t> 단계를 조정할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 </a:t>
            </a:r>
            <a:r>
              <a:rPr lang="ko-KR" altLang="en-US" sz="1800" b="1" dirty="0" smtClean="0">
                <a:ea typeface="KoPub돋움체 Light" panose="00000300000000000000"/>
              </a:rPr>
              <a:t>선생님이 등록한 받아쓰기 정답이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endParaRPr lang="en-US" altLang="ko-KR" sz="1800" b="1" dirty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sz="1800" b="1" dirty="0" smtClean="0">
              <a:ea typeface="KoPub돋움체 Light" panose="00000300000000000000"/>
            </a:endParaRPr>
          </a:p>
          <a:p>
            <a:endParaRPr lang="ko-KR" altLang="en-US" sz="1800" b="1" dirty="0">
              <a:ea typeface="KoPub돋움체 Light" panose="0000030000000000000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154615" y="137474"/>
            <a:ext cx="5280515" cy="6593127"/>
            <a:chOff x="7069016" y="137474"/>
            <a:chExt cx="4366114" cy="65931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9016" y="137474"/>
              <a:ext cx="4366113" cy="372854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016" y="3547563"/>
              <a:ext cx="4366114" cy="3183038"/>
            </a:xfrm>
            <a:prstGeom prst="rect">
              <a:avLst/>
            </a:prstGeom>
          </p:spPr>
        </p:pic>
      </p:grpSp>
      <p:sp>
        <p:nvSpPr>
          <p:cNvPr id="14" name="타원 13"/>
          <p:cNvSpPr/>
          <p:nvPr/>
        </p:nvSpPr>
        <p:spPr>
          <a:xfrm>
            <a:off x="7650753" y="960658"/>
            <a:ext cx="543678" cy="3406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7386825" y="855647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62478" y="1301260"/>
            <a:ext cx="857268" cy="2760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>
            <a:spLocks noGrp="1"/>
          </p:cNvSpPr>
          <p:nvPr/>
        </p:nvSpPr>
        <p:spPr>
          <a:xfrm>
            <a:off x="7389759" y="1289401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610384" y="1675801"/>
            <a:ext cx="777477" cy="3249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/>
        </p:nvSpPr>
        <p:spPr>
          <a:xfrm>
            <a:off x="7339940" y="167919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43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75131" y="966597"/>
            <a:ext cx="5754659" cy="268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개설강좌에는 선생님 본인이 개설한 강좌들의 목록이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강좌개설하기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선생님이 강좌를 개설할 </a:t>
            </a:r>
            <a:r>
              <a:rPr lang="ko-KR" altLang="en-US" sz="1800" b="1" dirty="0" err="1" smtClean="0">
                <a:ea typeface="KoPub돋움체 Light" panose="00000300000000000000"/>
              </a:rPr>
              <a:t>수있다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강좌등록</a:t>
            </a:r>
            <a:r>
              <a:rPr lang="ko-KR" altLang="en-US" sz="1800" b="1" dirty="0" smtClean="0">
                <a:ea typeface="KoPub돋움체 Light" panose="00000300000000000000"/>
              </a:rPr>
              <a:t> 화면에서 등록버튼을 누르면 </a:t>
            </a:r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lecture</a:t>
            </a:r>
            <a:r>
              <a:rPr lang="ko-KR" altLang="en-US" sz="1800" b="1" dirty="0" smtClean="0">
                <a:ea typeface="KoPub돋움체 Light" panose="00000300000000000000"/>
              </a:rPr>
              <a:t>테이블에 강좌에 대한 데이터가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4903"/>
          <a:stretch/>
        </p:blipFill>
        <p:spPr>
          <a:xfrm>
            <a:off x="6668787" y="172860"/>
            <a:ext cx="5122376" cy="3475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3" y="3154429"/>
            <a:ext cx="5115149" cy="3567449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567242" y="1916138"/>
            <a:ext cx="667436" cy="2198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2"/>
          </p:cNvCxnSpPr>
          <p:nvPr/>
        </p:nvCxnSpPr>
        <p:spPr>
          <a:xfrm flipH="1">
            <a:off x="3058160" y="2026042"/>
            <a:ext cx="4509082" cy="249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03" y="3536650"/>
            <a:ext cx="6901217" cy="3190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타원 24"/>
          <p:cNvSpPr/>
          <p:nvPr/>
        </p:nvSpPr>
        <p:spPr>
          <a:xfrm>
            <a:off x="9111562" y="1265898"/>
            <a:ext cx="667436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456761" y="5665178"/>
            <a:ext cx="805655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6"/>
          </p:cNvCxnSpPr>
          <p:nvPr/>
        </p:nvCxnSpPr>
        <p:spPr>
          <a:xfrm>
            <a:off x="3262416" y="5880589"/>
            <a:ext cx="2467824" cy="146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153823" y="843687"/>
            <a:ext cx="6175967" cy="280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수정</a:t>
            </a:r>
            <a:r>
              <a:rPr lang="en-US" altLang="ko-KR" sz="1800" b="1" dirty="0" smtClean="0">
                <a:ea typeface="KoPub돋움체 Light" panose="00000300000000000000"/>
              </a:rPr>
              <a:t>/</a:t>
            </a:r>
            <a:r>
              <a:rPr lang="ko-KR" altLang="en-US" sz="1800" b="1" dirty="0" smtClean="0">
                <a:ea typeface="KoPub돋움체 Light" panose="00000300000000000000"/>
              </a:rPr>
              <a:t>삭제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기존 개설한 강좌를 수정하거나 삭제할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수정버튼을 누르면 수정한 데이터가 </a:t>
            </a:r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lecture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err="1" smtClean="0">
                <a:ea typeface="KoPub돋움체 Light" panose="00000300000000000000"/>
              </a:rPr>
              <a:t>updat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삭제버튼을 누르면 삭제한 데이터가 </a:t>
            </a:r>
            <a:r>
              <a:rPr lang="en-US" altLang="ko-KR" sz="1800" b="1" dirty="0">
                <a:ea typeface="KoPub돋움체 Light" panose="00000300000000000000"/>
              </a:rPr>
              <a:t>DB</a:t>
            </a:r>
            <a:r>
              <a:rPr lang="ko-KR" altLang="en-US" sz="1800" b="1" dirty="0">
                <a:ea typeface="KoPub돋움체 Light" panose="00000300000000000000"/>
              </a:rPr>
              <a:t>의 </a:t>
            </a:r>
            <a:r>
              <a:rPr lang="en-US" altLang="ko-KR" sz="1800" b="1" dirty="0" err="1" smtClean="0">
                <a:ea typeface="KoPub돋움체 Light" panose="00000300000000000000"/>
              </a:rPr>
              <a:t>lectur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delete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08" y="137474"/>
            <a:ext cx="5714682" cy="364058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770442" y="1960110"/>
            <a:ext cx="667436" cy="2242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111562" y="1265898"/>
            <a:ext cx="667436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2" y="3123290"/>
            <a:ext cx="5637530" cy="3603490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2436441" y="6163018"/>
            <a:ext cx="1454839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2"/>
          </p:cNvCxnSpPr>
          <p:nvPr/>
        </p:nvCxnSpPr>
        <p:spPr>
          <a:xfrm flipH="1">
            <a:off x="3474720" y="2072255"/>
            <a:ext cx="4295722" cy="1991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03" y="3536650"/>
            <a:ext cx="6901217" cy="31901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직선 화살표 연결선 26"/>
          <p:cNvCxnSpPr>
            <a:stCxn id="26" idx="6"/>
          </p:cNvCxnSpPr>
          <p:nvPr/>
        </p:nvCxnSpPr>
        <p:spPr>
          <a:xfrm flipV="1">
            <a:off x="3891280" y="6024880"/>
            <a:ext cx="1803966" cy="353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2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24255" y="1160258"/>
            <a:ext cx="5459352" cy="246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ko-KR" altLang="en-US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강좌로 들어가기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해당 강좌로 들어간다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65943" y="3123290"/>
            <a:ext cx="5714682" cy="3640582"/>
            <a:chOff x="6277808" y="137474"/>
            <a:chExt cx="5714682" cy="36405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808" y="137474"/>
              <a:ext cx="5714682" cy="3640582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10114878" y="2442997"/>
              <a:ext cx="919468" cy="2738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51" y="843687"/>
            <a:ext cx="5668170" cy="5610390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16" idx="6"/>
          </p:cNvCxnSpPr>
          <p:nvPr/>
        </p:nvCxnSpPr>
        <p:spPr>
          <a:xfrm flipV="1">
            <a:off x="5122481" y="2074985"/>
            <a:ext cx="2482865" cy="34907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05264" y="848994"/>
            <a:ext cx="5905696" cy="1853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공지사항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글 작성하기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작성한 데이터가</a:t>
            </a:r>
            <a:r>
              <a:rPr lang="en-US" altLang="ko-KR" sz="1800" b="1" dirty="0" smtClean="0">
                <a:ea typeface="KoPub돋움체 Light" panose="00000300000000000000"/>
              </a:rPr>
              <a:t> 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board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.(</a:t>
            </a:r>
            <a:r>
              <a:rPr lang="ko-KR" altLang="en-US" sz="1800" b="1" dirty="0" smtClean="0">
                <a:ea typeface="KoPub돋움체 Light" panose="00000300000000000000"/>
              </a:rPr>
              <a:t>파일은 디렉터리에 저장되고</a:t>
            </a:r>
            <a:r>
              <a:rPr lang="en-US" altLang="ko-KR" sz="1800" b="1" dirty="0" smtClean="0">
                <a:ea typeface="KoPub돋움체 Light" panose="00000300000000000000"/>
              </a:rPr>
              <a:t>, DB</a:t>
            </a:r>
            <a:r>
              <a:rPr lang="ko-KR" altLang="en-US" sz="1800" b="1" dirty="0" smtClean="0">
                <a:ea typeface="KoPub돋움체 Light" panose="00000300000000000000"/>
              </a:rPr>
              <a:t>에는 파일명만 저장</a:t>
            </a:r>
            <a:r>
              <a:rPr lang="en-US" altLang="ko-KR" sz="1800" b="1" dirty="0" smtClean="0">
                <a:ea typeface="KoPub돋움체 Light" panose="00000300000000000000"/>
              </a:rPr>
              <a:t>)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편집 아이콘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수정한 </a:t>
            </a:r>
            <a:r>
              <a:rPr lang="ko-KR" altLang="en-US" sz="1800" b="1" dirty="0">
                <a:ea typeface="KoPub돋움체 Light" panose="00000300000000000000"/>
              </a:rPr>
              <a:t>데이터가</a:t>
            </a:r>
            <a:r>
              <a:rPr lang="en-US" altLang="ko-KR" sz="1800" b="1" dirty="0">
                <a:ea typeface="KoPub돋움체 Light" panose="00000300000000000000"/>
              </a:rPr>
              <a:t> DB</a:t>
            </a:r>
            <a:r>
              <a:rPr lang="ko-KR" altLang="en-US" sz="1800" b="1" dirty="0">
                <a:ea typeface="KoPub돋움체 Light" panose="00000300000000000000"/>
              </a:rPr>
              <a:t>의 </a:t>
            </a:r>
            <a:r>
              <a:rPr lang="en-US" altLang="ko-KR" sz="1800" b="1" dirty="0">
                <a:ea typeface="KoPub돋움체 Light" panose="00000300000000000000"/>
              </a:rPr>
              <a:t>board</a:t>
            </a:r>
            <a:r>
              <a:rPr lang="ko-KR" altLang="en-US" sz="1800" b="1" dirty="0">
                <a:ea typeface="KoPub돋움체 Light" panose="00000300000000000000"/>
              </a:rPr>
              <a:t>테이블에 </a:t>
            </a:r>
            <a:r>
              <a:rPr lang="en-US" altLang="ko-KR" sz="1800" b="1" dirty="0" err="1" smtClean="0">
                <a:ea typeface="KoPub돋움체 Light" panose="00000300000000000000"/>
              </a:rPr>
              <a:t>updat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삭제 아이콘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해당 데이터가</a:t>
            </a:r>
            <a:r>
              <a:rPr lang="en-US" altLang="ko-KR" sz="1800" b="1" dirty="0" smtClean="0">
                <a:ea typeface="KoPub돋움체 Light" panose="00000300000000000000"/>
              </a:rPr>
              <a:t> </a:t>
            </a:r>
            <a:r>
              <a:rPr lang="en-US" altLang="ko-KR" sz="1800" b="1" dirty="0">
                <a:ea typeface="KoPub돋움체 Light" panose="00000300000000000000"/>
              </a:rPr>
              <a:t>DB</a:t>
            </a:r>
            <a:r>
              <a:rPr lang="ko-KR" altLang="en-US" sz="1800" b="1" dirty="0">
                <a:ea typeface="KoPub돋움체 Light" panose="00000300000000000000"/>
              </a:rPr>
              <a:t>의 </a:t>
            </a:r>
            <a:r>
              <a:rPr lang="en-US" altLang="ko-KR" sz="1800" b="1" dirty="0">
                <a:ea typeface="KoPub돋움체 Light" panose="00000300000000000000"/>
              </a:rPr>
              <a:t>board</a:t>
            </a:r>
            <a:r>
              <a:rPr lang="ko-KR" altLang="en-US" sz="1800" b="1" dirty="0" err="1" smtClean="0">
                <a:ea typeface="KoPub돋움체 Light" panose="00000300000000000000"/>
              </a:rPr>
              <a:t>테이블서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en-US" altLang="ko-KR" sz="1800" b="1" dirty="0" smtClean="0">
                <a:ea typeface="KoPub돋움체 Light" panose="00000300000000000000"/>
              </a:rPr>
              <a:t>delete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2" y="2416019"/>
            <a:ext cx="4415999" cy="41554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99" y="212746"/>
            <a:ext cx="4718188" cy="30521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61" y="3615177"/>
            <a:ext cx="4638722" cy="3000008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6"/>
          </p:cNvCxnSpPr>
          <p:nvPr/>
        </p:nvCxnSpPr>
        <p:spPr>
          <a:xfrm flipV="1">
            <a:off x="4142752" y="890815"/>
            <a:ext cx="3894336" cy="29295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223284" y="3683442"/>
            <a:ext cx="919468" cy="2738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0004" y="4577522"/>
            <a:ext cx="353036" cy="2586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6"/>
          </p:cNvCxnSpPr>
          <p:nvPr/>
        </p:nvCxnSpPr>
        <p:spPr>
          <a:xfrm>
            <a:off x="4003040" y="4706841"/>
            <a:ext cx="4034048" cy="322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728708" y="2926382"/>
            <a:ext cx="477068" cy="3707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39059" y="894038"/>
            <a:ext cx="6089063" cy="2360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 등록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받아쓰기 등록 화면에서 받아쓰기를 등록할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받아쓰기 등록</a:t>
            </a:r>
            <a:r>
              <a:rPr lang="en-US" altLang="ko-KR" sz="1800" b="1" dirty="0" smtClean="0">
                <a:ea typeface="KoPub돋움체 Light" panose="00000300000000000000"/>
              </a:rPr>
              <a:t>O, </a:t>
            </a:r>
            <a:r>
              <a:rPr lang="ko-KR" altLang="en-US" sz="1800" b="1" dirty="0" err="1" smtClean="0">
                <a:ea typeface="KoPub돋움체 Light" panose="00000300000000000000"/>
              </a:rPr>
              <a:t>완료버튼</a:t>
            </a:r>
            <a:r>
              <a:rPr lang="en-US" altLang="ko-KR" sz="1800" b="1" dirty="0" smtClean="0">
                <a:ea typeface="KoPub돋움체 Light" panose="00000300000000000000"/>
              </a:rPr>
              <a:t>O: </a:t>
            </a:r>
            <a:r>
              <a:rPr lang="ko-KR" altLang="en-US" sz="1800" b="1" dirty="0" smtClean="0">
                <a:ea typeface="KoPub돋움체 Light" panose="00000300000000000000"/>
              </a:rPr>
              <a:t>받아쓰기 저장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학생들이 </a:t>
            </a:r>
            <a:r>
              <a:rPr lang="ko-KR" altLang="en-US" sz="1800" b="1" dirty="0" err="1" smtClean="0">
                <a:ea typeface="KoPub돋움체 Light" panose="00000300000000000000"/>
              </a:rPr>
              <a:t>볼수</a:t>
            </a:r>
            <a:r>
              <a:rPr lang="ko-KR" altLang="en-US" sz="1800" b="1" dirty="0" smtClean="0">
                <a:ea typeface="KoPub돋움체 Light" panose="00000300000000000000"/>
              </a:rPr>
              <a:t>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>
                <a:ea typeface="KoPub돋움체 Light" panose="00000300000000000000"/>
              </a:rPr>
              <a:t>받아쓰기 등록</a:t>
            </a:r>
            <a:r>
              <a:rPr lang="en-US" altLang="ko-KR" sz="1800" b="1" dirty="0">
                <a:ea typeface="KoPub돋움체 Light" panose="00000300000000000000"/>
              </a:rPr>
              <a:t>O, </a:t>
            </a:r>
            <a:r>
              <a:rPr lang="ko-KR" altLang="en-US" sz="1800" b="1" dirty="0" err="1" smtClean="0">
                <a:ea typeface="KoPub돋움체 Light" panose="00000300000000000000"/>
              </a:rPr>
              <a:t>완료버튼</a:t>
            </a:r>
            <a:r>
              <a:rPr lang="en-US" altLang="ko-KR" sz="1800" b="1" dirty="0" smtClean="0">
                <a:ea typeface="KoPub돋움체 Light" panose="00000300000000000000"/>
              </a:rPr>
              <a:t>X: </a:t>
            </a:r>
            <a:r>
              <a:rPr lang="ko-KR" altLang="en-US" sz="1800" b="1" dirty="0">
                <a:ea typeface="KoPub돋움체 Light" panose="00000300000000000000"/>
              </a:rPr>
              <a:t>받아쓰기 저장</a:t>
            </a:r>
            <a:r>
              <a:rPr lang="en-US" altLang="ko-KR" sz="1800" b="1" dirty="0">
                <a:ea typeface="KoPub돋움체 Light" panose="00000300000000000000"/>
              </a:rPr>
              <a:t>, </a:t>
            </a:r>
            <a:r>
              <a:rPr lang="ko-KR" altLang="en-US" sz="1800" b="1" dirty="0">
                <a:ea typeface="KoPub돋움체 Light" panose="00000300000000000000"/>
              </a:rPr>
              <a:t>학생들이 </a:t>
            </a:r>
            <a:r>
              <a:rPr lang="ko-KR" altLang="en-US" sz="1800" b="1" dirty="0" err="1">
                <a:ea typeface="KoPub돋움체 Light" panose="00000300000000000000"/>
              </a:rPr>
              <a:t>볼수</a:t>
            </a:r>
            <a:r>
              <a:rPr lang="ko-KR" altLang="en-US" sz="1800" b="1" dirty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없다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 </a:t>
            </a:r>
            <a:r>
              <a:rPr lang="ko-KR" altLang="en-US" sz="1800" b="1" dirty="0">
                <a:ea typeface="KoPub돋움체 Light" panose="00000300000000000000"/>
              </a:rPr>
              <a:t>받아쓰기 </a:t>
            </a:r>
            <a:r>
              <a:rPr lang="ko-KR" altLang="en-US" sz="1800" b="1" dirty="0" smtClean="0">
                <a:ea typeface="KoPub돋움체 Light" panose="00000300000000000000"/>
              </a:rPr>
              <a:t>등록</a:t>
            </a:r>
            <a:r>
              <a:rPr lang="en-US" altLang="ko-KR" sz="1800" b="1" dirty="0" smtClean="0">
                <a:ea typeface="KoPub돋움체 Light" panose="00000300000000000000"/>
              </a:rPr>
              <a:t>X, </a:t>
            </a:r>
            <a:r>
              <a:rPr lang="ko-KR" altLang="en-US" sz="1800" b="1" dirty="0" err="1" smtClean="0">
                <a:ea typeface="KoPub돋움체 Light" panose="00000300000000000000"/>
              </a:rPr>
              <a:t>완료버튼</a:t>
            </a:r>
            <a:r>
              <a:rPr lang="en-US" altLang="ko-KR" sz="1800" b="1" dirty="0" smtClean="0">
                <a:ea typeface="KoPub돋움체 Light" panose="00000300000000000000"/>
              </a:rPr>
              <a:t>X: </a:t>
            </a:r>
            <a:r>
              <a:rPr lang="ko-KR" altLang="en-US" sz="1800" b="1" dirty="0">
                <a:ea typeface="KoPub돋움체 Light" panose="00000300000000000000"/>
              </a:rPr>
              <a:t>받아쓰기 </a:t>
            </a:r>
            <a:r>
              <a:rPr lang="ko-KR" altLang="en-US" sz="1800" b="1" dirty="0" smtClean="0">
                <a:ea typeface="KoPub돋움체 Light" panose="00000300000000000000"/>
              </a:rPr>
              <a:t>저장</a:t>
            </a:r>
            <a:r>
              <a:rPr lang="en-US" altLang="ko-KR" sz="1800" b="1" dirty="0" smtClean="0">
                <a:ea typeface="KoPub돋움체 Light" panose="00000300000000000000"/>
              </a:rPr>
              <a:t>X, </a:t>
            </a:r>
            <a:r>
              <a:rPr lang="ko-KR" altLang="en-US" sz="1800" b="1" dirty="0">
                <a:ea typeface="KoPub돋움체 Light" panose="00000300000000000000"/>
              </a:rPr>
              <a:t>학생들이 </a:t>
            </a:r>
            <a:r>
              <a:rPr lang="ko-KR" altLang="en-US" sz="1800" b="1" dirty="0" err="1">
                <a:ea typeface="KoPub돋움체 Light" panose="00000300000000000000"/>
              </a:rPr>
              <a:t>볼수</a:t>
            </a:r>
            <a:r>
              <a:rPr lang="ko-KR" altLang="en-US" sz="1800" b="1" dirty="0">
                <a:ea typeface="KoPub돋움체 Light" panose="00000300000000000000"/>
              </a:rPr>
              <a:t> 있다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  <a:p>
            <a:endParaRPr lang="en-US" altLang="ko-KR" sz="1800" b="1" dirty="0">
              <a:ea typeface="KoPub돋움체 Light" panose="00000300000000000000"/>
            </a:endParaRPr>
          </a:p>
          <a:p>
            <a:endParaRPr lang="ko-KR" altLang="en-US" sz="1800" b="1" dirty="0">
              <a:ea typeface="KoPub돋움체 Light" panose="0000030000000000000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86880" y="244613"/>
            <a:ext cx="4892040" cy="6485988"/>
            <a:chOff x="5963920" y="43468"/>
            <a:chExt cx="4892040" cy="64859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3920" y="43468"/>
              <a:ext cx="4892040" cy="46263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3920" y="3894125"/>
              <a:ext cx="4892040" cy="263533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17" y="3254073"/>
            <a:ext cx="4377687" cy="15337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24" y="5044592"/>
            <a:ext cx="4410920" cy="1570593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6786320" y="4907677"/>
            <a:ext cx="4765214" cy="19383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300065" y="833953"/>
            <a:ext cx="835880" cy="301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5" idx="3"/>
            <a:endCxn id="17" idx="1"/>
          </p:cNvCxnSpPr>
          <p:nvPr/>
        </p:nvCxnSpPr>
        <p:spPr>
          <a:xfrm>
            <a:off x="5429304" y="4020951"/>
            <a:ext cx="2054865" cy="117058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7" idx="2"/>
          </p:cNvCxnSpPr>
          <p:nvPr/>
        </p:nvCxnSpPr>
        <p:spPr>
          <a:xfrm>
            <a:off x="5428744" y="5829889"/>
            <a:ext cx="1357576" cy="4695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>
            <a:spLocks noGrp="1"/>
          </p:cNvSpPr>
          <p:nvPr/>
        </p:nvSpPr>
        <p:spPr>
          <a:xfrm>
            <a:off x="7977135" y="626102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6" name="내용 개체 틀 2"/>
          <p:cNvSpPr>
            <a:spLocks noGrp="1"/>
          </p:cNvSpPr>
          <p:nvPr/>
        </p:nvSpPr>
        <p:spPr>
          <a:xfrm>
            <a:off x="2030679" y="4472441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7" name="내용 개체 틀 2"/>
          <p:cNvSpPr>
            <a:spLocks noGrp="1"/>
          </p:cNvSpPr>
          <p:nvPr/>
        </p:nvSpPr>
        <p:spPr>
          <a:xfrm>
            <a:off x="2085032" y="6320650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720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1405322" y="1175789"/>
            <a:ext cx="957129" cy="957129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6406" y="1423520"/>
            <a:ext cx="10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6D1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9197" y="2073096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197" y="2705107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197" y="408895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9197" y="4639689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9236" y="2073096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과제목적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9236" y="2705107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236" y="4088958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아쉬운점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개선할 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9236" y="4639689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활용방안 및 기대효과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9236" y="3045397"/>
            <a:ext cx="235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1200" b="1" dirty="0">
                <a:latin typeface="KoPub돋움체 Bold" panose="00000800000000000000" pitchFamily="2" charset="-127"/>
                <a:ea typeface="KoPub돋움체 Light" panose="00000300000000000000"/>
              </a:rPr>
              <a:t>개발환경</a:t>
            </a:r>
            <a:endParaRPr lang="en-US" altLang="ko-KR" sz="12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12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1200" b="1" dirty="0">
                <a:latin typeface="KoPub돋움체 Bold" panose="00000800000000000000" pitchFamily="2" charset="-127"/>
                <a:ea typeface="KoPub돋움체 Light" panose="00000300000000000000"/>
              </a:rPr>
              <a:t>업무 프로세스</a:t>
            </a:r>
            <a:endParaRPr lang="en-US" altLang="ko-KR" sz="12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1200" b="1" dirty="0" err="1" smtClean="0">
                <a:latin typeface="KoPub돋움체 Bold" panose="00000800000000000000" pitchFamily="2" charset="-127"/>
                <a:ea typeface="KoPub돋움체 Light" panose="00000300000000000000"/>
              </a:rPr>
              <a:t>작업결과</a:t>
            </a:r>
            <a:r>
              <a:rPr lang="en-US" altLang="ko-KR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(</a:t>
            </a:r>
            <a:r>
              <a:rPr lang="ko-KR" altLang="en-US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화면을 통해 설명</a:t>
            </a:r>
            <a:r>
              <a:rPr lang="en-US" altLang="ko-KR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)</a:t>
            </a:r>
            <a:endParaRPr lang="en-US" altLang="ko-KR" sz="1200" b="1" dirty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23" name="직각 삼각형 22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7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67367" y="1574157"/>
            <a:ext cx="4804272" cy="318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학습현황</a:t>
            </a:r>
            <a:endParaRPr lang="ko-KR" altLang="en-US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학생들이 받아쓰기를 </a:t>
            </a:r>
            <a:r>
              <a:rPr lang="ko-KR" altLang="en-US" sz="1800" b="1" dirty="0" err="1" smtClean="0">
                <a:ea typeface="KoPub돋움체 Light" panose="00000300000000000000"/>
              </a:rPr>
              <a:t>몇단계까지</a:t>
            </a:r>
            <a:r>
              <a:rPr lang="ko-KR" altLang="en-US" sz="1800" b="1" dirty="0" smtClean="0">
                <a:ea typeface="KoPub돋움체 Light" panose="00000300000000000000"/>
              </a:rPr>
              <a:t> 진행했는지 알 수 있</a:t>
            </a:r>
            <a:r>
              <a:rPr lang="ko-KR" altLang="en-US" sz="1800" b="1" dirty="0">
                <a:ea typeface="KoPub돋움체 Light" panose="00000300000000000000"/>
              </a:rPr>
              <a:t>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27" y="1701479"/>
            <a:ext cx="6399848" cy="469417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265833" y="3410923"/>
            <a:ext cx="857065" cy="4640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517828" y="3700419"/>
            <a:ext cx="857065" cy="16019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9204051" y="4351202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477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67367" y="1574157"/>
            <a:ext cx="4804272" cy="318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신청현황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학생들의 </a:t>
            </a:r>
            <a:r>
              <a:rPr lang="ko-KR" altLang="en-US" sz="1800" b="1" dirty="0" err="1" smtClean="0">
                <a:ea typeface="KoPub돋움체 Light" panose="00000300000000000000"/>
              </a:rPr>
              <a:t>신청현황</a:t>
            </a:r>
            <a:r>
              <a:rPr lang="ko-KR" altLang="en-US" sz="1800" b="1" dirty="0" smtClean="0">
                <a:ea typeface="KoPub돋움체 Light" panose="00000300000000000000"/>
              </a:rPr>
              <a:t> 목록이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엑셀업로드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엑셀을 통해 한번에 학생의 아이디를 생성하고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승인처리</a:t>
            </a:r>
            <a:r>
              <a:rPr lang="ko-KR" altLang="en-US" sz="1800" b="1" dirty="0" smtClean="0">
                <a:ea typeface="KoPub돋움체 Light" panose="00000300000000000000"/>
              </a:rPr>
              <a:t> 할 수 있다</a:t>
            </a:r>
            <a:r>
              <a:rPr lang="en-US" altLang="ko-KR" sz="1800" b="1" dirty="0" smtClean="0">
                <a:ea typeface="KoPub돋움체 Light" panose="00000300000000000000"/>
              </a:rPr>
              <a:t>. 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users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 smtClean="0">
                <a:ea typeface="KoPub돋움체 Light" panose="00000300000000000000"/>
              </a:rPr>
              <a:t>된 뒤 </a:t>
            </a:r>
            <a:r>
              <a:rPr lang="en-US" altLang="ko-KR" sz="1800" b="1" dirty="0" smtClean="0">
                <a:ea typeface="KoPub돋움체 Light" panose="00000300000000000000"/>
              </a:rPr>
              <a:t>enroll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>
                <a:ea typeface="KoPub돋움체 Light" panose="00000300000000000000"/>
              </a:rPr>
              <a:t>된</a:t>
            </a:r>
            <a:r>
              <a:rPr lang="ko-KR" altLang="en-US" sz="1800" b="1" dirty="0" smtClean="0">
                <a:ea typeface="KoPub돋움체 Light" panose="00000300000000000000"/>
              </a:rPr>
              <a:t>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 smtClean="0">
                <a:solidFill>
                  <a:srgbClr val="FF0000"/>
                </a:solidFill>
                <a:ea typeface="KoPub돋움체 Light" panose="00000300000000000000"/>
              </a:rPr>
              <a:t>승인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승인해주면 학생이 선생님의 강좌를 </a:t>
            </a:r>
            <a:r>
              <a:rPr lang="ko-KR" altLang="en-US" sz="1800" b="1" dirty="0" err="1" smtClean="0">
                <a:ea typeface="KoPub돋움체 Light" panose="00000300000000000000"/>
              </a:rPr>
              <a:t>볼수있다</a:t>
            </a:r>
            <a:r>
              <a:rPr lang="en-US" altLang="ko-KR" sz="1800" b="1" dirty="0" smtClean="0">
                <a:ea typeface="KoPub돋움체 Light" panose="00000300000000000000"/>
              </a:rPr>
              <a:t>. </a:t>
            </a:r>
            <a:r>
              <a:rPr lang="ko-KR" altLang="en-US" sz="1800" b="1" dirty="0" smtClean="0">
                <a:ea typeface="KoPub돋움체 Light" panose="00000300000000000000"/>
              </a:rPr>
              <a:t>승인을 해주면 </a:t>
            </a:r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err="1" smtClean="0">
                <a:ea typeface="KoPub돋움체 Light" panose="00000300000000000000"/>
              </a:rPr>
              <a:t>enrol</a:t>
            </a:r>
            <a:r>
              <a:rPr lang="ko-KR" altLang="en-US" sz="1800" b="1" dirty="0" smtClean="0">
                <a:ea typeface="KoPub돋움체 Light" panose="00000300000000000000"/>
              </a:rPr>
              <a:t>테이블에서 해당 학생의 </a:t>
            </a:r>
            <a:r>
              <a:rPr lang="en-US" altLang="ko-KR" sz="1800" b="1" dirty="0" err="1" smtClean="0">
                <a:ea typeface="KoPub돋움체 Light" panose="00000300000000000000"/>
              </a:rPr>
              <a:t>approval_cd</a:t>
            </a:r>
            <a:r>
              <a:rPr lang="ko-KR" altLang="en-US" sz="1800" b="1" dirty="0" smtClean="0">
                <a:ea typeface="KoPub돋움체 Light" panose="00000300000000000000"/>
              </a:rPr>
              <a:t>칼럼이 승인으로 </a:t>
            </a:r>
            <a:r>
              <a:rPr lang="en-US" altLang="ko-KR" sz="1800" b="1" dirty="0" smtClean="0">
                <a:ea typeface="KoPub돋움체 Light" panose="00000300000000000000"/>
              </a:rPr>
              <a:t>update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80881" y="137474"/>
            <a:ext cx="5740937" cy="3690603"/>
            <a:chOff x="6180881" y="137474"/>
            <a:chExt cx="5740937" cy="36906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0881" y="137474"/>
              <a:ext cx="5740937" cy="369060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9189206" y="1028717"/>
              <a:ext cx="643925" cy="4124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398" y="3939126"/>
            <a:ext cx="4142073" cy="2676059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8891527" y="1885793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7" name="내용 개체 틀 2"/>
          <p:cNvSpPr>
            <a:spLocks noGrp="1"/>
          </p:cNvSpPr>
          <p:nvPr/>
        </p:nvSpPr>
        <p:spPr>
          <a:xfrm>
            <a:off x="10884307" y="194559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142839" y="2077353"/>
            <a:ext cx="532169" cy="3098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891527" y="2387222"/>
            <a:ext cx="507117" cy="2485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24255" y="1160258"/>
            <a:ext cx="5459352" cy="246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&gt;QNA</a:t>
            </a:r>
            <a:endParaRPr lang="ko-KR" altLang="en-US" sz="1800" b="1" dirty="0" smtClean="0">
              <a:ea typeface="KoPub돋움체 Light" panose="0000030000000000000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42" y="1765490"/>
            <a:ext cx="4951190" cy="46584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18" y="1363589"/>
            <a:ext cx="5316986" cy="343731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960450" y="2523767"/>
            <a:ext cx="532169" cy="3169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913403" y="2721985"/>
            <a:ext cx="779150" cy="3834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6"/>
          </p:cNvCxnSpPr>
          <p:nvPr/>
        </p:nvCxnSpPr>
        <p:spPr>
          <a:xfrm flipV="1">
            <a:off x="5692553" y="2074985"/>
            <a:ext cx="1912793" cy="838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54997" y="1037717"/>
            <a:ext cx="4549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)</a:t>
            </a: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메뉴바는</a:t>
            </a:r>
            <a:r>
              <a:rPr lang="ko-KR" altLang="en-US" sz="1800" b="1" dirty="0" smtClean="0">
                <a:ea typeface="KoPub돋움체 Light" panose="00000300000000000000"/>
              </a:rPr>
              <a:t> 학생 </a:t>
            </a:r>
            <a:r>
              <a:rPr lang="ko-KR" altLang="en-US" sz="1800" b="1" dirty="0" err="1" smtClean="0"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마이페이지</a:t>
            </a:r>
            <a:r>
              <a:rPr lang="en-US" altLang="ko-KR" sz="1800" b="1" dirty="0" smtClean="0">
                <a:ea typeface="KoPub돋움체 Light" panose="00000300000000000000"/>
              </a:rPr>
              <a:t>, Logout</a:t>
            </a:r>
            <a:r>
              <a:rPr lang="ko-KR" altLang="en-US" sz="1800" b="1" dirty="0" smtClean="0">
                <a:ea typeface="KoPub돋움체 Light" panose="00000300000000000000"/>
              </a:rPr>
              <a:t>으로 구성되어 있다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마이페이지는</a:t>
            </a:r>
            <a:r>
              <a:rPr lang="ko-KR" altLang="en-US" sz="1800" b="1" dirty="0" smtClean="0">
                <a:ea typeface="KoPub돋움체 Light" panose="00000300000000000000"/>
              </a:rPr>
              <a:t> 선생님화면과 동일합니다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50" y="382022"/>
            <a:ext cx="6184197" cy="400052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532549" y="356428"/>
            <a:ext cx="501156" cy="4389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4" y="3019001"/>
            <a:ext cx="5538560" cy="3640294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4" idx="3"/>
          </p:cNvCxnSpPr>
          <p:nvPr/>
        </p:nvCxnSpPr>
        <p:spPr>
          <a:xfrm flipH="1">
            <a:off x="1724628" y="731099"/>
            <a:ext cx="3881314" cy="2440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46648" y="1419682"/>
            <a:ext cx="4865977" cy="2836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강좌리스트는 전체 강좌들 목록이 뜹니다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신청 안했을 때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누르면 신청됩니다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 smtClean="0">
                <a:ea typeface="KoPub돋움체 Light" panose="00000300000000000000"/>
              </a:rPr>
              <a:t>신청 했지만 선생님이 승인을 안해줬을 때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누르면 신청이 취소됩니다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 </a:t>
            </a:r>
            <a:r>
              <a:rPr lang="ko-KR" altLang="en-US" sz="1800" b="1" dirty="0" smtClean="0">
                <a:ea typeface="KoPub돋움체 Light" panose="00000300000000000000"/>
              </a:rPr>
              <a:t>신청했고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선생님이 승인해줬을 때</a:t>
            </a:r>
            <a:endParaRPr lang="en-US" altLang="ko-KR" sz="1800" b="1" dirty="0">
              <a:ea typeface="KoPub돋움체 Light" panose="00000300000000000000"/>
            </a:endParaRPr>
          </a:p>
          <a:p>
            <a:endParaRPr lang="en-US" altLang="ko-KR" sz="1800" b="1" dirty="0" smtClean="0">
              <a:ea typeface="KoPub돋움체 Light" panose="00000300000000000000"/>
            </a:endParaRPr>
          </a:p>
          <a:p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54" y="1527915"/>
            <a:ext cx="6184197" cy="4000524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9250355" y="3737744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7" name="내용 개체 틀 2"/>
          <p:cNvSpPr>
            <a:spLocks noGrp="1"/>
          </p:cNvSpPr>
          <p:nvPr/>
        </p:nvSpPr>
        <p:spPr>
          <a:xfrm>
            <a:off x="9250355" y="4128554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8" name="내용 개체 틀 2"/>
          <p:cNvSpPr>
            <a:spLocks noGrp="1"/>
          </p:cNvSpPr>
          <p:nvPr/>
        </p:nvSpPr>
        <p:spPr>
          <a:xfrm>
            <a:off x="9250355" y="4526323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2226" y="2511248"/>
            <a:ext cx="667039" cy="4389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50824" y="933545"/>
            <a:ext cx="5262671" cy="207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개설강좌에는 선생님이 </a:t>
            </a:r>
            <a:r>
              <a:rPr lang="ko-KR" altLang="en-US" sz="1800" b="1" dirty="0" err="1" smtClean="0">
                <a:ea typeface="KoPub돋움체 Light" panose="00000300000000000000"/>
              </a:rPr>
              <a:t>승인준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err="1" smtClean="0">
                <a:ea typeface="KoPub돋움체 Light" panose="00000300000000000000"/>
              </a:rPr>
              <a:t>강좌목록이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>
                <a:ea typeface="KoPub돋움체 Light" panose="00000300000000000000"/>
              </a:rPr>
              <a:t>뜹</a:t>
            </a:r>
            <a:r>
              <a:rPr lang="ko-KR" altLang="en-US" sz="1800" b="1" dirty="0" smtClean="0">
                <a:ea typeface="KoPub돋움체 Light" panose="00000300000000000000"/>
              </a:rPr>
              <a:t>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강좌로 들어가기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해당 강좌로 입장합니다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2" y="2427739"/>
            <a:ext cx="6567442" cy="4216989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569493" y="4001880"/>
            <a:ext cx="739371" cy="4234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24717" y="5010806"/>
            <a:ext cx="852891" cy="4234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43" y="382022"/>
            <a:ext cx="6111372" cy="39713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5442883" y="1918896"/>
            <a:ext cx="1886124" cy="328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811036" cy="207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신청강좌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신청강좌에는 선생님이 </a:t>
            </a:r>
            <a:r>
              <a:rPr lang="ko-KR" altLang="en-US" sz="1800" b="1" dirty="0" err="1" smtClean="0">
                <a:ea typeface="KoPub돋움체 Light" panose="00000300000000000000"/>
              </a:rPr>
              <a:t>승인준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err="1" smtClean="0">
                <a:ea typeface="KoPub돋움체 Light" panose="00000300000000000000"/>
              </a:rPr>
              <a:t>강좌목록이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>
                <a:ea typeface="KoPub돋움체 Light" panose="00000300000000000000"/>
              </a:rPr>
              <a:t>뜹</a:t>
            </a:r>
            <a:r>
              <a:rPr lang="ko-KR" altLang="en-US" sz="1800" b="1" dirty="0" smtClean="0">
                <a:ea typeface="KoPub돋움체 Light" panose="00000300000000000000"/>
              </a:rPr>
              <a:t>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9" y="1222265"/>
            <a:ext cx="6241362" cy="40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472587" cy="329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공지사항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공지사항은 선생님이 작성한 글을 읽기만 할 수 있으며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학생이 글을 작성하거나 삭제할 수 없습니다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06" y="607493"/>
            <a:ext cx="5446194" cy="56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질문하기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질문하기는 선생님화면의 </a:t>
            </a:r>
            <a:r>
              <a:rPr lang="en-US" altLang="ko-KR" sz="1800" b="1" dirty="0" smtClean="0">
                <a:ea typeface="KoPub돋움체 Light" panose="00000300000000000000"/>
              </a:rPr>
              <a:t>QNA</a:t>
            </a:r>
            <a:r>
              <a:rPr lang="ko-KR" altLang="en-US" sz="1800" b="1" dirty="0" smtClean="0">
                <a:ea typeface="KoPub돋움체 Light" panose="00000300000000000000"/>
              </a:rPr>
              <a:t>와 같습니다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8" y="382022"/>
            <a:ext cx="5594933" cy="59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>
                <a:ea typeface="KoPub돋움체 Light" panose="00000300000000000000"/>
              </a:rPr>
              <a:t>학생이 전 단계를 </a:t>
            </a:r>
            <a:r>
              <a:rPr lang="en-US" altLang="ko-KR" sz="1800" b="1" dirty="0">
                <a:ea typeface="KoPub돋움체 Light" panose="00000300000000000000"/>
              </a:rPr>
              <a:t>100</a:t>
            </a:r>
            <a:r>
              <a:rPr lang="ko-KR" altLang="en-US" sz="1800" b="1" dirty="0" err="1">
                <a:ea typeface="KoPub돋움체 Light" panose="00000300000000000000"/>
              </a:rPr>
              <a:t>점맞아야</a:t>
            </a:r>
            <a:r>
              <a:rPr lang="ko-KR" altLang="en-US" sz="1800" b="1" dirty="0">
                <a:ea typeface="KoPub돋움체 Light" panose="00000300000000000000"/>
              </a:rPr>
              <a:t> </a:t>
            </a:r>
            <a:r>
              <a:rPr lang="ko-KR" altLang="en-US" sz="1800" b="1" dirty="0" err="1">
                <a:ea typeface="KoPub돋움체 Light" panose="00000300000000000000"/>
              </a:rPr>
              <a:t>다음단계를</a:t>
            </a:r>
            <a:r>
              <a:rPr lang="ko-KR" altLang="en-US" sz="1800" b="1" dirty="0">
                <a:ea typeface="KoPub돋움체 Light" panose="00000300000000000000"/>
              </a:rPr>
              <a:t> 할 수 있으며</a:t>
            </a:r>
            <a:r>
              <a:rPr lang="en-US" altLang="ko-KR" sz="1800" b="1" dirty="0">
                <a:ea typeface="KoPub돋움체 Light" panose="00000300000000000000"/>
              </a:rPr>
              <a:t>, </a:t>
            </a:r>
            <a:r>
              <a:rPr lang="ko-KR" altLang="en-US" sz="1800" b="1" dirty="0">
                <a:ea typeface="KoPub돋움체 Light" panose="00000300000000000000"/>
              </a:rPr>
              <a:t>통과하지 못하면 </a:t>
            </a:r>
            <a:r>
              <a:rPr lang="ko-KR" altLang="en-US" sz="1800" b="1" dirty="0" smtClean="0">
                <a:ea typeface="KoPub돋움체 Light" panose="00000300000000000000"/>
              </a:rPr>
              <a:t>이후의 단계는 </a:t>
            </a:r>
            <a:r>
              <a:rPr lang="ko-KR" altLang="en-US" sz="1800" b="1" dirty="0" err="1" smtClean="0">
                <a:ea typeface="KoPub돋움체 Light" panose="00000300000000000000"/>
              </a:rPr>
              <a:t>할수없고</a:t>
            </a:r>
            <a:r>
              <a:rPr lang="en-US" altLang="ko-KR" sz="1800" b="1" dirty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열람만 가능하다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제출버튼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O:</a:t>
            </a:r>
            <a:r>
              <a:rPr lang="en-US" altLang="ko-KR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학생이 진행할 수 있는 받아쓰기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제출버튼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X: </a:t>
            </a:r>
            <a:r>
              <a:rPr lang="ko-KR" altLang="en-US" sz="1800" b="1" dirty="0" smtClean="0">
                <a:ea typeface="KoPub돋움체 Light" panose="00000300000000000000"/>
              </a:rPr>
              <a:t>학생이 진행할 수 없는 받아쓰기</a:t>
            </a:r>
            <a:r>
              <a:rPr lang="en-US" altLang="ko-KR" sz="1800" b="1" dirty="0" smtClean="0">
                <a:ea typeface="KoPub돋움체 Light" panose="00000300000000000000"/>
              </a:rPr>
              <a:t>(</a:t>
            </a:r>
            <a:r>
              <a:rPr lang="ko-KR" altLang="en-US" sz="1800" b="1" dirty="0" smtClean="0">
                <a:ea typeface="KoPub돋움체 Light" panose="00000300000000000000"/>
              </a:rPr>
              <a:t>앞 단계를 통과해야 </a:t>
            </a:r>
            <a:r>
              <a:rPr lang="ko-KR" altLang="en-US" sz="1800" b="1" dirty="0" err="1" smtClean="0">
                <a:ea typeface="KoPub돋움체 Light" panose="00000300000000000000"/>
              </a:rPr>
              <a:t>진행가능</a:t>
            </a:r>
            <a:r>
              <a:rPr lang="en-US" altLang="ko-KR" sz="1800" b="1" dirty="0" smtClean="0">
                <a:ea typeface="KoPub돋움체 Light" panose="00000300000000000000"/>
              </a:rPr>
              <a:t>)</a:t>
            </a:r>
          </a:p>
          <a:p>
            <a:endParaRPr lang="en-US" altLang="ko-KR" sz="1800" b="1" dirty="0">
              <a:ea typeface="KoPub돋움체 Light" panose="00000300000000000000"/>
            </a:endParaRPr>
          </a:p>
          <a:p>
            <a:endParaRPr lang="en-US" altLang="ko-KR" sz="1800" b="1" dirty="0">
              <a:ea typeface="KoPub돋움체 Light" panose="0000030000000000000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28050" y="382022"/>
            <a:ext cx="5132344" cy="5884475"/>
            <a:chOff x="6928050" y="382022"/>
            <a:chExt cx="5132344" cy="588447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050" y="382022"/>
              <a:ext cx="5132344" cy="383111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8050" y="4363656"/>
              <a:ext cx="5132344" cy="190284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62" y="4363655"/>
            <a:ext cx="5260935" cy="1902841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6994661" y="4301472"/>
            <a:ext cx="4765214" cy="2132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1" idx="2"/>
          </p:cNvCxnSpPr>
          <p:nvPr/>
        </p:nvCxnSpPr>
        <p:spPr>
          <a:xfrm>
            <a:off x="5637085" y="5318027"/>
            <a:ext cx="1357576" cy="4953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>
            <a:spLocks noGrp="1"/>
          </p:cNvSpPr>
          <p:nvPr/>
        </p:nvSpPr>
        <p:spPr>
          <a:xfrm>
            <a:off x="8359100" y="5860452"/>
            <a:ext cx="394366" cy="40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4" name="내용 개체 틀 2"/>
          <p:cNvSpPr>
            <a:spLocks noGrp="1"/>
          </p:cNvSpPr>
          <p:nvPr/>
        </p:nvSpPr>
        <p:spPr>
          <a:xfrm>
            <a:off x="2748306" y="5993263"/>
            <a:ext cx="394366" cy="40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57525" y="4303400"/>
            <a:ext cx="5241735" cy="2132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53480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5348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KoPub돋움체 Bold" panose="00000800000000000000" pitchFamily="2" charset="-127"/>
                <a:ea typeface="KoPub돋움체 Light" panose="00000300000000000000"/>
              </a:rPr>
              <a:t>과제목적</a:t>
            </a:r>
            <a:endParaRPr lang="ko-KR" altLang="en-US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1" y="1037718"/>
            <a:ext cx="5236517" cy="334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>
                <a:ea typeface="KoPub돋움체 Light" panose="00000300000000000000"/>
              </a:rPr>
              <a:t>받아쓰기 </a:t>
            </a:r>
            <a:r>
              <a:rPr lang="ko-KR" altLang="en-US" sz="1800" b="1" dirty="0" err="1">
                <a:ea typeface="KoPub돋움체 Light" panose="00000300000000000000"/>
              </a:rPr>
              <a:t>제출버튼</a:t>
            </a:r>
            <a:r>
              <a:rPr lang="en-US" altLang="ko-KR" sz="1800" b="1" dirty="0">
                <a:ea typeface="KoPub돋움체 Light" panose="00000300000000000000"/>
              </a:rPr>
              <a:t>: </a:t>
            </a:r>
            <a:r>
              <a:rPr lang="ko-KR" altLang="en-US" sz="1800" b="1" dirty="0">
                <a:ea typeface="KoPub돋움체 Light" panose="00000300000000000000"/>
              </a:rPr>
              <a:t>학생의 점수가 뜬다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1. 100</a:t>
            </a:r>
            <a:r>
              <a:rPr lang="ko-KR" altLang="en-US" sz="1800" b="1" dirty="0">
                <a:solidFill>
                  <a:srgbClr val="FF0000"/>
                </a:solidFill>
                <a:ea typeface="KoPub돋움체 Light" panose="00000300000000000000"/>
              </a:rPr>
              <a:t>점이 아니면</a:t>
            </a: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:</a:t>
            </a:r>
            <a:r>
              <a:rPr lang="ko-KR" altLang="en-US" sz="1800" b="1" dirty="0">
                <a:ea typeface="KoPub돋움체 Light" panose="00000300000000000000"/>
              </a:rPr>
              <a:t> 다음단계 버튼이 </a:t>
            </a:r>
            <a:r>
              <a:rPr lang="ko-KR" altLang="en-US" sz="1800" b="1" dirty="0" err="1">
                <a:ea typeface="KoPub돋움체 Light" panose="00000300000000000000"/>
              </a:rPr>
              <a:t>안뜬다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2. 100</a:t>
            </a:r>
            <a:r>
              <a:rPr lang="ko-KR" altLang="en-US" sz="1800" b="1" dirty="0">
                <a:solidFill>
                  <a:srgbClr val="FF0000"/>
                </a:solidFill>
                <a:ea typeface="KoPub돋움체 Light" panose="00000300000000000000"/>
              </a:rPr>
              <a:t>점이면</a:t>
            </a: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:</a:t>
            </a:r>
            <a:r>
              <a:rPr lang="en-US" altLang="ko-KR" sz="1800" b="1" dirty="0">
                <a:ea typeface="KoPub돋움체 Light" panose="00000300000000000000"/>
              </a:rPr>
              <a:t> </a:t>
            </a:r>
            <a:r>
              <a:rPr lang="ko-KR" altLang="en-US" sz="1800" b="1" dirty="0">
                <a:ea typeface="KoPub돋움체 Light" panose="00000300000000000000"/>
              </a:rPr>
              <a:t>다음단계 버튼이 뜨며</a:t>
            </a:r>
            <a:r>
              <a:rPr lang="en-US" altLang="ko-KR" sz="1800" b="1" dirty="0">
                <a:ea typeface="KoPub돋움체 Light" panose="00000300000000000000"/>
              </a:rPr>
              <a:t>, </a:t>
            </a:r>
            <a:r>
              <a:rPr lang="ko-KR" altLang="en-US" sz="1800" b="1" dirty="0" err="1">
                <a:ea typeface="KoPub돋움체 Light" panose="00000300000000000000"/>
              </a:rPr>
              <a:t>다음단계를</a:t>
            </a:r>
            <a:r>
              <a:rPr lang="ko-KR" altLang="en-US" sz="1800" b="1" dirty="0">
                <a:ea typeface="KoPub돋움체 Light" panose="00000300000000000000"/>
              </a:rPr>
              <a:t> 진행할 수 </a:t>
            </a:r>
            <a:r>
              <a:rPr lang="ko-KR" altLang="en-US" sz="1800" b="1" dirty="0" err="1">
                <a:ea typeface="KoPub돋움체 Light" panose="00000300000000000000"/>
              </a:rPr>
              <a:t>있게된다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28" y="382022"/>
            <a:ext cx="5132344" cy="19028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37" y="2901148"/>
            <a:ext cx="4080136" cy="35657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94" y="2901148"/>
            <a:ext cx="4069125" cy="356576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8815209" y="1832653"/>
            <a:ext cx="942772" cy="3834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16551" y="4082493"/>
            <a:ext cx="2223007" cy="13239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74739" y="4026544"/>
            <a:ext cx="2223007" cy="13239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4"/>
            <a:endCxn id="18" idx="0"/>
          </p:cNvCxnSpPr>
          <p:nvPr/>
        </p:nvCxnSpPr>
        <p:spPr>
          <a:xfrm flipH="1">
            <a:off x="5328055" y="2216143"/>
            <a:ext cx="3958540" cy="186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4"/>
          </p:cNvCxnSpPr>
          <p:nvPr/>
        </p:nvCxnSpPr>
        <p:spPr>
          <a:xfrm>
            <a:off x="9286595" y="2216143"/>
            <a:ext cx="471386" cy="186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>
            <a:spLocks noGrp="1"/>
          </p:cNvSpPr>
          <p:nvPr/>
        </p:nvSpPr>
        <p:spPr>
          <a:xfrm>
            <a:off x="4360167" y="4466433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5" name="내용 개체 틀 2"/>
          <p:cNvSpPr>
            <a:spLocks noGrp="1"/>
          </p:cNvSpPr>
          <p:nvPr/>
        </p:nvSpPr>
        <p:spPr>
          <a:xfrm>
            <a:off x="8821827" y="449575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0191496" y="5080000"/>
            <a:ext cx="424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등록된 받아쓰기가 없다고 뜰 때 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선생님이 받아쓰기를 등록하지 않았거나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받아쓰기 완료버튼을 누르지 않았을 때 뜹니다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811" y="1328832"/>
            <a:ext cx="4839703" cy="42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관리자화면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회원관리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4" y="1554480"/>
            <a:ext cx="6397713" cy="41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관리자화면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회원관리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년도</a:t>
            </a:r>
            <a:r>
              <a:rPr lang="en-US" altLang="ko-KR" sz="1800" b="1" dirty="0" smtClean="0">
                <a:ea typeface="KoPub돋움체 Light" panose="00000300000000000000"/>
              </a:rPr>
              <a:t>/</a:t>
            </a:r>
            <a:r>
              <a:rPr lang="ko-KR" altLang="en-US" sz="1800" b="1" dirty="0" smtClean="0">
                <a:ea typeface="KoPub돋움체 Light" panose="00000300000000000000"/>
              </a:rPr>
              <a:t>학기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27" y="315655"/>
            <a:ext cx="4723780" cy="30468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27" y="3581052"/>
            <a:ext cx="4723780" cy="30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관리자화면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대코드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소코드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38" y="341382"/>
            <a:ext cx="4718178" cy="30260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38" y="3534810"/>
            <a:ext cx="4716034" cy="30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32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아쉬운 점</a:t>
            </a:r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개선할 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아쉬운 점</a:t>
            </a:r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개선할 점</a:t>
            </a:r>
          </a:p>
        </p:txBody>
      </p:sp>
      <p:sp>
        <p:nvSpPr>
          <p:cNvPr id="19" name="내용 개체 틀 2"/>
          <p:cNvSpPr>
            <a:spLocks noGrp="1"/>
          </p:cNvSpPr>
          <p:nvPr/>
        </p:nvSpPr>
        <p:spPr>
          <a:xfrm>
            <a:off x="838200" y="1253331"/>
            <a:ext cx="10073640" cy="4283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서버가 없어서 받아쓰기 음성을 불러올 수 없는 문제가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받아쓰기를 진행하기 위해서 서버의 경로를 통해 음성파일을 불러와야 한다</a:t>
            </a:r>
            <a:r>
              <a:rPr lang="en-US" altLang="ko-KR" sz="1800" dirty="0" smtClean="0">
                <a:ea typeface="KoPub돋움체 Light" panose="00000300000000000000"/>
              </a:rPr>
              <a:t>. </a:t>
            </a:r>
            <a:r>
              <a:rPr lang="ko-KR" altLang="en-US" sz="1800" dirty="0" smtClean="0">
                <a:ea typeface="KoPub돋움체 Light" panose="00000300000000000000"/>
              </a:rPr>
              <a:t>하지만 서버가 없기에 컴퓨터 디렉터리에 파일이 저장되도록 설정했고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smtClean="0">
                <a:ea typeface="KoPub돋움체 Light" panose="00000300000000000000"/>
              </a:rPr>
              <a:t>이 때문에 받아쓰기 음성을 불러올 수 </a:t>
            </a:r>
            <a:r>
              <a:rPr lang="ko-KR" altLang="en-US" sz="1800" dirty="0" err="1" smtClean="0">
                <a:ea typeface="KoPub돋움체 Light" panose="00000300000000000000"/>
              </a:rPr>
              <a:t>없었다는것이</a:t>
            </a:r>
            <a:r>
              <a:rPr lang="ko-KR" altLang="en-US" sz="1800" dirty="0" smtClean="0">
                <a:ea typeface="KoPub돋움체 Light" panose="00000300000000000000"/>
              </a:rPr>
              <a:t> 아쉬웠다</a:t>
            </a:r>
            <a:r>
              <a:rPr lang="en-US" altLang="ko-KR" sz="1800" dirty="0" smtClean="0">
                <a:ea typeface="KoPub돋움체 Light" panose="00000300000000000000"/>
              </a:rPr>
              <a:t>. </a:t>
            </a:r>
            <a:r>
              <a:rPr lang="ko-KR" altLang="en-US" sz="1800" dirty="0" smtClean="0">
                <a:ea typeface="KoPub돋움체 Light" panose="00000300000000000000"/>
              </a:rPr>
              <a:t>그렇지만 이 문제는 서버만 구축되면 해결될 문제이다</a:t>
            </a:r>
            <a:r>
              <a:rPr lang="en-US" altLang="ko-KR" sz="1800" dirty="0" smtClean="0">
                <a:ea typeface="KoPub돋움체 Light" panose="000003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314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활용방안 및 기대효과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70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활용방안 및 기대효과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5409545" y="-2255784"/>
            <a:ext cx="1083112" cy="10693638"/>
            <a:chOff x="3494556" y="1471905"/>
            <a:chExt cx="2466954" cy="4156735"/>
          </a:xfrm>
        </p:grpSpPr>
        <p:sp>
          <p:nvSpPr>
            <p:cNvPr id="20" name="직사각형 19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3901261" y="1142989"/>
              <a:ext cx="1079313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효율적관리</a:t>
              </a:r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3563545" y="3752346"/>
              <a:ext cx="2710624" cy="77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학생들의 학습현황을 한눈에 볼 수 있어 더 효율적으로 관리할 수 있다</a:t>
              </a:r>
              <a:r>
                <a:rPr lang="en-US" altLang="ko-KR" sz="1600" dirty="0"/>
                <a:t>. 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 rot="16200000">
            <a:off x="5477103" y="-3440474"/>
            <a:ext cx="947999" cy="10693638"/>
            <a:chOff x="3802297" y="1471905"/>
            <a:chExt cx="2159213" cy="4156735"/>
          </a:xfrm>
        </p:grpSpPr>
        <p:sp>
          <p:nvSpPr>
            <p:cNvPr id="45" name="직사각형 44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5400000">
              <a:off x="4262196" y="1156551"/>
              <a:ext cx="1079313" cy="189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쉽고</a:t>
              </a:r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정확한</a:t>
              </a:r>
              <a:endPara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4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실력파악</a:t>
              </a:r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3540403" y="3748399"/>
              <a:ext cx="2710624" cy="77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선생님들이 학생들의 받아쓰기 실력을 더 쉽고 정확하게 파악할 수 있다</a:t>
              </a:r>
              <a:endParaRPr lang="en-US" altLang="ko-KR" sz="16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 rot="16200000">
            <a:off x="5209422" y="-917741"/>
            <a:ext cx="1463038" cy="10693638"/>
            <a:chOff x="3442069" y="1471905"/>
            <a:chExt cx="2519441" cy="4156735"/>
          </a:xfrm>
        </p:grpSpPr>
        <p:sp>
          <p:nvSpPr>
            <p:cNvPr id="50" name="직사각형 49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3848773" y="1142989"/>
              <a:ext cx="1079313" cy="1892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인력</a:t>
              </a:r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&amp;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시간적 절약</a:t>
              </a:r>
            </a:p>
            <a:p>
              <a:pPr algn="ctr"/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296802" y="3183642"/>
              <a:ext cx="2710624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기존에는 모든 선생님들이 받아쓰기를 진행하여야 모든 학생들이 받아쓰기를 진행할 수 있었지만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이 경우 한 선생님이 받아쓰기 파일을 올려도 전체학생들이 받아쓰기를 할 수 있게 되므로 시간적으로 절약할 수 있다</a:t>
              </a:r>
              <a:r>
                <a:rPr lang="en-US" altLang="ko-KR" sz="1600" dirty="0"/>
                <a:t>.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 rot="16200000">
            <a:off x="5389225" y="324856"/>
            <a:ext cx="1083112" cy="10693638"/>
            <a:chOff x="3494556" y="1471905"/>
            <a:chExt cx="2466954" cy="4156735"/>
          </a:xfrm>
        </p:grpSpPr>
        <p:sp>
          <p:nvSpPr>
            <p:cNvPr id="55" name="직사각형 54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3901261" y="1142988"/>
              <a:ext cx="1079313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비대면</a:t>
              </a:r>
            </a:p>
            <a:p>
              <a:pPr algn="ctr"/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3211007" y="3199437"/>
              <a:ext cx="2710624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요즘같은 코로나가 성행하는 시기에는 </a:t>
              </a:r>
              <a:r>
                <a:rPr lang="ko-KR" altLang="en-US" sz="1600" dirty="0" err="1"/>
                <a:t>대면수업이</a:t>
              </a:r>
              <a:r>
                <a:rPr lang="ko-KR" altLang="en-US" sz="1600" dirty="0"/>
                <a:t> 어려운데</a:t>
              </a:r>
              <a:r>
                <a:rPr lang="en-US" altLang="ko-KR" sz="1600" dirty="0"/>
                <a:t>, </a:t>
              </a:r>
            </a:p>
            <a:p>
              <a:r>
                <a:rPr lang="ko-KR" altLang="en-US" sz="1600" dirty="0"/>
                <a:t>웹을 통해 대면하지 않고도 초등학생들이 받아쓰기 연습을 할 수 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  <a:p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3288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1487" y="3293317"/>
            <a:ext cx="576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487" y="3819841"/>
            <a:ext cx="576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5348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</a:t>
            </a:r>
            <a:endParaRPr lang="ko-KR" altLang="en-US" sz="1200" dirty="0">
              <a:solidFill>
                <a:srgbClr val="C5348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0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과제목적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내용 개체 틀 2"/>
          <p:cNvSpPr>
            <a:spLocks noGrp="1"/>
          </p:cNvSpPr>
          <p:nvPr/>
        </p:nvSpPr>
        <p:spPr>
          <a:xfrm>
            <a:off x="1234251" y="1524456"/>
            <a:ext cx="9951910" cy="4114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100" dirty="0">
                <a:ea typeface="KoPub돋움체 Light" panose="00000300000000000000"/>
              </a:rPr>
              <a:t>현재 받아쓰기를 다루는 웹프로그램이 없기에 초등학교 </a:t>
            </a:r>
            <a:r>
              <a:rPr lang="en-US" altLang="ko-KR" sz="2100" dirty="0">
                <a:ea typeface="KoPub돋움체 Light" panose="00000300000000000000"/>
              </a:rPr>
              <a:t>1-2</a:t>
            </a:r>
            <a:r>
              <a:rPr lang="ko-KR" altLang="en-US" sz="2100" dirty="0">
                <a:ea typeface="KoPub돋움체 Light" panose="00000300000000000000"/>
              </a:rPr>
              <a:t>학년 학생들의 받아쓰기 능력을 향상시키고자 웹으로 관리되는 받아쓰기 프로그램을 개발하게 </a:t>
            </a:r>
            <a:r>
              <a:rPr lang="ko-KR" altLang="en-US" sz="2100" dirty="0" smtClean="0">
                <a:ea typeface="KoPub돋움체 Light" panose="00000300000000000000"/>
              </a:rPr>
              <a:t>되었습니다</a:t>
            </a:r>
            <a:r>
              <a:rPr lang="en-US" altLang="ko-KR" sz="2100" dirty="0" smtClean="0">
                <a:ea typeface="KoPub돋움체 Light" panose="00000300000000000000"/>
              </a:rPr>
              <a:t>.</a:t>
            </a:r>
            <a:endParaRPr lang="en-US" altLang="ko-KR" sz="2100" dirty="0">
              <a:ea typeface="KoPub돋움체 Light" panose="00000300000000000000"/>
            </a:endParaRPr>
          </a:p>
          <a:p>
            <a:pPr fontAlgn="base">
              <a:lnSpc>
                <a:spcPct val="120000"/>
              </a:lnSpc>
            </a:pPr>
            <a:endParaRPr lang="en-US" altLang="ko-KR" sz="2100" dirty="0">
              <a:ea typeface="KoPub돋움체 Light" panose="0000030000000000000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100" dirty="0">
                <a:ea typeface="KoPub돋움체 Light" panose="00000300000000000000"/>
              </a:rPr>
              <a:t>이 프로그램은 선생님이 받아쓰기 내용을 웹에 올리면 학생들이 웹을 통하여 받아쓰기를 할 수 있고</a:t>
            </a:r>
            <a:r>
              <a:rPr lang="en-US" altLang="ko-KR" sz="2100" dirty="0">
                <a:ea typeface="KoPub돋움체 Light" panose="00000300000000000000"/>
              </a:rPr>
              <a:t>, </a:t>
            </a:r>
            <a:r>
              <a:rPr lang="ko-KR" altLang="en-US" sz="2100" dirty="0">
                <a:ea typeface="KoPub돋움체 Light" panose="00000300000000000000"/>
              </a:rPr>
              <a:t>선생님은 웹으로 학생들의 받아쓰기 현황을 관리할 수 </a:t>
            </a:r>
            <a:r>
              <a:rPr lang="ko-KR" altLang="en-US" sz="2100" dirty="0" smtClean="0">
                <a:ea typeface="KoPub돋움체 Light" panose="00000300000000000000"/>
              </a:rPr>
              <a:t>있습니다</a:t>
            </a:r>
            <a:r>
              <a:rPr lang="en-US" altLang="ko-KR" sz="2100" dirty="0" smtClean="0">
                <a:ea typeface="KoPub돋움체 Light" panose="00000300000000000000"/>
              </a:rPr>
              <a:t>.</a:t>
            </a:r>
            <a:endParaRPr lang="ko-KR" altLang="en-US" sz="2100" dirty="0">
              <a:ea typeface="KoPub돋움체 Light" panose="00000300000000000000"/>
            </a:endParaRPr>
          </a:p>
          <a:p>
            <a:pPr fontAlgn="base">
              <a:lnSpc>
                <a:spcPct val="120000"/>
              </a:lnSpc>
            </a:pPr>
            <a:endParaRPr lang="ko-KR" altLang="en-US" sz="2100" dirty="0">
              <a:ea typeface="KoPub돋움체 Light" panose="0000030000000000000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100" dirty="0">
                <a:ea typeface="KoPub돋움체 Light" panose="00000300000000000000"/>
              </a:rPr>
              <a:t>이 프로그램으로 인해 선생님은 더 체계적이고 쉽게 학생들을 관리하는데 도움이 </a:t>
            </a:r>
            <a:r>
              <a:rPr lang="ko-KR" altLang="en-US" sz="2100" dirty="0" err="1">
                <a:ea typeface="KoPub돋움체 Light" panose="00000300000000000000"/>
              </a:rPr>
              <a:t>될것</a:t>
            </a:r>
            <a:r>
              <a:rPr lang="ko-KR" altLang="en-US" sz="2100" dirty="0">
                <a:ea typeface="KoPub돋움체 Light" panose="00000300000000000000"/>
              </a:rPr>
              <a:t> </a:t>
            </a:r>
            <a:r>
              <a:rPr lang="ko-KR" altLang="en-US" sz="2100" dirty="0" smtClean="0">
                <a:ea typeface="KoPub돋움체 Light" panose="00000300000000000000"/>
              </a:rPr>
              <a:t>입니다</a:t>
            </a:r>
            <a:r>
              <a:rPr lang="en-US" altLang="ko-KR" sz="2100" dirty="0" smtClean="0">
                <a:ea typeface="KoPub돋움체 Light" panose="00000300000000000000"/>
              </a:rPr>
              <a:t>.</a:t>
            </a:r>
            <a:endParaRPr lang="ko-KR" altLang="en-US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endParaRPr lang="ko-KR" altLang="en-US" dirty="0">
              <a:ea typeface="KoPub돋움체 Light" panose="0000030000000000000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1539696"/>
            <a:ext cx="77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1960" y="2850336"/>
            <a:ext cx="77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" y="4140656"/>
            <a:ext cx="77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7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KoPub돋움체 Bold" panose="00000800000000000000" pitchFamily="2" charset="-127"/>
                <a:ea typeface="KoPub돋움체 Light" panose="00000300000000000000"/>
              </a:rPr>
              <a:t>과제내용</a:t>
            </a:r>
            <a:endParaRPr lang="ko-KR" altLang="en-US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2608" y="4190910"/>
            <a:ext cx="2358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2000" b="1" dirty="0">
                <a:latin typeface="KoPub돋움체 Bold" panose="00000800000000000000" pitchFamily="2" charset="-127"/>
                <a:ea typeface="KoPub돋움체 Light" panose="00000300000000000000"/>
              </a:rPr>
              <a:t>개발환경</a:t>
            </a:r>
            <a:endParaRPr lang="en-US" altLang="ko-KR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20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2000" b="1" dirty="0">
                <a:latin typeface="KoPub돋움체 Bold" panose="00000800000000000000" pitchFamily="2" charset="-127"/>
                <a:ea typeface="KoPub돋움체 Light" panose="00000300000000000000"/>
              </a:rPr>
              <a:t>업무 프로세스</a:t>
            </a:r>
            <a:endParaRPr lang="en-US" altLang="ko-KR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20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2000" b="1" dirty="0" err="1" smtClean="0">
                <a:latin typeface="KoPub돋움체 Bold" panose="00000800000000000000" pitchFamily="2" charset="-127"/>
                <a:ea typeface="KoPub돋움체 Light" panose="00000300000000000000"/>
              </a:rPr>
              <a:t>작업결과</a:t>
            </a:r>
            <a:endParaRPr lang="en-US" altLang="ko-KR" sz="2000" b="1" dirty="0" smtClean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843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개발환경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512737" y="1471905"/>
            <a:ext cx="2159213" cy="16923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802297" y="1471905"/>
            <a:ext cx="2159213" cy="1692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078569" y="1471905"/>
            <a:ext cx="2159213" cy="16923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512737" y="272415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2297" y="272415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78568" y="272415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505321" y="189063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02297" y="189063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백엔드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1152" y="189063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프론트엔드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12736" y="2875244"/>
            <a:ext cx="2166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수정전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MariaDB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수정후</a:t>
            </a:r>
            <a:r>
              <a:rPr lang="en-US" altLang="ko-KR" sz="2400" dirty="0"/>
              <a:t> </a:t>
            </a:r>
            <a:r>
              <a:rPr lang="en-US" altLang="ko-KR" sz="1600" dirty="0" err="1" smtClean="0"/>
              <a:t>Postges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HeidiSQL</a:t>
            </a:r>
            <a:r>
              <a:rPr lang="en-US" altLang="ko-KR" sz="2400" dirty="0"/>
              <a:t>, MySQL Workbench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9007" y="3504214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Spring boot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78567" y="3544854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Vue.js</a:t>
            </a:r>
            <a:endParaRPr lang="ko-KR" altLang="en-US" sz="24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14809" y="1451585"/>
            <a:ext cx="2159213" cy="169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014808" y="270383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007392" y="187031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 외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022222" y="2919529"/>
            <a:ext cx="216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en-US" altLang="ko-KR" sz="2400" dirty="0" err="1" smtClean="0"/>
              <a:t>Ajex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en-US" altLang="ko-KR" sz="2400" dirty="0" err="1" smtClean="0"/>
              <a:t>Mybatis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en-US" altLang="ko-KR" sz="2400" dirty="0" smtClean="0"/>
              <a:t>Postman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SourceTree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Github</a:t>
            </a:r>
            <a:endParaRPr lang="en-US" altLang="ko-KR" sz="2400" dirty="0" smtClean="0"/>
          </a:p>
        </p:txBody>
      </p:sp>
      <p:pic>
        <p:nvPicPr>
          <p:cNvPr id="1050" name="Picture 26" descr="Postman Logo Vector (.SVG)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29" y="5155401"/>
            <a:ext cx="627158" cy="6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ringboot] 2. Hello World 로컬에서 출력하기 · linked2e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292" y="4336893"/>
            <a:ext cx="1113893" cy="111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 Workbench - 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92" y="4899475"/>
            <a:ext cx="1240537" cy="71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ile:Vue.js Logo 2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22" y="4445343"/>
            <a:ext cx="1034991" cy="89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ourcetree에서 Git Flow가 제대로 동작하지 않던 이유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48" y="5506266"/>
            <a:ext cx="584575" cy="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ithub | Free Vectors, Stock Photos &amp; PS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137" y="4931142"/>
            <a:ext cx="606817" cy="6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iaDB announces acquisition of distributed database Clustr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19" y="4461418"/>
            <a:ext cx="1046260" cy="7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eidiSQL 11.0 - 다운로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63" y="4645419"/>
            <a:ext cx="581228" cy="5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프로세서</a:t>
            </a: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내용 개체 틀 2"/>
          <p:cNvSpPr>
            <a:spLocks noGrp="1"/>
          </p:cNvSpPr>
          <p:nvPr/>
        </p:nvSpPr>
        <p:spPr>
          <a:xfrm>
            <a:off x="787733" y="1680051"/>
            <a:ext cx="4636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 err="1">
                <a:ea typeface="KoPub돋움체 Light" panose="00000300000000000000"/>
              </a:rPr>
              <a:t>선생님화면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 err="1">
                <a:ea typeface="KoPub돋움체 Light" panose="00000300000000000000"/>
              </a:rPr>
              <a:t>학생화면</a:t>
            </a:r>
            <a:r>
              <a:rPr lang="en-US" altLang="ko-KR" b="1" dirty="0">
                <a:ea typeface="KoPub돋움체 Light" panose="00000300000000000000"/>
              </a:rPr>
              <a:t>,</a:t>
            </a:r>
            <a:r>
              <a:rPr lang="ko-KR" altLang="en-US" b="1" dirty="0">
                <a:ea typeface="KoPub돋움체 Light" panose="00000300000000000000"/>
              </a:rPr>
              <a:t> 관리자화면으로 나누어져 </a:t>
            </a:r>
            <a:r>
              <a:rPr lang="ko-KR" altLang="en-US" b="1" dirty="0" smtClean="0">
                <a:ea typeface="KoPub돋움체 Light" panose="00000300000000000000"/>
              </a:rPr>
              <a:t>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C53480"/>
                </a:solidFill>
                <a:ea typeface="KoPub돋움체 Light" panose="00000300000000000000"/>
              </a:rPr>
              <a:t>선생님</a:t>
            </a:r>
            <a:r>
              <a:rPr lang="ko-KR" altLang="en-US" b="1" dirty="0">
                <a:ea typeface="KoPub돋움체 Light" panose="00000300000000000000"/>
              </a:rPr>
              <a:t>은 강좌를 </a:t>
            </a:r>
            <a:r>
              <a:rPr lang="ko-KR" altLang="en-US" b="1" dirty="0" smtClean="0">
                <a:ea typeface="KoPub돋움체 Light" panose="00000300000000000000"/>
              </a:rPr>
              <a:t>만들고</a:t>
            </a:r>
            <a:r>
              <a:rPr lang="en-US" altLang="ko-KR" b="1" dirty="0" smtClean="0">
                <a:ea typeface="KoPub돋움체 Light" panose="00000300000000000000"/>
              </a:rPr>
              <a:t>, </a:t>
            </a:r>
            <a:r>
              <a:rPr lang="ko-KR" altLang="en-US" b="1" dirty="0" smtClean="0">
                <a:ea typeface="KoPub돋움체 Light" panose="00000300000000000000"/>
              </a:rPr>
              <a:t>받아쓰기 </a:t>
            </a:r>
            <a:r>
              <a:rPr lang="ko-KR" altLang="en-US" b="1" dirty="0">
                <a:ea typeface="KoPub돋움체 Light" panose="00000300000000000000"/>
              </a:rPr>
              <a:t>등록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>
                <a:ea typeface="KoPub돋움체 Light" panose="00000300000000000000"/>
              </a:rPr>
              <a:t>학생 </a:t>
            </a:r>
            <a:r>
              <a:rPr lang="ko-KR" altLang="en-US" b="1" dirty="0" err="1">
                <a:ea typeface="KoPub돋움체 Light" panose="00000300000000000000"/>
              </a:rPr>
              <a:t>학습현황</a:t>
            </a:r>
            <a:r>
              <a:rPr lang="ko-KR" altLang="en-US" b="1" dirty="0">
                <a:ea typeface="KoPub돋움체 Light" panose="00000300000000000000"/>
              </a:rPr>
              <a:t> </a:t>
            </a:r>
            <a:r>
              <a:rPr lang="ko-KR" altLang="en-US" b="1" dirty="0" smtClean="0">
                <a:ea typeface="KoPub돋움체 Light" panose="00000300000000000000"/>
              </a:rPr>
              <a:t>관리를 할 수 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C53480"/>
                </a:solidFill>
                <a:ea typeface="KoPub돋움체 Light" panose="00000300000000000000"/>
              </a:rPr>
              <a:t>학생</a:t>
            </a:r>
            <a:r>
              <a:rPr lang="ko-KR" altLang="en-US" b="1" dirty="0">
                <a:ea typeface="KoPub돋움체 Light" panose="00000300000000000000"/>
              </a:rPr>
              <a:t>은 선생님이 만든 강좌를 수강신청하여 받아쓰기를 진행할 수 </a:t>
            </a:r>
            <a:r>
              <a:rPr lang="ko-KR" altLang="en-US" b="1" dirty="0" smtClean="0">
                <a:ea typeface="KoPub돋움체 Light" panose="00000300000000000000"/>
              </a:rPr>
              <a:t>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C53480"/>
                </a:solidFill>
                <a:ea typeface="KoPub돋움체 Light" panose="00000300000000000000"/>
              </a:rPr>
              <a:t>관리자</a:t>
            </a:r>
            <a:r>
              <a:rPr lang="ko-KR" altLang="en-US" b="1" dirty="0">
                <a:ea typeface="KoPub돋움체 Light" panose="00000300000000000000"/>
              </a:rPr>
              <a:t>는 회원들을 관리하고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 err="1" smtClean="0">
                <a:ea typeface="KoPub돋움체 Light" panose="00000300000000000000"/>
              </a:rPr>
              <a:t>공통코드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 err="1">
                <a:ea typeface="KoPub돋움체 Light" panose="00000300000000000000"/>
              </a:rPr>
              <a:t>년도학기를</a:t>
            </a:r>
            <a:r>
              <a:rPr lang="ko-KR" altLang="en-US" b="1" dirty="0">
                <a:ea typeface="KoPub돋움체 Light" panose="00000300000000000000"/>
              </a:rPr>
              <a:t> </a:t>
            </a:r>
            <a:r>
              <a:rPr lang="ko-KR" altLang="en-US" b="1" dirty="0" smtClean="0">
                <a:ea typeface="KoPub돋움체 Light" panose="00000300000000000000"/>
              </a:rPr>
              <a:t>관리합니다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ea typeface="KoPub돋움체 Light" panose="00000300000000000000"/>
              </a:rPr>
              <a:t>그 외에 학생과 선생님은 공통적으로 공지사항</a:t>
            </a:r>
            <a:r>
              <a:rPr lang="en-US" altLang="ko-KR" b="1" dirty="0">
                <a:ea typeface="KoPub돋움체 Light" panose="00000300000000000000"/>
              </a:rPr>
              <a:t>, Q&amp;A</a:t>
            </a:r>
            <a:r>
              <a:rPr lang="ko-KR" altLang="en-US" b="1" dirty="0">
                <a:ea typeface="KoPub돋움체 Light" panose="00000300000000000000"/>
              </a:rPr>
              <a:t>게시판을 이용할 수 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>
                <a:ea typeface="KoPub돋움체 Light" panose="00000300000000000000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99" y="890815"/>
            <a:ext cx="5265493" cy="47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 err="1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954786" y="1415160"/>
            <a:ext cx="3604973" cy="49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처음화면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회원가입 버튼을 누르면 회원가입 창으로 이동합니다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5" y="3164542"/>
            <a:ext cx="5693638" cy="337969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72518" y="306039"/>
            <a:ext cx="5376634" cy="6309145"/>
            <a:chOff x="4731712" y="346105"/>
            <a:chExt cx="7101699" cy="715817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1712" y="346105"/>
              <a:ext cx="7101699" cy="457171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1712" y="4756602"/>
              <a:ext cx="7101699" cy="2747682"/>
            </a:xfrm>
            <a:prstGeom prst="rect">
              <a:avLst/>
            </a:prstGeom>
          </p:spPr>
        </p:pic>
      </p:grpSp>
      <p:cxnSp>
        <p:nvCxnSpPr>
          <p:cNvPr id="26" name="직선 화살표 연결선 25"/>
          <p:cNvCxnSpPr/>
          <p:nvPr/>
        </p:nvCxnSpPr>
        <p:spPr>
          <a:xfrm flipV="1">
            <a:off x="4009291" y="3494725"/>
            <a:ext cx="3625153" cy="21023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121268" y="5389685"/>
            <a:ext cx="888023" cy="4659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787731" y="890814"/>
            <a:ext cx="5700991" cy="253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처음화면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테이블</a:t>
            </a:r>
            <a:r>
              <a:rPr lang="en-US" altLang="ko-KR" sz="1800" b="1" dirty="0" smtClean="0">
                <a:ea typeface="KoPub돋움체 Light" panose="00000300000000000000"/>
              </a:rPr>
              <a:t>: users</a:t>
            </a:r>
            <a:r>
              <a:rPr lang="ko-KR" altLang="en-US" sz="1800" b="1" dirty="0" smtClean="0">
                <a:ea typeface="KoPub돋움체 Light" panose="00000300000000000000"/>
              </a:rPr>
              <a:t>테이블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회원가입 </a:t>
            </a:r>
            <a:r>
              <a:rPr lang="ko-KR" altLang="en-US" sz="1800" b="1" dirty="0" err="1" smtClean="0">
                <a:ea typeface="KoPub돋움체 Light" panose="00000300000000000000"/>
              </a:rPr>
              <a:t>완료시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en-US" altLang="ko-KR" sz="1800" b="1" dirty="0" smtClean="0">
                <a:ea typeface="KoPub돋움체 Light" panose="00000300000000000000"/>
              </a:rPr>
              <a:t>users</a:t>
            </a:r>
            <a:r>
              <a:rPr lang="ko-KR" altLang="en-US" sz="1800" b="1" dirty="0" smtClean="0">
                <a:ea typeface="KoPub돋움체 Light" panose="00000300000000000000"/>
              </a:rPr>
              <a:t>테이블에 데이터가 저장되며 선생님인지 </a:t>
            </a:r>
            <a:r>
              <a:rPr lang="ko-KR" altLang="en-US" sz="1800" b="1" dirty="0" err="1" smtClean="0">
                <a:ea typeface="KoPub돋움체 Light" panose="00000300000000000000"/>
              </a:rPr>
              <a:t>학생인지에</a:t>
            </a:r>
            <a:r>
              <a:rPr lang="ko-KR" altLang="en-US" sz="1800" b="1" dirty="0" smtClean="0">
                <a:ea typeface="KoPub돋움체 Light" panose="00000300000000000000"/>
              </a:rPr>
              <a:t> 따라 </a:t>
            </a:r>
            <a:r>
              <a:rPr lang="en-US" altLang="ko-KR" sz="1800" b="1" dirty="0" err="1" smtClean="0">
                <a:ea typeface="KoPub돋움체 Light" panose="00000300000000000000"/>
              </a:rPr>
              <a:t>position_cd</a:t>
            </a:r>
            <a:r>
              <a:rPr lang="ko-KR" altLang="en-US" sz="1800" b="1" dirty="0" smtClean="0">
                <a:ea typeface="KoPub돋움체 Light" panose="00000300000000000000"/>
              </a:rPr>
              <a:t>칼럼에 다르게 저장된다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36" y="111096"/>
            <a:ext cx="5545110" cy="32915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8" y="2919199"/>
            <a:ext cx="8761071" cy="3810578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4747846" y="2584938"/>
            <a:ext cx="4595646" cy="14771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98281" y="3956832"/>
            <a:ext cx="1354015" cy="2737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1483</Words>
  <Application>Microsoft Office PowerPoint</Application>
  <PresentationFormat>와이드스크린</PresentationFormat>
  <Paragraphs>258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subin</cp:lastModifiedBy>
  <cp:revision>87</cp:revision>
  <dcterms:created xsi:type="dcterms:W3CDTF">2017-11-23T05:07:23Z</dcterms:created>
  <dcterms:modified xsi:type="dcterms:W3CDTF">2020-09-19T20:49:15Z</dcterms:modified>
</cp:coreProperties>
</file>