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1"/>
  </p:sldMasterIdLst>
  <p:notesMasterIdLst>
    <p:notesMasterId r:id="rId26"/>
  </p:notesMasterIdLst>
  <p:sldIdLst>
    <p:sldId id="256" r:id="rId2"/>
    <p:sldId id="292" r:id="rId3"/>
    <p:sldId id="261" r:id="rId4"/>
    <p:sldId id="257" r:id="rId5"/>
    <p:sldId id="258" r:id="rId6"/>
    <p:sldId id="259" r:id="rId7"/>
    <p:sldId id="289" r:id="rId8"/>
    <p:sldId id="265" r:id="rId9"/>
    <p:sldId id="266" r:id="rId10"/>
    <p:sldId id="267" r:id="rId11"/>
    <p:sldId id="269" r:id="rId12"/>
    <p:sldId id="291" r:id="rId13"/>
    <p:sldId id="272" r:id="rId14"/>
    <p:sldId id="271" r:id="rId15"/>
    <p:sldId id="275" r:id="rId16"/>
    <p:sldId id="273" r:id="rId17"/>
    <p:sldId id="277" r:id="rId18"/>
    <p:sldId id="290" r:id="rId19"/>
    <p:sldId id="293" r:id="rId20"/>
    <p:sldId id="294" r:id="rId21"/>
    <p:sldId id="276" r:id="rId22"/>
    <p:sldId id="283" r:id="rId23"/>
    <p:sldId id="285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2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DE685-5226-574F-ABFE-2277A6B8795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96486-0461-424C-9C1C-F8884BF6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1658-3148-644C-8BD7-AC36CA2AF0E5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93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21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171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B205-49A9-264C-9F53-19785AA61A22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96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0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EAE5-08D7-1D49-ABBB-35EAD6E4F238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EF71-2CFE-B545-99B6-0346E631D512}" type="datetime1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66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0F39-A347-8240-BB95-B9DC3880431B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95DA-13D2-A14C-9D85-4FBFB3052B49}" type="datetime1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Web Conference 2020. Contact: srongali@cs.umass.edu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42C3-EE33-0146-8107-A10F9AED9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BB9-D6D7-2E4D-BE72-A62494BF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Parse, Generate! A Sequence to Sequence Architecture for Task-Oriented Semantic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632C-0635-4C4E-B17D-B3B7484B3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Subendhu Rongali</a:t>
            </a:r>
            <a:r>
              <a:rPr lang="en-US" baseline="30000" dirty="0"/>
              <a:t>1,2</a:t>
            </a:r>
            <a:r>
              <a:rPr lang="en-US" dirty="0"/>
              <a:t>, Luca Soldaini</a:t>
            </a:r>
            <a:r>
              <a:rPr lang="en-US" baseline="30000" dirty="0"/>
              <a:t>1</a:t>
            </a:r>
            <a:r>
              <a:rPr lang="en-US" dirty="0"/>
              <a:t>, Emilio Monti</a:t>
            </a:r>
            <a:r>
              <a:rPr lang="en-US" baseline="30000" dirty="0"/>
              <a:t>1</a:t>
            </a:r>
            <a:r>
              <a:rPr lang="en-US" dirty="0"/>
              <a:t>, Wael Hamza</a:t>
            </a:r>
            <a:r>
              <a:rPr lang="en-US" baseline="30000" dirty="0"/>
              <a:t>1</a:t>
            </a:r>
          </a:p>
          <a:p>
            <a:r>
              <a:rPr lang="en-US" baseline="30000" dirty="0"/>
              <a:t>1</a:t>
            </a:r>
            <a:r>
              <a:rPr lang="en-US" dirty="0"/>
              <a:t>Amazon Alexa</a:t>
            </a:r>
          </a:p>
          <a:p>
            <a:r>
              <a:rPr lang="en-US" baseline="30000" dirty="0"/>
              <a:t>2</a:t>
            </a:r>
            <a:r>
              <a:rPr lang="en-US" dirty="0"/>
              <a:t>University of Massachusetts Amherst</a:t>
            </a:r>
          </a:p>
          <a:p>
            <a:r>
              <a:rPr lang="en-US" i="1" dirty="0"/>
              <a:t>Contact</a:t>
            </a:r>
            <a:r>
              <a:rPr lang="en-US" dirty="0"/>
              <a:t>: srongali@cs.umass.edu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5E7FB-D2F2-B249-8D11-D69469CB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9" y="4219637"/>
            <a:ext cx="1572306" cy="1572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09656-DD86-934A-B50B-F5412802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210" y="4087860"/>
            <a:ext cx="3591324" cy="19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F3F3D-0FB2-1B40-AD38-09179A92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E6359-4823-914C-A1C9-9DC77169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solve the problem using a Transformer Sequence to Sequence architecture [Vaswani et al 2017] with Pointer Generator Networks [Vinyals et al 2015, See et al 2017]</a:t>
            </a:r>
          </a:p>
          <a:p>
            <a:r>
              <a:rPr lang="en-US" dirty="0"/>
              <a:t>The user query is the source sequence</a:t>
            </a:r>
          </a:p>
          <a:p>
            <a:r>
              <a:rPr lang="en-US" dirty="0"/>
              <a:t>We formulate the intent + slot hypothesis as the target sequence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F53EB2-1303-9C44-8022-E159322C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F767-2D39-504E-81F5-C494326B590D}" type="datetime1">
              <a:rPr lang="en-US" smtClean="0"/>
              <a:t>4/9/20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5955B-FD52-2A4F-A119-17700AD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F533A-7B5E-8444-AD82-7B27A9A1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6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5DEED05-5840-8942-8885-D42A5A926977}"/>
              </a:ext>
            </a:extLst>
          </p:cNvPr>
          <p:cNvSpPr txBox="1"/>
          <p:nvPr/>
        </p:nvSpPr>
        <p:spPr>
          <a:xfrm>
            <a:off x="1400063" y="2132883"/>
            <a:ext cx="82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33E01-C520-764E-BBF7-DF33D2771A50}"/>
              </a:ext>
            </a:extLst>
          </p:cNvPr>
          <p:cNvSpPr txBox="1"/>
          <p:nvPr/>
        </p:nvSpPr>
        <p:spPr>
          <a:xfrm>
            <a:off x="2986437" y="2051731"/>
            <a:ext cx="5839061" cy="3539430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Event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[Category Event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@ptr0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@ptr1</a:t>
            </a:r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[Category Location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@ptr2 @ptr3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@ptr4</a:t>
            </a:r>
            <a:r>
              <a:rPr lang="en-US" sz="14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Modifier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@ptr5</a:t>
            </a:r>
            <a:r>
              <a:rPr lang="en-US" sz="14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[Date Time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@ptr6 @ptr7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BBEB9-A378-9F4A-ACA6-A33DA177945D}"/>
              </a:ext>
            </a:extLst>
          </p:cNvPr>
          <p:cNvSpPr txBox="1"/>
          <p:nvPr/>
        </p:nvSpPr>
        <p:spPr>
          <a:xfrm>
            <a:off x="2986437" y="2051731"/>
            <a:ext cx="5839061" cy="3539430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Event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[Category Event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Movie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</a:t>
            </a:r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[Get 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[Category Location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the park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events</a:t>
            </a:r>
            <a:r>
              <a:rPr lang="en-US" sz="14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[Get Location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[Location Modifier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nearby</a:t>
            </a:r>
            <a:r>
              <a:rPr lang="en-US" sz="14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[Date Time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this week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C9F75-E070-BA45-B55C-B133346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Formulation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392D5-8915-FA4C-97FD-E1968E38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C936-2F50-6A48-A141-4792C13E2116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2C304-A21F-D644-BBC8-18CE9154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7821-39F1-9B46-B71A-603ED45D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34F69-87CB-874D-B633-7CCC4D4BE6E6}"/>
              </a:ext>
            </a:extLst>
          </p:cNvPr>
          <p:cNvSpPr txBox="1"/>
          <p:nvPr/>
        </p:nvSpPr>
        <p:spPr>
          <a:xfrm>
            <a:off x="3645406" y="1743954"/>
            <a:ext cx="452112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Movie in the park events nearby this week</a:t>
            </a:r>
            <a:endParaRPr lang="en-US" sz="14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961D0-399D-384E-B01C-61B96A9C4673}"/>
              </a:ext>
            </a:extLst>
          </p:cNvPr>
          <p:cNvSpPr txBox="1"/>
          <p:nvPr/>
        </p:nvSpPr>
        <p:spPr>
          <a:xfrm>
            <a:off x="4584192" y="5735619"/>
            <a:ext cx="302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Example from Facebook Task Oriented Parsing (TOP)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C0838-F2A9-C14E-AC88-7766B15A3655}"/>
              </a:ext>
            </a:extLst>
          </p:cNvPr>
          <p:cNvSpPr txBox="1"/>
          <p:nvPr/>
        </p:nvSpPr>
        <p:spPr>
          <a:xfrm>
            <a:off x="478241" y="2055939"/>
            <a:ext cx="10811552" cy="523220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Event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[Category Event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@ptr0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@ptr1</a:t>
            </a:r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Location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[Category Location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@ptr2 @ptr3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  <a:r>
              <a:rPr lang="en-US" sz="1400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@ptr4</a:t>
            </a:r>
            <a:r>
              <a:rPr lang="en-US" sz="14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Location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[Location Modifier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@ptr5</a:t>
            </a:r>
            <a:r>
              <a:rPr lang="en-US" sz="1400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  <a:r>
              <a:rPr lang="en-US" sz="1400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[Date Time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@ptr6 @ptr7 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E1D63-DFC0-164E-8922-ECC2CFB78E4C}"/>
              </a:ext>
            </a:extLst>
          </p:cNvPr>
          <p:cNvSpPr txBox="1"/>
          <p:nvPr/>
        </p:nvSpPr>
        <p:spPr>
          <a:xfrm>
            <a:off x="1385728" y="1672963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2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7397-729E-E644-9FF6-BD963779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Non-conforming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077F-9D7A-A146-85D2-B6B61537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handle overlapping slots</a:t>
            </a:r>
          </a:p>
          <a:p>
            <a:r>
              <a:rPr lang="en-US" dirty="0"/>
              <a:t>Can handle disjoint slots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DE491A-4042-834F-B1A5-86A3EA5B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F5A-8EFA-6F43-92A5-FB4E7A4EA6A2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40001-4190-474D-BAB5-FB0E3334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3A63B-5D36-6747-B0A5-B2E64CE0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8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33FC81-019B-FF40-A69A-AB6D9F94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44FE8-2AE4-5A4F-849B-6ECDCE56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Bert-style encoder </a:t>
            </a:r>
            <a:r>
              <a:rPr lang="en-US" dirty="0"/>
              <a:t>– encodes the source sequence</a:t>
            </a:r>
          </a:p>
          <a:p>
            <a:r>
              <a:rPr lang="en-US" i="1" dirty="0"/>
              <a:t>Transformer decoder </a:t>
            </a:r>
            <a:r>
              <a:rPr lang="en-US" dirty="0"/>
              <a:t>– decodes the target sequence</a:t>
            </a:r>
          </a:p>
          <a:p>
            <a:r>
              <a:rPr lang="en-US" i="1" dirty="0"/>
              <a:t>Pointer Generator Network </a:t>
            </a:r>
            <a:r>
              <a:rPr lang="en-US" dirty="0"/>
              <a:t>– decodes the pointers in the target sequence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8C061D-67B2-6E48-BFB7-589FE05C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F0A0-26AB-7047-9E73-6635E1D91852}" type="datetime1">
              <a:rPr lang="en-US" smtClean="0"/>
              <a:t>4/9/20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0BB45E-BC51-874A-A31B-22A1FD07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95C1-E918-4347-A9E7-48439ED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4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9AFD0-860C-724B-BDA4-C25316BD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54" y="1690688"/>
            <a:ext cx="9613491" cy="42400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3E5CB6-1BAC-0D41-8447-BD79450FFF42}"/>
              </a:ext>
            </a:extLst>
          </p:cNvPr>
          <p:cNvSpPr/>
          <p:nvPr/>
        </p:nvSpPr>
        <p:spPr>
          <a:xfrm>
            <a:off x="1289254" y="3479799"/>
            <a:ext cx="3739946" cy="245098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C32EB-BFDD-9342-920A-221F18C2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54B430-6D04-A14B-B15A-94EC88B8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B60D-A51C-4C46-A9F0-B46454263D7A}" type="datetime1">
              <a:rPr lang="en-US" smtClean="0"/>
              <a:t>4/9/20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78A44C-2850-ED48-AFDF-25A76FBC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E16F66-4772-8440-849C-17155835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4D5AE-C993-1841-BEEB-463C41BC89B0}"/>
              </a:ext>
            </a:extLst>
          </p:cNvPr>
          <p:cNvSpPr/>
          <p:nvPr/>
        </p:nvSpPr>
        <p:spPr>
          <a:xfrm>
            <a:off x="5292829" y="3479799"/>
            <a:ext cx="5609916" cy="245098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60256-2A23-7842-A022-8C2F078EA065}"/>
              </a:ext>
            </a:extLst>
          </p:cNvPr>
          <p:cNvSpPr/>
          <p:nvPr/>
        </p:nvSpPr>
        <p:spPr>
          <a:xfrm>
            <a:off x="1289253" y="1532466"/>
            <a:ext cx="9613491" cy="2091267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A3CEB-866B-104E-A61B-2BF762C3BF11}"/>
              </a:ext>
            </a:extLst>
          </p:cNvPr>
          <p:cNvSpPr txBox="1"/>
          <p:nvPr/>
        </p:nvSpPr>
        <p:spPr>
          <a:xfrm>
            <a:off x="10295467" y="49562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3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20FD-EB99-1C4D-85EB-AA52E3A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CF9A-04B6-4D40-B6E8-FE3133F7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unified approach for simple and complex queries</a:t>
            </a:r>
          </a:p>
          <a:p>
            <a:r>
              <a:rPr lang="en-US" dirty="0"/>
              <a:t>Be able to handle queries that don’t conform to the grammar of either simple or complex queries</a:t>
            </a:r>
          </a:p>
          <a:p>
            <a:r>
              <a:rPr lang="en-US" dirty="0"/>
              <a:t>Improve SOTA performance on various datasets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3980BA8-5AAE-C947-AC93-E7E8E07E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254F-1235-8641-B2C9-2E097989FAC6}" type="datetime1">
              <a:rPr lang="en-US" smtClean="0"/>
              <a:t>4/9/20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CB8679-D84B-CF4C-B113-0E0E6528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F25037-E892-0244-9AB7-87930194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3BE1FB-4ED9-0146-93CF-AD4002351D04}"/>
              </a:ext>
            </a:extLst>
          </p:cNvPr>
          <p:cNvGrpSpPr/>
          <p:nvPr/>
        </p:nvGrpSpPr>
        <p:grpSpPr>
          <a:xfrm>
            <a:off x="640637" y="1825625"/>
            <a:ext cx="395126" cy="395126"/>
            <a:chOff x="9822426" y="3091802"/>
            <a:chExt cx="658761" cy="6587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433E78-FBEE-234C-B18C-68C9E7E2CAAD}"/>
                </a:ext>
              </a:extLst>
            </p:cNvPr>
            <p:cNvSpPr/>
            <p:nvPr/>
          </p:nvSpPr>
          <p:spPr>
            <a:xfrm>
              <a:off x="9822426" y="3091802"/>
              <a:ext cx="658761" cy="6587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F24509C8-67CC-9C44-8F7B-A4D9A9B7B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4082" y="3146325"/>
              <a:ext cx="565348" cy="56534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ECC30-5AE8-9B41-820F-42FD54948E66}"/>
              </a:ext>
            </a:extLst>
          </p:cNvPr>
          <p:cNvGrpSpPr/>
          <p:nvPr/>
        </p:nvGrpSpPr>
        <p:grpSpPr>
          <a:xfrm>
            <a:off x="640637" y="2355688"/>
            <a:ext cx="395126" cy="395126"/>
            <a:chOff x="9822426" y="3091802"/>
            <a:chExt cx="658761" cy="6587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E11578-53B1-104F-8770-B2B93978AE1A}"/>
                </a:ext>
              </a:extLst>
            </p:cNvPr>
            <p:cNvSpPr/>
            <p:nvPr/>
          </p:nvSpPr>
          <p:spPr>
            <a:xfrm>
              <a:off x="9822426" y="3091802"/>
              <a:ext cx="658761" cy="6587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Checkmark">
              <a:extLst>
                <a:ext uri="{FF2B5EF4-FFF2-40B4-BE49-F238E27FC236}">
                  <a16:creationId xmlns:a16="http://schemas.microsoft.com/office/drawing/2014/main" id="{4C552A2C-519D-8D46-99A0-86232D4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4082" y="3146325"/>
              <a:ext cx="565348" cy="56534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49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A3F151-2A8C-C843-A086-876F2004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637A-CE40-5040-8840-FCE12526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637-2445-D446-B667-BCDC919FC492}" type="datetime1">
              <a:rPr lang="en-US" smtClean="0"/>
              <a:t>4/9/20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CF6E5D-F23E-3342-ABF1-9126B9EE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3848A-0F76-3F45-A6EC-2CB44741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3FA2-0409-AC43-B741-64457517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A2AB-8181-C94E-BEDE-5A2AFC0E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Facebook TOP [Gupta et al 2018]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SNIPS [Coucke et al 2018]</a:t>
            </a:r>
          </a:p>
          <a:p>
            <a:r>
              <a:rPr lang="en-US" dirty="0"/>
              <a:t>ATIS [Price et al 1990]</a:t>
            </a:r>
          </a:p>
          <a:p>
            <a:r>
              <a:rPr lang="en-US" dirty="0"/>
              <a:t>Internal Music and Video datasets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59F54-1EAD-A64F-A91D-04778483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BB37-FB2B-7F42-8B9B-563597C229BF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3CF38-CB53-AF49-85C7-E148B190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629BE-3A8E-C34B-9109-3CFAFF7B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C800-5684-6145-8843-D2CE6703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DFDB-587C-384C-9749-AC91EF33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match (EM) accuracy: whole parse must match exactly</a:t>
            </a:r>
          </a:p>
          <a:p>
            <a:r>
              <a:rPr lang="en-US" dirty="0"/>
              <a:t>Stricter than traditional precision and F1 metrics used for slots</a:t>
            </a:r>
          </a:p>
          <a:p>
            <a:r>
              <a:rPr lang="en-US" dirty="0"/>
              <a:t>We chose EM accuracy due to the representation of our target hypothesis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999773-1169-6840-B9E9-37489FB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84D-D330-DF40-8BB4-8B61CB03894F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10BAC-5DE2-C14D-B623-22BC7BAC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D824A-B9D9-5147-A7C8-EE55C37B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9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50E-9E63-0342-AE6F-744D55BC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Facebook TOP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CF69F6-8B1A-FE43-9F8D-12D02912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F01-B6E9-4648-8287-DA5A5EF68B54}" type="datetime1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B5D62-9088-AE40-B6B5-49606ECD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290E-A848-8146-9779-3DCF192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436F-1A55-C442-95BD-155982E7CF56}"/>
              </a:ext>
            </a:extLst>
          </p:cNvPr>
          <p:cNvSpPr txBox="1">
            <a:spLocks/>
          </p:cNvSpPr>
          <p:nvPr/>
        </p:nvSpPr>
        <p:spPr>
          <a:xfrm>
            <a:off x="838200" y="5022590"/>
            <a:ext cx="10515600" cy="1325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improve by 2.7 (+3.3%) absolute EM accuracy points over the previous best single model on TOP, only surpassed by an ensemble model by 0.6 EM accuracy points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4D695-83DD-3043-B616-10EEAFADD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987703"/>
              </p:ext>
            </p:extLst>
          </p:nvPr>
        </p:nvGraphicFramePr>
        <p:xfrm>
          <a:off x="1761068" y="1690688"/>
          <a:ext cx="8656309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79935">
                  <a:extLst>
                    <a:ext uri="{9D8B030D-6E8A-4147-A177-3AD203B41FA5}">
                      <a16:colId xmlns:a16="http://schemas.microsoft.com/office/drawing/2014/main" val="2828685552"/>
                    </a:ext>
                  </a:extLst>
                </a:gridCol>
                <a:gridCol w="1288187">
                  <a:extLst>
                    <a:ext uri="{9D8B030D-6E8A-4147-A177-3AD203B41FA5}">
                      <a16:colId xmlns:a16="http://schemas.microsoft.com/office/drawing/2014/main" val="3078188183"/>
                    </a:ext>
                  </a:extLst>
                </a:gridCol>
                <a:gridCol w="1288187">
                  <a:extLst>
                    <a:ext uri="{9D8B030D-6E8A-4147-A177-3AD203B41FA5}">
                      <a16:colId xmlns:a16="http://schemas.microsoft.com/office/drawing/2014/main" val="23249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EM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Intent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8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Shift-reduce (SR) Parser (Gupta et al 2018)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70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SR + ELMo (Einolghozati et al 2018)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83.93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68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SR ensemble + ELMo + SVM Reranker (Einolghozati et al 2018)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87.25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92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SEQ2SEQ-PTR (no pretraining)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79.25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16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SEQ2SEQ-PTR (BERT encoder)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83.13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2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SEQ2SEQ-PTR (RoBERTa encoder)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86.67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98.13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745263"/>
                  </a:ext>
                </a:extLst>
              </a:tr>
            </a:tbl>
          </a:graphicData>
        </a:graphic>
      </p:graphicFrame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268A4860-8EA7-5E4C-ABC3-E9AEC3E0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727" y="3874799"/>
            <a:ext cx="914400" cy="914400"/>
          </a:xfrm>
          <a:prstGeom prst="rect">
            <a:avLst/>
          </a:prstGeom>
        </p:spPr>
      </p:pic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DF9E5AF6-44E9-7A43-901D-17396F11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727" y="2411876"/>
            <a:ext cx="914400" cy="914400"/>
          </a:xfrm>
          <a:prstGeom prst="rect">
            <a:avLst/>
          </a:prstGeom>
        </p:spPr>
      </p:pic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9EA34994-CDB9-2B43-B11E-D002AEA4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727" y="2802833"/>
            <a:ext cx="914400" cy="9144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293E2028-8A59-F248-B746-1DC3B0441099}"/>
              </a:ext>
            </a:extLst>
          </p:cNvPr>
          <p:cNvSpPr/>
          <p:nvPr/>
        </p:nvSpPr>
        <p:spPr>
          <a:xfrm>
            <a:off x="10786533" y="3429000"/>
            <a:ext cx="287867" cy="112680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0E723-5875-754F-857B-EC0FCA82FD28}"/>
              </a:ext>
            </a:extLst>
          </p:cNvPr>
          <p:cNvSpPr txBox="1"/>
          <p:nvPr/>
        </p:nvSpPr>
        <p:spPr>
          <a:xfrm>
            <a:off x="11074400" y="366923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</a:t>
            </a:r>
          </a:p>
          <a:p>
            <a:pPr algn="ctr"/>
            <a:r>
              <a:rPr lang="en-US" dirty="0"/>
              <a:t>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3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E6359-4823-914C-A1C9-9DC77169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Task: </a:t>
            </a:r>
            <a:r>
              <a:rPr lang="en-US" dirty="0"/>
              <a:t>Task-Oriented Semantic parsing</a:t>
            </a:r>
          </a:p>
          <a:p>
            <a:r>
              <a:rPr lang="en-US" i="1" dirty="0">
                <a:solidFill>
                  <a:srgbClr val="C00000"/>
                </a:solidFill>
              </a:rPr>
              <a:t>Ex: </a:t>
            </a:r>
            <a:r>
              <a:rPr lang="en-US" dirty="0"/>
              <a:t>How far is the coffee shop --&gt; </a:t>
            </a:r>
            <a:r>
              <a:rPr lang="en-US" dirty="0">
                <a:solidFill>
                  <a:schemeClr val="accent2"/>
                </a:solidFill>
              </a:rPr>
              <a:t>GetDistance( </a:t>
            </a:r>
            <a:r>
              <a:rPr lang="en-US" dirty="0"/>
              <a:t>How far is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Destination( </a:t>
            </a:r>
            <a:r>
              <a:rPr lang="en-US" dirty="0">
                <a:solidFill>
                  <a:schemeClr val="accent2"/>
                </a:solidFill>
              </a:rPr>
              <a:t>GetRestLocation(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FoodType( </a:t>
            </a:r>
            <a:r>
              <a:rPr lang="en-US" dirty="0"/>
              <a:t>coffee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shop</a:t>
            </a:r>
            <a:r>
              <a:rPr lang="en-US" dirty="0">
                <a:solidFill>
                  <a:schemeClr val="accent2"/>
                </a:solidFill>
              </a:rPr>
              <a:t> )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)</a:t>
            </a:r>
          </a:p>
          <a:p>
            <a:r>
              <a:rPr lang="en-US" i="1" dirty="0">
                <a:solidFill>
                  <a:srgbClr val="C00000"/>
                </a:solidFill>
              </a:rPr>
              <a:t>Approach: </a:t>
            </a:r>
            <a:r>
              <a:rPr lang="en-US" dirty="0"/>
              <a:t>Unified Transformer Sequence to Sequence architecture with Pointer Generator Networks</a:t>
            </a:r>
          </a:p>
          <a:p>
            <a:r>
              <a:rPr lang="en-US" i="1" dirty="0">
                <a:solidFill>
                  <a:srgbClr val="C00000"/>
                </a:solidFill>
              </a:rPr>
              <a:t>Innovation:</a:t>
            </a:r>
            <a:r>
              <a:rPr lang="en-US" dirty="0"/>
              <a:t> Solving the task as a sequence to sequence problem with pointers</a:t>
            </a:r>
          </a:p>
          <a:p>
            <a:r>
              <a:rPr lang="en-US" i="1" dirty="0">
                <a:solidFill>
                  <a:srgbClr val="C00000"/>
                </a:solidFill>
              </a:rPr>
              <a:t>Results: </a:t>
            </a:r>
            <a:r>
              <a:rPr lang="en-US" dirty="0"/>
              <a:t>Improvements in exact match accuracy on 3 public datasets - Facebook TOP (3.3%), SNIPS (7.7%), ATIS (4.5%) and 2 internal (Alexa) datasets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C401E-4615-E74B-A23C-8290224D450F}"/>
              </a:ext>
            </a:extLst>
          </p:cNvPr>
          <p:cNvSpPr/>
          <p:nvPr/>
        </p:nvSpPr>
        <p:spPr>
          <a:xfrm>
            <a:off x="838200" y="2309089"/>
            <a:ext cx="10383982" cy="703943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F2D92-8E31-864F-A9E9-249F81649F6E}"/>
              </a:ext>
            </a:extLst>
          </p:cNvPr>
          <p:cNvSpPr/>
          <p:nvPr/>
        </p:nvSpPr>
        <p:spPr>
          <a:xfrm>
            <a:off x="838200" y="4723104"/>
            <a:ext cx="10383982" cy="1012676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04E51-8E04-9A46-B5E4-C182CE7EE5F3}"/>
              </a:ext>
            </a:extLst>
          </p:cNvPr>
          <p:cNvSpPr/>
          <p:nvPr/>
        </p:nvSpPr>
        <p:spPr>
          <a:xfrm>
            <a:off x="838200" y="3903042"/>
            <a:ext cx="10383982" cy="737660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0D57E-0FD0-8442-B057-0770478D4F8A}"/>
              </a:ext>
            </a:extLst>
          </p:cNvPr>
          <p:cNvSpPr/>
          <p:nvPr/>
        </p:nvSpPr>
        <p:spPr>
          <a:xfrm>
            <a:off x="838200" y="1770205"/>
            <a:ext cx="10383982" cy="460375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1ECBE-E8E6-304B-B07E-9478084F218F}"/>
              </a:ext>
            </a:extLst>
          </p:cNvPr>
          <p:cNvSpPr/>
          <p:nvPr/>
        </p:nvSpPr>
        <p:spPr>
          <a:xfrm>
            <a:off x="838200" y="3082980"/>
            <a:ext cx="10383982" cy="737660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F3F3D-0FB2-1B40-AD38-09179A92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E0C592-8434-1A41-9174-9D1196B5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EE45-BDB5-FB4A-B8CE-6B381E508D30}" type="datetime1">
              <a:rPr lang="en-US" smtClean="0"/>
              <a:t>4/9/20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53961-A645-AD4D-97EA-28073D6F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6C228-84DC-1B49-B0C9-64861ABF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1" grpId="0" animBg="1"/>
      <p:bldP spid="11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7329-0F87-F44D-B4E1-BCC4C365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Simple Query Datasets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3F1C8AB-4ACD-A440-B3B2-B914F0CA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B763-8597-7443-A196-19258E9B0944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5CD30-6A7C-F740-BB96-7300C50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FBC8A2-4209-714A-8386-CDB4CDBE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B14B50-1529-BA45-8EA0-75A6ECFF1690}"/>
              </a:ext>
            </a:extLst>
          </p:cNvPr>
          <p:cNvSpPr txBox="1">
            <a:spLocks/>
          </p:cNvSpPr>
          <p:nvPr/>
        </p:nvSpPr>
        <p:spPr>
          <a:xfrm>
            <a:off x="838200" y="5353577"/>
            <a:ext cx="10515600" cy="1036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improve by 6.2 (+7.7%) and 3.3 (+4.5%) absolute EM accuracy points over previous best models on SNIPS and ATIS respectively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915BF7D-7728-8D40-8CB3-4C18E0028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524793"/>
              </p:ext>
            </p:extLst>
          </p:nvPr>
        </p:nvGraphicFramePr>
        <p:xfrm>
          <a:off x="2036062" y="1415299"/>
          <a:ext cx="8119875" cy="360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6139">
                  <a:extLst>
                    <a:ext uri="{9D8B030D-6E8A-4147-A177-3AD203B41FA5}">
                      <a16:colId xmlns:a16="http://schemas.microsoft.com/office/drawing/2014/main" val="2828685552"/>
                    </a:ext>
                  </a:extLst>
                </a:gridCol>
                <a:gridCol w="1140934">
                  <a:extLst>
                    <a:ext uri="{9D8B030D-6E8A-4147-A177-3AD203B41FA5}">
                      <a16:colId xmlns:a16="http://schemas.microsoft.com/office/drawing/2014/main" val="3396766189"/>
                    </a:ext>
                  </a:extLst>
                </a:gridCol>
                <a:gridCol w="1140934">
                  <a:extLst>
                    <a:ext uri="{9D8B030D-6E8A-4147-A177-3AD203B41FA5}">
                      <a16:colId xmlns:a16="http://schemas.microsoft.com/office/drawing/2014/main" val="4240542265"/>
                    </a:ext>
                  </a:extLst>
                </a:gridCol>
                <a:gridCol w="1140934">
                  <a:extLst>
                    <a:ext uri="{9D8B030D-6E8A-4147-A177-3AD203B41FA5}">
                      <a16:colId xmlns:a16="http://schemas.microsoft.com/office/drawing/2014/main" val="3078188183"/>
                    </a:ext>
                  </a:extLst>
                </a:gridCol>
                <a:gridCol w="1140934">
                  <a:extLst>
                    <a:ext uri="{9D8B030D-6E8A-4147-A177-3AD203B41FA5}">
                      <a16:colId xmlns:a16="http://schemas.microsoft.com/office/drawing/2014/main" val="23249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rgbClr val="DFA100"/>
                        </a:solidFill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SNIPS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0" i="0" dirty="0">
                        <a:solidFill>
                          <a:srgbClr val="DFA100"/>
                        </a:solidFill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ATIS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0" i="0" dirty="0">
                        <a:solidFill>
                          <a:srgbClr val="DFA100"/>
                        </a:solidFill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5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EM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Intent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EM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DFA100"/>
                          </a:solidFill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Intent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7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8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Joint BiRNN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73.20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96.90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70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Attention BiRNN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74.10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96.70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78.90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91.10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68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Slot Gated Full Attention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75.50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82.20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93.60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92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CapsuleNLU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83.40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88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SEQ2SEQ-PTR (no pretraining)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85.43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81.08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95.18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16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SEQ2SEQ-PTR (BERT encoder)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86.29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98.29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86.37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2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SEQ2SEQ-PTR (RoBERTa encoder)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87.14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87.12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97.42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745263"/>
                  </a:ext>
                </a:extLst>
              </a:tr>
            </a:tbl>
          </a:graphicData>
        </a:graphic>
      </p:graphicFrame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A58AF4EC-3A39-FE4D-93DD-1210A9D3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31" y="4394991"/>
            <a:ext cx="914400" cy="91440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94339F3B-A8DF-CB45-A272-4123A7612532}"/>
              </a:ext>
            </a:extLst>
          </p:cNvPr>
          <p:cNvSpPr/>
          <p:nvPr/>
        </p:nvSpPr>
        <p:spPr>
          <a:xfrm>
            <a:off x="10488826" y="3895291"/>
            <a:ext cx="287867" cy="112680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16A09-2233-5C4B-96DD-57CB08D2D236}"/>
              </a:ext>
            </a:extLst>
          </p:cNvPr>
          <p:cNvSpPr txBox="1"/>
          <p:nvPr/>
        </p:nvSpPr>
        <p:spPr>
          <a:xfrm>
            <a:off x="10776693" y="4135529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</a:t>
            </a:r>
          </a:p>
          <a:p>
            <a:pPr algn="ctr"/>
            <a:r>
              <a:rPr lang="en-US" dirty="0"/>
              <a:t>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80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20FD-EB99-1C4D-85EB-AA52E3A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CF9A-04B6-4D40-B6E8-FE3133F7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unified approach for simple and complex queries</a:t>
            </a:r>
          </a:p>
          <a:p>
            <a:r>
              <a:rPr lang="en-US" dirty="0"/>
              <a:t>Be able to handle queries that don’t conform to the grammar of either simple or complex queries</a:t>
            </a:r>
          </a:p>
          <a:p>
            <a:r>
              <a:rPr lang="en-US" dirty="0"/>
              <a:t>Improve SOTA performance on various datasets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F578567-854F-6945-B0BB-A7E1109F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B60-52A6-6D4B-9EA1-6DDAC79A1E0F}" type="datetime1">
              <a:rPr lang="en-US" smtClean="0"/>
              <a:t>4/9/20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80DE124-2BBD-9141-AB14-D0D25353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0932513-1E53-184C-AF42-CA4A1C6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3BE1FB-4ED9-0146-93CF-AD4002351D04}"/>
              </a:ext>
            </a:extLst>
          </p:cNvPr>
          <p:cNvGrpSpPr/>
          <p:nvPr/>
        </p:nvGrpSpPr>
        <p:grpSpPr>
          <a:xfrm>
            <a:off x="640637" y="1825625"/>
            <a:ext cx="395126" cy="395126"/>
            <a:chOff x="9822426" y="3091802"/>
            <a:chExt cx="658761" cy="6587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433E78-FBEE-234C-B18C-68C9E7E2CAAD}"/>
                </a:ext>
              </a:extLst>
            </p:cNvPr>
            <p:cNvSpPr/>
            <p:nvPr/>
          </p:nvSpPr>
          <p:spPr>
            <a:xfrm>
              <a:off x="9822426" y="3091802"/>
              <a:ext cx="658761" cy="6587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F24509C8-67CC-9C44-8F7B-A4D9A9B7B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4082" y="3146325"/>
              <a:ext cx="565348" cy="56534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ECC30-5AE8-9B41-820F-42FD54948E66}"/>
              </a:ext>
            </a:extLst>
          </p:cNvPr>
          <p:cNvGrpSpPr/>
          <p:nvPr/>
        </p:nvGrpSpPr>
        <p:grpSpPr>
          <a:xfrm>
            <a:off x="640637" y="2355688"/>
            <a:ext cx="395126" cy="395126"/>
            <a:chOff x="9822426" y="3091802"/>
            <a:chExt cx="658761" cy="6587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E11578-53B1-104F-8770-B2B93978AE1A}"/>
                </a:ext>
              </a:extLst>
            </p:cNvPr>
            <p:cNvSpPr/>
            <p:nvPr/>
          </p:nvSpPr>
          <p:spPr>
            <a:xfrm>
              <a:off x="9822426" y="3091802"/>
              <a:ext cx="658761" cy="6587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Checkmark">
              <a:extLst>
                <a:ext uri="{FF2B5EF4-FFF2-40B4-BE49-F238E27FC236}">
                  <a16:creationId xmlns:a16="http://schemas.microsoft.com/office/drawing/2014/main" id="{4C552A2C-519D-8D46-99A0-86232D4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4082" y="3146325"/>
              <a:ext cx="565348" cy="56534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34B2E-716B-3542-B6CC-E8FE1DB3264B}"/>
              </a:ext>
            </a:extLst>
          </p:cNvPr>
          <p:cNvGrpSpPr/>
          <p:nvPr/>
        </p:nvGrpSpPr>
        <p:grpSpPr>
          <a:xfrm>
            <a:off x="640637" y="3231437"/>
            <a:ext cx="395126" cy="395126"/>
            <a:chOff x="9822426" y="3091802"/>
            <a:chExt cx="658761" cy="65876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EA4A07-B3D2-4047-8F93-8BA243F0A614}"/>
                </a:ext>
              </a:extLst>
            </p:cNvPr>
            <p:cNvSpPr/>
            <p:nvPr/>
          </p:nvSpPr>
          <p:spPr>
            <a:xfrm>
              <a:off x="9822426" y="3091802"/>
              <a:ext cx="658761" cy="6587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Checkmark">
              <a:extLst>
                <a:ext uri="{FF2B5EF4-FFF2-40B4-BE49-F238E27FC236}">
                  <a16:creationId xmlns:a16="http://schemas.microsoft.com/office/drawing/2014/main" id="{7859A496-EA9A-1F44-9696-523BE3EF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4082" y="3146325"/>
              <a:ext cx="565348" cy="56534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38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2950-FC79-A440-879E-84EE62C4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996A876-4B80-344E-AABC-EF613AA6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871-1B97-104A-AD4D-D52A5CB519AD}" type="datetime1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8E9C0-BBF3-044F-83D7-90C572D1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7D7C-350E-1341-881F-696CA89B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93E92-3ED1-7B4B-9D43-1B6D6AD1BE1E}"/>
              </a:ext>
            </a:extLst>
          </p:cNvPr>
          <p:cNvSpPr txBox="1"/>
          <p:nvPr/>
        </p:nvSpPr>
        <p:spPr>
          <a:xfrm>
            <a:off x="4559808" y="1776600"/>
            <a:ext cx="452112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What time do I need to leave to get to Helen by 8 pm ?</a:t>
            </a:r>
            <a:endParaRPr lang="en-US" sz="14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7D540-736B-A24F-8771-14BDA078AB21}"/>
              </a:ext>
            </a:extLst>
          </p:cNvPr>
          <p:cNvSpPr txBox="1"/>
          <p:nvPr/>
        </p:nvSpPr>
        <p:spPr>
          <a:xfrm>
            <a:off x="3340306" y="2082213"/>
            <a:ext cx="7193883" cy="1169551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Estimated Departure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	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What time do I need to leave to get to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[Destination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Helen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</a:t>
            </a:r>
          </a:p>
          <a:p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[Date Time Arrival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by 8 pm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93B0-CD83-A143-B0A9-89F4E495BC62}"/>
              </a:ext>
            </a:extLst>
          </p:cNvPr>
          <p:cNvSpPr txBox="1"/>
          <p:nvPr/>
        </p:nvSpPr>
        <p:spPr>
          <a:xfrm>
            <a:off x="3340305" y="3701650"/>
            <a:ext cx="7193883" cy="2031325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Estimated Departure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	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What time do I need to leave to get to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[Destination </a:t>
            </a:r>
          </a:p>
          <a:p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[Get Location Home</a:t>
            </a:r>
          </a:p>
          <a:p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	[Contact</a:t>
            </a:r>
            <a:r>
              <a:rPr lang="en-US" sz="1400" b="1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Helen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]</a:t>
            </a:r>
          </a:p>
          <a:p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  <a:p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]</a:t>
            </a:r>
          </a:p>
          <a:p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[Date Time Arrival </a:t>
            </a:r>
            <a:r>
              <a:rPr lang="en-US" sz="14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by 8 pm</a:t>
            </a:r>
            <a:r>
              <a:rPr lang="en-US" sz="14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]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DD65D-7B33-7442-B852-5645D70C87C2}"/>
              </a:ext>
            </a:extLst>
          </p:cNvPr>
          <p:cNvSpPr txBox="1"/>
          <p:nvPr/>
        </p:nvSpPr>
        <p:spPr>
          <a:xfrm>
            <a:off x="1170136" y="2420766"/>
            <a:ext cx="2033311" cy="492443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DFA1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1C275-4AF4-3E4E-8D8F-3D352DB34167}"/>
              </a:ext>
            </a:extLst>
          </p:cNvPr>
          <p:cNvSpPr txBox="1"/>
          <p:nvPr/>
        </p:nvSpPr>
        <p:spPr>
          <a:xfrm>
            <a:off x="1170135" y="4525082"/>
            <a:ext cx="2033311" cy="492443"/>
          </a:xfrm>
          <a:prstGeom prst="rect">
            <a:avLst/>
          </a:prstGeom>
          <a:solidFill>
            <a:srgbClr val="31373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DFA10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PREDICTED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3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807D-D591-F84E-A5D2-09CB3053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A57C-E71E-FB42-89CB-3B057826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proposed a unified architecture for task-oriented semantic parsing for all kinds of queries</a:t>
            </a:r>
          </a:p>
          <a:p>
            <a:r>
              <a:rPr lang="en-US" dirty="0"/>
              <a:t>Our models beat existing baselines on various public datasets</a:t>
            </a:r>
          </a:p>
          <a:p>
            <a:r>
              <a:rPr lang="en-US" dirty="0"/>
              <a:t>Future work: evaluate the model on non-conforming datasets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1EBCCE-C963-844F-8035-98FEA1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6A3-B6DC-CB4D-8DB4-FBADEADD61A0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FE9CC-AAAB-E249-BF0A-13F2662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3D4A2-B04F-4D45-9A49-F2F0BE9D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2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4CBC-A709-C843-A3FB-E56B70A25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281C5-442E-1D49-BEC3-C9028C1B9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email any questions to srongali@cs.umass.edu</a:t>
            </a:r>
          </a:p>
        </p:txBody>
      </p:sp>
    </p:spTree>
    <p:extLst>
      <p:ext uri="{BB962C8B-B14F-4D97-AF65-F5344CB8AC3E}">
        <p14:creationId xmlns:p14="http://schemas.microsoft.com/office/powerpoint/2010/main" val="29582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B801-2666-9849-A250-7C081396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2D63FC-51B1-6847-A11C-AEE97C34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4505-F127-9A4C-8D78-5BE97F8DC074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FED3D-7C04-784A-A973-79C27CDF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3DBF0-40B3-C943-AEBA-E55ADA1B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8C42-BF27-ED47-824C-A4259D88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Assistants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4E25-73AB-D640-BF4E-030ECC9B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2224"/>
            <a:ext cx="10515600" cy="2569611"/>
          </a:xfrm>
        </p:spPr>
        <p:txBody>
          <a:bodyPr/>
          <a:lstStyle/>
          <a:p>
            <a:r>
              <a:rPr lang="en-US"/>
              <a:t>As of 2019, estimated that 21% of U.S. adults own a smart speaker, a 78% year-over-year increase. [National Public Radio 2019]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E4215-7353-B34E-9419-E60BE6E3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2193-96F0-0F42-87D1-59529A923F3F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5134-1994-D24A-B936-B447D5CF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5989A-0729-644C-A788-1C32AADE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E7FC1A-BC41-704B-9C7F-A69BD0A24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6715" b="37598"/>
          <a:stretch/>
        </p:blipFill>
        <p:spPr>
          <a:xfrm>
            <a:off x="2818919" y="1921819"/>
            <a:ext cx="4509052" cy="115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9D45E-D1F9-7D4A-8192-9E3BC3DCE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62576"/>
            <a:ext cx="2117035" cy="98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7BF75-6DBB-9C4E-90B8-CEE294B86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356" y="2009274"/>
            <a:ext cx="1720850" cy="983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E0F60-2670-314E-812F-D34019768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759" y="2219906"/>
            <a:ext cx="2248310" cy="562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90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5C3F-3382-C544-ADFD-F3AC8B38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 of their design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748C37F-E71D-0E40-868A-372A15F7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F1C-A6BC-F040-9140-231F4B601237}" type="datetime1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F52AC-E5DE-364E-A42D-CC789350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A7CD94-7FD6-DE42-A646-C06CB638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1823B-CA00-0E47-A7EF-A01DD789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65" y="2422624"/>
            <a:ext cx="1008614" cy="80767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9993B-129D-5241-B5AC-FC7DBCF3BB4D}"/>
              </a:ext>
            </a:extLst>
          </p:cNvPr>
          <p:cNvGrpSpPr/>
          <p:nvPr/>
        </p:nvGrpSpPr>
        <p:grpSpPr>
          <a:xfrm>
            <a:off x="5837916" y="2258630"/>
            <a:ext cx="927314" cy="1463688"/>
            <a:chOff x="5638800" y="2971800"/>
            <a:chExt cx="927314" cy="1463688"/>
          </a:xfrm>
        </p:grpSpPr>
        <p:pic>
          <p:nvPicPr>
            <p:cNvPr id="15" name="Graphic 14" descr="Document">
              <a:extLst>
                <a:ext uri="{FF2B5EF4-FFF2-40B4-BE49-F238E27FC236}">
                  <a16:creationId xmlns:a16="http://schemas.microsoft.com/office/drawing/2014/main" id="{31C7F540-65B2-6243-B165-559A56273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41E38F-0ECE-B34C-9754-23EF48EB0E27}"/>
                </a:ext>
              </a:extLst>
            </p:cNvPr>
            <p:cNvSpPr txBox="1"/>
            <p:nvPr/>
          </p:nvSpPr>
          <p:spPr>
            <a:xfrm>
              <a:off x="5695811" y="3789157"/>
              <a:ext cx="870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Text </a:t>
              </a:r>
            </a:p>
            <a:p>
              <a:pPr algn="ctr"/>
              <a:r>
                <a:rPr lang="en-US" dirty="0"/>
                <a:t>(query)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639B44-D981-144A-9704-5D0A12AE9323}"/>
              </a:ext>
            </a:extLst>
          </p:cNvPr>
          <p:cNvGrpSpPr/>
          <p:nvPr/>
        </p:nvGrpSpPr>
        <p:grpSpPr>
          <a:xfrm>
            <a:off x="2910349" y="2394561"/>
            <a:ext cx="2411228" cy="835742"/>
            <a:chOff x="2644878" y="2997097"/>
            <a:chExt cx="2411228" cy="8357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33005A-A963-F943-97CC-8A076C6CD40F}"/>
                </a:ext>
              </a:extLst>
            </p:cNvPr>
            <p:cNvGrpSpPr/>
            <p:nvPr/>
          </p:nvGrpSpPr>
          <p:grpSpPr>
            <a:xfrm>
              <a:off x="2644878" y="2997097"/>
              <a:ext cx="2399079" cy="835742"/>
              <a:chOff x="2654710" y="2861187"/>
              <a:chExt cx="2399079" cy="83574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D7EE20F-8941-234F-8D0E-DF2380F5BEEA}"/>
                  </a:ext>
                </a:extLst>
              </p:cNvPr>
              <p:cNvSpPr/>
              <p:nvPr/>
            </p:nvSpPr>
            <p:spPr>
              <a:xfrm>
                <a:off x="2654710" y="2861187"/>
                <a:ext cx="2399079" cy="8357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EEA5B-C90C-F847-A3E4-D605F43E5136}"/>
                  </a:ext>
                </a:extLst>
              </p:cNvPr>
              <p:cNvSpPr txBox="1"/>
              <p:nvPr/>
            </p:nvSpPr>
            <p:spPr>
              <a:xfrm>
                <a:off x="2654710" y="2955892"/>
                <a:ext cx="2113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Automatic Speech Recognition</a:t>
                </a:r>
              </a:p>
            </p:txBody>
          </p:sp>
        </p:grpSp>
        <p:pic>
          <p:nvPicPr>
            <p:cNvPr id="19" name="Graphic 18" descr="Gears">
              <a:extLst>
                <a:ext uri="{FF2B5EF4-FFF2-40B4-BE49-F238E27FC236}">
                  <a16:creationId xmlns:a16="http://schemas.microsoft.com/office/drawing/2014/main" id="{060D46D2-D9EE-144A-83C0-81C8AC3E5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65702" y="3083797"/>
              <a:ext cx="690404" cy="69040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C069AC-6060-ED4B-B13E-0564253C3D5A}"/>
              </a:ext>
            </a:extLst>
          </p:cNvPr>
          <p:cNvGrpSpPr/>
          <p:nvPr/>
        </p:nvGrpSpPr>
        <p:grpSpPr>
          <a:xfrm>
            <a:off x="6926842" y="2391386"/>
            <a:ext cx="2270671" cy="835742"/>
            <a:chOff x="6857256" y="2997096"/>
            <a:chExt cx="2270671" cy="83574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C819D2-F141-D24A-BAB8-77568BD52D40}"/>
                </a:ext>
              </a:extLst>
            </p:cNvPr>
            <p:cNvGrpSpPr/>
            <p:nvPr/>
          </p:nvGrpSpPr>
          <p:grpSpPr>
            <a:xfrm>
              <a:off x="6857256" y="2997096"/>
              <a:ext cx="2203194" cy="835742"/>
              <a:chOff x="2565451" y="2861187"/>
              <a:chExt cx="2203194" cy="835742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FAA753E-0B9E-7D4B-9993-F01E03A4A80F}"/>
                  </a:ext>
                </a:extLst>
              </p:cNvPr>
              <p:cNvSpPr/>
              <p:nvPr/>
            </p:nvSpPr>
            <p:spPr>
              <a:xfrm>
                <a:off x="2885905" y="2861187"/>
                <a:ext cx="1882740" cy="8357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2CBC76-ED66-154E-9A55-ACF35ABC7F85}"/>
                  </a:ext>
                </a:extLst>
              </p:cNvPr>
              <p:cNvSpPr txBox="1"/>
              <p:nvPr/>
            </p:nvSpPr>
            <p:spPr>
              <a:xfrm>
                <a:off x="2565451" y="3108424"/>
                <a:ext cx="2113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NLU Engine</a:t>
                </a:r>
              </a:p>
            </p:txBody>
          </p:sp>
        </p:grpSp>
        <p:pic>
          <p:nvPicPr>
            <p:cNvPr id="20" name="Graphic 19" descr="Gears">
              <a:extLst>
                <a:ext uri="{FF2B5EF4-FFF2-40B4-BE49-F238E27FC236}">
                  <a16:creationId xmlns:a16="http://schemas.microsoft.com/office/drawing/2014/main" id="{C69032B3-95AC-2F40-95B8-90B6FB6BC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7523" y="3069765"/>
              <a:ext cx="690404" cy="6904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F285D-F647-A741-AECA-4344E34B22AF}"/>
              </a:ext>
            </a:extLst>
          </p:cNvPr>
          <p:cNvGrpSpPr/>
          <p:nvPr/>
        </p:nvGrpSpPr>
        <p:grpSpPr>
          <a:xfrm>
            <a:off x="9798565" y="2400907"/>
            <a:ext cx="658761" cy="658761"/>
            <a:chOff x="9822426" y="3091802"/>
            <a:chExt cx="658761" cy="65876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4EC1E0-E653-3348-8E7A-7F87355CA573}"/>
                </a:ext>
              </a:extLst>
            </p:cNvPr>
            <p:cNvSpPr/>
            <p:nvPr/>
          </p:nvSpPr>
          <p:spPr>
            <a:xfrm>
              <a:off x="9822426" y="3091802"/>
              <a:ext cx="658761" cy="6587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CE7DB1FC-AF5D-694E-8950-EC82119A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74082" y="3146325"/>
              <a:ext cx="565348" cy="565348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E72406-16FD-6E48-B8E8-D35630E7F4AE}"/>
              </a:ext>
            </a:extLst>
          </p:cNvPr>
          <p:cNvCxnSpPr/>
          <p:nvPr/>
        </p:nvCxnSpPr>
        <p:spPr>
          <a:xfrm>
            <a:off x="2450679" y="2809257"/>
            <a:ext cx="40312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934B57-6FB9-8346-9EA4-516BF5AC63D5}"/>
              </a:ext>
            </a:extLst>
          </p:cNvPr>
          <p:cNvCxnSpPr/>
          <p:nvPr/>
        </p:nvCxnSpPr>
        <p:spPr>
          <a:xfrm>
            <a:off x="5434793" y="2809257"/>
            <a:ext cx="40312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AF20A-F043-074C-BCEE-5260AFBD531A}"/>
              </a:ext>
            </a:extLst>
          </p:cNvPr>
          <p:cNvCxnSpPr/>
          <p:nvPr/>
        </p:nvCxnSpPr>
        <p:spPr>
          <a:xfrm>
            <a:off x="6725280" y="2805771"/>
            <a:ext cx="40312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9557ED-480E-F540-987D-B405FF53F64C}"/>
              </a:ext>
            </a:extLst>
          </p:cNvPr>
          <p:cNvCxnSpPr/>
          <p:nvPr/>
        </p:nvCxnSpPr>
        <p:spPr>
          <a:xfrm>
            <a:off x="9277520" y="2805771"/>
            <a:ext cx="40312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Magnifying glass">
            <a:extLst>
              <a:ext uri="{FF2B5EF4-FFF2-40B4-BE49-F238E27FC236}">
                <a16:creationId xmlns:a16="http://schemas.microsoft.com/office/drawing/2014/main" id="{3F5C9C65-7ED0-C047-9108-AA8DDB667A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3415" y="951480"/>
            <a:ext cx="4440369" cy="444036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1BEEE2F-C912-064C-AF30-54FF827F276E}"/>
              </a:ext>
            </a:extLst>
          </p:cNvPr>
          <p:cNvGrpSpPr/>
          <p:nvPr/>
        </p:nvGrpSpPr>
        <p:grpSpPr>
          <a:xfrm>
            <a:off x="7128403" y="4269542"/>
            <a:ext cx="2113935" cy="712885"/>
            <a:chOff x="7163585" y="3635045"/>
            <a:chExt cx="2113935" cy="71288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8D11ED-F1B2-3B48-B059-A5C6457F205C}"/>
                </a:ext>
              </a:extLst>
            </p:cNvPr>
            <p:cNvGrpSpPr/>
            <p:nvPr/>
          </p:nvGrpSpPr>
          <p:grpSpPr>
            <a:xfrm>
              <a:off x="7163585" y="3653059"/>
              <a:ext cx="2113935" cy="694871"/>
              <a:chOff x="2767012" y="2861186"/>
              <a:chExt cx="2113935" cy="694871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99D4387-D38A-9941-B4A9-95FB6ABF8E54}"/>
                  </a:ext>
                </a:extLst>
              </p:cNvPr>
              <p:cNvSpPr/>
              <p:nvPr/>
            </p:nvSpPr>
            <p:spPr>
              <a:xfrm>
                <a:off x="2885905" y="2861186"/>
                <a:ext cx="1882740" cy="6948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BD0242-AC58-3749-81B1-81C16767CCDB}"/>
                  </a:ext>
                </a:extLst>
              </p:cNvPr>
              <p:cNvSpPr txBox="1"/>
              <p:nvPr/>
            </p:nvSpPr>
            <p:spPr>
              <a:xfrm>
                <a:off x="2767012" y="3132554"/>
                <a:ext cx="2113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Semantic Parsing</a:t>
                </a:r>
              </a:p>
            </p:txBody>
          </p:sp>
        </p:grpSp>
        <p:pic>
          <p:nvPicPr>
            <p:cNvPr id="40" name="Graphic 39" descr="Single gear">
              <a:extLst>
                <a:ext uri="{FF2B5EF4-FFF2-40B4-BE49-F238E27FC236}">
                  <a16:creationId xmlns:a16="http://schemas.microsoft.com/office/drawing/2014/main" id="{F2504BD5-B6BF-DD4C-BD81-20339AAC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91952" y="3635045"/>
              <a:ext cx="457200" cy="4572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1158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B6F-B962-484C-B903-B036CD63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Semantic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56BD-2789-D34C-9A73-1F81F1D2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understand the action requested by the users</a:t>
            </a:r>
          </a:p>
          <a:p>
            <a:pPr lvl="1"/>
            <a:r>
              <a:rPr lang="en-US" dirty="0"/>
              <a:t>Identify the intents (play music, turn on lights, etc.)</a:t>
            </a:r>
          </a:p>
          <a:p>
            <a:pPr lvl="1"/>
            <a:r>
              <a:rPr lang="en-US" dirty="0"/>
              <a:t>Identify the slots (which song to play? which light to turn on?)</a:t>
            </a:r>
          </a:p>
          <a:p>
            <a:r>
              <a:rPr lang="en-US" dirty="0"/>
              <a:t>Example query and semantic parse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2CC0347-D859-C54B-9BFF-A3815A0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B6DE-B163-3F44-947F-37DB2466B1F9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24E4A-6249-004C-B25B-1FEE88EC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5DDA2-4107-5944-BA08-87F1F042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63B2C-173E-DB49-9A71-A6A8FA2F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75" y="3653283"/>
            <a:ext cx="4556023" cy="2523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361C1-168C-2442-BB12-6D072DD8C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364" y="3785028"/>
            <a:ext cx="6157069" cy="2260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34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889-AD9B-434C-BB3B-092F6A53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492D-31CD-2841-BB5B-8484868C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Shift-reduce parser based on RNN-Grammars [Gupta et al 2018, Einolghozati et al 2019]</a:t>
            </a:r>
          </a:p>
          <a:p>
            <a:r>
              <a:rPr lang="en-US" dirty="0"/>
              <a:t>For simple queries, Text Classification + Sequence Tagging [Lafferty et al 2001, Mesnil et al 2016, Liu et al 2016]</a:t>
            </a:r>
          </a:p>
          <a:p>
            <a:r>
              <a:rPr lang="en-US" dirty="0">
                <a:solidFill>
                  <a:srgbClr val="C00000"/>
                </a:solidFill>
              </a:rPr>
              <a:t>Can we create a model that works well on both and handle more types of queries?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98B86D-B94B-8649-8930-E30686E8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B4A6-5349-8D45-8B9F-3DE334EDE193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268B9-4AF8-C344-A42E-97BD77FB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2AC51-1FEE-164C-91FF-BCEFAA41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6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20FD-EB99-1C4D-85EB-AA52E3A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CF9A-04B6-4D40-B6E8-FE3133F7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unified approach for simple and complex queries</a:t>
            </a:r>
          </a:p>
          <a:p>
            <a:r>
              <a:rPr lang="en-US" dirty="0"/>
              <a:t>Be able to handle queries that don’t conform to the grammar of either simple or complex queries</a:t>
            </a:r>
          </a:p>
          <a:p>
            <a:r>
              <a:rPr lang="en-US" dirty="0"/>
              <a:t>Improve SOTA performance on various datasets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6AB72C-35E7-AD4F-948C-777B0A5D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75D2-F006-934A-9A30-97175A615FDF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21039-4193-634C-89C0-7B58D89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49876-829B-8A43-9599-DE4C03A9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9A5F-4232-114C-9854-9BE5B415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32B08E-CC5E-D848-97C9-F245F336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43A1-ECC2-F140-A495-10A3BEEB3F47}" type="datetime1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EEB30-9F7D-FC47-8F2D-44632844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Web Conference 2020. Contact: srongali@cs.umass.edu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4E4CE-0919-D143-B07B-DD0A4173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42C3-EE33-0146-8107-A10F9AED9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3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3|0.6|13.4|0.3|7.4|0.3|6.8|0.4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8.5|0.5|36|0.5|3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6.5|6.1|0.5|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.3|3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3.2|1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8.7|1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5.5|0.8|26.5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{F2439D32-5C5C-F444-AFBB-A4579B2D0E93}tf10001060</Template>
  <TotalTime>1670</TotalTime>
  <Words>1462</Words>
  <Application>Microsoft Macintosh PowerPoint</Application>
  <PresentationFormat>Widescreen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Amazon Ember Light</vt:lpstr>
      <vt:lpstr>Arial</vt:lpstr>
      <vt:lpstr>Calibri</vt:lpstr>
      <vt:lpstr>Calibri Light</vt:lpstr>
      <vt:lpstr>Office Theme</vt:lpstr>
      <vt:lpstr>Don’t Parse, Generate! A Sequence to Sequence Architecture for Task-Oriented Semantic Parsing</vt:lpstr>
      <vt:lpstr>TL;DR</vt:lpstr>
      <vt:lpstr>Introduction</vt:lpstr>
      <vt:lpstr>Virtual Assistants</vt:lpstr>
      <vt:lpstr>High-level overview of their design</vt:lpstr>
      <vt:lpstr>Task-Oriented Semantic Parsing</vt:lpstr>
      <vt:lpstr>Previous Approaches</vt:lpstr>
      <vt:lpstr>Our Goals</vt:lpstr>
      <vt:lpstr>Our Methodology</vt:lpstr>
      <vt:lpstr>Overall approach</vt:lpstr>
      <vt:lpstr>Query Formulation</vt:lpstr>
      <vt:lpstr>Non-conforming queries</vt:lpstr>
      <vt:lpstr>Model Components</vt:lpstr>
      <vt:lpstr>Model architecture</vt:lpstr>
      <vt:lpstr>Our Goals</vt:lpstr>
      <vt:lpstr>Experiments</vt:lpstr>
      <vt:lpstr>Datasets</vt:lpstr>
      <vt:lpstr>Evaluation metric</vt:lpstr>
      <vt:lpstr>Results: Facebook TOP</vt:lpstr>
      <vt:lpstr>Results: Simple Query Datasets</vt:lpstr>
      <vt:lpstr>Our Goals</vt:lpstr>
      <vt:lpstr>An interesting example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Parse Generate! A Sequence to Sequence Architecture for Task-Oriented Semantic Parsing</dc:title>
  <dc:creator>Subendhu Rongali</dc:creator>
  <cp:lastModifiedBy>Subendhu Rongali</cp:lastModifiedBy>
  <cp:revision>60</cp:revision>
  <dcterms:created xsi:type="dcterms:W3CDTF">2020-04-02T18:27:01Z</dcterms:created>
  <dcterms:modified xsi:type="dcterms:W3CDTF">2020-04-09T15:43:06Z</dcterms:modified>
</cp:coreProperties>
</file>