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3"/>
  </p:notesMasterIdLst>
  <p:handoutMasterIdLst>
    <p:handoutMasterId r:id="rId94"/>
  </p:handoutMasterIdLst>
  <p:sldIdLst>
    <p:sldId id="256" r:id="rId2"/>
    <p:sldId id="257" r:id="rId3"/>
    <p:sldId id="259" r:id="rId4"/>
    <p:sldId id="258" r:id="rId5"/>
    <p:sldId id="347" r:id="rId6"/>
    <p:sldId id="260" r:id="rId7"/>
    <p:sldId id="261" r:id="rId8"/>
    <p:sldId id="262" r:id="rId9"/>
    <p:sldId id="263" r:id="rId10"/>
    <p:sldId id="264" r:id="rId11"/>
    <p:sldId id="265" r:id="rId12"/>
    <p:sldId id="266" r:id="rId13"/>
    <p:sldId id="267" r:id="rId14"/>
    <p:sldId id="268" r:id="rId15"/>
    <p:sldId id="269" r:id="rId16"/>
    <p:sldId id="352"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 id="351" r:id="rId30"/>
    <p:sldId id="283" r:id="rId31"/>
    <p:sldId id="285" r:id="rId32"/>
    <p:sldId id="284" r:id="rId33"/>
    <p:sldId id="286" r:id="rId34"/>
    <p:sldId id="287" r:id="rId35"/>
    <p:sldId id="288" r:id="rId36"/>
    <p:sldId id="289" r:id="rId37"/>
    <p:sldId id="291" r:id="rId38"/>
    <p:sldId id="290" r:id="rId39"/>
    <p:sldId id="292" r:id="rId40"/>
    <p:sldId id="293" r:id="rId41"/>
    <p:sldId id="294" r:id="rId42"/>
    <p:sldId id="295" r:id="rId43"/>
    <p:sldId id="296" r:id="rId44"/>
    <p:sldId id="297" r:id="rId45"/>
    <p:sldId id="298" r:id="rId46"/>
    <p:sldId id="299" r:id="rId47"/>
    <p:sldId id="300" r:id="rId48"/>
    <p:sldId id="302" r:id="rId49"/>
    <p:sldId id="303" r:id="rId50"/>
    <p:sldId id="301" r:id="rId51"/>
    <p:sldId id="304" r:id="rId52"/>
    <p:sldId id="305" r:id="rId53"/>
    <p:sldId id="306" r:id="rId54"/>
    <p:sldId id="308" r:id="rId55"/>
    <p:sldId id="350"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9" r:id="rId75"/>
    <p:sldId id="34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6"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BA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5316"/>
  </p:normalViewPr>
  <p:slideViewPr>
    <p:cSldViewPr snapToGrid="0" snapToObjects="1">
      <p:cViewPr varScale="1">
        <p:scale>
          <a:sx n="77" d="100"/>
          <a:sy n="77" d="100"/>
        </p:scale>
        <p:origin x="1376" y="184"/>
      </p:cViewPr>
      <p:guideLst/>
    </p:cSldViewPr>
  </p:slideViewPr>
  <p:notesTextViewPr>
    <p:cViewPr>
      <p:scale>
        <a:sx n="95" d="100"/>
        <a:sy n="95" d="100"/>
      </p:scale>
      <p:origin x="0" y="0"/>
    </p:cViewPr>
  </p:notesTextViewPr>
  <p:notesViewPr>
    <p:cSldViewPr snapToGrid="0" snapToObjects="1">
      <p:cViewPr varScale="1">
        <p:scale>
          <a:sx n="69" d="100"/>
          <a:sy n="69" d="100"/>
        </p:scale>
        <p:origin x="3648"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C9487-6F45-A2E3-071E-82BE5EB272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93F058-C2FD-F358-86F1-DE60B49FA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00BD17-9B7E-914D-B324-1A34CE49C2A6}" type="datetimeFigureOut">
              <a:rPr lang="en-US" smtClean="0"/>
              <a:t>5/22/22</a:t>
            </a:fld>
            <a:endParaRPr lang="en-US"/>
          </a:p>
        </p:txBody>
      </p:sp>
      <p:sp>
        <p:nvSpPr>
          <p:cNvPr id="4" name="Footer Placeholder 3">
            <a:extLst>
              <a:ext uri="{FF2B5EF4-FFF2-40B4-BE49-F238E27FC236}">
                <a16:creationId xmlns:a16="http://schemas.microsoft.com/office/drawing/2014/main" id="{79FC6C38-1E6E-6047-0974-A7901A4E44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1F48BB8-0AA5-F96C-6538-14C9AE6C02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7A53D0-61F2-7946-A9C5-1A5CE1A0BD45}" type="slidenum">
              <a:rPr lang="en-US" smtClean="0"/>
              <a:t>‹#›</a:t>
            </a:fld>
            <a:endParaRPr lang="en-US"/>
          </a:p>
        </p:txBody>
      </p:sp>
    </p:spTree>
    <p:extLst>
      <p:ext uri="{BB962C8B-B14F-4D97-AF65-F5344CB8AC3E}">
        <p14:creationId xmlns:p14="http://schemas.microsoft.com/office/powerpoint/2010/main" val="125889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7E209-30DE-6141-9D4A-76671DDB6B69}" type="datetimeFigureOut">
              <a:rPr lang="en-US" smtClean="0"/>
              <a:t>5/22/22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9032F6-898C-274B-8B43-49EB6589531F}" type="slidenum">
              <a:rPr lang="en-US" smtClean="0"/>
              <a:t>‹#›</a:t>
            </a:fld>
            <a:endParaRPr lang="en-US"/>
          </a:p>
        </p:txBody>
      </p:sp>
    </p:spTree>
    <p:extLst>
      <p:ext uri="{BB962C8B-B14F-4D97-AF65-F5344CB8AC3E}">
        <p14:creationId xmlns:p14="http://schemas.microsoft.com/office/powerpoint/2010/main" val="324208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Thank you so much for joining me for my dissertation proposal. My name is Subendhu. I’m a fifth year PhD student. I work with Prof. Andrew McCallum, who is the chair of my committee, also consisting of professors Mohit </a:t>
            </a:r>
            <a:r>
              <a:rPr lang="en-US" dirty="0" err="1"/>
              <a:t>Iyyer</a:t>
            </a:r>
            <a:r>
              <a:rPr lang="en-US" dirty="0"/>
              <a:t>, Andrew Lan, and </a:t>
            </a:r>
            <a:r>
              <a:rPr lang="en-US" dirty="0" err="1"/>
              <a:t>Konstantine</a:t>
            </a:r>
            <a:r>
              <a:rPr lang="en-US" dirty="0"/>
              <a:t> </a:t>
            </a:r>
            <a:r>
              <a:rPr lang="en-US" dirty="0" err="1"/>
              <a:t>Arkoudas</a:t>
            </a:r>
            <a:r>
              <a:rPr lang="en-US" dirty="0"/>
              <a:t> from Amazon.  This proposal covers my research on low resource language understanding in voice assistants.</a:t>
            </a:r>
          </a:p>
        </p:txBody>
      </p:sp>
      <p:sp>
        <p:nvSpPr>
          <p:cNvPr id="4" name="Slide Number Placeholder 3"/>
          <p:cNvSpPr>
            <a:spLocks noGrp="1"/>
          </p:cNvSpPr>
          <p:nvPr>
            <p:ph type="sldNum" sz="quarter" idx="5"/>
          </p:nvPr>
        </p:nvSpPr>
        <p:spPr/>
        <p:txBody>
          <a:bodyPr/>
          <a:lstStyle/>
          <a:p>
            <a:fld id="{2D9032F6-898C-274B-8B43-49EB6589531F}" type="slidenum">
              <a:rPr lang="en-US" smtClean="0"/>
              <a:t>1</a:t>
            </a:fld>
            <a:endParaRPr lang="en-US"/>
          </a:p>
        </p:txBody>
      </p:sp>
    </p:spTree>
    <p:extLst>
      <p:ext uri="{BB962C8B-B14F-4D97-AF65-F5344CB8AC3E}">
        <p14:creationId xmlns:p14="http://schemas.microsoft.com/office/powerpoint/2010/main" val="630924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this architecture is currently what’s used everywhere, it is heavily resource-</a:t>
            </a:r>
            <a:r>
              <a:rPr lang="en-US" dirty="0" err="1"/>
              <a:t>dependant</a:t>
            </a:r>
            <a:r>
              <a:rPr lang="en-US" dirty="0"/>
              <a:t>. Take each of the ASR and NLU modules for example. Both these modules are typically trained with hundreds of thousands of annotated data examples, typically annotated by an army of crowd workers. Given the complexity of annotated as we’ve seen from the examples earlier, this process is very time consuming and expensive. So, a big question here is, can we train these models to do well with fewer examples. </a:t>
            </a:r>
          </a:p>
          <a:p>
            <a:endParaRPr lang="en-US" dirty="0"/>
          </a:p>
          <a:p>
            <a:r>
              <a:rPr lang="en-US" dirty="0"/>
              <a:t>In addition, the whole system is designed as a two-stage pipeline due to the lack of end-to-end data and sufficiently high-performing end-to-end models. And end-to-end system promises to be faster and better optimized, so building such a system is another important question.</a:t>
            </a:r>
          </a:p>
          <a:p>
            <a:endParaRPr lang="en-US" dirty="0"/>
          </a:p>
          <a:p>
            <a:r>
              <a:rPr lang="en-US" dirty="0"/>
              <a:t>Finally, to improve the capabilities of voice assistants, they are trained to handle user requests in more, newer domains. This process requires that the model be re-trained on lots of annotated data from the new domains every time. Naturally, we ask, how can we build a model that can do this without requiring new annotations? This paves way to universal semantic parsing, where the model can parse utterances from any domain into a given intent-slot schema. </a:t>
            </a:r>
          </a:p>
        </p:txBody>
      </p:sp>
      <p:sp>
        <p:nvSpPr>
          <p:cNvPr id="4" name="Slide Number Placeholder 3"/>
          <p:cNvSpPr>
            <a:spLocks noGrp="1"/>
          </p:cNvSpPr>
          <p:nvPr>
            <p:ph type="sldNum" sz="quarter" idx="5"/>
          </p:nvPr>
        </p:nvSpPr>
        <p:spPr/>
        <p:txBody>
          <a:bodyPr/>
          <a:lstStyle/>
          <a:p>
            <a:fld id="{2D9032F6-898C-274B-8B43-49EB6589531F}" type="slidenum">
              <a:rPr lang="en-US" smtClean="0"/>
              <a:t>10</a:t>
            </a:fld>
            <a:endParaRPr lang="en-US"/>
          </a:p>
        </p:txBody>
      </p:sp>
    </p:spTree>
    <p:extLst>
      <p:ext uri="{BB962C8B-B14F-4D97-AF65-F5344CB8AC3E}">
        <p14:creationId xmlns:p14="http://schemas.microsoft.com/office/powerpoint/2010/main" val="770732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my dissertation statement.</a:t>
            </a:r>
          </a:p>
        </p:txBody>
      </p:sp>
      <p:sp>
        <p:nvSpPr>
          <p:cNvPr id="4" name="Slide Number Placeholder 3"/>
          <p:cNvSpPr>
            <a:spLocks noGrp="1"/>
          </p:cNvSpPr>
          <p:nvPr>
            <p:ph type="sldNum" sz="quarter" idx="5"/>
          </p:nvPr>
        </p:nvSpPr>
        <p:spPr/>
        <p:txBody>
          <a:bodyPr/>
          <a:lstStyle/>
          <a:p>
            <a:fld id="{2D9032F6-898C-274B-8B43-49EB6589531F}" type="slidenum">
              <a:rPr lang="en-US" smtClean="0"/>
              <a:t>11</a:t>
            </a:fld>
            <a:endParaRPr lang="en-US"/>
          </a:p>
        </p:txBody>
      </p:sp>
    </p:spTree>
    <p:extLst>
      <p:ext uri="{BB962C8B-B14F-4D97-AF65-F5344CB8AC3E}">
        <p14:creationId xmlns:p14="http://schemas.microsoft.com/office/powerpoint/2010/main" val="2333589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aim to address all these low resource language understanding problems to build better and more efficient voice assistants.</a:t>
            </a:r>
          </a:p>
        </p:txBody>
      </p:sp>
      <p:sp>
        <p:nvSpPr>
          <p:cNvPr id="4" name="Slide Number Placeholder 3"/>
          <p:cNvSpPr>
            <a:spLocks noGrp="1"/>
          </p:cNvSpPr>
          <p:nvPr>
            <p:ph type="sldNum" sz="quarter" idx="5"/>
          </p:nvPr>
        </p:nvSpPr>
        <p:spPr/>
        <p:txBody>
          <a:bodyPr/>
          <a:lstStyle/>
          <a:p>
            <a:fld id="{2D9032F6-898C-274B-8B43-49EB6589531F}" type="slidenum">
              <a:rPr lang="en-US" smtClean="0"/>
              <a:t>12</a:t>
            </a:fld>
            <a:endParaRPr lang="en-US"/>
          </a:p>
        </p:txBody>
      </p:sp>
    </p:spTree>
    <p:extLst>
      <p:ext uri="{BB962C8B-B14F-4D97-AF65-F5344CB8AC3E}">
        <p14:creationId xmlns:p14="http://schemas.microsoft.com/office/powerpoint/2010/main" val="2458714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the big picture outline that details all the resource-related issues. The speech low-resource problem is out of scope since this dissertation focuses on language understanding. To address the other issues, we first build a language understanding system that is state-of-the-art, and also enables us to tackle the subsequent resource constraint problems. We then propose an E2E system that can potentially replace the current pipelined system. Next, we describe how to train semantic parsing models with very few examples and finally, we propose a model to perform zero-shot domain adaptation in semantic parsing. The central theme among all my research is to use transfer learning and the power of pre-trained language models to account for resource scarcity and build robust, high-performing systems.</a:t>
            </a:r>
          </a:p>
        </p:txBody>
      </p:sp>
      <p:sp>
        <p:nvSpPr>
          <p:cNvPr id="4" name="Slide Number Placeholder 3"/>
          <p:cNvSpPr>
            <a:spLocks noGrp="1"/>
          </p:cNvSpPr>
          <p:nvPr>
            <p:ph type="sldNum" sz="quarter" idx="5"/>
          </p:nvPr>
        </p:nvSpPr>
        <p:spPr/>
        <p:txBody>
          <a:bodyPr/>
          <a:lstStyle/>
          <a:p>
            <a:fld id="{2D9032F6-898C-274B-8B43-49EB6589531F}" type="slidenum">
              <a:rPr lang="en-US" smtClean="0"/>
              <a:t>13</a:t>
            </a:fld>
            <a:endParaRPr lang="en-US"/>
          </a:p>
        </p:txBody>
      </p:sp>
    </p:spTree>
    <p:extLst>
      <p:ext uri="{BB962C8B-B14F-4D97-AF65-F5344CB8AC3E}">
        <p14:creationId xmlns:p14="http://schemas.microsoft.com/office/powerpoint/2010/main" val="1056883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first three sections, I will present completed research work. For zero-shot domain adaptation, which is upcoming work, I will present our proposed models, preliminary results and observations, remaining challenges, and a research plan.</a:t>
            </a:r>
          </a:p>
        </p:txBody>
      </p:sp>
      <p:sp>
        <p:nvSpPr>
          <p:cNvPr id="4" name="Slide Number Placeholder 3"/>
          <p:cNvSpPr>
            <a:spLocks noGrp="1"/>
          </p:cNvSpPr>
          <p:nvPr>
            <p:ph type="sldNum" sz="quarter" idx="5"/>
          </p:nvPr>
        </p:nvSpPr>
        <p:spPr/>
        <p:txBody>
          <a:bodyPr/>
          <a:lstStyle/>
          <a:p>
            <a:fld id="{2D9032F6-898C-274B-8B43-49EB6589531F}" type="slidenum">
              <a:rPr lang="en-US" smtClean="0"/>
              <a:t>14</a:t>
            </a:fld>
            <a:endParaRPr lang="en-US"/>
          </a:p>
        </p:txBody>
      </p:sp>
    </p:spTree>
    <p:extLst>
      <p:ext uri="{BB962C8B-B14F-4D97-AF65-F5344CB8AC3E}">
        <p14:creationId xmlns:p14="http://schemas.microsoft.com/office/powerpoint/2010/main" val="1703899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onto the first section. Here, we describe a state-of-the-art model to perform task-oriented semantic parsing and provide a base for our remaining work.</a:t>
            </a:r>
          </a:p>
        </p:txBody>
      </p:sp>
      <p:sp>
        <p:nvSpPr>
          <p:cNvPr id="4" name="Slide Number Placeholder 3"/>
          <p:cNvSpPr>
            <a:spLocks noGrp="1"/>
          </p:cNvSpPr>
          <p:nvPr>
            <p:ph type="sldNum" sz="quarter" idx="5"/>
          </p:nvPr>
        </p:nvSpPr>
        <p:spPr/>
        <p:txBody>
          <a:bodyPr/>
          <a:lstStyle/>
          <a:p>
            <a:fld id="{2D9032F6-898C-274B-8B43-49EB6589531F}" type="slidenum">
              <a:rPr lang="en-US" smtClean="0"/>
              <a:t>15</a:t>
            </a:fld>
            <a:endParaRPr lang="en-US"/>
          </a:p>
        </p:txBody>
      </p:sp>
    </p:spTree>
    <p:extLst>
      <p:ext uri="{BB962C8B-B14F-4D97-AF65-F5344CB8AC3E}">
        <p14:creationId xmlns:p14="http://schemas.microsoft.com/office/powerpoint/2010/main" val="3667164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our big picture diagram, we are currently on problem 1.</a:t>
            </a:r>
          </a:p>
        </p:txBody>
      </p:sp>
      <p:sp>
        <p:nvSpPr>
          <p:cNvPr id="4" name="Slide Number Placeholder 3"/>
          <p:cNvSpPr>
            <a:spLocks noGrp="1"/>
          </p:cNvSpPr>
          <p:nvPr>
            <p:ph type="sldNum" sz="quarter" idx="5"/>
          </p:nvPr>
        </p:nvSpPr>
        <p:spPr/>
        <p:txBody>
          <a:bodyPr/>
          <a:lstStyle/>
          <a:p>
            <a:fld id="{2D9032F6-898C-274B-8B43-49EB6589531F}" type="slidenum">
              <a:rPr lang="en-US" smtClean="0"/>
              <a:t>16</a:t>
            </a:fld>
            <a:endParaRPr lang="en-US"/>
          </a:p>
        </p:txBody>
      </p:sp>
    </p:spTree>
    <p:extLst>
      <p:ext uri="{BB962C8B-B14F-4D97-AF65-F5344CB8AC3E}">
        <p14:creationId xmlns:p14="http://schemas.microsoft.com/office/powerpoint/2010/main" val="1307102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re-iterate, the task we are solving here is task-oriented semantic parsing. So given an utterance such as how far is the coffee shop, we want to parse it into its logical form containing intents and slots.</a:t>
            </a:r>
          </a:p>
        </p:txBody>
      </p:sp>
      <p:sp>
        <p:nvSpPr>
          <p:cNvPr id="4" name="Slide Number Placeholder 3"/>
          <p:cNvSpPr>
            <a:spLocks noGrp="1"/>
          </p:cNvSpPr>
          <p:nvPr>
            <p:ph type="sldNum" sz="quarter" idx="5"/>
          </p:nvPr>
        </p:nvSpPr>
        <p:spPr/>
        <p:txBody>
          <a:bodyPr/>
          <a:lstStyle/>
          <a:p>
            <a:fld id="{2D9032F6-898C-274B-8B43-49EB6589531F}" type="slidenum">
              <a:rPr lang="en-US" smtClean="0"/>
              <a:t>17</a:t>
            </a:fld>
            <a:endParaRPr lang="en-US"/>
          </a:p>
        </p:txBody>
      </p:sp>
    </p:spTree>
    <p:extLst>
      <p:ext uri="{BB962C8B-B14F-4D97-AF65-F5344CB8AC3E}">
        <p14:creationId xmlns:p14="http://schemas.microsoft.com/office/powerpoint/2010/main" val="2874386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prior work, the best performing models for parsing complex utterances were shift-reduce parsers that were trained to open and close nodes in the tree-like logical form. These models require a defined grammar for the target parse.</a:t>
            </a:r>
          </a:p>
          <a:p>
            <a:endParaRPr lang="en-US" dirty="0"/>
          </a:p>
          <a:p>
            <a:r>
              <a:rPr lang="en-US" dirty="0"/>
              <a:t>For simple utterances with a single intent and disjoint slots, the task was accomplished by classification and sequence tagging models which first classify the intent and then tag each word in the sentence and combine adjoining tags.</a:t>
            </a:r>
          </a:p>
          <a:p>
            <a:endParaRPr lang="en-US" dirty="0"/>
          </a:p>
          <a:p>
            <a:r>
              <a:rPr lang="en-US" dirty="0"/>
              <a:t>In both these cases, models typically assume a specific structure for the logical form. So in cases where the logical form has overlapping or repeating slots, they can’t be easily applied.</a:t>
            </a:r>
          </a:p>
        </p:txBody>
      </p:sp>
      <p:sp>
        <p:nvSpPr>
          <p:cNvPr id="4" name="Slide Number Placeholder 3"/>
          <p:cNvSpPr>
            <a:spLocks noGrp="1"/>
          </p:cNvSpPr>
          <p:nvPr>
            <p:ph type="sldNum" sz="quarter" idx="5"/>
          </p:nvPr>
        </p:nvSpPr>
        <p:spPr/>
        <p:txBody>
          <a:bodyPr/>
          <a:lstStyle/>
          <a:p>
            <a:fld id="{2D9032F6-898C-274B-8B43-49EB6589531F}" type="slidenum">
              <a:rPr lang="en-US" smtClean="0"/>
              <a:t>18</a:t>
            </a:fld>
            <a:endParaRPr lang="en-US"/>
          </a:p>
        </p:txBody>
      </p:sp>
    </p:spTree>
    <p:extLst>
      <p:ext uri="{BB962C8B-B14F-4D97-AF65-F5344CB8AC3E}">
        <p14:creationId xmlns:p14="http://schemas.microsoft.com/office/powerpoint/2010/main" val="1738798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work, our goal is to develop a unified approach for both simple and complex queries. In addition, we want our architecture to be simple and unstructured so that it can be used for future transfer learning style work to tackle low-resource problems and also take advantage of the widely available pretrained language model checkpoints. Finally, we also want to handle user queries that don’t just conform to the grammar of simple or complex queries such as ones with repeating and overlapping slots.</a:t>
            </a:r>
          </a:p>
        </p:txBody>
      </p:sp>
      <p:sp>
        <p:nvSpPr>
          <p:cNvPr id="4" name="Slide Number Placeholder 3"/>
          <p:cNvSpPr>
            <a:spLocks noGrp="1"/>
          </p:cNvSpPr>
          <p:nvPr>
            <p:ph type="sldNum" sz="quarter" idx="5"/>
          </p:nvPr>
        </p:nvSpPr>
        <p:spPr/>
        <p:txBody>
          <a:bodyPr/>
          <a:lstStyle/>
          <a:p>
            <a:fld id="{2D9032F6-898C-274B-8B43-49EB6589531F}" type="slidenum">
              <a:rPr lang="en-US" smtClean="0"/>
              <a:t>19</a:t>
            </a:fld>
            <a:endParaRPr lang="en-US"/>
          </a:p>
        </p:txBody>
      </p:sp>
    </p:spTree>
    <p:extLst>
      <p:ext uri="{BB962C8B-B14F-4D97-AF65-F5344CB8AC3E}">
        <p14:creationId xmlns:p14="http://schemas.microsoft.com/office/powerpoint/2010/main" val="355406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outline of today’s talk. I will first introduce language understanding in voice assistants. I will then describe the goals of this dissertation. Next, I will present the completed research work in three sections and finally, I will describe proposed upcoming work.</a:t>
            </a:r>
          </a:p>
        </p:txBody>
      </p:sp>
      <p:sp>
        <p:nvSpPr>
          <p:cNvPr id="4" name="Slide Number Placeholder 3"/>
          <p:cNvSpPr>
            <a:spLocks noGrp="1"/>
          </p:cNvSpPr>
          <p:nvPr>
            <p:ph type="sldNum" sz="quarter" idx="5"/>
          </p:nvPr>
        </p:nvSpPr>
        <p:spPr/>
        <p:txBody>
          <a:bodyPr/>
          <a:lstStyle/>
          <a:p>
            <a:fld id="{2D9032F6-898C-274B-8B43-49EB6589531F}" type="slidenum">
              <a:rPr lang="en-US" smtClean="0"/>
              <a:t>2</a:t>
            </a:fld>
            <a:endParaRPr lang="en-US"/>
          </a:p>
        </p:txBody>
      </p:sp>
    </p:spTree>
    <p:extLst>
      <p:ext uri="{BB962C8B-B14F-4D97-AF65-F5344CB8AC3E}">
        <p14:creationId xmlns:p14="http://schemas.microsoft.com/office/powerpoint/2010/main" val="2125876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these considerations in mind, we propose our model. It consists of a transformer sequence-to-sequence model, augmented with a custom pointer generator network. We refer to our model as Seq2seq-ptr. By solving semantic parsing using a simple encoder-decoder sequence-to-sequence model, we remove any structural dependencies and clear the way for transfer learning with other seq2seq data. We also take better advantage of pre-trained language model checkpoints that are trained in the same style on unsupervised text data. Seq2seq models are trained to take a source sequence as input and predict a target sequence. For task-oriented semantic parsing, the user query becomes the source sequence. For the target sequence, we define a custom formulation of intents and slots, which I will describe now.</a:t>
            </a:r>
          </a:p>
        </p:txBody>
      </p:sp>
      <p:sp>
        <p:nvSpPr>
          <p:cNvPr id="4" name="Slide Number Placeholder 3"/>
          <p:cNvSpPr>
            <a:spLocks noGrp="1"/>
          </p:cNvSpPr>
          <p:nvPr>
            <p:ph type="sldNum" sz="quarter" idx="5"/>
          </p:nvPr>
        </p:nvSpPr>
        <p:spPr/>
        <p:txBody>
          <a:bodyPr/>
          <a:lstStyle/>
          <a:p>
            <a:fld id="{2D9032F6-898C-274B-8B43-49EB6589531F}" type="slidenum">
              <a:rPr lang="en-US" smtClean="0"/>
              <a:t>20</a:t>
            </a:fld>
            <a:endParaRPr lang="en-US"/>
          </a:p>
        </p:txBody>
      </p:sp>
    </p:spTree>
    <p:extLst>
      <p:ext uri="{BB962C8B-B14F-4D97-AF65-F5344CB8AC3E}">
        <p14:creationId xmlns:p14="http://schemas.microsoft.com/office/powerpoint/2010/main" val="3105409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the utterance movie in the park events nearby this week, which is the source. The target logical form initially looks like this, with intent and slot tokens tagging and enclosing tokens from the source utterance in a tree-like logical form. To create our target sequence, we first replace each of the source tokens with custom pointer tokens pointing to the position index of the word in the source sequence. So here, ptr0 corresponds to the word movie and ptr1 to the word in etc. We then flatten the whole thing to create a flat target sequence with open and close tag tokens marking the structure.</a:t>
            </a:r>
          </a:p>
        </p:txBody>
      </p:sp>
      <p:sp>
        <p:nvSpPr>
          <p:cNvPr id="4" name="Slide Number Placeholder 3"/>
          <p:cNvSpPr>
            <a:spLocks noGrp="1"/>
          </p:cNvSpPr>
          <p:nvPr>
            <p:ph type="sldNum" sz="quarter" idx="5"/>
          </p:nvPr>
        </p:nvSpPr>
        <p:spPr/>
        <p:txBody>
          <a:bodyPr/>
          <a:lstStyle/>
          <a:p>
            <a:fld id="{2D9032F6-898C-274B-8B43-49EB6589531F}" type="slidenum">
              <a:rPr lang="en-US" smtClean="0"/>
              <a:t>21</a:t>
            </a:fld>
            <a:endParaRPr lang="en-US"/>
          </a:p>
        </p:txBody>
      </p:sp>
    </p:spTree>
    <p:extLst>
      <p:ext uri="{BB962C8B-B14F-4D97-AF65-F5344CB8AC3E}">
        <p14:creationId xmlns:p14="http://schemas.microsoft.com/office/powerpoint/2010/main" val="2881376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now briefly describe the architecture of seq2seq-ptr. Given the utterance play top country hits, we first pass it through a pretrained encoder such as BERT to generate encoder hidden states for each of the words. The decoder then decodes the target tokens by creating decoder representations, attending to previous decoder states and all the encoder states. Let’s take a look now at how the decoder hidden state at step 5 is used to decode the next token. We take the decoder hidden state that is produced in this step to compute attention pointer scores for each of the source tokens. A simple operation here could be the dot product between the decoder hidden state and each of the encoder hidden states. The decoder hidden state is then also projected into an output layer to compute scores for the intent and slot tags in the target vocabulary. All these unnormalized scores are then combined to generate the overall distribution for the next token. This is used to train the model using cross entropy loss and during inference, the highest scoring token is picked as the next token in the target sequence being decoded.</a:t>
            </a:r>
          </a:p>
        </p:txBody>
      </p:sp>
      <p:sp>
        <p:nvSpPr>
          <p:cNvPr id="4" name="Slide Number Placeholder 3"/>
          <p:cNvSpPr>
            <a:spLocks noGrp="1"/>
          </p:cNvSpPr>
          <p:nvPr>
            <p:ph type="sldNum" sz="quarter" idx="5"/>
          </p:nvPr>
        </p:nvSpPr>
        <p:spPr/>
        <p:txBody>
          <a:bodyPr/>
          <a:lstStyle/>
          <a:p>
            <a:fld id="{2D9032F6-898C-274B-8B43-49EB6589531F}" type="slidenum">
              <a:rPr lang="en-US" smtClean="0"/>
              <a:t>22</a:t>
            </a:fld>
            <a:endParaRPr lang="en-US"/>
          </a:p>
        </p:txBody>
      </p:sp>
    </p:spTree>
    <p:extLst>
      <p:ext uri="{BB962C8B-B14F-4D97-AF65-F5344CB8AC3E}">
        <p14:creationId xmlns:p14="http://schemas.microsoft.com/office/powerpoint/2010/main" val="28300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is our model good? First, the target vocabulary size is reduced to just the pointer and tag tokens instead of a simple sequence-to-sequence model, whose target vocabulary also consists of all the source English words. This modifications makes our model smaller, helps it learn faster and make it more robust.</a:t>
            </a:r>
          </a:p>
          <a:p>
            <a:r>
              <a:rPr lang="en-US" dirty="0"/>
              <a:t>This architecture can also parse utterances with non-conforming slots since their logical form can now be just expressed as a sequence with pointer and tag tokens, in any way we want. Finally, as mentioned earlier, we can initialize the encoder and decoder components with pretrained checkpoints and the whole architecture also makes transfer learning easy.</a:t>
            </a:r>
          </a:p>
        </p:txBody>
      </p:sp>
      <p:sp>
        <p:nvSpPr>
          <p:cNvPr id="4" name="Slide Number Placeholder 3"/>
          <p:cNvSpPr>
            <a:spLocks noGrp="1"/>
          </p:cNvSpPr>
          <p:nvPr>
            <p:ph type="sldNum" sz="quarter" idx="5"/>
          </p:nvPr>
        </p:nvSpPr>
        <p:spPr/>
        <p:txBody>
          <a:bodyPr/>
          <a:lstStyle/>
          <a:p>
            <a:fld id="{2D9032F6-898C-274B-8B43-49EB6589531F}" type="slidenum">
              <a:rPr lang="en-US" smtClean="0"/>
              <a:t>23</a:t>
            </a:fld>
            <a:endParaRPr lang="en-US"/>
          </a:p>
        </p:txBody>
      </p:sp>
    </p:spTree>
    <p:extLst>
      <p:ext uri="{BB962C8B-B14F-4D97-AF65-F5344CB8AC3E}">
        <p14:creationId xmlns:p14="http://schemas.microsoft.com/office/powerpoint/2010/main" val="2467740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 Seq2seq-ptr on many parsing datasets, some public and some internal to Amazon, which I had access to during my internship there. I present some of those results here. </a:t>
            </a:r>
          </a:p>
        </p:txBody>
      </p:sp>
      <p:sp>
        <p:nvSpPr>
          <p:cNvPr id="4" name="Slide Number Placeholder 3"/>
          <p:cNvSpPr>
            <a:spLocks noGrp="1"/>
          </p:cNvSpPr>
          <p:nvPr>
            <p:ph type="sldNum" sz="quarter" idx="5"/>
          </p:nvPr>
        </p:nvSpPr>
        <p:spPr/>
        <p:txBody>
          <a:bodyPr/>
          <a:lstStyle/>
          <a:p>
            <a:fld id="{2D9032F6-898C-274B-8B43-49EB6589531F}" type="slidenum">
              <a:rPr lang="en-US" smtClean="0"/>
              <a:t>24</a:t>
            </a:fld>
            <a:endParaRPr lang="en-US"/>
          </a:p>
        </p:txBody>
      </p:sp>
    </p:spTree>
    <p:extLst>
      <p:ext uri="{BB962C8B-B14F-4D97-AF65-F5344CB8AC3E}">
        <p14:creationId xmlns:p14="http://schemas.microsoft.com/office/powerpoint/2010/main" val="527108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on Facebook TOP dataset, which consists of complex utterances, we see that our model beats the previous best single-model in terms of exact match accuracy of the semantic parse, which is a shift-reduce parser. It also comes really close to the overall best score on this dataset achieved by an ensemble of pre-trained shift-reduce models, and a re-ranker on top of that. We improve….</a:t>
            </a:r>
          </a:p>
        </p:txBody>
      </p:sp>
      <p:sp>
        <p:nvSpPr>
          <p:cNvPr id="4" name="Slide Number Placeholder 3"/>
          <p:cNvSpPr>
            <a:spLocks noGrp="1"/>
          </p:cNvSpPr>
          <p:nvPr>
            <p:ph type="sldNum" sz="quarter" idx="5"/>
          </p:nvPr>
        </p:nvSpPr>
        <p:spPr/>
        <p:txBody>
          <a:bodyPr/>
          <a:lstStyle/>
          <a:p>
            <a:fld id="{2D9032F6-898C-274B-8B43-49EB6589531F}" type="slidenum">
              <a:rPr lang="en-US" smtClean="0"/>
              <a:t>25</a:t>
            </a:fld>
            <a:endParaRPr lang="en-US"/>
          </a:p>
        </p:txBody>
      </p:sp>
    </p:spTree>
    <p:extLst>
      <p:ext uri="{BB962C8B-B14F-4D97-AF65-F5344CB8AC3E}">
        <p14:creationId xmlns:p14="http://schemas.microsoft.com/office/powerpoint/2010/main" val="312429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SNIPS and ATIS datasets, we also achieve state-of-the-art results by beating many sequence tagging-style approaches. We improve… This brings us to the end of this chapter. </a:t>
            </a:r>
          </a:p>
        </p:txBody>
      </p:sp>
      <p:sp>
        <p:nvSpPr>
          <p:cNvPr id="4" name="Slide Number Placeholder 3"/>
          <p:cNvSpPr>
            <a:spLocks noGrp="1"/>
          </p:cNvSpPr>
          <p:nvPr>
            <p:ph type="sldNum" sz="quarter" idx="5"/>
          </p:nvPr>
        </p:nvSpPr>
        <p:spPr/>
        <p:txBody>
          <a:bodyPr/>
          <a:lstStyle/>
          <a:p>
            <a:fld id="{2D9032F6-898C-274B-8B43-49EB6589531F}" type="slidenum">
              <a:rPr lang="en-US" smtClean="0"/>
              <a:t>26</a:t>
            </a:fld>
            <a:endParaRPr lang="en-US"/>
          </a:p>
        </p:txBody>
      </p:sp>
    </p:spTree>
    <p:extLst>
      <p:ext uri="{BB962C8B-B14F-4D97-AF65-F5344CB8AC3E}">
        <p14:creationId xmlns:p14="http://schemas.microsoft.com/office/powerpoint/2010/main" val="1926022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describe an E2E system for spoken language understanding, to replace the pipelined 2-stage ASR-NLU system.</a:t>
            </a:r>
          </a:p>
        </p:txBody>
      </p:sp>
      <p:sp>
        <p:nvSpPr>
          <p:cNvPr id="4" name="Slide Number Placeholder 3"/>
          <p:cNvSpPr>
            <a:spLocks noGrp="1"/>
          </p:cNvSpPr>
          <p:nvPr>
            <p:ph type="sldNum" sz="quarter" idx="5"/>
          </p:nvPr>
        </p:nvSpPr>
        <p:spPr/>
        <p:txBody>
          <a:bodyPr/>
          <a:lstStyle/>
          <a:p>
            <a:fld id="{2D9032F6-898C-274B-8B43-49EB6589531F}" type="slidenum">
              <a:rPr lang="en-US" smtClean="0"/>
              <a:t>28</a:t>
            </a:fld>
            <a:endParaRPr lang="en-US"/>
          </a:p>
        </p:txBody>
      </p:sp>
    </p:spTree>
    <p:extLst>
      <p:ext uri="{BB962C8B-B14F-4D97-AF65-F5344CB8AC3E}">
        <p14:creationId xmlns:p14="http://schemas.microsoft.com/office/powerpoint/2010/main" val="1394138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the big picture, we are now on problem 2.</a:t>
            </a:r>
          </a:p>
        </p:txBody>
      </p:sp>
      <p:sp>
        <p:nvSpPr>
          <p:cNvPr id="4" name="Slide Number Placeholder 3"/>
          <p:cNvSpPr>
            <a:spLocks noGrp="1"/>
          </p:cNvSpPr>
          <p:nvPr>
            <p:ph type="sldNum" sz="quarter" idx="5"/>
          </p:nvPr>
        </p:nvSpPr>
        <p:spPr/>
        <p:txBody>
          <a:bodyPr/>
          <a:lstStyle/>
          <a:p>
            <a:fld id="{2D9032F6-898C-274B-8B43-49EB6589531F}" type="slidenum">
              <a:rPr lang="en-US" smtClean="0"/>
              <a:t>29</a:t>
            </a:fld>
            <a:endParaRPr lang="en-US"/>
          </a:p>
        </p:txBody>
      </p:sp>
    </p:spTree>
    <p:extLst>
      <p:ext uri="{BB962C8B-B14F-4D97-AF65-F5344CB8AC3E}">
        <p14:creationId xmlns:p14="http://schemas.microsoft.com/office/powerpoint/2010/main" val="3248333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re-iterate, the task here is spoken language understanding. So given user speech consisting of a request, here it says play don’t stop believing, we want to directly generate the target semantic parse consisting of the intents and slots. By following the seq2seq formulation from the previous chapter, this becomes just a sequence.</a:t>
            </a:r>
          </a:p>
        </p:txBody>
      </p:sp>
      <p:sp>
        <p:nvSpPr>
          <p:cNvPr id="4" name="Slide Number Placeholder 3"/>
          <p:cNvSpPr>
            <a:spLocks noGrp="1"/>
          </p:cNvSpPr>
          <p:nvPr>
            <p:ph type="sldNum" sz="quarter" idx="5"/>
          </p:nvPr>
        </p:nvSpPr>
        <p:spPr/>
        <p:txBody>
          <a:bodyPr/>
          <a:lstStyle/>
          <a:p>
            <a:fld id="{2D9032F6-898C-274B-8B43-49EB6589531F}" type="slidenum">
              <a:rPr lang="en-US" smtClean="0"/>
              <a:t>30</a:t>
            </a:fld>
            <a:endParaRPr lang="en-US"/>
          </a:p>
        </p:txBody>
      </p:sp>
    </p:spTree>
    <p:extLst>
      <p:ext uri="{BB962C8B-B14F-4D97-AF65-F5344CB8AC3E}">
        <p14:creationId xmlns:p14="http://schemas.microsoft.com/office/powerpoint/2010/main" val="870732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an introduction to voice assistants.</a:t>
            </a:r>
          </a:p>
        </p:txBody>
      </p:sp>
      <p:sp>
        <p:nvSpPr>
          <p:cNvPr id="4" name="Slide Number Placeholder 3"/>
          <p:cNvSpPr>
            <a:spLocks noGrp="1"/>
          </p:cNvSpPr>
          <p:nvPr>
            <p:ph type="sldNum" sz="quarter" idx="5"/>
          </p:nvPr>
        </p:nvSpPr>
        <p:spPr/>
        <p:txBody>
          <a:bodyPr/>
          <a:lstStyle/>
          <a:p>
            <a:fld id="{2D9032F6-898C-274B-8B43-49EB6589531F}" type="slidenum">
              <a:rPr lang="en-US" smtClean="0"/>
              <a:t>3</a:t>
            </a:fld>
            <a:endParaRPr lang="en-US"/>
          </a:p>
        </p:txBody>
      </p:sp>
    </p:spTree>
    <p:extLst>
      <p:ext uri="{BB962C8B-B14F-4D97-AF65-F5344CB8AC3E}">
        <p14:creationId xmlns:p14="http://schemas.microsoft.com/office/powerpoint/2010/main" val="3390167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 we want to build an end-to-end system? In the traditional 2-stage pipeline, the user speech is first sent through an ASR model to generate the text transcription. The transcription then goes through an NLU system to obtain the logical form hypothesis. By converting the audio to the hypothesis in just one step, we can build a better system because we now have a smaller and faster engine……</a:t>
            </a:r>
          </a:p>
        </p:txBody>
      </p:sp>
      <p:sp>
        <p:nvSpPr>
          <p:cNvPr id="4" name="Slide Number Placeholder 3"/>
          <p:cNvSpPr>
            <a:spLocks noGrp="1"/>
          </p:cNvSpPr>
          <p:nvPr>
            <p:ph type="sldNum" sz="quarter" idx="5"/>
          </p:nvPr>
        </p:nvSpPr>
        <p:spPr/>
        <p:txBody>
          <a:bodyPr/>
          <a:lstStyle/>
          <a:p>
            <a:fld id="{2D9032F6-898C-274B-8B43-49EB6589531F}" type="slidenum">
              <a:rPr lang="en-US" smtClean="0"/>
              <a:t>31</a:t>
            </a:fld>
            <a:endParaRPr lang="en-US"/>
          </a:p>
        </p:txBody>
      </p:sp>
    </p:spTree>
    <p:extLst>
      <p:ext uri="{BB962C8B-B14F-4D97-AF65-F5344CB8AC3E}">
        <p14:creationId xmlns:p14="http://schemas.microsoft.com/office/powerpoint/2010/main" val="1558292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relevant prior work, most SLU systems proposed are pipelined. There have been a few end-to-end models proposed but they typically showed lower performance than pipelined systems.</a:t>
            </a:r>
          </a:p>
        </p:txBody>
      </p:sp>
      <p:sp>
        <p:nvSpPr>
          <p:cNvPr id="4" name="Slide Number Placeholder 3"/>
          <p:cNvSpPr>
            <a:spLocks noGrp="1"/>
          </p:cNvSpPr>
          <p:nvPr>
            <p:ph type="sldNum" sz="quarter" idx="5"/>
          </p:nvPr>
        </p:nvSpPr>
        <p:spPr/>
        <p:txBody>
          <a:bodyPr/>
          <a:lstStyle/>
          <a:p>
            <a:fld id="{2D9032F6-898C-274B-8B43-49EB6589531F}" type="slidenum">
              <a:rPr lang="en-US" smtClean="0"/>
              <a:t>32</a:t>
            </a:fld>
            <a:endParaRPr lang="en-US"/>
          </a:p>
        </p:txBody>
      </p:sp>
    </p:spTree>
    <p:extLst>
      <p:ext uri="{BB962C8B-B14F-4D97-AF65-F5344CB8AC3E}">
        <p14:creationId xmlns:p14="http://schemas.microsoft.com/office/powerpoint/2010/main" val="1520325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because of limitations in prior approaches to end-to-end models. By trying to solve a combined harder problem, these models require lots of end-to-end training data. Previous approaches also don’t take advantage of the huge amount of ASR and NLU data because it isn’t necessarily aligned to create end-to-end data. Another limitation of end-to-end models is feature expansion. When we want to add new domains to the model, we would need end-to-end data and can’t do with just a few text-to-text samples that domain developers write.</a:t>
            </a:r>
          </a:p>
        </p:txBody>
      </p:sp>
      <p:sp>
        <p:nvSpPr>
          <p:cNvPr id="4" name="Slide Number Placeholder 3"/>
          <p:cNvSpPr>
            <a:spLocks noGrp="1"/>
          </p:cNvSpPr>
          <p:nvPr>
            <p:ph type="sldNum" sz="quarter" idx="5"/>
          </p:nvPr>
        </p:nvSpPr>
        <p:spPr/>
        <p:txBody>
          <a:bodyPr/>
          <a:lstStyle/>
          <a:p>
            <a:fld id="{2D9032F6-898C-274B-8B43-49EB6589531F}" type="slidenum">
              <a:rPr lang="en-US" smtClean="0"/>
              <a:t>33</a:t>
            </a:fld>
            <a:endParaRPr lang="en-US"/>
          </a:p>
        </p:txBody>
      </p:sp>
    </p:spTree>
    <p:extLst>
      <p:ext uri="{BB962C8B-B14F-4D97-AF65-F5344CB8AC3E}">
        <p14:creationId xmlns:p14="http://schemas.microsoft.com/office/powerpoint/2010/main" val="15738701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our goals for this work. We want to design an improved e2e model that can train not only with end-to-end data but also transfer knowledge from other data sources and modalities such as the ASR and NLU data. We also want our model to be designed in such a way that it supports feature expansion with just some annotated text data.</a:t>
            </a:r>
          </a:p>
        </p:txBody>
      </p:sp>
      <p:sp>
        <p:nvSpPr>
          <p:cNvPr id="4" name="Slide Number Placeholder 3"/>
          <p:cNvSpPr>
            <a:spLocks noGrp="1"/>
          </p:cNvSpPr>
          <p:nvPr>
            <p:ph type="sldNum" sz="quarter" idx="5"/>
          </p:nvPr>
        </p:nvSpPr>
        <p:spPr/>
        <p:txBody>
          <a:bodyPr/>
          <a:lstStyle/>
          <a:p>
            <a:fld id="{2D9032F6-898C-274B-8B43-49EB6589531F}" type="slidenum">
              <a:rPr lang="en-US" smtClean="0"/>
              <a:t>34</a:t>
            </a:fld>
            <a:endParaRPr lang="en-US"/>
          </a:p>
        </p:txBody>
      </p:sp>
    </p:spTree>
    <p:extLst>
      <p:ext uri="{BB962C8B-B14F-4D97-AF65-F5344CB8AC3E}">
        <p14:creationId xmlns:p14="http://schemas.microsoft.com/office/powerpoint/2010/main" val="3743116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accomplish this, we propose a transformer seq2seq model with two encoders - one for audio and one for text, and a single shared decoder. We design our model to be able to train on many different tasks, both audio-to-text and text-to-text ones and achieve knowledge transfer. We call our model AT-AT, for audio-text all-task.</a:t>
            </a:r>
          </a:p>
        </p:txBody>
      </p:sp>
      <p:sp>
        <p:nvSpPr>
          <p:cNvPr id="4" name="Slide Number Placeholder 3"/>
          <p:cNvSpPr>
            <a:spLocks noGrp="1"/>
          </p:cNvSpPr>
          <p:nvPr>
            <p:ph type="sldNum" sz="quarter" idx="5"/>
          </p:nvPr>
        </p:nvSpPr>
        <p:spPr/>
        <p:txBody>
          <a:bodyPr/>
          <a:lstStyle/>
          <a:p>
            <a:fld id="{2D9032F6-898C-274B-8B43-49EB6589531F}" type="slidenum">
              <a:rPr lang="en-US" smtClean="0"/>
              <a:t>35</a:t>
            </a:fld>
            <a:endParaRPr lang="en-US"/>
          </a:p>
        </p:txBody>
      </p:sp>
    </p:spTree>
    <p:extLst>
      <p:ext uri="{BB962C8B-B14F-4D97-AF65-F5344CB8AC3E}">
        <p14:creationId xmlns:p14="http://schemas.microsoft.com/office/powerpoint/2010/main" val="125244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it works. Here we have our model with the two encoders and the joint decoder. It is pretrained with many different tasks. It can process an E2E SLU example. The input goes to the audio encoder and the output is decoded by the joint decoder. It can also be trained on ASR examples with audio input and the transcript as the output and on MLM style-examples where the input is masked audio and the output is the full unmasked transcript. In addition, the model can also be trained on text-to-text sequence to sequence examples such as NLU here. The text input is processed by the text encoder and the output is decoded by the joint decoder. By jointly training on all these tasks together, we are enabling the model to learn from different tasks and share knowledge. By also using two encoders and a shared decoder, we are forcing the model to learn a shared audio-text space, which can help us perform zero-shot E2E feature expansion, as I will describe shortly.</a:t>
            </a:r>
          </a:p>
        </p:txBody>
      </p:sp>
      <p:sp>
        <p:nvSpPr>
          <p:cNvPr id="4" name="Slide Number Placeholder 3"/>
          <p:cNvSpPr>
            <a:spLocks noGrp="1"/>
          </p:cNvSpPr>
          <p:nvPr>
            <p:ph type="sldNum" sz="quarter" idx="5"/>
          </p:nvPr>
        </p:nvSpPr>
        <p:spPr/>
        <p:txBody>
          <a:bodyPr/>
          <a:lstStyle/>
          <a:p>
            <a:fld id="{2D9032F6-898C-274B-8B43-49EB6589531F}" type="slidenum">
              <a:rPr lang="en-US" smtClean="0"/>
              <a:t>36</a:t>
            </a:fld>
            <a:endParaRPr lang="en-US"/>
          </a:p>
        </p:txBody>
      </p:sp>
    </p:spTree>
    <p:extLst>
      <p:ext uri="{BB962C8B-B14F-4D97-AF65-F5344CB8AC3E}">
        <p14:creationId xmlns:p14="http://schemas.microsoft.com/office/powerpoint/2010/main" val="3720993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move onto the zero-shot feature expansion details, here’s a brief overview of the model components of AT-AT. The audio encoder consists some convolutional layers and a transformer encoder. We process the audio signal into a log </a:t>
            </a:r>
            <a:r>
              <a:rPr lang="en-US" dirty="0" err="1"/>
              <a:t>filterbank</a:t>
            </a:r>
            <a:r>
              <a:rPr lang="en-US" dirty="0"/>
              <a:t> spectrogram, which sort of looks like an image, hence the CNN layers. The text encoder is designed like a traditional text-based encoder such as BERT with an embedder and a transformer encoder to contextualize the embeddings. The joint decoder is again a transformer decoder, with a tied embedder-generator layer. </a:t>
            </a:r>
          </a:p>
        </p:txBody>
      </p:sp>
      <p:sp>
        <p:nvSpPr>
          <p:cNvPr id="4" name="Slide Number Placeholder 3"/>
          <p:cNvSpPr>
            <a:spLocks noGrp="1"/>
          </p:cNvSpPr>
          <p:nvPr>
            <p:ph type="sldNum" sz="quarter" idx="5"/>
          </p:nvPr>
        </p:nvSpPr>
        <p:spPr/>
        <p:txBody>
          <a:bodyPr/>
          <a:lstStyle/>
          <a:p>
            <a:fld id="{2D9032F6-898C-274B-8B43-49EB6589531F}" type="slidenum">
              <a:rPr lang="en-US" smtClean="0"/>
              <a:t>38</a:t>
            </a:fld>
            <a:endParaRPr lang="en-US"/>
          </a:p>
        </p:txBody>
      </p:sp>
    </p:spTree>
    <p:extLst>
      <p:ext uri="{BB962C8B-B14F-4D97-AF65-F5344CB8AC3E}">
        <p14:creationId xmlns:p14="http://schemas.microsoft.com/office/powerpoint/2010/main" val="2496203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back to the </a:t>
            </a:r>
            <a:r>
              <a:rPr lang="en-US" dirty="0" err="1"/>
              <a:t>zeroshot</a:t>
            </a:r>
            <a:r>
              <a:rPr lang="en-US" dirty="0"/>
              <a:t> question, how can we do feature expansion with just text NLU data but no audio. As described earlier, we hypothesize that by training on both audio and text tasks and sharing a decoder, AT-AT learns a shared audio-text space. Now, given text data, we can simply train with text data and expect it to generalize to audio.</a:t>
            </a:r>
          </a:p>
        </p:txBody>
      </p:sp>
      <p:sp>
        <p:nvSpPr>
          <p:cNvPr id="4" name="Slide Number Placeholder 3"/>
          <p:cNvSpPr>
            <a:spLocks noGrp="1"/>
          </p:cNvSpPr>
          <p:nvPr>
            <p:ph type="sldNum" sz="quarter" idx="5"/>
          </p:nvPr>
        </p:nvSpPr>
        <p:spPr/>
        <p:txBody>
          <a:bodyPr/>
          <a:lstStyle/>
          <a:p>
            <a:fld id="{2D9032F6-898C-274B-8B43-49EB6589531F}" type="slidenum">
              <a:rPr lang="en-US" smtClean="0"/>
              <a:t>39</a:t>
            </a:fld>
            <a:endParaRPr lang="en-US"/>
          </a:p>
        </p:txBody>
      </p:sp>
    </p:spTree>
    <p:extLst>
      <p:ext uri="{BB962C8B-B14F-4D97-AF65-F5344CB8AC3E}">
        <p14:creationId xmlns:p14="http://schemas.microsoft.com/office/powerpoint/2010/main" val="33879265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note that isn’t how shared spaces are traditionally constructed. Usually, there is some penalty that forces the learning of this shared space. But this is tricky in the audio-text space because the audio encoder encodes the audio signal into a set of hidden states that are typically more than and different from the number of hidden states produced by a text encoder for the corresponding text transcription. We could combine all of them into single states and force a penalty on them but this introduces a huge information bottleneck in a seq2seq architecture i.e. decoding the whole target sequence from just a single vector.</a:t>
            </a:r>
          </a:p>
        </p:txBody>
      </p:sp>
      <p:sp>
        <p:nvSpPr>
          <p:cNvPr id="4" name="Slide Number Placeholder 3"/>
          <p:cNvSpPr>
            <a:spLocks noGrp="1"/>
          </p:cNvSpPr>
          <p:nvPr>
            <p:ph type="sldNum" sz="quarter" idx="5"/>
          </p:nvPr>
        </p:nvSpPr>
        <p:spPr/>
        <p:txBody>
          <a:bodyPr/>
          <a:lstStyle/>
          <a:p>
            <a:fld id="{2D9032F6-898C-274B-8B43-49EB6589531F}" type="slidenum">
              <a:rPr lang="en-US" smtClean="0"/>
              <a:t>40</a:t>
            </a:fld>
            <a:endParaRPr lang="en-US"/>
          </a:p>
        </p:txBody>
      </p:sp>
    </p:spTree>
    <p:extLst>
      <p:ext uri="{BB962C8B-B14F-4D97-AF65-F5344CB8AC3E}">
        <p14:creationId xmlns:p14="http://schemas.microsoft.com/office/powerpoint/2010/main" val="36881378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instead combine the audio states per word and force a penalty then, which is an approach previously explored but it then requires additional manual chunking and alignment steps. In any case, all these penalty approaches require aligned audio-transcription data.</a:t>
            </a:r>
          </a:p>
        </p:txBody>
      </p:sp>
      <p:sp>
        <p:nvSpPr>
          <p:cNvPr id="4" name="Slide Number Placeholder 3"/>
          <p:cNvSpPr>
            <a:spLocks noGrp="1"/>
          </p:cNvSpPr>
          <p:nvPr>
            <p:ph type="sldNum" sz="quarter" idx="5"/>
          </p:nvPr>
        </p:nvSpPr>
        <p:spPr/>
        <p:txBody>
          <a:bodyPr/>
          <a:lstStyle/>
          <a:p>
            <a:fld id="{2D9032F6-898C-274B-8B43-49EB6589531F}" type="slidenum">
              <a:rPr lang="en-US" smtClean="0"/>
              <a:t>41</a:t>
            </a:fld>
            <a:endParaRPr lang="en-US"/>
          </a:p>
        </p:txBody>
      </p:sp>
    </p:spTree>
    <p:extLst>
      <p:ext uri="{BB962C8B-B14F-4D97-AF65-F5344CB8AC3E}">
        <p14:creationId xmlns:p14="http://schemas.microsoft.com/office/powerpoint/2010/main" val="337302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 assistants such as Alexa, Siri, and Google Assistant are widely used nowadays. As of 2019….. Apart from being the core component in smart speakers, they are now deeply entrenched in our lives by being introduced into phones, cars, and pretty much any user electronic device that can run them.</a:t>
            </a:r>
          </a:p>
        </p:txBody>
      </p:sp>
      <p:sp>
        <p:nvSpPr>
          <p:cNvPr id="4" name="Slide Number Placeholder 3"/>
          <p:cNvSpPr>
            <a:spLocks noGrp="1"/>
          </p:cNvSpPr>
          <p:nvPr>
            <p:ph type="sldNum" sz="quarter" idx="5"/>
          </p:nvPr>
        </p:nvSpPr>
        <p:spPr/>
        <p:txBody>
          <a:bodyPr/>
          <a:lstStyle/>
          <a:p>
            <a:fld id="{2D9032F6-898C-274B-8B43-49EB6589531F}" type="slidenum">
              <a:rPr lang="en-US" smtClean="0"/>
              <a:t>4</a:t>
            </a:fld>
            <a:endParaRPr lang="en-US"/>
          </a:p>
        </p:txBody>
      </p:sp>
    </p:spTree>
    <p:extLst>
      <p:ext uri="{BB962C8B-B14F-4D97-AF65-F5344CB8AC3E}">
        <p14:creationId xmlns:p14="http://schemas.microsoft.com/office/powerpoint/2010/main" val="19741146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AT-AT, while building our shared space, …..</a:t>
            </a:r>
          </a:p>
        </p:txBody>
      </p:sp>
      <p:sp>
        <p:nvSpPr>
          <p:cNvPr id="4" name="Slide Number Placeholder 3"/>
          <p:cNvSpPr>
            <a:spLocks noGrp="1"/>
          </p:cNvSpPr>
          <p:nvPr>
            <p:ph type="sldNum" sz="quarter" idx="5"/>
          </p:nvPr>
        </p:nvSpPr>
        <p:spPr/>
        <p:txBody>
          <a:bodyPr/>
          <a:lstStyle/>
          <a:p>
            <a:fld id="{2D9032F6-898C-274B-8B43-49EB6589531F}" type="slidenum">
              <a:rPr lang="en-US" smtClean="0"/>
              <a:t>42</a:t>
            </a:fld>
            <a:endParaRPr lang="en-US"/>
          </a:p>
        </p:txBody>
      </p:sp>
    </p:spTree>
    <p:extLst>
      <p:ext uri="{BB962C8B-B14F-4D97-AF65-F5344CB8AC3E}">
        <p14:creationId xmlns:p14="http://schemas.microsoft.com/office/powerpoint/2010/main" val="10575597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AT-AT has three main phases……</a:t>
            </a:r>
          </a:p>
        </p:txBody>
      </p:sp>
      <p:sp>
        <p:nvSpPr>
          <p:cNvPr id="4" name="Slide Number Placeholder 3"/>
          <p:cNvSpPr>
            <a:spLocks noGrp="1"/>
          </p:cNvSpPr>
          <p:nvPr>
            <p:ph type="sldNum" sz="quarter" idx="5"/>
          </p:nvPr>
        </p:nvSpPr>
        <p:spPr/>
        <p:txBody>
          <a:bodyPr/>
          <a:lstStyle/>
          <a:p>
            <a:fld id="{2D9032F6-898C-274B-8B43-49EB6589531F}" type="slidenum">
              <a:rPr lang="en-US" smtClean="0"/>
              <a:t>43</a:t>
            </a:fld>
            <a:endParaRPr lang="en-US"/>
          </a:p>
        </p:txBody>
      </p:sp>
    </p:spTree>
    <p:extLst>
      <p:ext uri="{BB962C8B-B14F-4D97-AF65-F5344CB8AC3E}">
        <p14:creationId xmlns:p14="http://schemas.microsoft.com/office/powerpoint/2010/main" val="30618571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pretraining phrase, the model is …..</a:t>
            </a:r>
          </a:p>
          <a:p>
            <a:r>
              <a:rPr lang="en-US" dirty="0"/>
              <a:t>The pretraining data looks something like this. You have audio files as the source, the task token as the BOS and the target targets depends on the task being performed. Here, if it is ASR, it is just a transcript, and if is SLU, it is the full logical form. </a:t>
            </a:r>
          </a:p>
        </p:txBody>
      </p:sp>
      <p:sp>
        <p:nvSpPr>
          <p:cNvPr id="4" name="Slide Number Placeholder 3"/>
          <p:cNvSpPr>
            <a:spLocks noGrp="1"/>
          </p:cNvSpPr>
          <p:nvPr>
            <p:ph type="sldNum" sz="quarter" idx="5"/>
          </p:nvPr>
        </p:nvSpPr>
        <p:spPr/>
        <p:txBody>
          <a:bodyPr/>
          <a:lstStyle/>
          <a:p>
            <a:fld id="{2D9032F6-898C-274B-8B43-49EB6589531F}" type="slidenum">
              <a:rPr lang="en-US" smtClean="0"/>
              <a:t>44</a:t>
            </a:fld>
            <a:endParaRPr lang="en-US"/>
          </a:p>
        </p:txBody>
      </p:sp>
    </p:spTree>
    <p:extLst>
      <p:ext uri="{BB962C8B-B14F-4D97-AF65-F5344CB8AC3E}">
        <p14:creationId xmlns:p14="http://schemas.microsoft.com/office/powerpoint/2010/main" val="15722597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finetuning phase….</a:t>
            </a:r>
          </a:p>
          <a:p>
            <a:r>
              <a:rPr lang="en-US" dirty="0"/>
              <a:t>In this phase, we found that is typically useful to experiment with gradual unfreezing of layers and LR multipliers to prevent any catastrophic forgetting from the pretraining phase</a:t>
            </a:r>
          </a:p>
        </p:txBody>
      </p:sp>
      <p:sp>
        <p:nvSpPr>
          <p:cNvPr id="4" name="Slide Number Placeholder 3"/>
          <p:cNvSpPr>
            <a:spLocks noGrp="1"/>
          </p:cNvSpPr>
          <p:nvPr>
            <p:ph type="sldNum" sz="quarter" idx="5"/>
          </p:nvPr>
        </p:nvSpPr>
        <p:spPr/>
        <p:txBody>
          <a:bodyPr/>
          <a:lstStyle/>
          <a:p>
            <a:fld id="{2D9032F6-898C-274B-8B43-49EB6589531F}" type="slidenum">
              <a:rPr lang="en-US" smtClean="0"/>
              <a:t>45</a:t>
            </a:fld>
            <a:endParaRPr lang="en-US"/>
          </a:p>
        </p:txBody>
      </p:sp>
    </p:spTree>
    <p:extLst>
      <p:ext uri="{BB962C8B-B14F-4D97-AF65-F5344CB8AC3E}">
        <p14:creationId xmlns:p14="http://schemas.microsoft.com/office/powerpoint/2010/main" val="17369958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for the zero-shot end-to-end phase when necessary, we first require that the model be pretrained with </a:t>
            </a:r>
            <a:r>
              <a:rPr lang="en-US" dirty="0" err="1"/>
              <a:t>atleast</a:t>
            </a:r>
            <a:r>
              <a:rPr lang="en-US" dirty="0"/>
              <a:t> one audio and one text task in the pretraining phase to learn the shared audio-text representation.</a:t>
            </a:r>
          </a:p>
          <a:p>
            <a:r>
              <a:rPr lang="en-US" dirty="0"/>
              <a:t>Once this is done, we simple finetune with text data from the new domain.</a:t>
            </a:r>
          </a:p>
        </p:txBody>
      </p:sp>
      <p:sp>
        <p:nvSpPr>
          <p:cNvPr id="4" name="Slide Number Placeholder 3"/>
          <p:cNvSpPr>
            <a:spLocks noGrp="1"/>
          </p:cNvSpPr>
          <p:nvPr>
            <p:ph type="sldNum" sz="quarter" idx="5"/>
          </p:nvPr>
        </p:nvSpPr>
        <p:spPr/>
        <p:txBody>
          <a:bodyPr/>
          <a:lstStyle/>
          <a:p>
            <a:fld id="{2D9032F6-898C-274B-8B43-49EB6589531F}" type="slidenum">
              <a:rPr lang="en-US" smtClean="0"/>
              <a:t>46</a:t>
            </a:fld>
            <a:endParaRPr lang="en-US"/>
          </a:p>
        </p:txBody>
      </p:sp>
    </p:spTree>
    <p:extLst>
      <p:ext uri="{BB962C8B-B14F-4D97-AF65-F5344CB8AC3E}">
        <p14:creationId xmlns:p14="http://schemas.microsoft.com/office/powerpoint/2010/main" val="6413274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evaluated AT-AT to compare it to pipelined models for spoken language understanding and also to measure its </a:t>
            </a:r>
            <a:r>
              <a:rPr lang="en-US" dirty="0" err="1"/>
              <a:t>zeroshot</a:t>
            </a:r>
            <a:r>
              <a:rPr lang="en-US" dirty="0"/>
              <a:t> end-to-end performance. I will present some of our findings here.</a:t>
            </a:r>
          </a:p>
        </p:txBody>
      </p:sp>
      <p:sp>
        <p:nvSpPr>
          <p:cNvPr id="4" name="Slide Number Placeholder 3"/>
          <p:cNvSpPr>
            <a:spLocks noGrp="1"/>
          </p:cNvSpPr>
          <p:nvPr>
            <p:ph type="sldNum" sz="quarter" idx="5"/>
          </p:nvPr>
        </p:nvSpPr>
        <p:spPr/>
        <p:txBody>
          <a:bodyPr/>
          <a:lstStyle/>
          <a:p>
            <a:fld id="{2D9032F6-898C-274B-8B43-49EB6589531F}" type="slidenum">
              <a:rPr lang="en-US" smtClean="0"/>
              <a:t>47</a:t>
            </a:fld>
            <a:endParaRPr lang="en-US"/>
          </a:p>
        </p:txBody>
      </p:sp>
    </p:spTree>
    <p:extLst>
      <p:ext uri="{BB962C8B-B14F-4D97-AF65-F5344CB8AC3E}">
        <p14:creationId xmlns:p14="http://schemas.microsoft.com/office/powerpoint/2010/main" val="3763661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report numbers on SNIPS audio. This is a really small public dataset with just 1660 examples. Previous SOTA models are pipelines models with custom ASR and NLU engines. </a:t>
            </a:r>
          </a:p>
        </p:txBody>
      </p:sp>
      <p:sp>
        <p:nvSpPr>
          <p:cNvPr id="4" name="Slide Number Placeholder 3"/>
          <p:cNvSpPr>
            <a:spLocks noGrp="1"/>
          </p:cNvSpPr>
          <p:nvPr>
            <p:ph type="sldNum" sz="quarter" idx="5"/>
          </p:nvPr>
        </p:nvSpPr>
        <p:spPr/>
        <p:txBody>
          <a:bodyPr/>
          <a:lstStyle/>
          <a:p>
            <a:fld id="{2D9032F6-898C-274B-8B43-49EB6589531F}" type="slidenum">
              <a:rPr lang="en-US" smtClean="0"/>
              <a:t>48</a:t>
            </a:fld>
            <a:endParaRPr lang="en-US"/>
          </a:p>
        </p:txBody>
      </p:sp>
    </p:spTree>
    <p:extLst>
      <p:ext uri="{BB962C8B-B14F-4D97-AF65-F5344CB8AC3E}">
        <p14:creationId xmlns:p14="http://schemas.microsoft.com/office/powerpoint/2010/main" val="21532829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report the exact match accuracy here. As you can see a simple e2e model fails to converge when trained on such a small dataset. However, AT-AT trains effectively and beats the previous best scores on both sets of the SNIPS audio dataset consisting of close field and far field recorded audio.</a:t>
            </a:r>
          </a:p>
        </p:txBody>
      </p:sp>
      <p:sp>
        <p:nvSpPr>
          <p:cNvPr id="4" name="Slide Number Placeholder 3"/>
          <p:cNvSpPr>
            <a:spLocks noGrp="1"/>
          </p:cNvSpPr>
          <p:nvPr>
            <p:ph type="sldNum" sz="quarter" idx="5"/>
          </p:nvPr>
        </p:nvSpPr>
        <p:spPr/>
        <p:txBody>
          <a:bodyPr/>
          <a:lstStyle/>
          <a:p>
            <a:fld id="{2D9032F6-898C-274B-8B43-49EB6589531F}" type="slidenum">
              <a:rPr lang="en-US" smtClean="0"/>
              <a:t>49</a:t>
            </a:fld>
            <a:endParaRPr lang="en-US"/>
          </a:p>
        </p:txBody>
      </p:sp>
    </p:spTree>
    <p:extLst>
      <p:ext uri="{BB962C8B-B14F-4D97-AF65-F5344CB8AC3E}">
        <p14:creationId xmlns:p14="http://schemas.microsoft.com/office/powerpoint/2010/main" val="17407729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evaluate AT-AT on fluent-speech, a dataset consisting of voice inputs and corresponding 3-tuple targets consisting of an action, object and a location. An example from this dataset looks like this. We convert the three tuple into a target sequence to train our AT-AT model. This datasets is larger, consisting of 23k training examples.</a:t>
            </a:r>
          </a:p>
        </p:txBody>
      </p:sp>
      <p:sp>
        <p:nvSpPr>
          <p:cNvPr id="4" name="Slide Number Placeholder 3"/>
          <p:cNvSpPr>
            <a:spLocks noGrp="1"/>
          </p:cNvSpPr>
          <p:nvPr>
            <p:ph type="sldNum" sz="quarter" idx="5"/>
          </p:nvPr>
        </p:nvSpPr>
        <p:spPr/>
        <p:txBody>
          <a:bodyPr/>
          <a:lstStyle/>
          <a:p>
            <a:fld id="{2D9032F6-898C-274B-8B43-49EB6589531F}" type="slidenum">
              <a:rPr lang="en-US" smtClean="0"/>
              <a:t>50</a:t>
            </a:fld>
            <a:endParaRPr lang="en-US"/>
          </a:p>
        </p:txBody>
      </p:sp>
    </p:spTree>
    <p:extLst>
      <p:ext uri="{BB962C8B-B14F-4D97-AF65-F5344CB8AC3E}">
        <p14:creationId xmlns:p14="http://schemas.microsoft.com/office/powerpoint/2010/main" val="40010023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t>
            </a:r>
            <a:r>
              <a:rPr lang="en-US" dirty="0" err="1"/>
              <a:t>fluentspeech</a:t>
            </a:r>
            <a:r>
              <a:rPr lang="en-US" dirty="0"/>
              <a:t>, the SOTA models, which are built on 3-way classification networks achieve pretty high exact match accuracy scores. However, a simple end-to-end model, despite training, only achieves an accuracy of 91.7%, almost 7 points lower with a high error rate. However, AT-AT outperforms the previous models, with the power of all the additional knowledge it learns from other auxiliary task. It achieves an EM accuracy of 99.5, and a 50% error reduction on top of an already high performing model.</a:t>
            </a:r>
          </a:p>
        </p:txBody>
      </p:sp>
      <p:sp>
        <p:nvSpPr>
          <p:cNvPr id="4" name="Slide Number Placeholder 3"/>
          <p:cNvSpPr>
            <a:spLocks noGrp="1"/>
          </p:cNvSpPr>
          <p:nvPr>
            <p:ph type="sldNum" sz="quarter" idx="5"/>
          </p:nvPr>
        </p:nvSpPr>
        <p:spPr/>
        <p:txBody>
          <a:bodyPr/>
          <a:lstStyle/>
          <a:p>
            <a:fld id="{2D9032F6-898C-274B-8B43-49EB6589531F}" type="slidenum">
              <a:rPr lang="en-US" smtClean="0"/>
              <a:t>51</a:t>
            </a:fld>
            <a:endParaRPr lang="en-US"/>
          </a:p>
        </p:txBody>
      </p:sp>
    </p:spTree>
    <p:extLst>
      <p:ext uri="{BB962C8B-B14F-4D97-AF65-F5344CB8AC3E}">
        <p14:creationId xmlns:p14="http://schemas.microsoft.com/office/powerpoint/2010/main" val="2630449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designed to process user dialog and perform actions in a variety of domains such as music, video, shopping, weather, and home automation.</a:t>
            </a:r>
          </a:p>
        </p:txBody>
      </p:sp>
      <p:sp>
        <p:nvSpPr>
          <p:cNvPr id="4" name="Slide Number Placeholder 3"/>
          <p:cNvSpPr>
            <a:spLocks noGrp="1"/>
          </p:cNvSpPr>
          <p:nvPr>
            <p:ph type="sldNum" sz="quarter" idx="5"/>
          </p:nvPr>
        </p:nvSpPr>
        <p:spPr/>
        <p:txBody>
          <a:bodyPr/>
          <a:lstStyle/>
          <a:p>
            <a:fld id="{2D9032F6-898C-274B-8B43-49EB6589531F}" type="slidenum">
              <a:rPr lang="en-US" smtClean="0"/>
              <a:t>5</a:t>
            </a:fld>
            <a:endParaRPr lang="en-US"/>
          </a:p>
        </p:txBody>
      </p:sp>
    </p:spTree>
    <p:extLst>
      <p:ext uri="{BB962C8B-B14F-4D97-AF65-F5344CB8AC3E}">
        <p14:creationId xmlns:p14="http://schemas.microsoft.com/office/powerpoint/2010/main" val="20121338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evaluate AT-AT for </a:t>
            </a:r>
            <a:r>
              <a:rPr lang="en-US" dirty="0" err="1"/>
              <a:t>zeroshot</a:t>
            </a:r>
            <a:r>
              <a:rPr lang="en-US" dirty="0"/>
              <a:t> end-to-end semantic parsing with just text data. For this experiment, we compiled real audio for the test set of the TOP dataset. For training, we just used the text training examples. For comparison, we also generated synthetic audio data using a text-to-speech system called Amazon Polly and used it to train an end-to-end model. Note that this synthetic data can also be used to train AT-AT in addition to the text data.</a:t>
            </a:r>
          </a:p>
        </p:txBody>
      </p:sp>
      <p:sp>
        <p:nvSpPr>
          <p:cNvPr id="4" name="Slide Number Placeholder 3"/>
          <p:cNvSpPr>
            <a:spLocks noGrp="1"/>
          </p:cNvSpPr>
          <p:nvPr>
            <p:ph type="sldNum" sz="quarter" idx="5"/>
          </p:nvPr>
        </p:nvSpPr>
        <p:spPr/>
        <p:txBody>
          <a:bodyPr/>
          <a:lstStyle/>
          <a:p>
            <a:fld id="{2D9032F6-898C-274B-8B43-49EB6589531F}" type="slidenum">
              <a:rPr lang="en-US" smtClean="0"/>
              <a:t>52</a:t>
            </a:fld>
            <a:endParaRPr lang="en-US"/>
          </a:p>
        </p:txBody>
      </p:sp>
    </p:spTree>
    <p:extLst>
      <p:ext uri="{BB962C8B-B14F-4D97-AF65-F5344CB8AC3E}">
        <p14:creationId xmlns:p14="http://schemas.microsoft.com/office/powerpoint/2010/main" val="35183814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At-AT achieves remarkable </a:t>
            </a:r>
            <a:r>
              <a:rPr lang="en-US" dirty="0" err="1"/>
              <a:t>zeroshot</a:t>
            </a:r>
            <a:r>
              <a:rPr lang="en-US" dirty="0"/>
              <a:t> performance without any audio data by simply training on the text data. And E2E model trained with the generated synthetic audio does better but it relies on having access to a good text-to-speech system that can reliably generate a variety of voices. In any case, if the synthetic audio data is added to the AT-AT scheme, it outperforms the </a:t>
            </a:r>
            <a:r>
              <a:rPr lang="en-US" dirty="0" err="1"/>
              <a:t>endtoend</a:t>
            </a:r>
            <a:r>
              <a:rPr lang="en-US" dirty="0"/>
              <a:t> model, again displaying the knowledge from transfer learning. </a:t>
            </a:r>
          </a:p>
          <a:p>
            <a:endParaRPr lang="en-US" dirty="0"/>
          </a:p>
          <a:p>
            <a:r>
              <a:rPr lang="en-US" dirty="0"/>
              <a:t>This concludes our work on end-to-end spoken language understanding.</a:t>
            </a:r>
          </a:p>
        </p:txBody>
      </p:sp>
      <p:sp>
        <p:nvSpPr>
          <p:cNvPr id="4" name="Slide Number Placeholder 3"/>
          <p:cNvSpPr>
            <a:spLocks noGrp="1"/>
          </p:cNvSpPr>
          <p:nvPr>
            <p:ph type="sldNum" sz="quarter" idx="5"/>
          </p:nvPr>
        </p:nvSpPr>
        <p:spPr/>
        <p:txBody>
          <a:bodyPr/>
          <a:lstStyle/>
          <a:p>
            <a:fld id="{2D9032F6-898C-274B-8B43-49EB6589531F}" type="slidenum">
              <a:rPr lang="en-US" smtClean="0"/>
              <a:t>53</a:t>
            </a:fld>
            <a:endParaRPr lang="en-US"/>
          </a:p>
        </p:txBody>
      </p:sp>
    </p:spTree>
    <p:extLst>
      <p:ext uri="{BB962C8B-B14F-4D97-AF65-F5344CB8AC3E}">
        <p14:creationId xmlns:p14="http://schemas.microsoft.com/office/powerpoint/2010/main" val="2705304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move on to our work on training semantic parsers with very little data.</a:t>
            </a:r>
          </a:p>
        </p:txBody>
      </p:sp>
      <p:sp>
        <p:nvSpPr>
          <p:cNvPr id="4" name="Slide Number Placeholder 3"/>
          <p:cNvSpPr>
            <a:spLocks noGrp="1"/>
          </p:cNvSpPr>
          <p:nvPr>
            <p:ph type="sldNum" sz="quarter" idx="5"/>
          </p:nvPr>
        </p:nvSpPr>
        <p:spPr/>
        <p:txBody>
          <a:bodyPr/>
          <a:lstStyle/>
          <a:p>
            <a:fld id="{2D9032F6-898C-274B-8B43-49EB6589531F}" type="slidenum">
              <a:rPr lang="en-US" smtClean="0"/>
              <a:t>54</a:t>
            </a:fld>
            <a:endParaRPr lang="en-US"/>
          </a:p>
        </p:txBody>
      </p:sp>
    </p:spTree>
    <p:extLst>
      <p:ext uri="{BB962C8B-B14F-4D97-AF65-F5344CB8AC3E}">
        <p14:creationId xmlns:p14="http://schemas.microsoft.com/office/powerpoint/2010/main" val="10292559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third problem in the big picture.</a:t>
            </a:r>
          </a:p>
        </p:txBody>
      </p:sp>
      <p:sp>
        <p:nvSpPr>
          <p:cNvPr id="4" name="Slide Number Placeholder 3"/>
          <p:cNvSpPr>
            <a:spLocks noGrp="1"/>
          </p:cNvSpPr>
          <p:nvPr>
            <p:ph type="sldNum" sz="quarter" idx="5"/>
          </p:nvPr>
        </p:nvSpPr>
        <p:spPr/>
        <p:txBody>
          <a:bodyPr/>
          <a:lstStyle/>
          <a:p>
            <a:fld id="{2D9032F6-898C-274B-8B43-49EB6589531F}" type="slidenum">
              <a:rPr lang="en-US" smtClean="0"/>
              <a:t>55</a:t>
            </a:fld>
            <a:endParaRPr lang="en-US"/>
          </a:p>
        </p:txBody>
      </p:sp>
    </p:spTree>
    <p:extLst>
      <p:ext uri="{BB962C8B-B14F-4D97-AF65-F5344CB8AC3E}">
        <p14:creationId xmlns:p14="http://schemas.microsoft.com/office/powerpoint/2010/main" val="28862372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re-iterate, the task here is text-only task-oriented semantic parsing but with very little data, typically a handful of examples that developers can quickly write.</a:t>
            </a:r>
          </a:p>
        </p:txBody>
      </p:sp>
      <p:sp>
        <p:nvSpPr>
          <p:cNvPr id="4" name="Slide Number Placeholder 3"/>
          <p:cNvSpPr>
            <a:spLocks noGrp="1"/>
          </p:cNvSpPr>
          <p:nvPr>
            <p:ph type="sldNum" sz="quarter" idx="5"/>
          </p:nvPr>
        </p:nvSpPr>
        <p:spPr/>
        <p:txBody>
          <a:bodyPr/>
          <a:lstStyle/>
          <a:p>
            <a:fld id="{2D9032F6-898C-274B-8B43-49EB6589531F}" type="slidenum">
              <a:rPr lang="en-US" smtClean="0"/>
              <a:t>56</a:t>
            </a:fld>
            <a:endParaRPr lang="en-US"/>
          </a:p>
        </p:txBody>
      </p:sp>
    </p:spTree>
    <p:extLst>
      <p:ext uri="{BB962C8B-B14F-4D97-AF65-F5344CB8AC3E}">
        <p14:creationId xmlns:p14="http://schemas.microsoft.com/office/powerpoint/2010/main" val="12829230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go into our work, I will describe an important technique we call naturalization. In this technique, the target logical form in semantic parsing is converted into controlled form of natural language. This form is in English but is much easier to parse into the final logical form with just simple rules. We call this the canonical form. Now, semantic parsing simply turns into converting a user utterances into a constrained but simpler, paraphrase sentence. Once we have the simplified canonical form sentence, we can deterministically convert it into the target logical form using rules. This system was proposed by Shin et al at Microsoft and is the base of our architecture.</a:t>
            </a:r>
          </a:p>
        </p:txBody>
      </p:sp>
      <p:sp>
        <p:nvSpPr>
          <p:cNvPr id="4" name="Slide Number Placeholder 3"/>
          <p:cNvSpPr>
            <a:spLocks noGrp="1"/>
          </p:cNvSpPr>
          <p:nvPr>
            <p:ph type="sldNum" sz="quarter" idx="5"/>
          </p:nvPr>
        </p:nvSpPr>
        <p:spPr/>
        <p:txBody>
          <a:bodyPr/>
          <a:lstStyle/>
          <a:p>
            <a:fld id="{2D9032F6-898C-274B-8B43-49EB6589531F}" type="slidenum">
              <a:rPr lang="en-US" smtClean="0"/>
              <a:t>57</a:t>
            </a:fld>
            <a:endParaRPr lang="en-US"/>
          </a:p>
        </p:txBody>
      </p:sp>
    </p:spTree>
    <p:extLst>
      <p:ext uri="{BB962C8B-B14F-4D97-AF65-F5344CB8AC3E}">
        <p14:creationId xmlns:p14="http://schemas.microsoft.com/office/powerpoint/2010/main" val="13225827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naturalization better, let’s look at an example. Take the utterance shown here, “Which January 2</a:t>
            </a:r>
            <a:r>
              <a:rPr lang="en-US" baseline="30000" dirty="0"/>
              <a:t>nd</a:t>
            </a:r>
            <a:r>
              <a:rPr lang="en-US" dirty="0"/>
              <a:t> meetings is </a:t>
            </a:r>
            <a:r>
              <a:rPr lang="en-US" dirty="0" err="1"/>
              <a:t>alice</a:t>
            </a:r>
            <a:r>
              <a:rPr lang="en-US" dirty="0"/>
              <a:t> attending”. The target logical form in this dataset is a database query. In traditional semantic parsing with just the sequence-to-sequence models we described in our previous chapters, we go directly from the source sequence to the target sequence. With naturalization however, we first train a model to go from the utterance to the canonical form, which here looks like a simplified and easy to parse sentence that goes - “meeting whose data is </a:t>
            </a:r>
            <a:r>
              <a:rPr lang="en-US" dirty="0" err="1"/>
              <a:t>jan</a:t>
            </a:r>
            <a:r>
              <a:rPr lang="en-US" dirty="0"/>
              <a:t> 2 and whose attendee is </a:t>
            </a:r>
            <a:r>
              <a:rPr lang="en-US" dirty="0" err="1"/>
              <a:t>alice</a:t>
            </a:r>
            <a:r>
              <a:rPr lang="en-US" dirty="0"/>
              <a:t>”. Once we have this, we use deterministic rules to convert it into the target logical form.</a:t>
            </a:r>
          </a:p>
        </p:txBody>
      </p:sp>
      <p:sp>
        <p:nvSpPr>
          <p:cNvPr id="4" name="Slide Number Placeholder 3"/>
          <p:cNvSpPr>
            <a:spLocks noGrp="1"/>
          </p:cNvSpPr>
          <p:nvPr>
            <p:ph type="sldNum" sz="quarter" idx="5"/>
          </p:nvPr>
        </p:nvSpPr>
        <p:spPr/>
        <p:txBody>
          <a:bodyPr/>
          <a:lstStyle/>
          <a:p>
            <a:fld id="{2D9032F6-898C-274B-8B43-49EB6589531F}" type="slidenum">
              <a:rPr lang="en-US" smtClean="0"/>
              <a:t>58</a:t>
            </a:fld>
            <a:endParaRPr lang="en-US"/>
          </a:p>
        </p:txBody>
      </p:sp>
    </p:spTree>
    <p:extLst>
      <p:ext uri="{BB962C8B-B14F-4D97-AF65-F5344CB8AC3E}">
        <p14:creationId xmlns:p14="http://schemas.microsoft.com/office/powerpoint/2010/main" val="1587790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Naturalization has many advantages, especially for low-resource semantic parsing. Here, both the source and target sequences are in natural language. So pretrained encoder-decoder causal LMs such as BART would provide a great start for finetuning, even where the dataset is small. With this technique, sequence to sequence semantic parsing models were shown to achieve remarkable performance with a few hundred training examples. One important thing to note, which becomes relevant for the final part of this dissertation is that this whole system assumes access to a carefully crafted canonical form and target logical form grammar. The constrained decoding and the rule-based parsing need this grammar.</a:t>
            </a:r>
          </a:p>
        </p:txBody>
      </p:sp>
      <p:sp>
        <p:nvSpPr>
          <p:cNvPr id="4" name="Slide Number Placeholder 3"/>
          <p:cNvSpPr>
            <a:spLocks noGrp="1"/>
          </p:cNvSpPr>
          <p:nvPr>
            <p:ph type="sldNum" sz="quarter" idx="5"/>
          </p:nvPr>
        </p:nvSpPr>
        <p:spPr/>
        <p:txBody>
          <a:bodyPr/>
          <a:lstStyle/>
          <a:p>
            <a:fld id="{2D9032F6-898C-274B-8B43-49EB6589531F}" type="slidenum">
              <a:rPr lang="en-US" smtClean="0"/>
              <a:t>59</a:t>
            </a:fld>
            <a:endParaRPr lang="en-US"/>
          </a:p>
        </p:txBody>
      </p:sp>
    </p:spTree>
    <p:extLst>
      <p:ext uri="{BB962C8B-B14F-4D97-AF65-F5344CB8AC3E}">
        <p14:creationId xmlns:p14="http://schemas.microsoft.com/office/powerpoint/2010/main" val="17774149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this part of the dissertation, our goal was to take this data efficiency further by designing approaches to train naturalized semantic parsing models with even fewer examples. We experiment with 16, 32, and 48 examples. To do this, we again rely on transfer learning.</a:t>
            </a:r>
          </a:p>
        </p:txBody>
      </p:sp>
      <p:sp>
        <p:nvSpPr>
          <p:cNvPr id="4" name="Slide Number Placeholder 3"/>
          <p:cNvSpPr>
            <a:spLocks noGrp="1"/>
          </p:cNvSpPr>
          <p:nvPr>
            <p:ph type="sldNum" sz="quarter" idx="5"/>
          </p:nvPr>
        </p:nvSpPr>
        <p:spPr/>
        <p:txBody>
          <a:bodyPr/>
          <a:lstStyle/>
          <a:p>
            <a:fld id="{2D9032F6-898C-274B-8B43-49EB6589531F}" type="slidenum">
              <a:rPr lang="en-US" smtClean="0"/>
              <a:t>60</a:t>
            </a:fld>
            <a:endParaRPr lang="en-US"/>
          </a:p>
        </p:txBody>
      </p:sp>
    </p:spTree>
    <p:extLst>
      <p:ext uri="{BB962C8B-B14F-4D97-AF65-F5344CB8AC3E}">
        <p14:creationId xmlns:p14="http://schemas.microsoft.com/office/powerpoint/2010/main" val="34978351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proposed training scheme consists of three main techniques – joint training with different tasks, self training, and paraphrase augmentation. Our main focus is on joint training, where we use the power of transfer learning by carefully crafting auxiliary tasks to effectively pretrain the model. I will describe this in detail.</a:t>
            </a:r>
          </a:p>
        </p:txBody>
      </p:sp>
      <p:sp>
        <p:nvSpPr>
          <p:cNvPr id="4" name="Slide Number Placeholder 3"/>
          <p:cNvSpPr>
            <a:spLocks noGrp="1"/>
          </p:cNvSpPr>
          <p:nvPr>
            <p:ph type="sldNum" sz="quarter" idx="5"/>
          </p:nvPr>
        </p:nvSpPr>
        <p:spPr/>
        <p:txBody>
          <a:bodyPr/>
          <a:lstStyle/>
          <a:p>
            <a:fld id="{2D9032F6-898C-274B-8B43-49EB6589531F}" type="slidenum">
              <a:rPr lang="en-US" smtClean="0"/>
              <a:t>61</a:t>
            </a:fld>
            <a:endParaRPr lang="en-US"/>
          </a:p>
        </p:txBody>
      </p:sp>
    </p:spTree>
    <p:extLst>
      <p:ext uri="{BB962C8B-B14F-4D97-AF65-F5344CB8AC3E}">
        <p14:creationId xmlns:p14="http://schemas.microsoft.com/office/powerpoint/2010/main" val="229987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exactly do they work? The core intelligence that allows them to function is language understanding. Specifically, it is referred to as task-oriented semantic parsing, where a user utterance is taken as input and parsed into a machine-understandable logical form. This logical form consists of any actions requested by the user, called intents, such as playing music, turning on lights, or checking weather and any entities that further refine that action, called slots, such as which song to play, or which light to turn on.</a:t>
            </a:r>
          </a:p>
        </p:txBody>
      </p:sp>
      <p:sp>
        <p:nvSpPr>
          <p:cNvPr id="4" name="Slide Number Placeholder 3"/>
          <p:cNvSpPr>
            <a:spLocks noGrp="1"/>
          </p:cNvSpPr>
          <p:nvPr>
            <p:ph type="sldNum" sz="quarter" idx="5"/>
          </p:nvPr>
        </p:nvSpPr>
        <p:spPr/>
        <p:txBody>
          <a:bodyPr/>
          <a:lstStyle/>
          <a:p>
            <a:fld id="{2D9032F6-898C-274B-8B43-49EB6589531F}" type="slidenum">
              <a:rPr lang="en-US" smtClean="0"/>
              <a:t>6</a:t>
            </a:fld>
            <a:endParaRPr lang="en-US"/>
          </a:p>
        </p:txBody>
      </p:sp>
    </p:spTree>
    <p:extLst>
      <p:ext uri="{BB962C8B-B14F-4D97-AF65-F5344CB8AC3E}">
        <p14:creationId xmlns:p14="http://schemas.microsoft.com/office/powerpoint/2010/main" val="33367151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joint training, we create auxiliary tasks to pretrain the encoder and decoder components of a seq2seq semantic parsing model from other available data. So what other data is easily available?</a:t>
            </a:r>
          </a:p>
          <a:p>
            <a:r>
              <a:rPr lang="en-US" dirty="0"/>
              <a:t>First, we can obtain unannotated user utterances. Voice assistants can collect these utterances from live traffic. Next we can also generate random target semantic parses, without any associated user utterances. These can be generated by simply sampling from the target grammar. For example, for parsing pizza orders, which is one of the datasets we evaluate on, we can simply generate thousands of random pizza orders to train our model. Given these two sets of data, unannotated user utterances, and random target semantic parses, we design two auxiliary tasks to pretrain the the two main components – the encoder and the decoder of a semantic parsing model.</a:t>
            </a:r>
          </a:p>
        </p:txBody>
      </p:sp>
      <p:sp>
        <p:nvSpPr>
          <p:cNvPr id="4" name="Slide Number Placeholder 3"/>
          <p:cNvSpPr>
            <a:spLocks noGrp="1"/>
          </p:cNvSpPr>
          <p:nvPr>
            <p:ph type="sldNum" sz="quarter" idx="5"/>
          </p:nvPr>
        </p:nvSpPr>
        <p:spPr/>
        <p:txBody>
          <a:bodyPr/>
          <a:lstStyle/>
          <a:p>
            <a:fld id="{2D9032F6-898C-274B-8B43-49EB6589531F}" type="slidenum">
              <a:rPr lang="en-US" smtClean="0"/>
              <a:t>62</a:t>
            </a:fld>
            <a:endParaRPr lang="en-US"/>
          </a:p>
        </p:txBody>
      </p:sp>
    </p:spTree>
    <p:extLst>
      <p:ext uri="{BB962C8B-B14F-4D97-AF65-F5344CB8AC3E}">
        <p14:creationId xmlns:p14="http://schemas.microsoft.com/office/powerpoint/2010/main" val="28702625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auxiliary task we propose is mask prediction. Here, we use the unannotated utterances to create a mask prediction task in the style of pretrained language models. We use a BART seq2seq model as our base, so in BART style, we mask spans of words from the utterance to create the source sequence. The target in this task is to predict the full unmasked sentence. This step can be viewed as target domain adaptation where the pretrained language model is adapted to the domain of voice assistant user utterances. We hypothesize that this task helps train the encoder by helping it learn to encode user utterances well.</a:t>
            </a:r>
          </a:p>
        </p:txBody>
      </p:sp>
      <p:sp>
        <p:nvSpPr>
          <p:cNvPr id="4" name="Slide Number Placeholder 3"/>
          <p:cNvSpPr>
            <a:spLocks noGrp="1"/>
          </p:cNvSpPr>
          <p:nvPr>
            <p:ph type="sldNum" sz="quarter" idx="5"/>
          </p:nvPr>
        </p:nvSpPr>
        <p:spPr/>
        <p:txBody>
          <a:bodyPr/>
          <a:lstStyle/>
          <a:p>
            <a:fld id="{2D9032F6-898C-274B-8B43-49EB6589531F}" type="slidenum">
              <a:rPr lang="en-US" smtClean="0"/>
              <a:t>63</a:t>
            </a:fld>
            <a:endParaRPr lang="en-US"/>
          </a:p>
        </p:txBody>
      </p:sp>
    </p:spTree>
    <p:extLst>
      <p:ext uri="{BB962C8B-B14F-4D97-AF65-F5344CB8AC3E}">
        <p14:creationId xmlns:p14="http://schemas.microsoft.com/office/powerpoint/2010/main" val="27665271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examples of the mask prediction task on the pizza dataset. The words in bold in the target sequence are replaced by the custom &lt;mask&gt; token in the source sequence. The seq2seq model will be trained using these source-target pairs.</a:t>
            </a:r>
          </a:p>
        </p:txBody>
      </p:sp>
      <p:sp>
        <p:nvSpPr>
          <p:cNvPr id="4" name="Slide Number Placeholder 3"/>
          <p:cNvSpPr>
            <a:spLocks noGrp="1"/>
          </p:cNvSpPr>
          <p:nvPr>
            <p:ph type="sldNum" sz="quarter" idx="5"/>
          </p:nvPr>
        </p:nvSpPr>
        <p:spPr/>
        <p:txBody>
          <a:bodyPr/>
          <a:lstStyle/>
          <a:p>
            <a:fld id="{2D9032F6-898C-274B-8B43-49EB6589531F}" type="slidenum">
              <a:rPr lang="en-US" smtClean="0"/>
              <a:t>64</a:t>
            </a:fld>
            <a:endParaRPr lang="en-US"/>
          </a:p>
        </p:txBody>
      </p:sp>
    </p:spTree>
    <p:extLst>
      <p:ext uri="{BB962C8B-B14F-4D97-AF65-F5344CB8AC3E}">
        <p14:creationId xmlns:p14="http://schemas.microsoft.com/office/powerpoint/2010/main" val="33054910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auxiliary task we propose is denoising. For this task, we use the randomly generated target parses converted into canonical forms. We take these canonical forms and add noise to them - which constitutes inserting, deleting, replacing, swapping or duplicated random non-content tokens. By refrain from modifying content tokens such as the names of toppings etc. to prevent model hallucination. Now, the noisy canonical form becomes the source sequence and the original canonical form is the target sequence. We hypothesize that with this task, the decoder is effectively trained by learning to denoise and generate lots of valid canonical forms.</a:t>
            </a:r>
          </a:p>
        </p:txBody>
      </p:sp>
      <p:sp>
        <p:nvSpPr>
          <p:cNvPr id="4" name="Slide Number Placeholder 3"/>
          <p:cNvSpPr>
            <a:spLocks noGrp="1"/>
          </p:cNvSpPr>
          <p:nvPr>
            <p:ph type="sldNum" sz="quarter" idx="5"/>
          </p:nvPr>
        </p:nvSpPr>
        <p:spPr/>
        <p:txBody>
          <a:bodyPr/>
          <a:lstStyle/>
          <a:p>
            <a:fld id="{2D9032F6-898C-274B-8B43-49EB6589531F}" type="slidenum">
              <a:rPr lang="en-US" smtClean="0"/>
              <a:t>65</a:t>
            </a:fld>
            <a:endParaRPr lang="en-US"/>
          </a:p>
        </p:txBody>
      </p:sp>
    </p:spTree>
    <p:extLst>
      <p:ext uri="{BB962C8B-B14F-4D97-AF65-F5344CB8AC3E}">
        <p14:creationId xmlns:p14="http://schemas.microsoft.com/office/powerpoint/2010/main" val="9061591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examples from the denoising task are given here. The tokens in bold are the content tokens so they are kept the same by the text around them is injected with noise. Note that this noise injection is easy here since the target is a naturalized canonical form. With this noise, the decoder is presented a challenge while trying to decode valid targets.</a:t>
            </a:r>
          </a:p>
        </p:txBody>
      </p:sp>
      <p:sp>
        <p:nvSpPr>
          <p:cNvPr id="4" name="Slide Number Placeholder 3"/>
          <p:cNvSpPr>
            <a:spLocks noGrp="1"/>
          </p:cNvSpPr>
          <p:nvPr>
            <p:ph type="sldNum" sz="quarter" idx="5"/>
          </p:nvPr>
        </p:nvSpPr>
        <p:spPr/>
        <p:txBody>
          <a:bodyPr/>
          <a:lstStyle/>
          <a:p>
            <a:fld id="{2D9032F6-898C-274B-8B43-49EB6589531F}" type="slidenum">
              <a:rPr lang="en-US" smtClean="0"/>
              <a:t>66</a:t>
            </a:fld>
            <a:endParaRPr lang="en-US"/>
          </a:p>
        </p:txBody>
      </p:sp>
    </p:spTree>
    <p:extLst>
      <p:ext uri="{BB962C8B-B14F-4D97-AF65-F5344CB8AC3E}">
        <p14:creationId xmlns:p14="http://schemas.microsoft.com/office/powerpoint/2010/main" val="20834879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Bringing it all together, we start with the encoder-decoder semantic parsing model. We pretrain this model with examples from the masking task, which helps the encoder, followed by the denoising task, which helps the decoder and then the handful of annotated parsing examples, which train the full model. We combine the examples from our two proposed auxiliary tasks with the annotated parsing examples and jointly train the model on all of them to effectively pretrain the components.</a:t>
            </a:r>
          </a:p>
        </p:txBody>
      </p:sp>
      <p:sp>
        <p:nvSpPr>
          <p:cNvPr id="4" name="Slide Number Placeholder 3"/>
          <p:cNvSpPr>
            <a:spLocks noGrp="1"/>
          </p:cNvSpPr>
          <p:nvPr>
            <p:ph type="sldNum" sz="quarter" idx="5"/>
          </p:nvPr>
        </p:nvSpPr>
        <p:spPr/>
        <p:txBody>
          <a:bodyPr/>
          <a:lstStyle/>
          <a:p>
            <a:fld id="{2D9032F6-898C-274B-8B43-49EB6589531F}" type="slidenum">
              <a:rPr lang="en-US" smtClean="0"/>
              <a:t>67</a:t>
            </a:fld>
            <a:endParaRPr lang="en-US"/>
          </a:p>
        </p:txBody>
      </p:sp>
    </p:spTree>
    <p:extLst>
      <p:ext uri="{BB962C8B-B14F-4D97-AF65-F5344CB8AC3E}">
        <p14:creationId xmlns:p14="http://schemas.microsoft.com/office/powerpoint/2010/main" val="34749830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to the other two techniques, self-learning is another prior approach we employ in our scheme to make the model even better. We want to show that our novel joint training technique can work harmoniously with other previously proposed techniques. Here, we first use the gold-labeled data and the joint training technique to train a semantic parsing model. We then take any unlabeled user utterances label them with the trained model to create a silver labeled dataset. We then augment the gold dataset with the silver labeled data and re-train the model to make it better. </a:t>
            </a:r>
          </a:p>
        </p:txBody>
      </p:sp>
      <p:sp>
        <p:nvSpPr>
          <p:cNvPr id="4" name="Slide Number Placeholder 3"/>
          <p:cNvSpPr>
            <a:spLocks noGrp="1"/>
          </p:cNvSpPr>
          <p:nvPr>
            <p:ph type="sldNum" sz="quarter" idx="5"/>
          </p:nvPr>
        </p:nvSpPr>
        <p:spPr/>
        <p:txBody>
          <a:bodyPr/>
          <a:lstStyle/>
          <a:p>
            <a:fld id="{2D9032F6-898C-274B-8B43-49EB6589531F}" type="slidenum">
              <a:rPr lang="en-US" smtClean="0"/>
              <a:t>69</a:t>
            </a:fld>
            <a:endParaRPr lang="en-US"/>
          </a:p>
        </p:txBody>
      </p:sp>
    </p:spTree>
    <p:extLst>
      <p:ext uri="{BB962C8B-B14F-4D97-AF65-F5344CB8AC3E}">
        <p14:creationId xmlns:p14="http://schemas.microsoft.com/office/powerpoint/2010/main" val="9411411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similar vein, we propose paraphrase augmentation, where we paraphrase utterances to create lots of other utterances and repeat the self-learning step. For paraphrasing, we train a model on millions of paraphrases from different publicly available paraphrasing datasets. We note that the generated paraphrases aren’t exact and could have different meanings, which is actually good for us since we anyway relabel them in the self learning step.</a:t>
            </a:r>
          </a:p>
        </p:txBody>
      </p:sp>
      <p:sp>
        <p:nvSpPr>
          <p:cNvPr id="4" name="Slide Number Placeholder 3"/>
          <p:cNvSpPr>
            <a:spLocks noGrp="1"/>
          </p:cNvSpPr>
          <p:nvPr>
            <p:ph type="sldNum" sz="quarter" idx="5"/>
          </p:nvPr>
        </p:nvSpPr>
        <p:spPr/>
        <p:txBody>
          <a:bodyPr/>
          <a:lstStyle/>
          <a:p>
            <a:fld id="{2D9032F6-898C-274B-8B43-49EB6589531F}" type="slidenum">
              <a:rPr lang="en-US" smtClean="0"/>
              <a:t>70</a:t>
            </a:fld>
            <a:endParaRPr lang="en-US"/>
          </a:p>
        </p:txBody>
      </p:sp>
    </p:spTree>
    <p:extLst>
      <p:ext uri="{BB962C8B-B14F-4D97-AF65-F5344CB8AC3E}">
        <p14:creationId xmlns:p14="http://schemas.microsoft.com/office/powerpoint/2010/main" val="356647085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 our proposed approach on two datasets – pizza and overnight. The pizza datasets consists of user utterances where users order pizzas and drinks. The overnight dataset consists of user questions and their database query forms to execute to get the answer. We pick these two datasets since we wanted datasets with predetermined target grammars and canonical form-to-target rule-based parsers.</a:t>
            </a:r>
          </a:p>
        </p:txBody>
      </p:sp>
      <p:sp>
        <p:nvSpPr>
          <p:cNvPr id="4" name="Slide Number Placeholder 3"/>
          <p:cNvSpPr>
            <a:spLocks noGrp="1"/>
          </p:cNvSpPr>
          <p:nvPr>
            <p:ph type="sldNum" sz="quarter" idx="5"/>
          </p:nvPr>
        </p:nvSpPr>
        <p:spPr/>
        <p:txBody>
          <a:bodyPr/>
          <a:lstStyle/>
          <a:p>
            <a:fld id="{2D9032F6-898C-274B-8B43-49EB6589531F}" type="slidenum">
              <a:rPr lang="en-US" smtClean="0"/>
              <a:t>71</a:t>
            </a:fld>
            <a:endParaRPr lang="en-US"/>
          </a:p>
        </p:txBody>
      </p:sp>
    </p:spTree>
    <p:extLst>
      <p:ext uri="{BB962C8B-B14F-4D97-AF65-F5344CB8AC3E}">
        <p14:creationId xmlns:p14="http://schemas.microsoft.com/office/powerpoint/2010/main" val="19569867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pizza dataset, a naturalized seq2seq model, trained on the full pizza dataset with canonical forms and initialized from a </a:t>
            </a:r>
            <a:r>
              <a:rPr lang="en-US" dirty="0" err="1"/>
              <a:t>bart</a:t>
            </a:r>
            <a:r>
              <a:rPr lang="en-US" dirty="0"/>
              <a:t> checkpoint obtains an EM accuracy of 87.25. When trained with 16, 32, and 48 examples, the performance drops by a lot as you can see here. This is the same naturalized semantic parsing model that showed promising results with 200 </a:t>
            </a:r>
            <a:r>
              <a:rPr lang="en-US" dirty="0" err="1"/>
              <a:t>examples.Now</a:t>
            </a:r>
            <a:r>
              <a:rPr lang="en-US" dirty="0"/>
              <a:t>, with our joint training and self training schemes, we see that we recuperate a lot of this performance. In the n=16 example case especially, we see a 3x jump from the baseline.</a:t>
            </a:r>
          </a:p>
        </p:txBody>
      </p:sp>
      <p:sp>
        <p:nvSpPr>
          <p:cNvPr id="4" name="Slide Number Placeholder 3"/>
          <p:cNvSpPr>
            <a:spLocks noGrp="1"/>
          </p:cNvSpPr>
          <p:nvPr>
            <p:ph type="sldNum" sz="quarter" idx="5"/>
          </p:nvPr>
        </p:nvSpPr>
        <p:spPr/>
        <p:txBody>
          <a:bodyPr/>
          <a:lstStyle/>
          <a:p>
            <a:fld id="{2D9032F6-898C-274B-8B43-49EB6589531F}" type="slidenum">
              <a:rPr lang="en-US" smtClean="0"/>
              <a:t>72</a:t>
            </a:fld>
            <a:endParaRPr lang="en-US"/>
          </a:p>
        </p:txBody>
      </p:sp>
    </p:spTree>
    <p:extLst>
      <p:ext uri="{BB962C8B-B14F-4D97-AF65-F5344CB8AC3E}">
        <p14:creationId xmlns:p14="http://schemas.microsoft.com/office/powerpoint/2010/main" val="789558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 example of this task. Take the user utterance “Play the song don’t stop believing by Journey”. In task oriented semantic parsing, the goal is to identify the intent of the utterance, which here is </a:t>
            </a:r>
            <a:r>
              <a:rPr lang="en-US" dirty="0" err="1"/>
              <a:t>PlaySong</a:t>
            </a:r>
            <a:r>
              <a:rPr lang="en-US" dirty="0"/>
              <a:t>, and the slots which correspond to don’t stop believing being the </a:t>
            </a:r>
            <a:r>
              <a:rPr lang="en-US" dirty="0" err="1"/>
              <a:t>songname</a:t>
            </a:r>
            <a:r>
              <a:rPr lang="en-US" dirty="0"/>
              <a:t> and journey being the artist. This utterance is also what is referred to as a simple parsing example since utterance consists of a single overall intent and a few non-overlapping and disjoint sub-spans parsed as slots.</a:t>
            </a:r>
          </a:p>
        </p:txBody>
      </p:sp>
      <p:sp>
        <p:nvSpPr>
          <p:cNvPr id="4" name="Slide Number Placeholder 3"/>
          <p:cNvSpPr>
            <a:spLocks noGrp="1"/>
          </p:cNvSpPr>
          <p:nvPr>
            <p:ph type="sldNum" sz="quarter" idx="5"/>
          </p:nvPr>
        </p:nvSpPr>
        <p:spPr/>
        <p:txBody>
          <a:bodyPr/>
          <a:lstStyle/>
          <a:p>
            <a:fld id="{2D9032F6-898C-274B-8B43-49EB6589531F}" type="slidenum">
              <a:rPr lang="en-US" smtClean="0"/>
              <a:t>7</a:t>
            </a:fld>
            <a:endParaRPr lang="en-US"/>
          </a:p>
        </p:txBody>
      </p:sp>
    </p:spTree>
    <p:extLst>
      <p:ext uri="{BB962C8B-B14F-4D97-AF65-F5344CB8AC3E}">
        <p14:creationId xmlns:p14="http://schemas.microsoft.com/office/powerpoint/2010/main" val="34790783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a similar trend with the overnight dataset. The numbers from all domains in the n=16 case are shown here and as you can see, the bolded high performing numbers are always our models with the joint training and self training enhancements. With this, I conclude this chapter and also all the completed work. Next, we move on to the upcoming work in this proposal.</a:t>
            </a:r>
          </a:p>
        </p:txBody>
      </p:sp>
      <p:sp>
        <p:nvSpPr>
          <p:cNvPr id="4" name="Slide Number Placeholder 3"/>
          <p:cNvSpPr>
            <a:spLocks noGrp="1"/>
          </p:cNvSpPr>
          <p:nvPr>
            <p:ph type="sldNum" sz="quarter" idx="5"/>
          </p:nvPr>
        </p:nvSpPr>
        <p:spPr/>
        <p:txBody>
          <a:bodyPr/>
          <a:lstStyle/>
          <a:p>
            <a:fld id="{2D9032F6-898C-274B-8B43-49EB6589531F}" type="slidenum">
              <a:rPr lang="en-US" smtClean="0"/>
              <a:t>73</a:t>
            </a:fld>
            <a:endParaRPr lang="en-US"/>
          </a:p>
        </p:txBody>
      </p:sp>
    </p:spTree>
    <p:extLst>
      <p:ext uri="{BB962C8B-B14F-4D97-AF65-F5344CB8AC3E}">
        <p14:creationId xmlns:p14="http://schemas.microsoft.com/office/powerpoint/2010/main" val="28087617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final, section I will describe our proposed models to perform zero-shot domain adaptation for semantic parsing.</a:t>
            </a:r>
          </a:p>
        </p:txBody>
      </p:sp>
      <p:sp>
        <p:nvSpPr>
          <p:cNvPr id="4" name="Slide Number Placeholder 3"/>
          <p:cNvSpPr>
            <a:spLocks noGrp="1"/>
          </p:cNvSpPr>
          <p:nvPr>
            <p:ph type="sldNum" sz="quarter" idx="5"/>
          </p:nvPr>
        </p:nvSpPr>
        <p:spPr/>
        <p:txBody>
          <a:bodyPr/>
          <a:lstStyle/>
          <a:p>
            <a:fld id="{2D9032F6-898C-274B-8B43-49EB6589531F}" type="slidenum">
              <a:rPr lang="en-US" smtClean="0"/>
              <a:t>74</a:t>
            </a:fld>
            <a:endParaRPr lang="en-US"/>
          </a:p>
        </p:txBody>
      </p:sp>
    </p:spTree>
    <p:extLst>
      <p:ext uri="{BB962C8B-B14F-4D97-AF65-F5344CB8AC3E}">
        <p14:creationId xmlns:p14="http://schemas.microsoft.com/office/powerpoint/2010/main" val="11930628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big picture, this is the fourth problem that we pointed out with the architecture.</a:t>
            </a:r>
          </a:p>
        </p:txBody>
      </p:sp>
      <p:sp>
        <p:nvSpPr>
          <p:cNvPr id="4" name="Slide Number Placeholder 3"/>
          <p:cNvSpPr>
            <a:spLocks noGrp="1"/>
          </p:cNvSpPr>
          <p:nvPr>
            <p:ph type="sldNum" sz="quarter" idx="5"/>
          </p:nvPr>
        </p:nvSpPr>
        <p:spPr/>
        <p:txBody>
          <a:bodyPr/>
          <a:lstStyle/>
          <a:p>
            <a:fld id="{2D9032F6-898C-274B-8B43-49EB6589531F}" type="slidenum">
              <a:rPr lang="en-US" smtClean="0"/>
              <a:t>75</a:t>
            </a:fld>
            <a:endParaRPr lang="en-US"/>
          </a:p>
        </p:txBody>
      </p:sp>
    </p:spTree>
    <p:extLst>
      <p:ext uri="{BB962C8B-B14F-4D97-AF65-F5344CB8AC3E}">
        <p14:creationId xmlns:p14="http://schemas.microsoft.com/office/powerpoint/2010/main" val="23656103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re-introduce the task in detail, our goal is to design a model capable of doing zero-shot domain adaptation. So say we have annotated training data from a few domains such as music, weather and shopping. We can build a semantic parsing model that can parse utterances in these domains. But given a new domain, say books, and no annotated data and only information about the schema, which is the intents and slots in the books domain as shown, we still want to be able to use the same semantic parsing model to perform parsing. So the goal is to build a sort-of domain agnostic semantic parsing model that can take the schema of the domain and parse utterances into that schema without any additional training data. This is the first step towards achieving universal semantic parsing where the model can universally parse utterances from any domain.</a:t>
            </a:r>
          </a:p>
        </p:txBody>
      </p:sp>
      <p:sp>
        <p:nvSpPr>
          <p:cNvPr id="4" name="Slide Number Placeholder 3"/>
          <p:cNvSpPr>
            <a:spLocks noGrp="1"/>
          </p:cNvSpPr>
          <p:nvPr>
            <p:ph type="sldNum" sz="quarter" idx="5"/>
          </p:nvPr>
        </p:nvSpPr>
        <p:spPr/>
        <p:txBody>
          <a:bodyPr/>
          <a:lstStyle/>
          <a:p>
            <a:fld id="{2D9032F6-898C-274B-8B43-49EB6589531F}" type="slidenum">
              <a:rPr lang="en-US" smtClean="0"/>
              <a:t>76</a:t>
            </a:fld>
            <a:endParaRPr lang="en-US"/>
          </a:p>
        </p:txBody>
      </p:sp>
    </p:spTree>
    <p:extLst>
      <p:ext uri="{BB962C8B-B14F-4D97-AF65-F5344CB8AC3E}">
        <p14:creationId xmlns:p14="http://schemas.microsoft.com/office/powerpoint/2010/main" val="10290209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prior work in </a:t>
            </a:r>
            <a:r>
              <a:rPr lang="en-US" dirty="0" err="1"/>
              <a:t>zeroshot</a:t>
            </a:r>
            <a:r>
              <a:rPr lang="en-US" dirty="0"/>
              <a:t> semantic parsing has focused on simple utterances with a single intent and non-overlapping slots. The classification and sequence tagging models are modified such that the final layer, instead of computing a distribution over a predetermined set of slots, projects onto an encoding of the slots. Our goal is to do this for complex utterances with tree-like target logical forms. There has been some zero-shot work in complex utterances as well but it is limited to mostly datasets with well-defined grammars. These models are trained to parse utterances into a domain-agnostic intermediate form and then parsed into the final form using grammar rules. Without the availability of such grammars, previous works have mostly focused on few-shot semantic parsing for complex utterances. An overarching theme in most resource-constraint work in this field is the addition of a concept encoder to encode concepts and use them for parsing instead of having a fixed set of concepts.</a:t>
            </a:r>
          </a:p>
        </p:txBody>
      </p:sp>
      <p:sp>
        <p:nvSpPr>
          <p:cNvPr id="4" name="Slide Number Placeholder 3"/>
          <p:cNvSpPr>
            <a:spLocks noGrp="1"/>
          </p:cNvSpPr>
          <p:nvPr>
            <p:ph type="sldNum" sz="quarter" idx="5"/>
          </p:nvPr>
        </p:nvSpPr>
        <p:spPr/>
        <p:txBody>
          <a:bodyPr/>
          <a:lstStyle/>
          <a:p>
            <a:fld id="{2D9032F6-898C-274B-8B43-49EB6589531F}" type="slidenum">
              <a:rPr lang="en-US" smtClean="0"/>
              <a:t>77</a:t>
            </a:fld>
            <a:endParaRPr lang="en-US"/>
          </a:p>
        </p:txBody>
      </p:sp>
    </p:spTree>
    <p:extLst>
      <p:ext uri="{BB962C8B-B14F-4D97-AF65-F5344CB8AC3E}">
        <p14:creationId xmlns:p14="http://schemas.microsoft.com/office/powerpoint/2010/main" val="2213100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in mind, we define our goals going forward. We want to design a model capable of doing zero-shot semantic parsing for complex utterances. It should be able to hold on to its performance on domains it is trained on and also be able to parse utterances from new domains, given just their schema. We want to do this without any predefined grammars because we believe the effort for creating such grammars is pretty much tantamount to any annotation effort to label a few utterances. Furthermore, we want this model to be easily adaptable to few-shot if necessary. We also want to build a model that’s efficient in speed and size. With the introduction of massive pretrained language models such as GPT3, a lot of tasks have been shown to be solved by simply priming the input to such model with a few instructive examples and letting the model decode the results. We focus on smaller models that can work fast and possibly used for live production in voice assistants.</a:t>
            </a:r>
          </a:p>
        </p:txBody>
      </p:sp>
      <p:sp>
        <p:nvSpPr>
          <p:cNvPr id="4" name="Slide Number Placeholder 3"/>
          <p:cNvSpPr>
            <a:spLocks noGrp="1"/>
          </p:cNvSpPr>
          <p:nvPr>
            <p:ph type="sldNum" sz="quarter" idx="5"/>
          </p:nvPr>
        </p:nvSpPr>
        <p:spPr/>
        <p:txBody>
          <a:bodyPr/>
          <a:lstStyle/>
          <a:p>
            <a:fld id="{2D9032F6-898C-274B-8B43-49EB6589531F}" type="slidenum">
              <a:rPr lang="en-US" smtClean="0"/>
              <a:t>78</a:t>
            </a:fld>
            <a:endParaRPr lang="en-US"/>
          </a:p>
        </p:txBody>
      </p:sp>
    </p:spTree>
    <p:extLst>
      <p:ext uri="{BB962C8B-B14F-4D97-AF65-F5344CB8AC3E}">
        <p14:creationId xmlns:p14="http://schemas.microsoft.com/office/powerpoint/2010/main" val="776608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this end we propose an architecture based on the seq2seq-ptr model from the first chapter of this dissertation. We augment the original model with a concept encoder. This concept encoder is designed to encode the schema, that is the intents and slots, using their text definitions. We hypothesize that when presented with a new domain and schema, this encoder will generalize and encode them appropriately. We call our model Concept-seq2seq.</a:t>
            </a:r>
          </a:p>
        </p:txBody>
      </p:sp>
      <p:sp>
        <p:nvSpPr>
          <p:cNvPr id="4" name="Slide Number Placeholder 3"/>
          <p:cNvSpPr>
            <a:spLocks noGrp="1"/>
          </p:cNvSpPr>
          <p:nvPr>
            <p:ph type="sldNum" sz="quarter" idx="5"/>
          </p:nvPr>
        </p:nvSpPr>
        <p:spPr/>
        <p:txBody>
          <a:bodyPr/>
          <a:lstStyle/>
          <a:p>
            <a:fld id="{2D9032F6-898C-274B-8B43-49EB6589531F}" type="slidenum">
              <a:rPr lang="en-US" smtClean="0"/>
              <a:t>79</a:t>
            </a:fld>
            <a:endParaRPr lang="en-US"/>
          </a:p>
        </p:txBody>
      </p:sp>
    </p:spTree>
    <p:extLst>
      <p:ext uri="{BB962C8B-B14F-4D97-AF65-F5344CB8AC3E}">
        <p14:creationId xmlns:p14="http://schemas.microsoft.com/office/powerpoint/2010/main" val="23146865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brief sketch of how our models works. The starting steps are identical to the seq2seq-ptr model. The user utterances is encoder into a series of encoder hidden states and the decoder decodes tokens using a decoder hidden state constructed from the encoder states and the previous decoder states. We demonstrate how the decoder hidden state at timestep 5 is processed here. We again compute the attention scores over the source tokens. But we now don’t have a fixed set of tags in the target vocabulary. What we instead have is a concept encoder. This component encodes the intent and slot tags into a vector space and the decoder hidden state then computes the attention scores over each of these encoded tags. All the scores are then combined and the highest scoring token is predicted as the next token. The concept encoder is trained along with the encoder and decoder while training with data on known domains. When it encounters unknown domains, it is simply given the schema to compute the concept encodings and the rest of the model simply functions like a regular seq2seq-ptr model.</a:t>
            </a:r>
          </a:p>
        </p:txBody>
      </p:sp>
      <p:sp>
        <p:nvSpPr>
          <p:cNvPr id="4" name="Slide Number Placeholder 3"/>
          <p:cNvSpPr>
            <a:spLocks noGrp="1"/>
          </p:cNvSpPr>
          <p:nvPr>
            <p:ph type="sldNum" sz="quarter" idx="5"/>
          </p:nvPr>
        </p:nvSpPr>
        <p:spPr/>
        <p:txBody>
          <a:bodyPr/>
          <a:lstStyle/>
          <a:p>
            <a:fld id="{2D9032F6-898C-274B-8B43-49EB6589531F}" type="slidenum">
              <a:rPr lang="en-US" smtClean="0"/>
              <a:t>80</a:t>
            </a:fld>
            <a:endParaRPr lang="en-US"/>
          </a:p>
        </p:txBody>
      </p:sp>
    </p:spTree>
    <p:extLst>
      <p:ext uri="{BB962C8B-B14F-4D97-AF65-F5344CB8AC3E}">
        <p14:creationId xmlns:p14="http://schemas.microsoft.com/office/powerpoint/2010/main" val="307325029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preliminary results of this model on the TOP v2 dataset. We follow a leave-one-out style evaluation where we train the model on 7 of the 8 domains and evaluate on the left-out domain. We report numbers from three domains here – alarm, timer, and music. We report F-score and EM accuracy to see if there are any partially correct examples. For alarm domain, we see that our model works well. It achieves an accuracy of 53.43%. For timer, the model achieves a decent F-score but a really bad exact match accuracy score. Upon further examination of some of the predictions, we see that this is because of some special parsing rules in this domain which we will see shortly. For music, the model doesn’t work at all. We believe this is due to the domain being very different from the other ones and potential overfitting. In addition, an important point we also mentioned for this model is its ability to maintain high performance on the original trained domains. To show that, we use the zero-shot alarm model, which is trained with timer and music data to evaluate on the timer and music domains. We not that this fully trained model achieves near state-of-the-art numbers. So our model performs reliable semantic parsing which also being able to parse utterances from new domains (at least some of them that is, for now). Let’s now look at a few of our model’s predictions.</a:t>
            </a:r>
          </a:p>
        </p:txBody>
      </p:sp>
      <p:sp>
        <p:nvSpPr>
          <p:cNvPr id="4" name="Slide Number Placeholder 3"/>
          <p:cNvSpPr>
            <a:spLocks noGrp="1"/>
          </p:cNvSpPr>
          <p:nvPr>
            <p:ph type="sldNum" sz="quarter" idx="5"/>
          </p:nvPr>
        </p:nvSpPr>
        <p:spPr/>
        <p:txBody>
          <a:bodyPr/>
          <a:lstStyle/>
          <a:p>
            <a:fld id="{2D9032F6-898C-274B-8B43-49EB6589531F}" type="slidenum">
              <a:rPr lang="en-US" smtClean="0"/>
              <a:t>81</a:t>
            </a:fld>
            <a:endParaRPr lang="en-US"/>
          </a:p>
        </p:txBody>
      </p:sp>
    </p:spTree>
    <p:extLst>
      <p:ext uri="{BB962C8B-B14F-4D97-AF65-F5344CB8AC3E}">
        <p14:creationId xmlns:p14="http://schemas.microsoft.com/office/powerpoint/2010/main" val="192736349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the alarm domain predictions are pretty good. The model identifies crucial intents such as deleting or creating alarms. It makes a parsing mistake in the first example here but that specific parse is a hard rule to learn where the slot date-time is further wrapped in a get-time intent in the gold logical form.</a:t>
            </a:r>
          </a:p>
        </p:txBody>
      </p:sp>
      <p:sp>
        <p:nvSpPr>
          <p:cNvPr id="4" name="Slide Number Placeholder 3"/>
          <p:cNvSpPr>
            <a:spLocks noGrp="1"/>
          </p:cNvSpPr>
          <p:nvPr>
            <p:ph type="sldNum" sz="quarter" idx="5"/>
          </p:nvPr>
        </p:nvSpPr>
        <p:spPr/>
        <p:txBody>
          <a:bodyPr/>
          <a:lstStyle/>
          <a:p>
            <a:fld id="{2D9032F6-898C-274B-8B43-49EB6589531F}" type="slidenum">
              <a:rPr lang="en-US" smtClean="0"/>
              <a:t>82</a:t>
            </a:fld>
            <a:endParaRPr lang="en-US"/>
          </a:p>
        </p:txBody>
      </p:sp>
    </p:spTree>
    <p:extLst>
      <p:ext uri="{BB962C8B-B14F-4D97-AF65-F5344CB8AC3E}">
        <p14:creationId xmlns:p14="http://schemas.microsoft.com/office/powerpoint/2010/main" val="371356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increasing expectations of users from voice assistants to perform more complex tasks, more complex examples were introduced. These consists of multiple nested intents and slots, making the logical form look like a tree. Let’s take a look at one such example here. The utterance is how far is the coffee shop. It is parsed into this tree-like logical form. Here, the top-level intent is to get distance. Just below that is the destination slot. But to get the destination slot, we first need to execute another action, defined here by the intent – get restaurant location. This intent again has a slot modifier of food type being coffee. So overall, the parse here describes that we need to get the distance to a destination, that is the location of a restaurant, which serves coffee.</a:t>
            </a:r>
          </a:p>
        </p:txBody>
      </p:sp>
      <p:sp>
        <p:nvSpPr>
          <p:cNvPr id="4" name="Slide Number Placeholder 3"/>
          <p:cNvSpPr>
            <a:spLocks noGrp="1"/>
          </p:cNvSpPr>
          <p:nvPr>
            <p:ph type="sldNum" sz="quarter" idx="5"/>
          </p:nvPr>
        </p:nvSpPr>
        <p:spPr/>
        <p:txBody>
          <a:bodyPr/>
          <a:lstStyle/>
          <a:p>
            <a:fld id="{2D9032F6-898C-274B-8B43-49EB6589531F}" type="slidenum">
              <a:rPr lang="en-US" smtClean="0"/>
              <a:t>8</a:t>
            </a:fld>
            <a:endParaRPr lang="en-US"/>
          </a:p>
        </p:txBody>
      </p:sp>
    </p:spTree>
    <p:extLst>
      <p:ext uri="{BB962C8B-B14F-4D97-AF65-F5344CB8AC3E}">
        <p14:creationId xmlns:p14="http://schemas.microsoft.com/office/powerpoint/2010/main" val="36453074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timer domain, we see that the model is actually good at identifying most high level intents and slots. We observed however that the model has very low exact match accuracy due to a special rule in the semantic parses in this domain where the words timer or timers are tagged with a slot called method timer. This happens in almost all utterances, which results in our exact match accuracy tanking but our F-score still being okay due to the model doing well on other slots. This specific issue is because of unclear descriptions of tags since there is no way that the model can learn an association between method timer and the word timer. This is presents us a challenge which we believe can be solved with better descriptions.</a:t>
            </a:r>
          </a:p>
        </p:txBody>
      </p:sp>
      <p:sp>
        <p:nvSpPr>
          <p:cNvPr id="4" name="Slide Number Placeholder 3"/>
          <p:cNvSpPr>
            <a:spLocks noGrp="1"/>
          </p:cNvSpPr>
          <p:nvPr>
            <p:ph type="sldNum" sz="quarter" idx="5"/>
          </p:nvPr>
        </p:nvSpPr>
        <p:spPr/>
        <p:txBody>
          <a:bodyPr/>
          <a:lstStyle/>
          <a:p>
            <a:fld id="{2D9032F6-898C-274B-8B43-49EB6589531F}" type="slidenum">
              <a:rPr lang="en-US" smtClean="0"/>
              <a:t>83</a:t>
            </a:fld>
            <a:endParaRPr lang="en-US"/>
          </a:p>
        </p:txBody>
      </p:sp>
    </p:spTree>
    <p:extLst>
      <p:ext uri="{BB962C8B-B14F-4D97-AF65-F5344CB8AC3E}">
        <p14:creationId xmlns:p14="http://schemas.microsoft.com/office/powerpoint/2010/main" val="7532520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music domain, we see that the model produces mostly gibberish. It learns to open and close slots but nor much else. We believe this is due to the huge semantic shift of the domain.</a:t>
            </a:r>
          </a:p>
        </p:txBody>
      </p:sp>
      <p:sp>
        <p:nvSpPr>
          <p:cNvPr id="4" name="Slide Number Placeholder 3"/>
          <p:cNvSpPr>
            <a:spLocks noGrp="1"/>
          </p:cNvSpPr>
          <p:nvPr>
            <p:ph type="sldNum" sz="quarter" idx="5"/>
          </p:nvPr>
        </p:nvSpPr>
        <p:spPr/>
        <p:txBody>
          <a:bodyPr/>
          <a:lstStyle/>
          <a:p>
            <a:fld id="{2D9032F6-898C-274B-8B43-49EB6589531F}" type="slidenum">
              <a:rPr lang="en-US" smtClean="0"/>
              <a:t>84</a:t>
            </a:fld>
            <a:endParaRPr lang="en-US"/>
          </a:p>
        </p:txBody>
      </p:sp>
    </p:spTree>
    <p:extLst>
      <p:ext uri="{BB962C8B-B14F-4D97-AF65-F5344CB8AC3E}">
        <p14:creationId xmlns:p14="http://schemas.microsoft.com/office/powerpoint/2010/main" val="213615110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these challenges, we have unclear descriptions, which we believe can be solved with better manual descriptions and some partially labeled examples. This is also a dataset specific thing since we noticed that the tags in the TOP dataset are ill-defined. We then have the issue with semantic shift. To tackle this, we propose to pre-train our model to learn general concepts from Wikipedia data. I will now describe this idea in detail.</a:t>
            </a:r>
          </a:p>
        </p:txBody>
      </p:sp>
      <p:sp>
        <p:nvSpPr>
          <p:cNvPr id="4" name="Slide Number Placeholder 3"/>
          <p:cNvSpPr>
            <a:spLocks noGrp="1"/>
          </p:cNvSpPr>
          <p:nvPr>
            <p:ph type="sldNum" sz="quarter" idx="5"/>
          </p:nvPr>
        </p:nvSpPr>
        <p:spPr/>
        <p:txBody>
          <a:bodyPr/>
          <a:lstStyle/>
          <a:p>
            <a:fld id="{2D9032F6-898C-274B-8B43-49EB6589531F}" type="slidenum">
              <a:rPr lang="en-US" smtClean="0"/>
              <a:t>85</a:t>
            </a:fld>
            <a:endParaRPr lang="en-US"/>
          </a:p>
        </p:txBody>
      </p:sp>
    </p:spTree>
    <p:extLst>
      <p:ext uri="{BB962C8B-B14F-4D97-AF65-F5344CB8AC3E}">
        <p14:creationId xmlns:p14="http://schemas.microsoft.com/office/powerpoint/2010/main" val="17820076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wikidata</a:t>
            </a:r>
            <a:r>
              <a:rPr lang="en-US" dirty="0"/>
              <a:t> datasets consists of sentences from Wikipedia and information about in-text links to other Wikipedia pages, with a name and entity type in the huge Wikipedia glossary. For example, here the sentence “he is a member of the soul seekers” has a link for “the soul seekers” pointing to their Wikipedia page. The dataset also contains the entity and type information for that page. Here, the type is “music group”. What we want to do is use this data to effectively train our concept encoder so that it can be pre-trained to process a wide variety of concepts and stay immune to semantic shifts in new domains. So here, the concept is musical group and we want to tag the words “the soul seekers” using that concept.</a:t>
            </a:r>
          </a:p>
        </p:txBody>
      </p:sp>
      <p:sp>
        <p:nvSpPr>
          <p:cNvPr id="4" name="Slide Number Placeholder 3"/>
          <p:cNvSpPr>
            <a:spLocks noGrp="1"/>
          </p:cNvSpPr>
          <p:nvPr>
            <p:ph type="sldNum" sz="quarter" idx="5"/>
          </p:nvPr>
        </p:nvSpPr>
        <p:spPr/>
        <p:txBody>
          <a:bodyPr/>
          <a:lstStyle/>
          <a:p>
            <a:fld id="{2D9032F6-898C-274B-8B43-49EB6589531F}" type="slidenum">
              <a:rPr lang="en-US" smtClean="0"/>
              <a:t>86</a:t>
            </a:fld>
            <a:endParaRPr lang="en-US"/>
          </a:p>
        </p:txBody>
      </p:sp>
    </p:spTree>
    <p:extLst>
      <p:ext uri="{BB962C8B-B14F-4D97-AF65-F5344CB8AC3E}">
        <p14:creationId xmlns:p14="http://schemas.microsoft.com/office/powerpoint/2010/main" val="414729979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we create pretraining examples where the source sequence is the Wikipedia sentence and the target is a tagged logical-form like sentence. In order to present a challenge for the model, we need to train it to pick the relevant concept out of all possible concepts. We can’t simply use the entire Wikipedia glossary here since that is very inefficient. So we sample the negatives from the rest of the utterances in the batch. This in-batch tags set is encoded using the concept encoder and the model is trained to pick out the relevant concept tags to parse the source sequence.</a:t>
            </a:r>
          </a:p>
        </p:txBody>
      </p:sp>
      <p:sp>
        <p:nvSpPr>
          <p:cNvPr id="4" name="Slide Number Placeholder 3"/>
          <p:cNvSpPr>
            <a:spLocks noGrp="1"/>
          </p:cNvSpPr>
          <p:nvPr>
            <p:ph type="sldNum" sz="quarter" idx="5"/>
          </p:nvPr>
        </p:nvSpPr>
        <p:spPr/>
        <p:txBody>
          <a:bodyPr/>
          <a:lstStyle/>
          <a:p>
            <a:fld id="{2D9032F6-898C-274B-8B43-49EB6589531F}" type="slidenum">
              <a:rPr lang="en-US" smtClean="0"/>
              <a:t>87</a:t>
            </a:fld>
            <a:endParaRPr lang="en-US"/>
          </a:p>
        </p:txBody>
      </p:sp>
    </p:spTree>
    <p:extLst>
      <p:ext uri="{BB962C8B-B14F-4D97-AF65-F5344CB8AC3E}">
        <p14:creationId xmlns:p14="http://schemas.microsoft.com/office/powerpoint/2010/main" val="40848836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other challenges we see with this are speed and a </a:t>
            </a:r>
            <a:r>
              <a:rPr lang="en-US" dirty="0" err="1"/>
              <a:t>fall-back</a:t>
            </a:r>
            <a:r>
              <a:rPr lang="en-US" dirty="0"/>
              <a:t> approach. Since seq2seq-ptr is an autoregressive style model, it decodes the target tokens one by one, making is slow. We plan to explore parallel decoding for our system which uses a length module to first predict a length and then predict all tokens at once. For the fallback approach, we plan to explore question-answering style methods which pose the concept as the question and extract the relevant sub span of the sentence that is should tag as the answer.</a:t>
            </a:r>
          </a:p>
        </p:txBody>
      </p:sp>
      <p:sp>
        <p:nvSpPr>
          <p:cNvPr id="4" name="Slide Number Placeholder 3"/>
          <p:cNvSpPr>
            <a:spLocks noGrp="1"/>
          </p:cNvSpPr>
          <p:nvPr>
            <p:ph type="sldNum" sz="quarter" idx="5"/>
          </p:nvPr>
        </p:nvSpPr>
        <p:spPr/>
        <p:txBody>
          <a:bodyPr/>
          <a:lstStyle/>
          <a:p>
            <a:fld id="{2D9032F6-898C-274B-8B43-49EB6589531F}" type="slidenum">
              <a:rPr lang="en-US" smtClean="0"/>
              <a:t>88</a:t>
            </a:fld>
            <a:endParaRPr lang="en-US"/>
          </a:p>
        </p:txBody>
      </p:sp>
    </p:spTree>
    <p:extLst>
      <p:ext uri="{BB962C8B-B14F-4D97-AF65-F5344CB8AC3E}">
        <p14:creationId xmlns:p14="http://schemas.microsoft.com/office/powerpoint/2010/main" val="198243334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my research plan going forward. The design and initial evaluation of concept-seq2seq is in progress. I also extracted the </a:t>
            </a:r>
            <a:r>
              <a:rPr lang="en-US" dirty="0" err="1"/>
              <a:t>wikipedia</a:t>
            </a:r>
            <a:r>
              <a:rPr lang="en-US" dirty="0"/>
              <a:t> data and processed it to create the pretraining data in the source-target seq2seq style as I showed earlier (we curated 18m examples). I plan to kick of the concept pre-training and also create the manual schema descriptions for TOP v2 in June. Time permitting, we plan to explore the parallel decoding idea in June. The alternate QA-style </a:t>
            </a:r>
            <a:r>
              <a:rPr lang="en-US" dirty="0" err="1"/>
              <a:t>fall-back</a:t>
            </a:r>
            <a:r>
              <a:rPr lang="en-US" dirty="0"/>
              <a:t> approach is scheduled for June and July. Finally, I plan to do most of my final dissertation writing in July and defend in August.</a:t>
            </a:r>
          </a:p>
        </p:txBody>
      </p:sp>
      <p:sp>
        <p:nvSpPr>
          <p:cNvPr id="4" name="Slide Number Placeholder 3"/>
          <p:cNvSpPr>
            <a:spLocks noGrp="1"/>
          </p:cNvSpPr>
          <p:nvPr>
            <p:ph type="sldNum" sz="quarter" idx="5"/>
          </p:nvPr>
        </p:nvSpPr>
        <p:spPr/>
        <p:txBody>
          <a:bodyPr/>
          <a:lstStyle/>
          <a:p>
            <a:fld id="{2D9032F6-898C-274B-8B43-49EB6589531F}" type="slidenum">
              <a:rPr lang="en-US" smtClean="0"/>
              <a:t>89</a:t>
            </a:fld>
            <a:endParaRPr lang="en-US"/>
          </a:p>
        </p:txBody>
      </p:sp>
    </p:spTree>
    <p:extLst>
      <p:ext uri="{BB962C8B-B14F-4D97-AF65-F5344CB8AC3E}">
        <p14:creationId xmlns:p14="http://schemas.microsoft.com/office/powerpoint/2010/main" val="410564414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I conclude this dissertation proposal. To summarize, I first presented a state-of-the-art NLU system based on seq2seq models that enables easy transfer learning. I then describe an end-to-end spoken language understanding system. We then looked a set of techniques to perform efficient semantic parsing with access to a handful of training examples. Finally, I propose a solution for performing </a:t>
            </a:r>
            <a:r>
              <a:rPr lang="en-US" dirty="0" err="1"/>
              <a:t>zeroshot</a:t>
            </a:r>
            <a:r>
              <a:rPr lang="en-US" dirty="0"/>
              <a:t> domain adaptation for semantic parsing.</a:t>
            </a:r>
          </a:p>
        </p:txBody>
      </p:sp>
      <p:sp>
        <p:nvSpPr>
          <p:cNvPr id="4" name="Slide Number Placeholder 3"/>
          <p:cNvSpPr>
            <a:spLocks noGrp="1"/>
          </p:cNvSpPr>
          <p:nvPr>
            <p:ph type="sldNum" sz="quarter" idx="5"/>
          </p:nvPr>
        </p:nvSpPr>
        <p:spPr/>
        <p:txBody>
          <a:bodyPr/>
          <a:lstStyle/>
          <a:p>
            <a:fld id="{2D9032F6-898C-274B-8B43-49EB6589531F}" type="slidenum">
              <a:rPr lang="en-US" smtClean="0"/>
              <a:t>90</a:t>
            </a:fld>
            <a:endParaRPr lang="en-US"/>
          </a:p>
        </p:txBody>
      </p:sp>
    </p:spTree>
    <p:extLst>
      <p:ext uri="{BB962C8B-B14F-4D97-AF65-F5344CB8AC3E}">
        <p14:creationId xmlns:p14="http://schemas.microsoft.com/office/powerpoint/2010/main" val="410260501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everyone. I’m ready to take any questions you may have now.</a:t>
            </a:r>
          </a:p>
        </p:txBody>
      </p:sp>
      <p:sp>
        <p:nvSpPr>
          <p:cNvPr id="4" name="Slide Number Placeholder 3"/>
          <p:cNvSpPr>
            <a:spLocks noGrp="1"/>
          </p:cNvSpPr>
          <p:nvPr>
            <p:ph type="sldNum" sz="quarter" idx="5"/>
          </p:nvPr>
        </p:nvSpPr>
        <p:spPr/>
        <p:txBody>
          <a:bodyPr/>
          <a:lstStyle/>
          <a:p>
            <a:fld id="{2D9032F6-898C-274B-8B43-49EB6589531F}" type="slidenum">
              <a:rPr lang="en-US" smtClean="0"/>
              <a:t>91</a:t>
            </a:fld>
            <a:endParaRPr lang="en-US"/>
          </a:p>
        </p:txBody>
      </p:sp>
    </p:spTree>
    <p:extLst>
      <p:ext uri="{BB962C8B-B14F-4D97-AF65-F5344CB8AC3E}">
        <p14:creationId xmlns:p14="http://schemas.microsoft.com/office/powerpoint/2010/main" val="3047654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let’s take a look at the high-level architecture of current voice assistants. The user first utters something. The speech goes through an automatic speech recognition or ASR module to generate a transcript. This transcript is then passed through a natural language understanding or NLU module to obtain the logical form semantic parse consisting of intents and slots. And as described, the core component of this language understanding module is the semantic parsing model.</a:t>
            </a:r>
          </a:p>
        </p:txBody>
      </p:sp>
      <p:sp>
        <p:nvSpPr>
          <p:cNvPr id="4" name="Slide Number Placeholder 3"/>
          <p:cNvSpPr>
            <a:spLocks noGrp="1"/>
          </p:cNvSpPr>
          <p:nvPr>
            <p:ph type="sldNum" sz="quarter" idx="5"/>
          </p:nvPr>
        </p:nvSpPr>
        <p:spPr/>
        <p:txBody>
          <a:bodyPr/>
          <a:lstStyle/>
          <a:p>
            <a:fld id="{2D9032F6-898C-274B-8B43-49EB6589531F}" type="slidenum">
              <a:rPr lang="en-US" smtClean="0"/>
              <a:t>9</a:t>
            </a:fld>
            <a:endParaRPr lang="en-US"/>
          </a:p>
        </p:txBody>
      </p:sp>
    </p:spTree>
    <p:extLst>
      <p:ext uri="{BB962C8B-B14F-4D97-AF65-F5344CB8AC3E}">
        <p14:creationId xmlns:p14="http://schemas.microsoft.com/office/powerpoint/2010/main" val="1195862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CD66E9-3642-283D-376D-A51AF3CB02D5}"/>
              </a:ext>
            </a:extLst>
          </p:cNvPr>
          <p:cNvSpPr/>
          <p:nvPr userDrawn="1"/>
        </p:nvSpPr>
        <p:spPr>
          <a:xfrm>
            <a:off x="0" y="6481045"/>
            <a:ext cx="12192000" cy="390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3FCAA-4C87-1CF5-D42F-6CC3DFE2BE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214F96-88A7-C2B8-B9D2-33D99F3F2B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38CBDA-5A54-04A2-160E-CD32D84A15DF}"/>
              </a:ext>
            </a:extLst>
          </p:cNvPr>
          <p:cNvSpPr>
            <a:spLocks noGrp="1"/>
          </p:cNvSpPr>
          <p:nvPr>
            <p:ph type="dt" sz="half" idx="10"/>
          </p:nvPr>
        </p:nvSpPr>
        <p:spPr>
          <a:xfrm>
            <a:off x="838200" y="6481045"/>
            <a:ext cx="2743200" cy="365125"/>
          </a:xfrm>
          <a:prstGeom prst="rect">
            <a:avLst/>
          </a:prstGeom>
        </p:spPr>
        <p:txBody>
          <a:bodyPr/>
          <a:lstStyle>
            <a:lvl1pPr>
              <a:defRPr>
                <a:solidFill>
                  <a:schemeClr val="bg1"/>
                </a:solidFill>
              </a:defRPr>
            </a:lvl1pPr>
          </a:lstStyle>
          <a:p>
            <a:fld id="{F55BEC62-57EC-9143-891D-5FF1383B2E90}" type="datetime1">
              <a:rPr lang="en-US" smtClean="0"/>
              <a:t>5/22/22</a:t>
            </a:fld>
            <a:endParaRPr lang="en-US"/>
          </a:p>
        </p:txBody>
      </p:sp>
      <p:sp>
        <p:nvSpPr>
          <p:cNvPr id="5" name="Footer Placeholder 4">
            <a:extLst>
              <a:ext uri="{FF2B5EF4-FFF2-40B4-BE49-F238E27FC236}">
                <a16:creationId xmlns:a16="http://schemas.microsoft.com/office/drawing/2014/main" id="{17E018C4-6D31-F5BC-C169-FF5CE84B0863}"/>
              </a:ext>
            </a:extLst>
          </p:cNvPr>
          <p:cNvSpPr>
            <a:spLocks noGrp="1"/>
          </p:cNvSpPr>
          <p:nvPr>
            <p:ph type="ftr" sz="quarter" idx="11"/>
          </p:nvPr>
        </p:nvSpPr>
        <p:spPr>
          <a:xfrm>
            <a:off x="4038600" y="6481045"/>
            <a:ext cx="4114800" cy="365125"/>
          </a:xfrm>
          <a:prstGeom prst="rect">
            <a:avLst/>
          </a:prstGeom>
        </p:spPr>
        <p:txBody>
          <a:bodyPr/>
          <a:lstStyle>
            <a:lvl1pPr>
              <a:defRPr>
                <a:solidFill>
                  <a:schemeClr val="bg1"/>
                </a:solidFill>
              </a:defRPr>
            </a:lvl1pPr>
          </a:lstStyle>
          <a:p>
            <a:r>
              <a:rPr lang="en-US"/>
              <a:t>Dissertation Proposal - Subendhu Rongali</a:t>
            </a:r>
          </a:p>
        </p:txBody>
      </p:sp>
      <p:sp>
        <p:nvSpPr>
          <p:cNvPr id="6" name="Slide Number Placeholder 5">
            <a:extLst>
              <a:ext uri="{FF2B5EF4-FFF2-40B4-BE49-F238E27FC236}">
                <a16:creationId xmlns:a16="http://schemas.microsoft.com/office/drawing/2014/main" id="{27C5B006-BE55-7C26-D636-C9D43B427C64}"/>
              </a:ext>
            </a:extLst>
          </p:cNvPr>
          <p:cNvSpPr>
            <a:spLocks noGrp="1"/>
          </p:cNvSpPr>
          <p:nvPr>
            <p:ph type="sldNum" sz="quarter" idx="12"/>
          </p:nvPr>
        </p:nvSpPr>
        <p:spPr>
          <a:xfrm>
            <a:off x="8610600" y="6481045"/>
            <a:ext cx="2743200" cy="365125"/>
          </a:xfrm>
          <a:prstGeom prst="rect">
            <a:avLst/>
          </a:prstGeom>
        </p:spPr>
        <p:txBody>
          <a:bodyPr/>
          <a:lstStyle>
            <a:lvl1pPr algn="r">
              <a:defRPr>
                <a:solidFill>
                  <a:schemeClr val="bg1"/>
                </a:solidFill>
              </a:defRPr>
            </a:lvl1pPr>
          </a:lstStyle>
          <a:p>
            <a:fld id="{D7ADE906-F283-C946-BC01-81E82A8FB615}" type="slidenum">
              <a:rPr lang="en-US" smtClean="0"/>
              <a:pPr/>
              <a:t>‹#›</a:t>
            </a:fld>
            <a:endParaRPr lang="en-US" dirty="0"/>
          </a:p>
        </p:txBody>
      </p:sp>
    </p:spTree>
    <p:extLst>
      <p:ext uri="{BB962C8B-B14F-4D97-AF65-F5344CB8AC3E}">
        <p14:creationId xmlns:p14="http://schemas.microsoft.com/office/powerpoint/2010/main" val="249412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0DDF-097C-58D4-D011-010E038B03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F05E75-328F-F24A-6FCE-155F83C254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016E9CE-861E-455F-2D00-E11CFD173C27}"/>
              </a:ext>
            </a:extLst>
          </p:cNvPr>
          <p:cNvSpPr/>
          <p:nvPr userDrawn="1"/>
        </p:nvSpPr>
        <p:spPr>
          <a:xfrm>
            <a:off x="0" y="6481045"/>
            <a:ext cx="12192000" cy="390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C73131CB-C175-0B6B-F134-8960D3511F4A}"/>
              </a:ext>
            </a:extLst>
          </p:cNvPr>
          <p:cNvSpPr>
            <a:spLocks noGrp="1"/>
          </p:cNvSpPr>
          <p:nvPr>
            <p:ph type="dt" sz="half" idx="10"/>
          </p:nvPr>
        </p:nvSpPr>
        <p:spPr>
          <a:xfrm>
            <a:off x="838200" y="6481045"/>
            <a:ext cx="2743200" cy="365125"/>
          </a:xfrm>
          <a:prstGeom prst="rect">
            <a:avLst/>
          </a:prstGeom>
        </p:spPr>
        <p:txBody>
          <a:bodyPr/>
          <a:lstStyle>
            <a:lvl1pPr>
              <a:defRPr>
                <a:solidFill>
                  <a:schemeClr val="bg1"/>
                </a:solidFill>
              </a:defRPr>
            </a:lvl1pPr>
          </a:lstStyle>
          <a:p>
            <a:fld id="{53E5DFD2-90A6-5840-872C-25595A6E702E}" type="datetime1">
              <a:rPr lang="en-US" smtClean="0"/>
              <a:t>5/22/22</a:t>
            </a:fld>
            <a:endParaRPr lang="en-US"/>
          </a:p>
        </p:txBody>
      </p:sp>
      <p:sp>
        <p:nvSpPr>
          <p:cNvPr id="9" name="Footer Placeholder 4">
            <a:extLst>
              <a:ext uri="{FF2B5EF4-FFF2-40B4-BE49-F238E27FC236}">
                <a16:creationId xmlns:a16="http://schemas.microsoft.com/office/drawing/2014/main" id="{AE7CE5A9-7690-A21E-A3DF-758143FA17E0}"/>
              </a:ext>
            </a:extLst>
          </p:cNvPr>
          <p:cNvSpPr>
            <a:spLocks noGrp="1"/>
          </p:cNvSpPr>
          <p:nvPr>
            <p:ph type="ftr" sz="quarter" idx="11"/>
          </p:nvPr>
        </p:nvSpPr>
        <p:spPr>
          <a:xfrm>
            <a:off x="4038600" y="6481045"/>
            <a:ext cx="4114800" cy="365125"/>
          </a:xfrm>
          <a:prstGeom prst="rect">
            <a:avLst/>
          </a:prstGeom>
        </p:spPr>
        <p:txBody>
          <a:bodyPr/>
          <a:lstStyle>
            <a:lvl1pPr>
              <a:defRPr>
                <a:solidFill>
                  <a:schemeClr val="bg1"/>
                </a:solidFill>
              </a:defRPr>
            </a:lvl1pPr>
          </a:lstStyle>
          <a:p>
            <a:r>
              <a:rPr lang="en-US"/>
              <a:t>Dissertation Proposal - Subendhu Rongali</a:t>
            </a:r>
          </a:p>
        </p:txBody>
      </p:sp>
      <p:sp>
        <p:nvSpPr>
          <p:cNvPr id="10" name="Slide Number Placeholder 5">
            <a:extLst>
              <a:ext uri="{FF2B5EF4-FFF2-40B4-BE49-F238E27FC236}">
                <a16:creationId xmlns:a16="http://schemas.microsoft.com/office/drawing/2014/main" id="{2D6CDC8F-7765-B070-A259-5DB975318CD6}"/>
              </a:ext>
            </a:extLst>
          </p:cNvPr>
          <p:cNvSpPr>
            <a:spLocks noGrp="1"/>
          </p:cNvSpPr>
          <p:nvPr>
            <p:ph type="sldNum" sz="quarter" idx="12"/>
          </p:nvPr>
        </p:nvSpPr>
        <p:spPr>
          <a:xfrm>
            <a:off x="8610600" y="6481045"/>
            <a:ext cx="2743200" cy="365125"/>
          </a:xfrm>
          <a:prstGeom prst="rect">
            <a:avLst/>
          </a:prstGeom>
        </p:spPr>
        <p:txBody>
          <a:bodyPr/>
          <a:lstStyle>
            <a:lvl1pPr algn="r">
              <a:defRPr>
                <a:solidFill>
                  <a:schemeClr val="bg1"/>
                </a:solidFill>
              </a:defRPr>
            </a:lvl1pPr>
          </a:lstStyle>
          <a:p>
            <a:fld id="{D7ADE906-F283-C946-BC01-81E82A8FB615}" type="slidenum">
              <a:rPr lang="en-US" smtClean="0"/>
              <a:pPr/>
              <a:t>‹#›</a:t>
            </a:fld>
            <a:endParaRPr lang="en-US" dirty="0"/>
          </a:p>
        </p:txBody>
      </p:sp>
    </p:spTree>
    <p:extLst>
      <p:ext uri="{BB962C8B-B14F-4D97-AF65-F5344CB8AC3E}">
        <p14:creationId xmlns:p14="http://schemas.microsoft.com/office/powerpoint/2010/main" val="273243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F2E9C0-81DC-AEC2-0D61-8B7CED8EF7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DCC5A3-FAEB-19F3-D0C8-1E67082C9D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8D535305-FB71-C2C9-2AB4-119AFFC468DC}"/>
              </a:ext>
            </a:extLst>
          </p:cNvPr>
          <p:cNvSpPr/>
          <p:nvPr userDrawn="1"/>
        </p:nvSpPr>
        <p:spPr>
          <a:xfrm>
            <a:off x="0" y="6481045"/>
            <a:ext cx="12192000" cy="390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F6264F02-1A6C-DAF3-8005-B7E3DD021241}"/>
              </a:ext>
            </a:extLst>
          </p:cNvPr>
          <p:cNvSpPr>
            <a:spLocks noGrp="1"/>
          </p:cNvSpPr>
          <p:nvPr>
            <p:ph type="dt" sz="half" idx="10"/>
          </p:nvPr>
        </p:nvSpPr>
        <p:spPr>
          <a:xfrm>
            <a:off x="838200" y="6481045"/>
            <a:ext cx="2743200" cy="365125"/>
          </a:xfrm>
          <a:prstGeom prst="rect">
            <a:avLst/>
          </a:prstGeom>
        </p:spPr>
        <p:txBody>
          <a:bodyPr/>
          <a:lstStyle>
            <a:lvl1pPr>
              <a:defRPr>
                <a:solidFill>
                  <a:schemeClr val="bg1"/>
                </a:solidFill>
              </a:defRPr>
            </a:lvl1pPr>
          </a:lstStyle>
          <a:p>
            <a:fld id="{534F473D-75BA-9649-8376-C1FF991FEAD9}" type="datetime1">
              <a:rPr lang="en-US" smtClean="0"/>
              <a:t>5/22/22</a:t>
            </a:fld>
            <a:endParaRPr lang="en-US"/>
          </a:p>
        </p:txBody>
      </p:sp>
      <p:sp>
        <p:nvSpPr>
          <p:cNvPr id="9" name="Footer Placeholder 4">
            <a:extLst>
              <a:ext uri="{FF2B5EF4-FFF2-40B4-BE49-F238E27FC236}">
                <a16:creationId xmlns:a16="http://schemas.microsoft.com/office/drawing/2014/main" id="{1CDC0FD2-6DA4-67D1-39CF-31D3E0439180}"/>
              </a:ext>
            </a:extLst>
          </p:cNvPr>
          <p:cNvSpPr>
            <a:spLocks noGrp="1"/>
          </p:cNvSpPr>
          <p:nvPr>
            <p:ph type="ftr" sz="quarter" idx="11"/>
          </p:nvPr>
        </p:nvSpPr>
        <p:spPr>
          <a:xfrm>
            <a:off x="4038600" y="6481045"/>
            <a:ext cx="4114800" cy="365125"/>
          </a:xfrm>
          <a:prstGeom prst="rect">
            <a:avLst/>
          </a:prstGeom>
        </p:spPr>
        <p:txBody>
          <a:bodyPr/>
          <a:lstStyle>
            <a:lvl1pPr>
              <a:defRPr>
                <a:solidFill>
                  <a:schemeClr val="bg1"/>
                </a:solidFill>
              </a:defRPr>
            </a:lvl1pPr>
          </a:lstStyle>
          <a:p>
            <a:r>
              <a:rPr lang="en-US"/>
              <a:t>Dissertation Proposal - Subendhu Rongali</a:t>
            </a:r>
          </a:p>
        </p:txBody>
      </p:sp>
      <p:sp>
        <p:nvSpPr>
          <p:cNvPr id="10" name="Slide Number Placeholder 5">
            <a:extLst>
              <a:ext uri="{FF2B5EF4-FFF2-40B4-BE49-F238E27FC236}">
                <a16:creationId xmlns:a16="http://schemas.microsoft.com/office/drawing/2014/main" id="{BB4D1B96-6DD3-F338-A092-8177947C4B50}"/>
              </a:ext>
            </a:extLst>
          </p:cNvPr>
          <p:cNvSpPr>
            <a:spLocks noGrp="1"/>
          </p:cNvSpPr>
          <p:nvPr>
            <p:ph type="sldNum" sz="quarter" idx="12"/>
          </p:nvPr>
        </p:nvSpPr>
        <p:spPr>
          <a:xfrm>
            <a:off x="8610600" y="6481045"/>
            <a:ext cx="2743200" cy="365125"/>
          </a:xfrm>
          <a:prstGeom prst="rect">
            <a:avLst/>
          </a:prstGeom>
        </p:spPr>
        <p:txBody>
          <a:bodyPr/>
          <a:lstStyle>
            <a:lvl1pPr algn="r">
              <a:defRPr>
                <a:solidFill>
                  <a:schemeClr val="bg1"/>
                </a:solidFill>
              </a:defRPr>
            </a:lvl1pPr>
          </a:lstStyle>
          <a:p>
            <a:fld id="{D7ADE906-F283-C946-BC01-81E82A8FB615}" type="slidenum">
              <a:rPr lang="en-US" smtClean="0"/>
              <a:pPr/>
              <a:t>‹#›</a:t>
            </a:fld>
            <a:endParaRPr lang="en-US" dirty="0"/>
          </a:p>
        </p:txBody>
      </p:sp>
    </p:spTree>
    <p:extLst>
      <p:ext uri="{BB962C8B-B14F-4D97-AF65-F5344CB8AC3E}">
        <p14:creationId xmlns:p14="http://schemas.microsoft.com/office/powerpoint/2010/main" val="20222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B183-A782-42A4-66CE-77096F6E1C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755416-5B96-F49A-4EFA-2C8D67707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3065626-3530-7954-D9CC-0F042D7FD0BE}"/>
              </a:ext>
            </a:extLst>
          </p:cNvPr>
          <p:cNvSpPr/>
          <p:nvPr userDrawn="1"/>
        </p:nvSpPr>
        <p:spPr>
          <a:xfrm>
            <a:off x="0" y="6481045"/>
            <a:ext cx="12192000" cy="390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129F5914-987F-5217-A2CC-245C2EF41D5C}"/>
              </a:ext>
            </a:extLst>
          </p:cNvPr>
          <p:cNvSpPr>
            <a:spLocks noGrp="1"/>
          </p:cNvSpPr>
          <p:nvPr>
            <p:ph type="dt" sz="half" idx="10"/>
          </p:nvPr>
        </p:nvSpPr>
        <p:spPr>
          <a:xfrm>
            <a:off x="838200" y="6481045"/>
            <a:ext cx="2743200" cy="365125"/>
          </a:xfrm>
          <a:prstGeom prst="rect">
            <a:avLst/>
          </a:prstGeom>
        </p:spPr>
        <p:txBody>
          <a:bodyPr/>
          <a:lstStyle>
            <a:lvl1pPr>
              <a:defRPr>
                <a:solidFill>
                  <a:schemeClr val="bg1"/>
                </a:solidFill>
              </a:defRPr>
            </a:lvl1pPr>
          </a:lstStyle>
          <a:p>
            <a:fld id="{3C2AB49C-3A3C-1E4C-9823-9596E62D5945}" type="datetime1">
              <a:rPr lang="en-US" smtClean="0"/>
              <a:t>5/22/22</a:t>
            </a:fld>
            <a:endParaRPr lang="en-US"/>
          </a:p>
        </p:txBody>
      </p:sp>
      <p:sp>
        <p:nvSpPr>
          <p:cNvPr id="9" name="Footer Placeholder 4">
            <a:extLst>
              <a:ext uri="{FF2B5EF4-FFF2-40B4-BE49-F238E27FC236}">
                <a16:creationId xmlns:a16="http://schemas.microsoft.com/office/drawing/2014/main" id="{6BCEF5EB-C25F-BB1D-2DD7-4E3D2FBD1633}"/>
              </a:ext>
            </a:extLst>
          </p:cNvPr>
          <p:cNvSpPr>
            <a:spLocks noGrp="1"/>
          </p:cNvSpPr>
          <p:nvPr>
            <p:ph type="ftr" sz="quarter" idx="11"/>
          </p:nvPr>
        </p:nvSpPr>
        <p:spPr>
          <a:xfrm>
            <a:off x="4038600" y="6481045"/>
            <a:ext cx="4114800" cy="365125"/>
          </a:xfrm>
          <a:prstGeom prst="rect">
            <a:avLst/>
          </a:prstGeom>
        </p:spPr>
        <p:txBody>
          <a:bodyPr/>
          <a:lstStyle>
            <a:lvl1pPr>
              <a:defRPr>
                <a:solidFill>
                  <a:schemeClr val="bg1"/>
                </a:solidFill>
              </a:defRPr>
            </a:lvl1pPr>
          </a:lstStyle>
          <a:p>
            <a:r>
              <a:rPr lang="en-US"/>
              <a:t>Dissertation Proposal - Subendhu Rongali</a:t>
            </a:r>
          </a:p>
        </p:txBody>
      </p:sp>
      <p:sp>
        <p:nvSpPr>
          <p:cNvPr id="10" name="Slide Number Placeholder 5">
            <a:extLst>
              <a:ext uri="{FF2B5EF4-FFF2-40B4-BE49-F238E27FC236}">
                <a16:creationId xmlns:a16="http://schemas.microsoft.com/office/drawing/2014/main" id="{0717F395-33A3-8A0E-3A1C-7BF7FF364487}"/>
              </a:ext>
            </a:extLst>
          </p:cNvPr>
          <p:cNvSpPr>
            <a:spLocks noGrp="1"/>
          </p:cNvSpPr>
          <p:nvPr>
            <p:ph type="sldNum" sz="quarter" idx="12"/>
          </p:nvPr>
        </p:nvSpPr>
        <p:spPr>
          <a:xfrm>
            <a:off x="8610600" y="6481045"/>
            <a:ext cx="2743200" cy="365125"/>
          </a:xfrm>
          <a:prstGeom prst="rect">
            <a:avLst/>
          </a:prstGeom>
        </p:spPr>
        <p:txBody>
          <a:bodyPr/>
          <a:lstStyle>
            <a:lvl1pPr algn="r">
              <a:defRPr>
                <a:solidFill>
                  <a:schemeClr val="bg1"/>
                </a:solidFill>
              </a:defRPr>
            </a:lvl1pPr>
          </a:lstStyle>
          <a:p>
            <a:fld id="{D7ADE906-F283-C946-BC01-81E82A8FB615}" type="slidenum">
              <a:rPr lang="en-US" smtClean="0"/>
              <a:pPr/>
              <a:t>‹#›</a:t>
            </a:fld>
            <a:endParaRPr lang="en-US" dirty="0"/>
          </a:p>
        </p:txBody>
      </p:sp>
    </p:spTree>
    <p:extLst>
      <p:ext uri="{BB962C8B-B14F-4D97-AF65-F5344CB8AC3E}">
        <p14:creationId xmlns:p14="http://schemas.microsoft.com/office/powerpoint/2010/main" val="84387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7B18-6294-3931-E60F-F24C4E645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F5141C-4145-6A95-B53D-C5CAA1A09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5FF72F61-87F7-20E0-D8B4-79281740DE0D}"/>
              </a:ext>
            </a:extLst>
          </p:cNvPr>
          <p:cNvSpPr/>
          <p:nvPr userDrawn="1"/>
        </p:nvSpPr>
        <p:spPr>
          <a:xfrm>
            <a:off x="0" y="6481045"/>
            <a:ext cx="12192000" cy="390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8BD7A9BF-D1A7-E812-58EF-F8D419658C46}"/>
              </a:ext>
            </a:extLst>
          </p:cNvPr>
          <p:cNvSpPr>
            <a:spLocks noGrp="1"/>
          </p:cNvSpPr>
          <p:nvPr>
            <p:ph type="dt" sz="half" idx="10"/>
          </p:nvPr>
        </p:nvSpPr>
        <p:spPr>
          <a:xfrm>
            <a:off x="838200" y="6481045"/>
            <a:ext cx="2743200" cy="365125"/>
          </a:xfrm>
          <a:prstGeom prst="rect">
            <a:avLst/>
          </a:prstGeom>
        </p:spPr>
        <p:txBody>
          <a:bodyPr/>
          <a:lstStyle>
            <a:lvl1pPr>
              <a:defRPr>
                <a:solidFill>
                  <a:schemeClr val="bg1"/>
                </a:solidFill>
              </a:defRPr>
            </a:lvl1pPr>
          </a:lstStyle>
          <a:p>
            <a:fld id="{B547CD59-45FF-014C-A109-31ECD53DE33C}" type="datetime1">
              <a:rPr lang="en-US" smtClean="0"/>
              <a:t>5/22/22</a:t>
            </a:fld>
            <a:endParaRPr lang="en-US"/>
          </a:p>
        </p:txBody>
      </p:sp>
      <p:sp>
        <p:nvSpPr>
          <p:cNvPr id="9" name="Footer Placeholder 4">
            <a:extLst>
              <a:ext uri="{FF2B5EF4-FFF2-40B4-BE49-F238E27FC236}">
                <a16:creationId xmlns:a16="http://schemas.microsoft.com/office/drawing/2014/main" id="{352D8472-5997-FB4C-F4A3-B7225406F03D}"/>
              </a:ext>
            </a:extLst>
          </p:cNvPr>
          <p:cNvSpPr>
            <a:spLocks noGrp="1"/>
          </p:cNvSpPr>
          <p:nvPr>
            <p:ph type="ftr" sz="quarter" idx="11"/>
          </p:nvPr>
        </p:nvSpPr>
        <p:spPr>
          <a:xfrm>
            <a:off x="4038600" y="6481045"/>
            <a:ext cx="4114800" cy="365125"/>
          </a:xfrm>
          <a:prstGeom prst="rect">
            <a:avLst/>
          </a:prstGeom>
        </p:spPr>
        <p:txBody>
          <a:bodyPr/>
          <a:lstStyle>
            <a:lvl1pPr>
              <a:defRPr>
                <a:solidFill>
                  <a:schemeClr val="bg1"/>
                </a:solidFill>
              </a:defRPr>
            </a:lvl1pPr>
          </a:lstStyle>
          <a:p>
            <a:r>
              <a:rPr lang="en-US"/>
              <a:t>Dissertation Proposal - Subendhu Rongali</a:t>
            </a:r>
          </a:p>
        </p:txBody>
      </p:sp>
      <p:sp>
        <p:nvSpPr>
          <p:cNvPr id="10" name="Slide Number Placeholder 5">
            <a:extLst>
              <a:ext uri="{FF2B5EF4-FFF2-40B4-BE49-F238E27FC236}">
                <a16:creationId xmlns:a16="http://schemas.microsoft.com/office/drawing/2014/main" id="{1A2AB2BB-AA62-ECB4-7FA3-5EAB2E80E771}"/>
              </a:ext>
            </a:extLst>
          </p:cNvPr>
          <p:cNvSpPr>
            <a:spLocks noGrp="1"/>
          </p:cNvSpPr>
          <p:nvPr>
            <p:ph type="sldNum" sz="quarter" idx="12"/>
          </p:nvPr>
        </p:nvSpPr>
        <p:spPr>
          <a:xfrm>
            <a:off x="8610600" y="6481045"/>
            <a:ext cx="2743200" cy="365125"/>
          </a:xfrm>
          <a:prstGeom prst="rect">
            <a:avLst/>
          </a:prstGeom>
        </p:spPr>
        <p:txBody>
          <a:bodyPr/>
          <a:lstStyle>
            <a:lvl1pPr algn="r">
              <a:defRPr>
                <a:solidFill>
                  <a:schemeClr val="bg1"/>
                </a:solidFill>
              </a:defRPr>
            </a:lvl1pPr>
          </a:lstStyle>
          <a:p>
            <a:fld id="{D7ADE906-F283-C946-BC01-81E82A8FB615}" type="slidenum">
              <a:rPr lang="en-US" smtClean="0"/>
              <a:pPr/>
              <a:t>‹#›</a:t>
            </a:fld>
            <a:endParaRPr lang="en-US"/>
          </a:p>
        </p:txBody>
      </p:sp>
    </p:spTree>
    <p:extLst>
      <p:ext uri="{BB962C8B-B14F-4D97-AF65-F5344CB8AC3E}">
        <p14:creationId xmlns:p14="http://schemas.microsoft.com/office/powerpoint/2010/main" val="278591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D1CA-EFEF-ED22-4CD2-67273755DB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0ADB4E-5A73-120C-C577-976F7ED579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A501E4-ABC9-4FF8-8D56-5111A83E28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155D9468-EE93-4600-7DAF-DD128358E4C1}"/>
              </a:ext>
            </a:extLst>
          </p:cNvPr>
          <p:cNvSpPr/>
          <p:nvPr userDrawn="1"/>
        </p:nvSpPr>
        <p:spPr>
          <a:xfrm>
            <a:off x="0" y="6481045"/>
            <a:ext cx="12192000" cy="390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3">
            <a:extLst>
              <a:ext uri="{FF2B5EF4-FFF2-40B4-BE49-F238E27FC236}">
                <a16:creationId xmlns:a16="http://schemas.microsoft.com/office/drawing/2014/main" id="{FE40DA39-CD15-9607-2D0B-780F9C385B2D}"/>
              </a:ext>
            </a:extLst>
          </p:cNvPr>
          <p:cNvSpPr>
            <a:spLocks noGrp="1"/>
          </p:cNvSpPr>
          <p:nvPr>
            <p:ph type="dt" sz="half" idx="10"/>
          </p:nvPr>
        </p:nvSpPr>
        <p:spPr>
          <a:xfrm>
            <a:off x="838200" y="6481045"/>
            <a:ext cx="2743200" cy="365125"/>
          </a:xfrm>
          <a:prstGeom prst="rect">
            <a:avLst/>
          </a:prstGeom>
        </p:spPr>
        <p:txBody>
          <a:bodyPr/>
          <a:lstStyle>
            <a:lvl1pPr>
              <a:defRPr>
                <a:solidFill>
                  <a:schemeClr val="bg1"/>
                </a:solidFill>
              </a:defRPr>
            </a:lvl1pPr>
          </a:lstStyle>
          <a:p>
            <a:fld id="{E83B86D3-F5ED-B346-84F3-7A6963B4E4BF}" type="datetime1">
              <a:rPr lang="en-US" smtClean="0"/>
              <a:t>5/22/22</a:t>
            </a:fld>
            <a:endParaRPr lang="en-US"/>
          </a:p>
        </p:txBody>
      </p:sp>
      <p:sp>
        <p:nvSpPr>
          <p:cNvPr id="10" name="Footer Placeholder 4">
            <a:extLst>
              <a:ext uri="{FF2B5EF4-FFF2-40B4-BE49-F238E27FC236}">
                <a16:creationId xmlns:a16="http://schemas.microsoft.com/office/drawing/2014/main" id="{187887A3-7CC1-6897-52ED-049464349D97}"/>
              </a:ext>
            </a:extLst>
          </p:cNvPr>
          <p:cNvSpPr>
            <a:spLocks noGrp="1"/>
          </p:cNvSpPr>
          <p:nvPr>
            <p:ph type="ftr" sz="quarter" idx="11"/>
          </p:nvPr>
        </p:nvSpPr>
        <p:spPr>
          <a:xfrm>
            <a:off x="4038600" y="6481045"/>
            <a:ext cx="4114800" cy="365125"/>
          </a:xfrm>
          <a:prstGeom prst="rect">
            <a:avLst/>
          </a:prstGeom>
        </p:spPr>
        <p:txBody>
          <a:bodyPr/>
          <a:lstStyle>
            <a:lvl1pPr>
              <a:defRPr>
                <a:solidFill>
                  <a:schemeClr val="bg1"/>
                </a:solidFill>
              </a:defRPr>
            </a:lvl1pPr>
          </a:lstStyle>
          <a:p>
            <a:r>
              <a:rPr lang="en-US"/>
              <a:t>Dissertation Proposal - Subendhu Rongali</a:t>
            </a:r>
          </a:p>
        </p:txBody>
      </p:sp>
      <p:sp>
        <p:nvSpPr>
          <p:cNvPr id="11" name="Slide Number Placeholder 5">
            <a:extLst>
              <a:ext uri="{FF2B5EF4-FFF2-40B4-BE49-F238E27FC236}">
                <a16:creationId xmlns:a16="http://schemas.microsoft.com/office/drawing/2014/main" id="{608E37CB-5415-667E-683F-4043A14BFE0B}"/>
              </a:ext>
            </a:extLst>
          </p:cNvPr>
          <p:cNvSpPr>
            <a:spLocks noGrp="1"/>
          </p:cNvSpPr>
          <p:nvPr>
            <p:ph type="sldNum" sz="quarter" idx="12"/>
          </p:nvPr>
        </p:nvSpPr>
        <p:spPr>
          <a:xfrm>
            <a:off x="8610600" y="6481045"/>
            <a:ext cx="2743200" cy="365125"/>
          </a:xfrm>
          <a:prstGeom prst="rect">
            <a:avLst/>
          </a:prstGeom>
        </p:spPr>
        <p:txBody>
          <a:bodyPr/>
          <a:lstStyle>
            <a:lvl1pPr algn="r">
              <a:defRPr>
                <a:solidFill>
                  <a:schemeClr val="bg1"/>
                </a:solidFill>
              </a:defRPr>
            </a:lvl1pPr>
          </a:lstStyle>
          <a:p>
            <a:fld id="{D7ADE906-F283-C946-BC01-81E82A8FB615}" type="slidenum">
              <a:rPr lang="en-US" smtClean="0"/>
              <a:pPr/>
              <a:t>‹#›</a:t>
            </a:fld>
            <a:endParaRPr lang="en-US" dirty="0"/>
          </a:p>
        </p:txBody>
      </p:sp>
    </p:spTree>
    <p:extLst>
      <p:ext uri="{BB962C8B-B14F-4D97-AF65-F5344CB8AC3E}">
        <p14:creationId xmlns:p14="http://schemas.microsoft.com/office/powerpoint/2010/main" val="19527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B758-20F6-603D-0C40-5A7E233BED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A74D07-E99C-4CD0-1C18-71481C1B7F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1F584F-872B-8010-16B2-BA87DB8EC0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AF40C8-FA4A-1107-CA12-45EF5E8FAE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143361-8663-F92F-E430-45EC755358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B0DC49A2-09DB-2F58-5448-19013931C8B7}"/>
              </a:ext>
            </a:extLst>
          </p:cNvPr>
          <p:cNvSpPr/>
          <p:nvPr userDrawn="1"/>
        </p:nvSpPr>
        <p:spPr>
          <a:xfrm>
            <a:off x="0" y="6481045"/>
            <a:ext cx="12192000" cy="390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3">
            <a:extLst>
              <a:ext uri="{FF2B5EF4-FFF2-40B4-BE49-F238E27FC236}">
                <a16:creationId xmlns:a16="http://schemas.microsoft.com/office/drawing/2014/main" id="{7E8464EF-18F5-C19C-C134-E359AF67B6CD}"/>
              </a:ext>
            </a:extLst>
          </p:cNvPr>
          <p:cNvSpPr>
            <a:spLocks noGrp="1"/>
          </p:cNvSpPr>
          <p:nvPr>
            <p:ph type="dt" sz="half" idx="10"/>
          </p:nvPr>
        </p:nvSpPr>
        <p:spPr>
          <a:xfrm>
            <a:off x="838200" y="6481045"/>
            <a:ext cx="2743200" cy="365125"/>
          </a:xfrm>
          <a:prstGeom prst="rect">
            <a:avLst/>
          </a:prstGeom>
        </p:spPr>
        <p:txBody>
          <a:bodyPr/>
          <a:lstStyle>
            <a:lvl1pPr>
              <a:defRPr>
                <a:solidFill>
                  <a:schemeClr val="bg1"/>
                </a:solidFill>
              </a:defRPr>
            </a:lvl1pPr>
          </a:lstStyle>
          <a:p>
            <a:fld id="{831CC5B7-44C8-3E4C-B429-C0B768BE4B06}" type="datetime1">
              <a:rPr lang="en-US" smtClean="0"/>
              <a:t>5/22/22</a:t>
            </a:fld>
            <a:endParaRPr lang="en-US"/>
          </a:p>
        </p:txBody>
      </p:sp>
      <p:sp>
        <p:nvSpPr>
          <p:cNvPr id="12" name="Footer Placeholder 4">
            <a:extLst>
              <a:ext uri="{FF2B5EF4-FFF2-40B4-BE49-F238E27FC236}">
                <a16:creationId xmlns:a16="http://schemas.microsoft.com/office/drawing/2014/main" id="{2D8ED632-1497-15BB-AEA6-5F2865716316}"/>
              </a:ext>
            </a:extLst>
          </p:cNvPr>
          <p:cNvSpPr>
            <a:spLocks noGrp="1"/>
          </p:cNvSpPr>
          <p:nvPr>
            <p:ph type="ftr" sz="quarter" idx="11"/>
          </p:nvPr>
        </p:nvSpPr>
        <p:spPr>
          <a:xfrm>
            <a:off x="4038600" y="6481045"/>
            <a:ext cx="4114800" cy="365125"/>
          </a:xfrm>
          <a:prstGeom prst="rect">
            <a:avLst/>
          </a:prstGeom>
        </p:spPr>
        <p:txBody>
          <a:bodyPr/>
          <a:lstStyle>
            <a:lvl1pPr>
              <a:defRPr>
                <a:solidFill>
                  <a:schemeClr val="bg1"/>
                </a:solidFill>
              </a:defRPr>
            </a:lvl1pPr>
          </a:lstStyle>
          <a:p>
            <a:r>
              <a:rPr lang="en-US"/>
              <a:t>Dissertation Proposal - Subendhu Rongali</a:t>
            </a:r>
          </a:p>
        </p:txBody>
      </p:sp>
      <p:sp>
        <p:nvSpPr>
          <p:cNvPr id="13" name="Slide Number Placeholder 5">
            <a:extLst>
              <a:ext uri="{FF2B5EF4-FFF2-40B4-BE49-F238E27FC236}">
                <a16:creationId xmlns:a16="http://schemas.microsoft.com/office/drawing/2014/main" id="{9F1069CF-4C4F-5D23-2280-256F96259129}"/>
              </a:ext>
            </a:extLst>
          </p:cNvPr>
          <p:cNvSpPr>
            <a:spLocks noGrp="1"/>
          </p:cNvSpPr>
          <p:nvPr>
            <p:ph type="sldNum" sz="quarter" idx="12"/>
          </p:nvPr>
        </p:nvSpPr>
        <p:spPr>
          <a:xfrm>
            <a:off x="8610600" y="6481045"/>
            <a:ext cx="2743200" cy="365125"/>
          </a:xfrm>
          <a:prstGeom prst="rect">
            <a:avLst/>
          </a:prstGeom>
        </p:spPr>
        <p:txBody>
          <a:bodyPr/>
          <a:lstStyle>
            <a:lvl1pPr algn="r">
              <a:defRPr>
                <a:solidFill>
                  <a:schemeClr val="bg1"/>
                </a:solidFill>
              </a:defRPr>
            </a:lvl1pPr>
          </a:lstStyle>
          <a:p>
            <a:fld id="{D7ADE906-F283-C946-BC01-81E82A8FB615}" type="slidenum">
              <a:rPr lang="en-US" smtClean="0"/>
              <a:pPr/>
              <a:t>‹#›</a:t>
            </a:fld>
            <a:endParaRPr lang="en-US" dirty="0"/>
          </a:p>
        </p:txBody>
      </p:sp>
    </p:spTree>
    <p:extLst>
      <p:ext uri="{BB962C8B-B14F-4D97-AF65-F5344CB8AC3E}">
        <p14:creationId xmlns:p14="http://schemas.microsoft.com/office/powerpoint/2010/main" val="340025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9B70-E499-E8AA-53EC-8E096177614E}"/>
              </a:ext>
            </a:extLst>
          </p:cNvPr>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65875D9D-18BD-57CB-FE05-E078C5ECE5A4}"/>
              </a:ext>
            </a:extLst>
          </p:cNvPr>
          <p:cNvSpPr/>
          <p:nvPr userDrawn="1"/>
        </p:nvSpPr>
        <p:spPr>
          <a:xfrm>
            <a:off x="0" y="6481045"/>
            <a:ext cx="12192000" cy="390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3">
            <a:extLst>
              <a:ext uri="{FF2B5EF4-FFF2-40B4-BE49-F238E27FC236}">
                <a16:creationId xmlns:a16="http://schemas.microsoft.com/office/drawing/2014/main" id="{C5AC3DD3-02B8-3C79-FA58-9A6671683B63}"/>
              </a:ext>
            </a:extLst>
          </p:cNvPr>
          <p:cNvSpPr>
            <a:spLocks noGrp="1"/>
          </p:cNvSpPr>
          <p:nvPr>
            <p:ph type="dt" sz="half" idx="10"/>
          </p:nvPr>
        </p:nvSpPr>
        <p:spPr>
          <a:xfrm>
            <a:off x="838200" y="6481045"/>
            <a:ext cx="2743200" cy="365125"/>
          </a:xfrm>
          <a:prstGeom prst="rect">
            <a:avLst/>
          </a:prstGeom>
        </p:spPr>
        <p:txBody>
          <a:bodyPr/>
          <a:lstStyle>
            <a:lvl1pPr>
              <a:defRPr>
                <a:solidFill>
                  <a:schemeClr val="bg1"/>
                </a:solidFill>
              </a:defRPr>
            </a:lvl1pPr>
          </a:lstStyle>
          <a:p>
            <a:fld id="{B2A7E908-6EDA-8944-81F5-481C126454F1}" type="datetime1">
              <a:rPr lang="en-US" smtClean="0"/>
              <a:t>5/22/22</a:t>
            </a:fld>
            <a:endParaRPr lang="en-US"/>
          </a:p>
        </p:txBody>
      </p:sp>
      <p:sp>
        <p:nvSpPr>
          <p:cNvPr id="8" name="Footer Placeholder 4">
            <a:extLst>
              <a:ext uri="{FF2B5EF4-FFF2-40B4-BE49-F238E27FC236}">
                <a16:creationId xmlns:a16="http://schemas.microsoft.com/office/drawing/2014/main" id="{D2CB8257-8768-6B6E-8E25-15741FF58286}"/>
              </a:ext>
            </a:extLst>
          </p:cNvPr>
          <p:cNvSpPr>
            <a:spLocks noGrp="1"/>
          </p:cNvSpPr>
          <p:nvPr>
            <p:ph type="ftr" sz="quarter" idx="11"/>
          </p:nvPr>
        </p:nvSpPr>
        <p:spPr>
          <a:xfrm>
            <a:off x="4038600" y="6481045"/>
            <a:ext cx="4114800" cy="365125"/>
          </a:xfrm>
          <a:prstGeom prst="rect">
            <a:avLst/>
          </a:prstGeom>
        </p:spPr>
        <p:txBody>
          <a:bodyPr/>
          <a:lstStyle>
            <a:lvl1pPr>
              <a:defRPr>
                <a:solidFill>
                  <a:schemeClr val="bg1"/>
                </a:solidFill>
              </a:defRPr>
            </a:lvl1pPr>
          </a:lstStyle>
          <a:p>
            <a:r>
              <a:rPr lang="en-US"/>
              <a:t>Dissertation Proposal - Subendhu Rongali</a:t>
            </a:r>
          </a:p>
        </p:txBody>
      </p:sp>
      <p:sp>
        <p:nvSpPr>
          <p:cNvPr id="9" name="Slide Number Placeholder 5">
            <a:extLst>
              <a:ext uri="{FF2B5EF4-FFF2-40B4-BE49-F238E27FC236}">
                <a16:creationId xmlns:a16="http://schemas.microsoft.com/office/drawing/2014/main" id="{67A5AF16-88EC-BF5F-11B9-B287E9DF14E4}"/>
              </a:ext>
            </a:extLst>
          </p:cNvPr>
          <p:cNvSpPr>
            <a:spLocks noGrp="1"/>
          </p:cNvSpPr>
          <p:nvPr>
            <p:ph type="sldNum" sz="quarter" idx="12"/>
          </p:nvPr>
        </p:nvSpPr>
        <p:spPr>
          <a:xfrm>
            <a:off x="8610600" y="6481045"/>
            <a:ext cx="2743200" cy="365125"/>
          </a:xfrm>
          <a:prstGeom prst="rect">
            <a:avLst/>
          </a:prstGeom>
        </p:spPr>
        <p:txBody>
          <a:bodyPr/>
          <a:lstStyle>
            <a:lvl1pPr>
              <a:defRPr>
                <a:solidFill>
                  <a:schemeClr val="bg1"/>
                </a:solidFill>
              </a:defRPr>
            </a:lvl1pPr>
          </a:lstStyle>
          <a:p>
            <a:pPr algn="r"/>
            <a:fld id="{D7ADE906-F283-C946-BC01-81E82A8FB615}" type="slidenum">
              <a:rPr lang="en-US" smtClean="0"/>
              <a:pPr algn="r"/>
              <a:t>‹#›</a:t>
            </a:fld>
            <a:endParaRPr lang="en-US" dirty="0"/>
          </a:p>
        </p:txBody>
      </p:sp>
    </p:spTree>
    <p:extLst>
      <p:ext uri="{BB962C8B-B14F-4D97-AF65-F5344CB8AC3E}">
        <p14:creationId xmlns:p14="http://schemas.microsoft.com/office/powerpoint/2010/main" val="88966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6A092-0352-0DDF-A072-087A233B66E9}"/>
              </a:ext>
            </a:extLst>
          </p:cNvPr>
          <p:cNvSpPr/>
          <p:nvPr userDrawn="1"/>
        </p:nvSpPr>
        <p:spPr>
          <a:xfrm>
            <a:off x="0" y="6481045"/>
            <a:ext cx="12192000" cy="390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3">
            <a:extLst>
              <a:ext uri="{FF2B5EF4-FFF2-40B4-BE49-F238E27FC236}">
                <a16:creationId xmlns:a16="http://schemas.microsoft.com/office/drawing/2014/main" id="{219B17DC-4BEF-9458-F2C4-1F84D62DB7EF}"/>
              </a:ext>
            </a:extLst>
          </p:cNvPr>
          <p:cNvSpPr>
            <a:spLocks noGrp="1"/>
          </p:cNvSpPr>
          <p:nvPr>
            <p:ph type="dt" sz="half" idx="10"/>
          </p:nvPr>
        </p:nvSpPr>
        <p:spPr>
          <a:xfrm>
            <a:off x="838200" y="6481045"/>
            <a:ext cx="2743200" cy="365125"/>
          </a:xfrm>
          <a:prstGeom prst="rect">
            <a:avLst/>
          </a:prstGeom>
        </p:spPr>
        <p:txBody>
          <a:bodyPr/>
          <a:lstStyle>
            <a:lvl1pPr>
              <a:defRPr>
                <a:solidFill>
                  <a:schemeClr val="bg1"/>
                </a:solidFill>
              </a:defRPr>
            </a:lvl1pPr>
          </a:lstStyle>
          <a:p>
            <a:fld id="{08DE0E33-DFE2-F249-86FC-A231A9EE2D2A}" type="datetime1">
              <a:rPr lang="en-US" smtClean="0"/>
              <a:t>5/22/22</a:t>
            </a:fld>
            <a:endParaRPr lang="en-US"/>
          </a:p>
        </p:txBody>
      </p:sp>
      <p:sp>
        <p:nvSpPr>
          <p:cNvPr id="7" name="Footer Placeholder 4">
            <a:extLst>
              <a:ext uri="{FF2B5EF4-FFF2-40B4-BE49-F238E27FC236}">
                <a16:creationId xmlns:a16="http://schemas.microsoft.com/office/drawing/2014/main" id="{F35D7322-CE39-332D-1C05-5CA5ABD9C805}"/>
              </a:ext>
            </a:extLst>
          </p:cNvPr>
          <p:cNvSpPr>
            <a:spLocks noGrp="1"/>
          </p:cNvSpPr>
          <p:nvPr>
            <p:ph type="ftr" sz="quarter" idx="11"/>
          </p:nvPr>
        </p:nvSpPr>
        <p:spPr>
          <a:xfrm>
            <a:off x="4038600" y="6481045"/>
            <a:ext cx="4114800" cy="365125"/>
          </a:xfrm>
          <a:prstGeom prst="rect">
            <a:avLst/>
          </a:prstGeom>
        </p:spPr>
        <p:txBody>
          <a:bodyPr/>
          <a:lstStyle>
            <a:lvl1pPr>
              <a:defRPr>
                <a:solidFill>
                  <a:schemeClr val="bg1"/>
                </a:solidFill>
              </a:defRPr>
            </a:lvl1pPr>
          </a:lstStyle>
          <a:p>
            <a:r>
              <a:rPr lang="en-US"/>
              <a:t>Dissertation Proposal - Subendhu Rongali</a:t>
            </a:r>
          </a:p>
        </p:txBody>
      </p:sp>
      <p:sp>
        <p:nvSpPr>
          <p:cNvPr id="8" name="Slide Number Placeholder 5">
            <a:extLst>
              <a:ext uri="{FF2B5EF4-FFF2-40B4-BE49-F238E27FC236}">
                <a16:creationId xmlns:a16="http://schemas.microsoft.com/office/drawing/2014/main" id="{8768C945-5E60-6A5E-9B0A-206370F1674A}"/>
              </a:ext>
            </a:extLst>
          </p:cNvPr>
          <p:cNvSpPr>
            <a:spLocks noGrp="1"/>
          </p:cNvSpPr>
          <p:nvPr>
            <p:ph type="sldNum" sz="quarter" idx="12"/>
          </p:nvPr>
        </p:nvSpPr>
        <p:spPr>
          <a:xfrm>
            <a:off x="8610600" y="6481045"/>
            <a:ext cx="2743200" cy="365125"/>
          </a:xfrm>
          <a:prstGeom prst="rect">
            <a:avLst/>
          </a:prstGeom>
        </p:spPr>
        <p:txBody>
          <a:bodyPr/>
          <a:lstStyle>
            <a:lvl1pPr algn="r">
              <a:defRPr>
                <a:solidFill>
                  <a:schemeClr val="bg1"/>
                </a:solidFill>
              </a:defRPr>
            </a:lvl1pPr>
          </a:lstStyle>
          <a:p>
            <a:fld id="{D7ADE906-F283-C946-BC01-81E82A8FB615}" type="slidenum">
              <a:rPr lang="en-US" smtClean="0"/>
              <a:pPr/>
              <a:t>‹#›</a:t>
            </a:fld>
            <a:endParaRPr lang="en-US" dirty="0"/>
          </a:p>
        </p:txBody>
      </p:sp>
    </p:spTree>
    <p:extLst>
      <p:ext uri="{BB962C8B-B14F-4D97-AF65-F5344CB8AC3E}">
        <p14:creationId xmlns:p14="http://schemas.microsoft.com/office/powerpoint/2010/main" val="161717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967-D200-F100-8C89-2228ED35D3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ABAB2E-26EF-D06C-1B8B-510B0BDD7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9FD9C4-BDE2-C419-949C-9D821EA07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a:extLst>
              <a:ext uri="{FF2B5EF4-FFF2-40B4-BE49-F238E27FC236}">
                <a16:creationId xmlns:a16="http://schemas.microsoft.com/office/drawing/2014/main" id="{9A2C395A-AE3C-9DCF-74BF-A6027C4F3D4D}"/>
              </a:ext>
            </a:extLst>
          </p:cNvPr>
          <p:cNvSpPr/>
          <p:nvPr userDrawn="1"/>
        </p:nvSpPr>
        <p:spPr>
          <a:xfrm>
            <a:off x="0" y="6481045"/>
            <a:ext cx="12192000" cy="390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3">
            <a:extLst>
              <a:ext uri="{FF2B5EF4-FFF2-40B4-BE49-F238E27FC236}">
                <a16:creationId xmlns:a16="http://schemas.microsoft.com/office/drawing/2014/main" id="{0D147275-D779-FA51-60A0-988028E0784A}"/>
              </a:ext>
            </a:extLst>
          </p:cNvPr>
          <p:cNvSpPr>
            <a:spLocks noGrp="1"/>
          </p:cNvSpPr>
          <p:nvPr>
            <p:ph type="dt" sz="half" idx="10"/>
          </p:nvPr>
        </p:nvSpPr>
        <p:spPr>
          <a:xfrm>
            <a:off x="838200" y="6481045"/>
            <a:ext cx="2743200" cy="365125"/>
          </a:xfrm>
          <a:prstGeom prst="rect">
            <a:avLst/>
          </a:prstGeom>
        </p:spPr>
        <p:txBody>
          <a:bodyPr/>
          <a:lstStyle>
            <a:lvl1pPr>
              <a:defRPr>
                <a:solidFill>
                  <a:schemeClr val="bg1"/>
                </a:solidFill>
              </a:defRPr>
            </a:lvl1pPr>
          </a:lstStyle>
          <a:p>
            <a:fld id="{703FF3AD-046D-2D4A-9661-0E45C69F47E3}" type="datetime1">
              <a:rPr lang="en-US" smtClean="0"/>
              <a:t>5/22/22</a:t>
            </a:fld>
            <a:endParaRPr lang="en-US"/>
          </a:p>
        </p:txBody>
      </p:sp>
      <p:sp>
        <p:nvSpPr>
          <p:cNvPr id="10" name="Footer Placeholder 4">
            <a:extLst>
              <a:ext uri="{FF2B5EF4-FFF2-40B4-BE49-F238E27FC236}">
                <a16:creationId xmlns:a16="http://schemas.microsoft.com/office/drawing/2014/main" id="{2470DCC1-491D-2184-D737-CE20A0A2D432}"/>
              </a:ext>
            </a:extLst>
          </p:cNvPr>
          <p:cNvSpPr>
            <a:spLocks noGrp="1"/>
          </p:cNvSpPr>
          <p:nvPr>
            <p:ph type="ftr" sz="quarter" idx="11"/>
          </p:nvPr>
        </p:nvSpPr>
        <p:spPr>
          <a:xfrm>
            <a:off x="4038600" y="6481045"/>
            <a:ext cx="4114800" cy="365125"/>
          </a:xfrm>
          <a:prstGeom prst="rect">
            <a:avLst/>
          </a:prstGeom>
        </p:spPr>
        <p:txBody>
          <a:bodyPr/>
          <a:lstStyle>
            <a:lvl1pPr>
              <a:defRPr>
                <a:solidFill>
                  <a:schemeClr val="bg1"/>
                </a:solidFill>
              </a:defRPr>
            </a:lvl1pPr>
          </a:lstStyle>
          <a:p>
            <a:r>
              <a:rPr lang="en-US"/>
              <a:t>Dissertation Proposal - Subendhu Rongali</a:t>
            </a:r>
          </a:p>
        </p:txBody>
      </p:sp>
      <p:sp>
        <p:nvSpPr>
          <p:cNvPr id="11" name="Slide Number Placeholder 5">
            <a:extLst>
              <a:ext uri="{FF2B5EF4-FFF2-40B4-BE49-F238E27FC236}">
                <a16:creationId xmlns:a16="http://schemas.microsoft.com/office/drawing/2014/main" id="{C0677B95-1949-2BDE-D542-E0FBAEA431D3}"/>
              </a:ext>
            </a:extLst>
          </p:cNvPr>
          <p:cNvSpPr>
            <a:spLocks noGrp="1"/>
          </p:cNvSpPr>
          <p:nvPr>
            <p:ph type="sldNum" sz="quarter" idx="12"/>
          </p:nvPr>
        </p:nvSpPr>
        <p:spPr>
          <a:xfrm>
            <a:off x="8610600" y="6481045"/>
            <a:ext cx="2743200" cy="365125"/>
          </a:xfrm>
          <a:prstGeom prst="rect">
            <a:avLst/>
          </a:prstGeom>
        </p:spPr>
        <p:txBody>
          <a:bodyPr/>
          <a:lstStyle>
            <a:lvl1pPr algn="r">
              <a:defRPr>
                <a:solidFill>
                  <a:schemeClr val="bg1"/>
                </a:solidFill>
              </a:defRPr>
            </a:lvl1pPr>
          </a:lstStyle>
          <a:p>
            <a:fld id="{D7ADE906-F283-C946-BC01-81E82A8FB615}" type="slidenum">
              <a:rPr lang="en-US" smtClean="0"/>
              <a:pPr/>
              <a:t>‹#›</a:t>
            </a:fld>
            <a:endParaRPr lang="en-US" dirty="0"/>
          </a:p>
        </p:txBody>
      </p:sp>
    </p:spTree>
    <p:extLst>
      <p:ext uri="{BB962C8B-B14F-4D97-AF65-F5344CB8AC3E}">
        <p14:creationId xmlns:p14="http://schemas.microsoft.com/office/powerpoint/2010/main" val="73829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79C9-E54B-8442-331F-EEEA9352D2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FB266B-AE5A-FC9B-2EF1-49BBE56FAA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D648DE-45CD-6617-C7F4-45EE9756C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a:extLst>
              <a:ext uri="{FF2B5EF4-FFF2-40B4-BE49-F238E27FC236}">
                <a16:creationId xmlns:a16="http://schemas.microsoft.com/office/drawing/2014/main" id="{8D54BC29-81DB-BC3B-6776-EEC10CCB5C0B}"/>
              </a:ext>
            </a:extLst>
          </p:cNvPr>
          <p:cNvSpPr/>
          <p:nvPr userDrawn="1"/>
        </p:nvSpPr>
        <p:spPr>
          <a:xfrm>
            <a:off x="0" y="6481045"/>
            <a:ext cx="12192000" cy="390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3">
            <a:extLst>
              <a:ext uri="{FF2B5EF4-FFF2-40B4-BE49-F238E27FC236}">
                <a16:creationId xmlns:a16="http://schemas.microsoft.com/office/drawing/2014/main" id="{DC721009-022D-A5CE-30D9-B0E0D21BCDBA}"/>
              </a:ext>
            </a:extLst>
          </p:cNvPr>
          <p:cNvSpPr>
            <a:spLocks noGrp="1"/>
          </p:cNvSpPr>
          <p:nvPr>
            <p:ph type="dt" sz="half" idx="10"/>
          </p:nvPr>
        </p:nvSpPr>
        <p:spPr>
          <a:xfrm>
            <a:off x="838200" y="6481045"/>
            <a:ext cx="2743200" cy="365125"/>
          </a:xfrm>
          <a:prstGeom prst="rect">
            <a:avLst/>
          </a:prstGeom>
        </p:spPr>
        <p:txBody>
          <a:bodyPr/>
          <a:lstStyle>
            <a:lvl1pPr>
              <a:defRPr>
                <a:solidFill>
                  <a:schemeClr val="bg1"/>
                </a:solidFill>
              </a:defRPr>
            </a:lvl1pPr>
          </a:lstStyle>
          <a:p>
            <a:fld id="{0E731998-1CED-934B-873D-31018ED493CB}" type="datetime1">
              <a:rPr lang="en-US" smtClean="0"/>
              <a:t>5/22/22</a:t>
            </a:fld>
            <a:endParaRPr lang="en-US"/>
          </a:p>
        </p:txBody>
      </p:sp>
      <p:sp>
        <p:nvSpPr>
          <p:cNvPr id="10" name="Footer Placeholder 4">
            <a:extLst>
              <a:ext uri="{FF2B5EF4-FFF2-40B4-BE49-F238E27FC236}">
                <a16:creationId xmlns:a16="http://schemas.microsoft.com/office/drawing/2014/main" id="{E4429B3F-B60B-3940-870D-5335C8A69B70}"/>
              </a:ext>
            </a:extLst>
          </p:cNvPr>
          <p:cNvSpPr>
            <a:spLocks noGrp="1"/>
          </p:cNvSpPr>
          <p:nvPr>
            <p:ph type="ftr" sz="quarter" idx="11"/>
          </p:nvPr>
        </p:nvSpPr>
        <p:spPr>
          <a:xfrm>
            <a:off x="4038600" y="6481045"/>
            <a:ext cx="4114800" cy="365125"/>
          </a:xfrm>
          <a:prstGeom prst="rect">
            <a:avLst/>
          </a:prstGeom>
        </p:spPr>
        <p:txBody>
          <a:bodyPr/>
          <a:lstStyle>
            <a:lvl1pPr>
              <a:defRPr>
                <a:solidFill>
                  <a:schemeClr val="bg1"/>
                </a:solidFill>
              </a:defRPr>
            </a:lvl1pPr>
          </a:lstStyle>
          <a:p>
            <a:r>
              <a:rPr lang="en-US"/>
              <a:t>Dissertation Proposal - Subendhu Rongali</a:t>
            </a:r>
          </a:p>
        </p:txBody>
      </p:sp>
      <p:sp>
        <p:nvSpPr>
          <p:cNvPr id="11" name="Slide Number Placeholder 5">
            <a:extLst>
              <a:ext uri="{FF2B5EF4-FFF2-40B4-BE49-F238E27FC236}">
                <a16:creationId xmlns:a16="http://schemas.microsoft.com/office/drawing/2014/main" id="{41723ACD-0A16-183B-2061-02D7CC4A49CD}"/>
              </a:ext>
            </a:extLst>
          </p:cNvPr>
          <p:cNvSpPr>
            <a:spLocks noGrp="1"/>
          </p:cNvSpPr>
          <p:nvPr>
            <p:ph type="sldNum" sz="quarter" idx="12"/>
          </p:nvPr>
        </p:nvSpPr>
        <p:spPr>
          <a:xfrm>
            <a:off x="8610600" y="6481045"/>
            <a:ext cx="2743200" cy="365125"/>
          </a:xfrm>
          <a:prstGeom prst="rect">
            <a:avLst/>
          </a:prstGeom>
        </p:spPr>
        <p:txBody>
          <a:bodyPr/>
          <a:lstStyle>
            <a:lvl1pPr algn="r">
              <a:defRPr>
                <a:solidFill>
                  <a:schemeClr val="bg1"/>
                </a:solidFill>
              </a:defRPr>
            </a:lvl1pPr>
          </a:lstStyle>
          <a:p>
            <a:fld id="{D7ADE906-F283-C946-BC01-81E82A8FB615}" type="slidenum">
              <a:rPr lang="en-US" smtClean="0"/>
              <a:pPr/>
              <a:t>‹#›</a:t>
            </a:fld>
            <a:endParaRPr lang="en-US" dirty="0"/>
          </a:p>
        </p:txBody>
      </p:sp>
    </p:spTree>
    <p:extLst>
      <p:ext uri="{BB962C8B-B14F-4D97-AF65-F5344CB8AC3E}">
        <p14:creationId xmlns:p14="http://schemas.microsoft.com/office/powerpoint/2010/main" val="355679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8AB2D-6A73-53DA-DB96-0679CCA84F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0AA17E3-3DD4-D133-B7C3-8548697E6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5979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7.sv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33.svg"/><Relationship Id="rId5" Type="http://schemas.openxmlformats.org/officeDocument/2006/relationships/image" Target="../media/image19.svg"/><Relationship Id="rId10" Type="http://schemas.openxmlformats.org/officeDocument/2006/relationships/image" Target="../media/image32.png"/><Relationship Id="rId4" Type="http://schemas.openxmlformats.org/officeDocument/2006/relationships/image" Target="../media/image18.png"/><Relationship Id="rId9" Type="http://schemas.openxmlformats.org/officeDocument/2006/relationships/image" Target="../media/image27.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37.sv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7.svg"/><Relationship Id="rId5" Type="http://schemas.openxmlformats.org/officeDocument/2006/relationships/image" Target="../media/image19.sv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54.sv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2.svg"/><Relationship Id="rId4" Type="http://schemas.openxmlformats.org/officeDocument/2006/relationships/image" Target="../media/image56.svg"/><Relationship Id="rId9" Type="http://schemas.openxmlformats.org/officeDocument/2006/relationships/image" Target="../media/image6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56.sv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6.sv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70.svg"/><Relationship Id="rId5" Type="http://schemas.openxmlformats.org/officeDocument/2006/relationships/image" Target="../media/image69.png"/><Relationship Id="rId10" Type="http://schemas.openxmlformats.org/officeDocument/2006/relationships/image" Target="../media/image74.svg"/><Relationship Id="rId4" Type="http://schemas.openxmlformats.org/officeDocument/2006/relationships/image" Target="../media/image68.svg"/><Relationship Id="rId9" Type="http://schemas.openxmlformats.org/officeDocument/2006/relationships/image" Target="../media/image7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54.svg"/><Relationship Id="rId5" Type="http://schemas.openxmlformats.org/officeDocument/2006/relationships/image" Target="../media/image19.svg"/><Relationship Id="rId10" Type="http://schemas.openxmlformats.org/officeDocument/2006/relationships/image" Target="../media/image32.png"/><Relationship Id="rId4" Type="http://schemas.openxmlformats.org/officeDocument/2006/relationships/image" Target="../media/image18.png"/><Relationship Id="rId9" Type="http://schemas.openxmlformats.org/officeDocument/2006/relationships/image" Target="../media/image27.svg"/></Relationships>
</file>

<file path=ppt/slides/_rels/slide76.xml.rels><?xml version="1.0" encoding="UTF-8" standalone="yes"?>
<Relationships xmlns="http://schemas.openxmlformats.org/package/2006/relationships"><Relationship Id="rId8" Type="http://schemas.openxmlformats.org/officeDocument/2006/relationships/image" Target="../media/image80.svg"/><Relationship Id="rId13" Type="http://schemas.openxmlformats.org/officeDocument/2006/relationships/image" Target="../media/image83.png"/><Relationship Id="rId18" Type="http://schemas.openxmlformats.org/officeDocument/2006/relationships/image" Target="../media/image10.svg"/><Relationship Id="rId3" Type="http://schemas.openxmlformats.org/officeDocument/2006/relationships/image" Target="../media/image75.png"/><Relationship Id="rId21" Type="http://schemas.openxmlformats.org/officeDocument/2006/relationships/image" Target="../media/image85.png"/><Relationship Id="rId7" Type="http://schemas.openxmlformats.org/officeDocument/2006/relationships/image" Target="../media/image79.png"/><Relationship Id="rId12" Type="http://schemas.openxmlformats.org/officeDocument/2006/relationships/image" Target="../media/image23.svg"/><Relationship Id="rId17" Type="http://schemas.openxmlformats.org/officeDocument/2006/relationships/image" Target="../media/image9.png"/><Relationship Id="rId2" Type="http://schemas.openxmlformats.org/officeDocument/2006/relationships/notesSlide" Target="../notesSlides/notesSlide73.xml"/><Relationship Id="rId16" Type="http://schemas.openxmlformats.org/officeDocument/2006/relationships/image" Target="../media/image6.svg"/><Relationship Id="rId20" Type="http://schemas.openxmlformats.org/officeDocument/2006/relationships/image" Target="../media/image12.svg"/><Relationship Id="rId1" Type="http://schemas.openxmlformats.org/officeDocument/2006/relationships/slideLayout" Target="../slideLayouts/slideLayout2.xml"/><Relationship Id="rId6" Type="http://schemas.openxmlformats.org/officeDocument/2006/relationships/image" Target="../media/image78.svg"/><Relationship Id="rId11" Type="http://schemas.openxmlformats.org/officeDocument/2006/relationships/image" Target="../media/image22.png"/><Relationship Id="rId5" Type="http://schemas.openxmlformats.org/officeDocument/2006/relationships/image" Target="../media/image77.png"/><Relationship Id="rId15" Type="http://schemas.openxmlformats.org/officeDocument/2006/relationships/image" Target="../media/image5.png"/><Relationship Id="rId10" Type="http://schemas.openxmlformats.org/officeDocument/2006/relationships/image" Target="../media/image82.svg"/><Relationship Id="rId19" Type="http://schemas.openxmlformats.org/officeDocument/2006/relationships/image" Target="../media/image11.png"/><Relationship Id="rId4" Type="http://schemas.openxmlformats.org/officeDocument/2006/relationships/image" Target="../media/image76.svg"/><Relationship Id="rId9" Type="http://schemas.openxmlformats.org/officeDocument/2006/relationships/image" Target="../media/image81.png"/><Relationship Id="rId14" Type="http://schemas.openxmlformats.org/officeDocument/2006/relationships/image" Target="../media/image84.svg"/><Relationship Id="rId22" Type="http://schemas.openxmlformats.org/officeDocument/2006/relationships/image" Target="../media/image86.sv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svg"/><Relationship Id="rId9" Type="http://schemas.openxmlformats.org/officeDocument/2006/relationships/image" Target="../media/image21.svg"/></Relationships>
</file>

<file path=ppt/slides/_rels/slide9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5.svg"/></Relationships>
</file>

<file path=ppt/slides/_rels/slide91.xml.rels><?xml version="1.0" encoding="UTF-8" standalone="yes"?>
<Relationships xmlns="http://schemas.openxmlformats.org/package/2006/relationships"><Relationship Id="rId3" Type="http://schemas.openxmlformats.org/officeDocument/2006/relationships/image" Target="../media/image88.jpg"/><Relationship Id="rId7" Type="http://schemas.openxmlformats.org/officeDocument/2006/relationships/image" Target="../media/image92.svg"/><Relationship Id="rId2" Type="http://schemas.openxmlformats.org/officeDocument/2006/relationships/notesSlide" Target="../notesSlides/notesSlide88.xml"/><Relationship Id="rId1" Type="http://schemas.openxmlformats.org/officeDocument/2006/relationships/slideLayout" Target="../slideLayouts/slideLayout6.xml"/><Relationship Id="rId6" Type="http://schemas.openxmlformats.org/officeDocument/2006/relationships/image" Target="../media/image91.png"/><Relationship Id="rId5" Type="http://schemas.openxmlformats.org/officeDocument/2006/relationships/image" Target="../media/image90.svg"/><Relationship Id="rId4" Type="http://schemas.openxmlformats.org/officeDocument/2006/relationships/image" Target="../media/image8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2B53-92EE-0471-C4C1-9E86A4138E17}"/>
              </a:ext>
            </a:extLst>
          </p:cNvPr>
          <p:cNvSpPr>
            <a:spLocks noGrp="1"/>
          </p:cNvSpPr>
          <p:nvPr>
            <p:ph type="ctrTitle"/>
          </p:nvPr>
        </p:nvSpPr>
        <p:spPr>
          <a:xfrm>
            <a:off x="1364672" y="676576"/>
            <a:ext cx="9462655" cy="2387600"/>
          </a:xfrm>
        </p:spPr>
        <p:txBody>
          <a:bodyPr>
            <a:normAutofit fontScale="90000"/>
          </a:bodyPr>
          <a:lstStyle/>
          <a:p>
            <a:r>
              <a:rPr lang="en-US" dirty="0"/>
              <a:t>LOW RESOURCE </a:t>
            </a:r>
            <a:br>
              <a:rPr lang="en-US" dirty="0"/>
            </a:br>
            <a:r>
              <a:rPr lang="en-US" dirty="0"/>
              <a:t>LANGUAGE UNDERSTANDING IN VOICE ASSISTANTS</a:t>
            </a:r>
          </a:p>
        </p:txBody>
      </p:sp>
      <p:sp>
        <p:nvSpPr>
          <p:cNvPr id="3" name="Subtitle 2">
            <a:extLst>
              <a:ext uri="{FF2B5EF4-FFF2-40B4-BE49-F238E27FC236}">
                <a16:creationId xmlns:a16="http://schemas.microsoft.com/office/drawing/2014/main" id="{9AF9C0B1-9604-B77E-1267-7B519738B727}"/>
              </a:ext>
            </a:extLst>
          </p:cNvPr>
          <p:cNvSpPr>
            <a:spLocks noGrp="1"/>
          </p:cNvSpPr>
          <p:nvPr>
            <p:ph type="subTitle" idx="1"/>
          </p:nvPr>
        </p:nvSpPr>
        <p:spPr>
          <a:xfrm>
            <a:off x="857249" y="3067494"/>
            <a:ext cx="10477500" cy="1485900"/>
          </a:xfrm>
        </p:spPr>
        <p:txBody>
          <a:bodyPr>
            <a:normAutofit/>
          </a:bodyPr>
          <a:lstStyle/>
          <a:p>
            <a:r>
              <a:rPr lang="en-US" dirty="0"/>
              <a:t>May 20, 2022</a:t>
            </a:r>
          </a:p>
          <a:p>
            <a:r>
              <a:rPr lang="en-US" dirty="0"/>
              <a:t>Dissertation Proposal – Subendhu Rongali</a:t>
            </a:r>
          </a:p>
          <a:p>
            <a:r>
              <a:rPr lang="en-US" dirty="0"/>
              <a:t>Committee – Andrew McCallum, Mohit Iyyer, Andrew Lan, Konstantine Arkoudas</a:t>
            </a:r>
          </a:p>
        </p:txBody>
      </p:sp>
      <p:pic>
        <p:nvPicPr>
          <p:cNvPr id="5" name="Picture 4" descr="A picture containing text, sign&#10;&#10;Description automatically generated">
            <a:extLst>
              <a:ext uri="{FF2B5EF4-FFF2-40B4-BE49-F238E27FC236}">
                <a16:creationId xmlns:a16="http://schemas.microsoft.com/office/drawing/2014/main" id="{2659580C-3CEB-E5B5-40CC-0AD02E56B00F}"/>
              </a:ext>
            </a:extLst>
          </p:cNvPr>
          <p:cNvPicPr>
            <a:picLocks noChangeAspect="1"/>
          </p:cNvPicPr>
          <p:nvPr/>
        </p:nvPicPr>
        <p:blipFill>
          <a:blip r:embed="rId3"/>
          <a:stretch>
            <a:fillRect/>
          </a:stretch>
        </p:blipFill>
        <p:spPr>
          <a:xfrm>
            <a:off x="2683932" y="4468814"/>
            <a:ext cx="8585200" cy="1485900"/>
          </a:xfrm>
          <a:prstGeom prst="rect">
            <a:avLst/>
          </a:prstGeom>
        </p:spPr>
      </p:pic>
    </p:spTree>
    <p:extLst>
      <p:ext uri="{BB962C8B-B14F-4D97-AF65-F5344CB8AC3E}">
        <p14:creationId xmlns:p14="http://schemas.microsoft.com/office/powerpoint/2010/main" val="576341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4397-BFAE-9C13-4DFF-49D8F6ECB722}"/>
              </a:ext>
            </a:extLst>
          </p:cNvPr>
          <p:cNvSpPr>
            <a:spLocks noGrp="1"/>
          </p:cNvSpPr>
          <p:nvPr>
            <p:ph type="title"/>
          </p:nvPr>
        </p:nvSpPr>
        <p:spPr/>
        <p:txBody>
          <a:bodyPr/>
          <a:lstStyle/>
          <a:p>
            <a:r>
              <a:rPr lang="en-US" dirty="0"/>
              <a:t>Resource Issues</a:t>
            </a:r>
          </a:p>
        </p:txBody>
      </p:sp>
      <p:sp>
        <p:nvSpPr>
          <p:cNvPr id="4" name="Date Placeholder 3">
            <a:extLst>
              <a:ext uri="{FF2B5EF4-FFF2-40B4-BE49-F238E27FC236}">
                <a16:creationId xmlns:a16="http://schemas.microsoft.com/office/drawing/2014/main" id="{009DEBF6-FE02-5ADD-A976-DC7275F1C016}"/>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C9457080-5FF1-1565-9625-7F0B246BACA4}"/>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E59861CE-835D-8436-4AB8-6567ED256C52}"/>
              </a:ext>
            </a:extLst>
          </p:cNvPr>
          <p:cNvSpPr>
            <a:spLocks noGrp="1"/>
          </p:cNvSpPr>
          <p:nvPr>
            <p:ph type="sldNum" sz="quarter" idx="12"/>
          </p:nvPr>
        </p:nvSpPr>
        <p:spPr/>
        <p:txBody>
          <a:bodyPr/>
          <a:lstStyle/>
          <a:p>
            <a:fld id="{D7ADE906-F283-C946-BC01-81E82A8FB615}" type="slidenum">
              <a:rPr lang="en-US" smtClean="0"/>
              <a:pPr/>
              <a:t>10</a:t>
            </a:fld>
            <a:endParaRPr lang="en-US" dirty="0"/>
          </a:p>
        </p:txBody>
      </p:sp>
      <p:pic>
        <p:nvPicPr>
          <p:cNvPr id="31" name="Picture 30">
            <a:extLst>
              <a:ext uri="{FF2B5EF4-FFF2-40B4-BE49-F238E27FC236}">
                <a16:creationId xmlns:a16="http://schemas.microsoft.com/office/drawing/2014/main" id="{211E1495-B131-4AFC-AF60-8152AB23E1AE}"/>
              </a:ext>
            </a:extLst>
          </p:cNvPr>
          <p:cNvPicPr>
            <a:picLocks noChangeAspect="1"/>
          </p:cNvPicPr>
          <p:nvPr/>
        </p:nvPicPr>
        <p:blipFill>
          <a:blip r:embed="rId3"/>
          <a:stretch>
            <a:fillRect/>
          </a:stretch>
        </p:blipFill>
        <p:spPr>
          <a:xfrm>
            <a:off x="974043" y="3101506"/>
            <a:ext cx="795510" cy="807679"/>
          </a:xfrm>
          <a:prstGeom prst="rect">
            <a:avLst/>
          </a:prstGeom>
        </p:spPr>
      </p:pic>
      <p:grpSp>
        <p:nvGrpSpPr>
          <p:cNvPr id="32" name="Group 31">
            <a:extLst>
              <a:ext uri="{FF2B5EF4-FFF2-40B4-BE49-F238E27FC236}">
                <a16:creationId xmlns:a16="http://schemas.microsoft.com/office/drawing/2014/main" id="{871B3935-574B-8B6B-9BE6-22B83E419A9A}"/>
              </a:ext>
            </a:extLst>
          </p:cNvPr>
          <p:cNvGrpSpPr/>
          <p:nvPr/>
        </p:nvGrpSpPr>
        <p:grpSpPr>
          <a:xfrm>
            <a:off x="5091382" y="2951367"/>
            <a:ext cx="1458220" cy="1463688"/>
            <a:chOff x="5401853" y="2971800"/>
            <a:chExt cx="1458220" cy="1463688"/>
          </a:xfrm>
        </p:grpSpPr>
        <p:pic>
          <p:nvPicPr>
            <p:cNvPr id="33" name="Graphic 32" descr="Document">
              <a:extLst>
                <a:ext uri="{FF2B5EF4-FFF2-40B4-BE49-F238E27FC236}">
                  <a16:creationId xmlns:a16="http://schemas.microsoft.com/office/drawing/2014/main" id="{6E9F60A8-6784-1CF8-64EC-3624D1977A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971800"/>
              <a:ext cx="914400" cy="914400"/>
            </a:xfrm>
            <a:prstGeom prst="rect">
              <a:avLst/>
            </a:prstGeom>
          </p:spPr>
        </p:pic>
        <p:sp>
          <p:nvSpPr>
            <p:cNvPr id="34" name="TextBox 33">
              <a:extLst>
                <a:ext uri="{FF2B5EF4-FFF2-40B4-BE49-F238E27FC236}">
                  <a16:creationId xmlns:a16="http://schemas.microsoft.com/office/drawing/2014/main" id="{1EFDEDAB-DC89-770D-087E-6D62B5B7B646}"/>
                </a:ext>
              </a:extLst>
            </p:cNvPr>
            <p:cNvSpPr txBox="1"/>
            <p:nvPr/>
          </p:nvSpPr>
          <p:spPr>
            <a:xfrm>
              <a:off x="5401853" y="3789157"/>
              <a:ext cx="1458220" cy="646331"/>
            </a:xfrm>
            <a:prstGeom prst="rect">
              <a:avLst/>
            </a:prstGeom>
            <a:noFill/>
          </p:spPr>
          <p:txBody>
            <a:bodyPr wrap="none" rtlCol="0">
              <a:spAutoFit/>
            </a:bodyPr>
            <a:lstStyle/>
            <a:p>
              <a:pPr algn="ctr"/>
              <a:r>
                <a:rPr lang="en-US" dirty="0"/>
                <a:t>Transcription </a:t>
              </a:r>
            </a:p>
            <a:p>
              <a:pPr algn="ctr"/>
              <a:r>
                <a:rPr lang="en-US" dirty="0"/>
                <a:t>(query)</a:t>
              </a:r>
            </a:p>
          </p:txBody>
        </p:sp>
      </p:grpSp>
      <p:grpSp>
        <p:nvGrpSpPr>
          <p:cNvPr id="35" name="Group 34">
            <a:extLst>
              <a:ext uri="{FF2B5EF4-FFF2-40B4-BE49-F238E27FC236}">
                <a16:creationId xmlns:a16="http://schemas.microsoft.com/office/drawing/2014/main" id="{DB136E80-0ED0-EF0A-799A-B3266E90B366}"/>
              </a:ext>
            </a:extLst>
          </p:cNvPr>
          <p:cNvGrpSpPr/>
          <p:nvPr/>
        </p:nvGrpSpPr>
        <p:grpSpPr>
          <a:xfrm>
            <a:off x="2400762" y="3087298"/>
            <a:ext cx="2411228" cy="835742"/>
            <a:chOff x="2644878" y="2997097"/>
            <a:chExt cx="2411228" cy="835742"/>
          </a:xfrm>
        </p:grpSpPr>
        <p:grpSp>
          <p:nvGrpSpPr>
            <p:cNvPr id="36" name="Group 35">
              <a:extLst>
                <a:ext uri="{FF2B5EF4-FFF2-40B4-BE49-F238E27FC236}">
                  <a16:creationId xmlns:a16="http://schemas.microsoft.com/office/drawing/2014/main" id="{1F08322D-249F-EFB4-5B54-F32EA7907930}"/>
                </a:ext>
              </a:extLst>
            </p:cNvPr>
            <p:cNvGrpSpPr/>
            <p:nvPr/>
          </p:nvGrpSpPr>
          <p:grpSpPr>
            <a:xfrm>
              <a:off x="2644878" y="2997097"/>
              <a:ext cx="2399079" cy="835742"/>
              <a:chOff x="2654710" y="2861187"/>
              <a:chExt cx="2399079" cy="835742"/>
            </a:xfrm>
          </p:grpSpPr>
          <p:sp>
            <p:nvSpPr>
              <p:cNvPr id="38" name="Rounded Rectangle 37">
                <a:extLst>
                  <a:ext uri="{FF2B5EF4-FFF2-40B4-BE49-F238E27FC236}">
                    <a16:creationId xmlns:a16="http://schemas.microsoft.com/office/drawing/2014/main" id="{4DA9DBB4-7526-40B5-3FAC-69A59CCA0A8C}"/>
                  </a:ext>
                </a:extLst>
              </p:cNvPr>
              <p:cNvSpPr/>
              <p:nvPr/>
            </p:nvSpPr>
            <p:spPr>
              <a:xfrm>
                <a:off x="2654710" y="2861187"/>
                <a:ext cx="2399079" cy="835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5D57D72-2CF6-76BD-ECFC-5CE2D4C765B9}"/>
                  </a:ext>
                </a:extLst>
              </p:cNvPr>
              <p:cNvSpPr txBox="1"/>
              <p:nvPr/>
            </p:nvSpPr>
            <p:spPr>
              <a:xfrm>
                <a:off x="2654710" y="2955892"/>
                <a:ext cx="2113935" cy="646331"/>
              </a:xfrm>
              <a:prstGeom prst="rect">
                <a:avLst/>
              </a:prstGeom>
              <a:noFill/>
            </p:spPr>
            <p:txBody>
              <a:bodyPr wrap="square" rtlCol="0">
                <a:spAutoFit/>
              </a:bodyPr>
              <a:lstStyle/>
              <a:p>
                <a:pPr algn="ctr"/>
                <a:r>
                  <a:rPr lang="en-US" dirty="0"/>
                  <a:t>Automatic Speech Recognition</a:t>
                </a:r>
              </a:p>
            </p:txBody>
          </p:sp>
        </p:grpSp>
        <p:pic>
          <p:nvPicPr>
            <p:cNvPr id="37" name="Graphic 36" descr="Gears">
              <a:extLst>
                <a:ext uri="{FF2B5EF4-FFF2-40B4-BE49-F238E27FC236}">
                  <a16:creationId xmlns:a16="http://schemas.microsoft.com/office/drawing/2014/main" id="{3A0D4BB3-83DB-D311-D3F9-EB61E6109AD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5702" y="3083797"/>
              <a:ext cx="690404" cy="690404"/>
            </a:xfrm>
            <a:prstGeom prst="rect">
              <a:avLst/>
            </a:prstGeom>
          </p:spPr>
        </p:pic>
      </p:grpSp>
      <p:grpSp>
        <p:nvGrpSpPr>
          <p:cNvPr id="40" name="Group 39">
            <a:extLst>
              <a:ext uri="{FF2B5EF4-FFF2-40B4-BE49-F238E27FC236}">
                <a16:creationId xmlns:a16="http://schemas.microsoft.com/office/drawing/2014/main" id="{2C132752-B5B6-1EDE-9402-F4FD9D4A5BA9}"/>
              </a:ext>
            </a:extLst>
          </p:cNvPr>
          <p:cNvGrpSpPr/>
          <p:nvPr/>
        </p:nvGrpSpPr>
        <p:grpSpPr>
          <a:xfrm>
            <a:off x="6417261" y="3084123"/>
            <a:ext cx="2553447" cy="835742"/>
            <a:chOff x="2575224" y="2861187"/>
            <a:chExt cx="2193421" cy="835742"/>
          </a:xfrm>
        </p:grpSpPr>
        <p:sp>
          <p:nvSpPr>
            <p:cNvPr id="41" name="Rounded Rectangle 40">
              <a:extLst>
                <a:ext uri="{FF2B5EF4-FFF2-40B4-BE49-F238E27FC236}">
                  <a16:creationId xmlns:a16="http://schemas.microsoft.com/office/drawing/2014/main" id="{5D598346-6320-081E-624F-B63E57A77C3A}"/>
                </a:ext>
              </a:extLst>
            </p:cNvPr>
            <p:cNvSpPr/>
            <p:nvPr/>
          </p:nvSpPr>
          <p:spPr>
            <a:xfrm>
              <a:off x="2885905" y="2861187"/>
              <a:ext cx="1882740" cy="835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9089972-4848-7054-0476-AC8E05BC860A}"/>
                </a:ext>
              </a:extLst>
            </p:cNvPr>
            <p:cNvSpPr txBox="1"/>
            <p:nvPr/>
          </p:nvSpPr>
          <p:spPr>
            <a:xfrm>
              <a:off x="2575224" y="2969874"/>
              <a:ext cx="2113935" cy="646331"/>
            </a:xfrm>
            <a:prstGeom prst="rect">
              <a:avLst/>
            </a:prstGeom>
            <a:noFill/>
          </p:spPr>
          <p:txBody>
            <a:bodyPr wrap="square" rtlCol="0">
              <a:spAutoFit/>
            </a:bodyPr>
            <a:lstStyle/>
            <a:p>
              <a:pPr algn="ctr"/>
              <a:r>
                <a:rPr lang="en-US" dirty="0"/>
                <a:t>Language</a:t>
              </a:r>
            </a:p>
            <a:p>
              <a:pPr algn="ctr"/>
              <a:r>
                <a:rPr lang="en-US" dirty="0"/>
                <a:t>Understanding</a:t>
              </a:r>
            </a:p>
          </p:txBody>
        </p:sp>
      </p:grpSp>
      <p:pic>
        <p:nvPicPr>
          <p:cNvPr id="43" name="Graphic 42" descr="Gears">
            <a:extLst>
              <a:ext uri="{FF2B5EF4-FFF2-40B4-BE49-F238E27FC236}">
                <a16:creationId xmlns:a16="http://schemas.microsoft.com/office/drawing/2014/main" id="{2F95AEF3-6535-4F99-1BC6-CCC85D147B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8475" y="3156792"/>
            <a:ext cx="690404" cy="690404"/>
          </a:xfrm>
          <a:prstGeom prst="rect">
            <a:avLst/>
          </a:prstGeom>
        </p:spPr>
      </p:pic>
      <p:cxnSp>
        <p:nvCxnSpPr>
          <p:cNvPr id="44" name="Straight Arrow Connector 43">
            <a:extLst>
              <a:ext uri="{FF2B5EF4-FFF2-40B4-BE49-F238E27FC236}">
                <a16:creationId xmlns:a16="http://schemas.microsoft.com/office/drawing/2014/main" id="{16633E64-F122-75EE-EC30-3EF8988C1321}"/>
              </a:ext>
            </a:extLst>
          </p:cNvPr>
          <p:cNvCxnSpPr/>
          <p:nvPr/>
        </p:nvCxnSpPr>
        <p:spPr>
          <a:xfrm>
            <a:off x="1941092" y="3501994"/>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C9BF563-0E70-685C-6F51-06E7F3EEA23D}"/>
              </a:ext>
            </a:extLst>
          </p:cNvPr>
          <p:cNvCxnSpPr/>
          <p:nvPr/>
        </p:nvCxnSpPr>
        <p:spPr>
          <a:xfrm>
            <a:off x="4925206" y="3501994"/>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BC0D7E1-2E69-24CE-FECA-8065750C5768}"/>
              </a:ext>
            </a:extLst>
          </p:cNvPr>
          <p:cNvCxnSpPr/>
          <p:nvPr/>
        </p:nvCxnSpPr>
        <p:spPr>
          <a:xfrm>
            <a:off x="6215693" y="3498508"/>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C98506-A769-0A91-430A-E48A51C372D3}"/>
              </a:ext>
            </a:extLst>
          </p:cNvPr>
          <p:cNvCxnSpPr/>
          <p:nvPr/>
        </p:nvCxnSpPr>
        <p:spPr>
          <a:xfrm>
            <a:off x="9142006" y="3498508"/>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EA2550B-27EF-E1A4-D080-D32B8811371C}"/>
              </a:ext>
            </a:extLst>
          </p:cNvPr>
          <p:cNvSpPr txBox="1"/>
          <p:nvPr/>
        </p:nvSpPr>
        <p:spPr>
          <a:xfrm>
            <a:off x="9777231" y="3861454"/>
            <a:ext cx="1383327" cy="369332"/>
          </a:xfrm>
          <a:prstGeom prst="rect">
            <a:avLst/>
          </a:prstGeom>
          <a:noFill/>
        </p:spPr>
        <p:txBody>
          <a:bodyPr wrap="none" rtlCol="0">
            <a:spAutoFit/>
          </a:bodyPr>
          <a:lstStyle/>
          <a:p>
            <a:pPr algn="ctr"/>
            <a:r>
              <a:rPr lang="en-US" dirty="0"/>
              <a:t>Logical form </a:t>
            </a:r>
          </a:p>
        </p:txBody>
      </p:sp>
      <p:grpSp>
        <p:nvGrpSpPr>
          <p:cNvPr id="62" name="Group 61">
            <a:extLst>
              <a:ext uri="{FF2B5EF4-FFF2-40B4-BE49-F238E27FC236}">
                <a16:creationId xmlns:a16="http://schemas.microsoft.com/office/drawing/2014/main" id="{21F6551D-0CD5-E465-B2D8-969CDBA2FDEB}"/>
              </a:ext>
            </a:extLst>
          </p:cNvPr>
          <p:cNvGrpSpPr/>
          <p:nvPr/>
        </p:nvGrpSpPr>
        <p:grpSpPr>
          <a:xfrm>
            <a:off x="6228607" y="1297824"/>
            <a:ext cx="3158437" cy="2029968"/>
            <a:chOff x="6257807" y="1173129"/>
            <a:chExt cx="3158437" cy="2029968"/>
          </a:xfrm>
        </p:grpSpPr>
        <p:pic>
          <p:nvPicPr>
            <p:cNvPr id="63" name="Graphic 62" descr="Speech outline">
              <a:extLst>
                <a:ext uri="{FF2B5EF4-FFF2-40B4-BE49-F238E27FC236}">
                  <a16:creationId xmlns:a16="http://schemas.microsoft.com/office/drawing/2014/main" id="{89A6BA02-FFEE-9344-806F-42A7966A48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64" name="TextBox 63">
              <a:extLst>
                <a:ext uri="{FF2B5EF4-FFF2-40B4-BE49-F238E27FC236}">
                  <a16:creationId xmlns:a16="http://schemas.microsoft.com/office/drawing/2014/main" id="{76693AB4-EFE5-2018-EA0D-CA639325D221}"/>
                </a:ext>
              </a:extLst>
            </p:cNvPr>
            <p:cNvSpPr txBox="1"/>
            <p:nvPr/>
          </p:nvSpPr>
          <p:spPr>
            <a:xfrm>
              <a:off x="6782032" y="1579848"/>
              <a:ext cx="2069109" cy="923330"/>
            </a:xfrm>
            <a:prstGeom prst="rect">
              <a:avLst/>
            </a:prstGeom>
            <a:noFill/>
          </p:spPr>
          <p:txBody>
            <a:bodyPr wrap="square" rtlCol="0">
              <a:spAutoFit/>
            </a:bodyPr>
            <a:lstStyle/>
            <a:p>
              <a:pPr algn="ctr"/>
              <a:r>
                <a:rPr lang="en-US" dirty="0"/>
                <a:t>Lots of annotated data required.</a:t>
              </a:r>
            </a:p>
            <a:p>
              <a:pPr algn="ctr"/>
              <a:r>
                <a:rPr lang="en-US" dirty="0"/>
                <a:t>Train with fewer ex?</a:t>
              </a:r>
            </a:p>
          </p:txBody>
        </p:sp>
      </p:grpSp>
      <p:grpSp>
        <p:nvGrpSpPr>
          <p:cNvPr id="65" name="Group 64">
            <a:extLst>
              <a:ext uri="{FF2B5EF4-FFF2-40B4-BE49-F238E27FC236}">
                <a16:creationId xmlns:a16="http://schemas.microsoft.com/office/drawing/2014/main" id="{1E176F6B-6886-79EE-2AE1-AF302061A5E0}"/>
              </a:ext>
            </a:extLst>
          </p:cNvPr>
          <p:cNvGrpSpPr/>
          <p:nvPr/>
        </p:nvGrpSpPr>
        <p:grpSpPr>
          <a:xfrm rot="10800000">
            <a:off x="4917902" y="4100849"/>
            <a:ext cx="3158437" cy="2029968"/>
            <a:chOff x="6257807" y="1173129"/>
            <a:chExt cx="3158437" cy="2029968"/>
          </a:xfrm>
        </p:grpSpPr>
        <p:pic>
          <p:nvPicPr>
            <p:cNvPr id="66" name="Graphic 65" descr="Speech outline">
              <a:extLst>
                <a:ext uri="{FF2B5EF4-FFF2-40B4-BE49-F238E27FC236}">
                  <a16:creationId xmlns:a16="http://schemas.microsoft.com/office/drawing/2014/main" id="{937AC826-FAC3-298E-2158-46A661C6A27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67" name="TextBox 66">
              <a:extLst>
                <a:ext uri="{FF2B5EF4-FFF2-40B4-BE49-F238E27FC236}">
                  <a16:creationId xmlns:a16="http://schemas.microsoft.com/office/drawing/2014/main" id="{514EB4DC-E86F-F24C-39FF-5F496158ED99}"/>
                </a:ext>
              </a:extLst>
            </p:cNvPr>
            <p:cNvSpPr txBox="1"/>
            <p:nvPr/>
          </p:nvSpPr>
          <p:spPr>
            <a:xfrm rot="10800000">
              <a:off x="6782032" y="1579848"/>
              <a:ext cx="2069109" cy="923330"/>
            </a:xfrm>
            <a:prstGeom prst="rect">
              <a:avLst/>
            </a:prstGeom>
            <a:noFill/>
          </p:spPr>
          <p:txBody>
            <a:bodyPr wrap="square" rtlCol="0">
              <a:spAutoFit/>
            </a:bodyPr>
            <a:lstStyle/>
            <a:p>
              <a:pPr algn="ctr"/>
              <a:r>
                <a:rPr lang="en-US" dirty="0"/>
                <a:t>Pipeline system due to lack of E2E data. </a:t>
              </a:r>
            </a:p>
            <a:p>
              <a:pPr algn="ctr"/>
              <a:r>
                <a:rPr lang="en-US" dirty="0"/>
                <a:t>E2E system?</a:t>
              </a:r>
            </a:p>
          </p:txBody>
        </p:sp>
      </p:grpSp>
      <p:grpSp>
        <p:nvGrpSpPr>
          <p:cNvPr id="68" name="Group 67">
            <a:extLst>
              <a:ext uri="{FF2B5EF4-FFF2-40B4-BE49-F238E27FC236}">
                <a16:creationId xmlns:a16="http://schemas.microsoft.com/office/drawing/2014/main" id="{4ED66C97-08D6-06A0-AF96-2A99AA1B3CEA}"/>
              </a:ext>
            </a:extLst>
          </p:cNvPr>
          <p:cNvGrpSpPr/>
          <p:nvPr/>
        </p:nvGrpSpPr>
        <p:grpSpPr>
          <a:xfrm rot="10800000">
            <a:off x="7580240" y="3654211"/>
            <a:ext cx="3158437" cy="2029968"/>
            <a:chOff x="6257807" y="1173129"/>
            <a:chExt cx="3158437" cy="2029968"/>
          </a:xfrm>
        </p:grpSpPr>
        <p:pic>
          <p:nvPicPr>
            <p:cNvPr id="69" name="Graphic 68" descr="Speech outline">
              <a:extLst>
                <a:ext uri="{FF2B5EF4-FFF2-40B4-BE49-F238E27FC236}">
                  <a16:creationId xmlns:a16="http://schemas.microsoft.com/office/drawing/2014/main" id="{5D5705B4-A6A1-F0D2-BF51-5928161052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70" name="TextBox 69">
              <a:extLst>
                <a:ext uri="{FF2B5EF4-FFF2-40B4-BE49-F238E27FC236}">
                  <a16:creationId xmlns:a16="http://schemas.microsoft.com/office/drawing/2014/main" id="{46FAFC02-4595-8F04-4E83-915AE9898EBA}"/>
                </a:ext>
              </a:extLst>
            </p:cNvPr>
            <p:cNvSpPr txBox="1"/>
            <p:nvPr/>
          </p:nvSpPr>
          <p:spPr>
            <a:xfrm rot="10800000">
              <a:off x="6782032" y="1579848"/>
              <a:ext cx="2069109" cy="923330"/>
            </a:xfrm>
            <a:prstGeom prst="rect">
              <a:avLst/>
            </a:prstGeom>
            <a:noFill/>
          </p:spPr>
          <p:txBody>
            <a:bodyPr wrap="square" rtlCol="0">
              <a:spAutoFit/>
            </a:bodyPr>
            <a:lstStyle/>
            <a:p>
              <a:pPr algn="ctr"/>
              <a:r>
                <a:rPr lang="en-US" dirty="0"/>
                <a:t>New domains? Universal Semantic Parsing?</a:t>
              </a:r>
            </a:p>
          </p:txBody>
        </p:sp>
      </p:grpSp>
      <p:grpSp>
        <p:nvGrpSpPr>
          <p:cNvPr id="71" name="Group 70">
            <a:extLst>
              <a:ext uri="{FF2B5EF4-FFF2-40B4-BE49-F238E27FC236}">
                <a16:creationId xmlns:a16="http://schemas.microsoft.com/office/drawing/2014/main" id="{C0037794-2614-D773-12FB-97205E48FCDD}"/>
              </a:ext>
            </a:extLst>
          </p:cNvPr>
          <p:cNvGrpSpPr/>
          <p:nvPr/>
        </p:nvGrpSpPr>
        <p:grpSpPr>
          <a:xfrm>
            <a:off x="2243668" y="1329405"/>
            <a:ext cx="3158437" cy="2029968"/>
            <a:chOff x="6257807" y="1173129"/>
            <a:chExt cx="3158437" cy="2029968"/>
          </a:xfrm>
        </p:grpSpPr>
        <p:pic>
          <p:nvPicPr>
            <p:cNvPr id="72" name="Graphic 71" descr="Speech outline">
              <a:extLst>
                <a:ext uri="{FF2B5EF4-FFF2-40B4-BE49-F238E27FC236}">
                  <a16:creationId xmlns:a16="http://schemas.microsoft.com/office/drawing/2014/main" id="{38552DA2-84E4-EA18-1284-36F55342B26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73" name="TextBox 72">
              <a:extLst>
                <a:ext uri="{FF2B5EF4-FFF2-40B4-BE49-F238E27FC236}">
                  <a16:creationId xmlns:a16="http://schemas.microsoft.com/office/drawing/2014/main" id="{5A02A751-421B-1578-250A-2ED806F568A7}"/>
                </a:ext>
              </a:extLst>
            </p:cNvPr>
            <p:cNvSpPr txBox="1"/>
            <p:nvPr/>
          </p:nvSpPr>
          <p:spPr>
            <a:xfrm>
              <a:off x="6782032" y="1579848"/>
              <a:ext cx="2069109" cy="923330"/>
            </a:xfrm>
            <a:prstGeom prst="rect">
              <a:avLst/>
            </a:prstGeom>
            <a:noFill/>
          </p:spPr>
          <p:txBody>
            <a:bodyPr wrap="square" rtlCol="0">
              <a:spAutoFit/>
            </a:bodyPr>
            <a:lstStyle/>
            <a:p>
              <a:pPr algn="ctr"/>
              <a:r>
                <a:rPr lang="en-US" dirty="0"/>
                <a:t>Lots of annotated data required.</a:t>
              </a:r>
            </a:p>
            <a:p>
              <a:pPr algn="ctr"/>
              <a:r>
                <a:rPr lang="en-US" dirty="0"/>
                <a:t>Train with fewer ex?</a:t>
              </a:r>
            </a:p>
          </p:txBody>
        </p:sp>
      </p:grpSp>
      <p:grpSp>
        <p:nvGrpSpPr>
          <p:cNvPr id="50" name="Group 49">
            <a:extLst>
              <a:ext uri="{FF2B5EF4-FFF2-40B4-BE49-F238E27FC236}">
                <a16:creationId xmlns:a16="http://schemas.microsoft.com/office/drawing/2014/main" id="{6BC77986-EE8C-B4E1-DF69-85CA6DFBC432}"/>
              </a:ext>
            </a:extLst>
          </p:cNvPr>
          <p:cNvGrpSpPr/>
          <p:nvPr/>
        </p:nvGrpSpPr>
        <p:grpSpPr>
          <a:xfrm>
            <a:off x="10002046" y="2996546"/>
            <a:ext cx="763658" cy="800119"/>
            <a:chOff x="924439" y="1435617"/>
            <a:chExt cx="1140077" cy="1194509"/>
          </a:xfrm>
          <a:solidFill>
            <a:schemeClr val="tx1"/>
          </a:solidFill>
        </p:grpSpPr>
        <p:sp>
          <p:nvSpPr>
            <p:cNvPr id="51" name="Oval 50">
              <a:extLst>
                <a:ext uri="{FF2B5EF4-FFF2-40B4-BE49-F238E27FC236}">
                  <a16:creationId xmlns:a16="http://schemas.microsoft.com/office/drawing/2014/main" id="{2826D458-A84F-761E-C1B4-EFCE35DC0FF2}"/>
                </a:ext>
              </a:extLst>
            </p:cNvPr>
            <p:cNvSpPr/>
            <p:nvPr/>
          </p:nvSpPr>
          <p:spPr>
            <a:xfrm>
              <a:off x="1491150" y="1892961"/>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1A323BB-059D-978F-AC7E-CA8339313B4E}"/>
                </a:ext>
              </a:extLst>
            </p:cNvPr>
            <p:cNvSpPr/>
            <p:nvPr/>
          </p:nvSpPr>
          <p:spPr>
            <a:xfrm>
              <a:off x="1215316" y="2343443"/>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65191D48-2C5C-0DB7-CEDB-822735A0380A}"/>
                </a:ext>
              </a:extLst>
            </p:cNvPr>
            <p:cNvSpPr/>
            <p:nvPr/>
          </p:nvSpPr>
          <p:spPr>
            <a:xfrm>
              <a:off x="1777833" y="2343443"/>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6A1AB87F-E113-44DC-5CE4-8F5C89351A3F}"/>
                </a:ext>
              </a:extLst>
            </p:cNvPr>
            <p:cNvCxnSpPr>
              <a:cxnSpLocks/>
            </p:cNvCxnSpPr>
            <p:nvPr/>
          </p:nvCxnSpPr>
          <p:spPr>
            <a:xfrm flipH="1">
              <a:off x="1341743" y="2049898"/>
              <a:ext cx="298007" cy="45734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4631A80-3AB7-8E53-F004-790AF2D40E79}"/>
                </a:ext>
              </a:extLst>
            </p:cNvPr>
            <p:cNvCxnSpPr>
              <a:cxnSpLocks/>
            </p:cNvCxnSpPr>
            <p:nvPr/>
          </p:nvCxnSpPr>
          <p:spPr>
            <a:xfrm>
              <a:off x="1639750" y="2049898"/>
              <a:ext cx="287490" cy="45734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36EE09-7168-CE75-E2BF-E3F0439AE42B}"/>
                </a:ext>
              </a:extLst>
            </p:cNvPr>
            <p:cNvSpPr/>
            <p:nvPr/>
          </p:nvSpPr>
          <p:spPr>
            <a:xfrm>
              <a:off x="1200273" y="1435617"/>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9B22CC43-2693-A0B3-57A5-D10AE4BDD0D0}"/>
                </a:ext>
              </a:extLst>
            </p:cNvPr>
            <p:cNvSpPr/>
            <p:nvPr/>
          </p:nvSpPr>
          <p:spPr>
            <a:xfrm>
              <a:off x="924439" y="1886099"/>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EA5C0EB-256F-CC76-A86B-64F917E126F0}"/>
                </a:ext>
              </a:extLst>
            </p:cNvPr>
            <p:cNvCxnSpPr>
              <a:cxnSpLocks/>
            </p:cNvCxnSpPr>
            <p:nvPr/>
          </p:nvCxnSpPr>
          <p:spPr>
            <a:xfrm flipH="1">
              <a:off x="1062294" y="1602465"/>
              <a:ext cx="286579" cy="44743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B5E6695-3B42-98FC-A10A-240BB62546B7}"/>
                </a:ext>
              </a:extLst>
            </p:cNvPr>
            <p:cNvCxnSpPr>
              <a:cxnSpLocks/>
            </p:cNvCxnSpPr>
            <p:nvPr/>
          </p:nvCxnSpPr>
          <p:spPr>
            <a:xfrm>
              <a:off x="1341743" y="1602465"/>
              <a:ext cx="298007" cy="44743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143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89A2C-E294-3F8A-122E-627F6A35DE3D}"/>
              </a:ext>
            </a:extLst>
          </p:cNvPr>
          <p:cNvSpPr>
            <a:spLocks noGrp="1"/>
          </p:cNvSpPr>
          <p:nvPr>
            <p:ph type="title"/>
          </p:nvPr>
        </p:nvSpPr>
        <p:spPr/>
        <p:txBody>
          <a:bodyPr/>
          <a:lstStyle/>
          <a:p>
            <a:r>
              <a:rPr lang="en-US" dirty="0"/>
              <a:t>Dissertation Statement</a:t>
            </a:r>
          </a:p>
        </p:txBody>
      </p:sp>
      <p:sp>
        <p:nvSpPr>
          <p:cNvPr id="4" name="Date Placeholder 3">
            <a:extLst>
              <a:ext uri="{FF2B5EF4-FFF2-40B4-BE49-F238E27FC236}">
                <a16:creationId xmlns:a16="http://schemas.microsoft.com/office/drawing/2014/main" id="{A5336EAD-44B4-68B0-7538-7BE5D115889A}"/>
              </a:ext>
            </a:extLst>
          </p:cNvPr>
          <p:cNvSpPr>
            <a:spLocks noGrp="1"/>
          </p:cNvSpPr>
          <p:nvPr>
            <p:ph type="dt" sz="half" idx="10"/>
          </p:nvPr>
        </p:nvSpPr>
        <p:spPr/>
        <p:txBody>
          <a:bodyPr/>
          <a:lstStyle/>
          <a:p>
            <a:fld id="{B547CD59-45FF-014C-A109-31ECD53DE33C}" type="datetime1">
              <a:rPr lang="en-US" smtClean="0"/>
              <a:t>5/22/22</a:t>
            </a:fld>
            <a:endParaRPr lang="en-US"/>
          </a:p>
        </p:txBody>
      </p:sp>
      <p:sp>
        <p:nvSpPr>
          <p:cNvPr id="5" name="Footer Placeholder 4">
            <a:extLst>
              <a:ext uri="{FF2B5EF4-FFF2-40B4-BE49-F238E27FC236}">
                <a16:creationId xmlns:a16="http://schemas.microsoft.com/office/drawing/2014/main" id="{083245A4-E46E-4594-E510-DA52DF0C7C8E}"/>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0EC28117-5042-9CC7-85D7-73420EC67F1C}"/>
              </a:ext>
            </a:extLst>
          </p:cNvPr>
          <p:cNvSpPr>
            <a:spLocks noGrp="1"/>
          </p:cNvSpPr>
          <p:nvPr>
            <p:ph type="sldNum" sz="quarter" idx="12"/>
          </p:nvPr>
        </p:nvSpPr>
        <p:spPr/>
        <p:txBody>
          <a:bodyPr/>
          <a:lstStyle/>
          <a:p>
            <a:fld id="{D7ADE906-F283-C946-BC01-81E82A8FB615}" type="slidenum">
              <a:rPr lang="en-US" smtClean="0"/>
              <a:pPr/>
              <a:t>11</a:t>
            </a:fld>
            <a:endParaRPr lang="en-US"/>
          </a:p>
        </p:txBody>
      </p:sp>
    </p:spTree>
    <p:extLst>
      <p:ext uri="{BB962C8B-B14F-4D97-AF65-F5344CB8AC3E}">
        <p14:creationId xmlns:p14="http://schemas.microsoft.com/office/powerpoint/2010/main" val="265062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059D-60FE-B898-57C2-5F3FE7E040A4}"/>
              </a:ext>
            </a:extLst>
          </p:cNvPr>
          <p:cNvSpPr>
            <a:spLocks noGrp="1"/>
          </p:cNvSpPr>
          <p:nvPr>
            <p:ph type="title"/>
          </p:nvPr>
        </p:nvSpPr>
        <p:spPr/>
        <p:txBody>
          <a:bodyPr/>
          <a:lstStyle/>
          <a:p>
            <a:r>
              <a:rPr lang="en-US" dirty="0"/>
              <a:t>Statement</a:t>
            </a:r>
          </a:p>
        </p:txBody>
      </p:sp>
      <p:sp>
        <p:nvSpPr>
          <p:cNvPr id="3" name="Content Placeholder 2">
            <a:extLst>
              <a:ext uri="{FF2B5EF4-FFF2-40B4-BE49-F238E27FC236}">
                <a16:creationId xmlns:a16="http://schemas.microsoft.com/office/drawing/2014/main" id="{17D2F24E-ED6C-0F7D-C1B9-E7B19C0F43A5}"/>
              </a:ext>
            </a:extLst>
          </p:cNvPr>
          <p:cNvSpPr>
            <a:spLocks noGrp="1"/>
          </p:cNvSpPr>
          <p:nvPr>
            <p:ph idx="1"/>
          </p:nvPr>
        </p:nvSpPr>
        <p:spPr/>
        <p:txBody>
          <a:bodyPr/>
          <a:lstStyle/>
          <a:p>
            <a:pPr marL="0" indent="0" algn="ctr">
              <a:buNone/>
            </a:pPr>
            <a:r>
              <a:rPr lang="en-US" dirty="0"/>
              <a:t>Address low resource language understanding problems in voice assistants</a:t>
            </a:r>
          </a:p>
        </p:txBody>
      </p:sp>
      <p:sp>
        <p:nvSpPr>
          <p:cNvPr id="4" name="Date Placeholder 3">
            <a:extLst>
              <a:ext uri="{FF2B5EF4-FFF2-40B4-BE49-F238E27FC236}">
                <a16:creationId xmlns:a16="http://schemas.microsoft.com/office/drawing/2014/main" id="{81D97CF2-A30D-4CE4-910C-5C1B3C9E4442}"/>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BEDFDFE4-A20A-DA48-6844-5107AABBE0EA}"/>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B8E6BB75-5BE8-534C-996C-F5CFECB6789D}"/>
              </a:ext>
            </a:extLst>
          </p:cNvPr>
          <p:cNvSpPr>
            <a:spLocks noGrp="1"/>
          </p:cNvSpPr>
          <p:nvPr>
            <p:ph type="sldNum" sz="quarter" idx="12"/>
          </p:nvPr>
        </p:nvSpPr>
        <p:spPr/>
        <p:txBody>
          <a:bodyPr/>
          <a:lstStyle/>
          <a:p>
            <a:fld id="{D7ADE906-F283-C946-BC01-81E82A8FB615}" type="slidenum">
              <a:rPr lang="en-US" smtClean="0"/>
              <a:pPr/>
              <a:t>12</a:t>
            </a:fld>
            <a:endParaRPr lang="en-US" dirty="0"/>
          </a:p>
        </p:txBody>
      </p:sp>
    </p:spTree>
    <p:extLst>
      <p:ext uri="{BB962C8B-B14F-4D97-AF65-F5344CB8AC3E}">
        <p14:creationId xmlns:p14="http://schemas.microsoft.com/office/powerpoint/2010/main" val="3340942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4397-BFAE-9C13-4DFF-49D8F6ECB722}"/>
              </a:ext>
            </a:extLst>
          </p:cNvPr>
          <p:cNvSpPr>
            <a:spLocks noGrp="1"/>
          </p:cNvSpPr>
          <p:nvPr>
            <p:ph type="title"/>
          </p:nvPr>
        </p:nvSpPr>
        <p:spPr/>
        <p:txBody>
          <a:bodyPr/>
          <a:lstStyle/>
          <a:p>
            <a:r>
              <a:rPr lang="en-US" dirty="0"/>
              <a:t>Dissertation Outline</a:t>
            </a:r>
          </a:p>
        </p:txBody>
      </p:sp>
      <p:sp>
        <p:nvSpPr>
          <p:cNvPr id="4" name="Date Placeholder 3">
            <a:extLst>
              <a:ext uri="{FF2B5EF4-FFF2-40B4-BE49-F238E27FC236}">
                <a16:creationId xmlns:a16="http://schemas.microsoft.com/office/drawing/2014/main" id="{009DEBF6-FE02-5ADD-A976-DC7275F1C016}"/>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C9457080-5FF1-1565-9625-7F0B246BACA4}"/>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E59861CE-835D-8436-4AB8-6567ED256C52}"/>
              </a:ext>
            </a:extLst>
          </p:cNvPr>
          <p:cNvSpPr>
            <a:spLocks noGrp="1"/>
          </p:cNvSpPr>
          <p:nvPr>
            <p:ph type="sldNum" sz="quarter" idx="12"/>
          </p:nvPr>
        </p:nvSpPr>
        <p:spPr/>
        <p:txBody>
          <a:bodyPr/>
          <a:lstStyle/>
          <a:p>
            <a:fld id="{D7ADE906-F283-C946-BC01-81E82A8FB615}" type="slidenum">
              <a:rPr lang="en-US" smtClean="0"/>
              <a:pPr/>
              <a:t>13</a:t>
            </a:fld>
            <a:endParaRPr lang="en-US" dirty="0"/>
          </a:p>
        </p:txBody>
      </p:sp>
      <p:pic>
        <p:nvPicPr>
          <p:cNvPr id="31" name="Picture 30">
            <a:extLst>
              <a:ext uri="{FF2B5EF4-FFF2-40B4-BE49-F238E27FC236}">
                <a16:creationId xmlns:a16="http://schemas.microsoft.com/office/drawing/2014/main" id="{211E1495-B131-4AFC-AF60-8152AB23E1AE}"/>
              </a:ext>
            </a:extLst>
          </p:cNvPr>
          <p:cNvPicPr>
            <a:picLocks noChangeAspect="1"/>
          </p:cNvPicPr>
          <p:nvPr/>
        </p:nvPicPr>
        <p:blipFill>
          <a:blip r:embed="rId3"/>
          <a:stretch>
            <a:fillRect/>
          </a:stretch>
        </p:blipFill>
        <p:spPr>
          <a:xfrm>
            <a:off x="974043" y="3184631"/>
            <a:ext cx="795510" cy="807679"/>
          </a:xfrm>
          <a:prstGeom prst="rect">
            <a:avLst/>
          </a:prstGeom>
        </p:spPr>
      </p:pic>
      <p:grpSp>
        <p:nvGrpSpPr>
          <p:cNvPr id="32" name="Group 31">
            <a:extLst>
              <a:ext uri="{FF2B5EF4-FFF2-40B4-BE49-F238E27FC236}">
                <a16:creationId xmlns:a16="http://schemas.microsoft.com/office/drawing/2014/main" id="{871B3935-574B-8B6B-9BE6-22B83E419A9A}"/>
              </a:ext>
            </a:extLst>
          </p:cNvPr>
          <p:cNvGrpSpPr/>
          <p:nvPr/>
        </p:nvGrpSpPr>
        <p:grpSpPr>
          <a:xfrm>
            <a:off x="5091382" y="3034492"/>
            <a:ext cx="1458220" cy="1463688"/>
            <a:chOff x="5401853" y="2971800"/>
            <a:chExt cx="1458220" cy="1463688"/>
          </a:xfrm>
        </p:grpSpPr>
        <p:pic>
          <p:nvPicPr>
            <p:cNvPr id="33" name="Graphic 32" descr="Document">
              <a:extLst>
                <a:ext uri="{FF2B5EF4-FFF2-40B4-BE49-F238E27FC236}">
                  <a16:creationId xmlns:a16="http://schemas.microsoft.com/office/drawing/2014/main" id="{6E9F60A8-6784-1CF8-64EC-3624D1977A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971800"/>
              <a:ext cx="914400" cy="914400"/>
            </a:xfrm>
            <a:prstGeom prst="rect">
              <a:avLst/>
            </a:prstGeom>
          </p:spPr>
        </p:pic>
        <p:sp>
          <p:nvSpPr>
            <p:cNvPr id="34" name="TextBox 33">
              <a:extLst>
                <a:ext uri="{FF2B5EF4-FFF2-40B4-BE49-F238E27FC236}">
                  <a16:creationId xmlns:a16="http://schemas.microsoft.com/office/drawing/2014/main" id="{1EFDEDAB-DC89-770D-087E-6D62B5B7B646}"/>
                </a:ext>
              </a:extLst>
            </p:cNvPr>
            <p:cNvSpPr txBox="1"/>
            <p:nvPr/>
          </p:nvSpPr>
          <p:spPr>
            <a:xfrm>
              <a:off x="5401853" y="3789157"/>
              <a:ext cx="1458220" cy="646331"/>
            </a:xfrm>
            <a:prstGeom prst="rect">
              <a:avLst/>
            </a:prstGeom>
            <a:noFill/>
          </p:spPr>
          <p:txBody>
            <a:bodyPr wrap="none" rtlCol="0">
              <a:spAutoFit/>
            </a:bodyPr>
            <a:lstStyle/>
            <a:p>
              <a:pPr algn="ctr"/>
              <a:r>
                <a:rPr lang="en-US" dirty="0"/>
                <a:t>Transcription </a:t>
              </a:r>
            </a:p>
            <a:p>
              <a:pPr algn="ctr"/>
              <a:r>
                <a:rPr lang="en-US" dirty="0"/>
                <a:t>(query)</a:t>
              </a:r>
            </a:p>
          </p:txBody>
        </p:sp>
      </p:grpSp>
      <p:grpSp>
        <p:nvGrpSpPr>
          <p:cNvPr id="35" name="Group 34">
            <a:extLst>
              <a:ext uri="{FF2B5EF4-FFF2-40B4-BE49-F238E27FC236}">
                <a16:creationId xmlns:a16="http://schemas.microsoft.com/office/drawing/2014/main" id="{DB136E80-0ED0-EF0A-799A-B3266E90B366}"/>
              </a:ext>
            </a:extLst>
          </p:cNvPr>
          <p:cNvGrpSpPr/>
          <p:nvPr/>
        </p:nvGrpSpPr>
        <p:grpSpPr>
          <a:xfrm>
            <a:off x="2400762" y="3170423"/>
            <a:ext cx="2411228" cy="835742"/>
            <a:chOff x="2644878" y="2997097"/>
            <a:chExt cx="2411228" cy="835742"/>
          </a:xfrm>
        </p:grpSpPr>
        <p:grpSp>
          <p:nvGrpSpPr>
            <p:cNvPr id="36" name="Group 35">
              <a:extLst>
                <a:ext uri="{FF2B5EF4-FFF2-40B4-BE49-F238E27FC236}">
                  <a16:creationId xmlns:a16="http://schemas.microsoft.com/office/drawing/2014/main" id="{1F08322D-249F-EFB4-5B54-F32EA7907930}"/>
                </a:ext>
              </a:extLst>
            </p:cNvPr>
            <p:cNvGrpSpPr/>
            <p:nvPr/>
          </p:nvGrpSpPr>
          <p:grpSpPr>
            <a:xfrm>
              <a:off x="2644878" y="2997097"/>
              <a:ext cx="2399079" cy="835742"/>
              <a:chOff x="2654710" y="2861187"/>
              <a:chExt cx="2399079" cy="835742"/>
            </a:xfrm>
          </p:grpSpPr>
          <p:sp>
            <p:nvSpPr>
              <p:cNvPr id="38" name="Rounded Rectangle 37">
                <a:extLst>
                  <a:ext uri="{FF2B5EF4-FFF2-40B4-BE49-F238E27FC236}">
                    <a16:creationId xmlns:a16="http://schemas.microsoft.com/office/drawing/2014/main" id="{4DA9DBB4-7526-40B5-3FAC-69A59CCA0A8C}"/>
                  </a:ext>
                </a:extLst>
              </p:cNvPr>
              <p:cNvSpPr/>
              <p:nvPr/>
            </p:nvSpPr>
            <p:spPr>
              <a:xfrm>
                <a:off x="2654710" y="2861187"/>
                <a:ext cx="2399079" cy="835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5D57D72-2CF6-76BD-ECFC-5CE2D4C765B9}"/>
                  </a:ext>
                </a:extLst>
              </p:cNvPr>
              <p:cNvSpPr txBox="1"/>
              <p:nvPr/>
            </p:nvSpPr>
            <p:spPr>
              <a:xfrm>
                <a:off x="2654710" y="2955892"/>
                <a:ext cx="2113935" cy="646331"/>
              </a:xfrm>
              <a:prstGeom prst="rect">
                <a:avLst/>
              </a:prstGeom>
              <a:noFill/>
            </p:spPr>
            <p:txBody>
              <a:bodyPr wrap="square" rtlCol="0">
                <a:spAutoFit/>
              </a:bodyPr>
              <a:lstStyle/>
              <a:p>
                <a:pPr algn="ctr"/>
                <a:r>
                  <a:rPr lang="en-US" dirty="0"/>
                  <a:t>Automatic Speech Recognition</a:t>
                </a:r>
              </a:p>
            </p:txBody>
          </p:sp>
        </p:grpSp>
        <p:pic>
          <p:nvPicPr>
            <p:cNvPr id="37" name="Graphic 36" descr="Gears">
              <a:extLst>
                <a:ext uri="{FF2B5EF4-FFF2-40B4-BE49-F238E27FC236}">
                  <a16:creationId xmlns:a16="http://schemas.microsoft.com/office/drawing/2014/main" id="{3A0D4BB3-83DB-D311-D3F9-EB61E6109AD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5702" y="3083797"/>
              <a:ext cx="690404" cy="690404"/>
            </a:xfrm>
            <a:prstGeom prst="rect">
              <a:avLst/>
            </a:prstGeom>
          </p:spPr>
        </p:pic>
      </p:grpSp>
      <p:grpSp>
        <p:nvGrpSpPr>
          <p:cNvPr id="40" name="Group 39">
            <a:extLst>
              <a:ext uri="{FF2B5EF4-FFF2-40B4-BE49-F238E27FC236}">
                <a16:creationId xmlns:a16="http://schemas.microsoft.com/office/drawing/2014/main" id="{2C132752-B5B6-1EDE-9402-F4FD9D4A5BA9}"/>
              </a:ext>
            </a:extLst>
          </p:cNvPr>
          <p:cNvGrpSpPr/>
          <p:nvPr/>
        </p:nvGrpSpPr>
        <p:grpSpPr>
          <a:xfrm>
            <a:off x="6417261" y="3167248"/>
            <a:ext cx="2553447" cy="835742"/>
            <a:chOff x="2575224" y="2861187"/>
            <a:chExt cx="2193421" cy="835742"/>
          </a:xfrm>
        </p:grpSpPr>
        <p:sp>
          <p:nvSpPr>
            <p:cNvPr id="41" name="Rounded Rectangle 40">
              <a:extLst>
                <a:ext uri="{FF2B5EF4-FFF2-40B4-BE49-F238E27FC236}">
                  <a16:creationId xmlns:a16="http://schemas.microsoft.com/office/drawing/2014/main" id="{5D598346-6320-081E-624F-B63E57A77C3A}"/>
                </a:ext>
              </a:extLst>
            </p:cNvPr>
            <p:cNvSpPr/>
            <p:nvPr/>
          </p:nvSpPr>
          <p:spPr>
            <a:xfrm>
              <a:off x="2885905" y="2861187"/>
              <a:ext cx="1882740" cy="835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9089972-4848-7054-0476-AC8E05BC860A}"/>
                </a:ext>
              </a:extLst>
            </p:cNvPr>
            <p:cNvSpPr txBox="1"/>
            <p:nvPr/>
          </p:nvSpPr>
          <p:spPr>
            <a:xfrm>
              <a:off x="2575224" y="2969874"/>
              <a:ext cx="2113935" cy="646331"/>
            </a:xfrm>
            <a:prstGeom prst="rect">
              <a:avLst/>
            </a:prstGeom>
            <a:noFill/>
          </p:spPr>
          <p:txBody>
            <a:bodyPr wrap="square" rtlCol="0">
              <a:spAutoFit/>
            </a:bodyPr>
            <a:lstStyle/>
            <a:p>
              <a:pPr algn="ctr"/>
              <a:r>
                <a:rPr lang="en-US" dirty="0"/>
                <a:t>Language</a:t>
              </a:r>
            </a:p>
            <a:p>
              <a:pPr algn="ctr"/>
              <a:r>
                <a:rPr lang="en-US" dirty="0"/>
                <a:t>Understanding</a:t>
              </a:r>
            </a:p>
          </p:txBody>
        </p:sp>
      </p:grpSp>
      <p:pic>
        <p:nvPicPr>
          <p:cNvPr id="43" name="Graphic 42" descr="Gears">
            <a:extLst>
              <a:ext uri="{FF2B5EF4-FFF2-40B4-BE49-F238E27FC236}">
                <a16:creationId xmlns:a16="http://schemas.microsoft.com/office/drawing/2014/main" id="{2F95AEF3-6535-4F99-1BC6-CCC85D147B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8475" y="3239917"/>
            <a:ext cx="690404" cy="690404"/>
          </a:xfrm>
          <a:prstGeom prst="rect">
            <a:avLst/>
          </a:prstGeom>
        </p:spPr>
      </p:pic>
      <p:cxnSp>
        <p:nvCxnSpPr>
          <p:cNvPr id="44" name="Straight Arrow Connector 43">
            <a:extLst>
              <a:ext uri="{FF2B5EF4-FFF2-40B4-BE49-F238E27FC236}">
                <a16:creationId xmlns:a16="http://schemas.microsoft.com/office/drawing/2014/main" id="{16633E64-F122-75EE-EC30-3EF8988C1321}"/>
              </a:ext>
            </a:extLst>
          </p:cNvPr>
          <p:cNvCxnSpPr/>
          <p:nvPr/>
        </p:nvCxnSpPr>
        <p:spPr>
          <a:xfrm>
            <a:off x="1941092" y="3585119"/>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C9BF563-0E70-685C-6F51-06E7F3EEA23D}"/>
              </a:ext>
            </a:extLst>
          </p:cNvPr>
          <p:cNvCxnSpPr/>
          <p:nvPr/>
        </p:nvCxnSpPr>
        <p:spPr>
          <a:xfrm>
            <a:off x="4925206" y="3585119"/>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BC0D7E1-2E69-24CE-FECA-8065750C5768}"/>
              </a:ext>
            </a:extLst>
          </p:cNvPr>
          <p:cNvCxnSpPr/>
          <p:nvPr/>
        </p:nvCxnSpPr>
        <p:spPr>
          <a:xfrm>
            <a:off x="6215693" y="3581633"/>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C98506-A769-0A91-430A-E48A51C372D3}"/>
              </a:ext>
            </a:extLst>
          </p:cNvPr>
          <p:cNvCxnSpPr/>
          <p:nvPr/>
        </p:nvCxnSpPr>
        <p:spPr>
          <a:xfrm>
            <a:off x="9142006" y="3581633"/>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EA2550B-27EF-E1A4-D080-D32B8811371C}"/>
              </a:ext>
            </a:extLst>
          </p:cNvPr>
          <p:cNvSpPr txBox="1"/>
          <p:nvPr/>
        </p:nvSpPr>
        <p:spPr>
          <a:xfrm>
            <a:off x="9777231" y="3944579"/>
            <a:ext cx="1383327" cy="369332"/>
          </a:xfrm>
          <a:prstGeom prst="rect">
            <a:avLst/>
          </a:prstGeom>
          <a:noFill/>
        </p:spPr>
        <p:txBody>
          <a:bodyPr wrap="none" rtlCol="0">
            <a:spAutoFit/>
          </a:bodyPr>
          <a:lstStyle/>
          <a:p>
            <a:pPr algn="ctr"/>
            <a:r>
              <a:rPr lang="en-US" dirty="0"/>
              <a:t>Logical form </a:t>
            </a:r>
          </a:p>
        </p:txBody>
      </p:sp>
      <p:grpSp>
        <p:nvGrpSpPr>
          <p:cNvPr id="62" name="Group 61">
            <a:extLst>
              <a:ext uri="{FF2B5EF4-FFF2-40B4-BE49-F238E27FC236}">
                <a16:creationId xmlns:a16="http://schemas.microsoft.com/office/drawing/2014/main" id="{21F6551D-0CD5-E465-B2D8-969CDBA2FDEB}"/>
              </a:ext>
            </a:extLst>
          </p:cNvPr>
          <p:cNvGrpSpPr/>
          <p:nvPr/>
        </p:nvGrpSpPr>
        <p:grpSpPr>
          <a:xfrm>
            <a:off x="6228607" y="1380949"/>
            <a:ext cx="3158437" cy="2029968"/>
            <a:chOff x="6257807" y="1173129"/>
            <a:chExt cx="3158437" cy="2029968"/>
          </a:xfrm>
        </p:grpSpPr>
        <p:pic>
          <p:nvPicPr>
            <p:cNvPr id="63" name="Graphic 62" descr="Speech outline">
              <a:extLst>
                <a:ext uri="{FF2B5EF4-FFF2-40B4-BE49-F238E27FC236}">
                  <a16:creationId xmlns:a16="http://schemas.microsoft.com/office/drawing/2014/main" id="{89A6BA02-FFEE-9344-806F-42A7966A48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64" name="TextBox 63">
              <a:extLst>
                <a:ext uri="{FF2B5EF4-FFF2-40B4-BE49-F238E27FC236}">
                  <a16:creationId xmlns:a16="http://schemas.microsoft.com/office/drawing/2014/main" id="{76693AB4-EFE5-2018-EA0D-CA639325D221}"/>
                </a:ext>
              </a:extLst>
            </p:cNvPr>
            <p:cNvSpPr txBox="1"/>
            <p:nvPr/>
          </p:nvSpPr>
          <p:spPr>
            <a:xfrm>
              <a:off x="6782032" y="1579848"/>
              <a:ext cx="2069109" cy="923330"/>
            </a:xfrm>
            <a:prstGeom prst="rect">
              <a:avLst/>
            </a:prstGeom>
            <a:noFill/>
          </p:spPr>
          <p:txBody>
            <a:bodyPr wrap="square" rtlCol="0">
              <a:spAutoFit/>
            </a:bodyPr>
            <a:lstStyle/>
            <a:p>
              <a:pPr algn="ctr"/>
              <a:r>
                <a:rPr lang="en-US" dirty="0"/>
                <a:t>Lots of annotated data required.</a:t>
              </a:r>
            </a:p>
            <a:p>
              <a:pPr algn="ctr"/>
              <a:r>
                <a:rPr lang="en-US" dirty="0"/>
                <a:t>Train with fewer ex?</a:t>
              </a:r>
            </a:p>
          </p:txBody>
        </p:sp>
      </p:grpSp>
      <p:grpSp>
        <p:nvGrpSpPr>
          <p:cNvPr id="65" name="Group 64">
            <a:extLst>
              <a:ext uri="{FF2B5EF4-FFF2-40B4-BE49-F238E27FC236}">
                <a16:creationId xmlns:a16="http://schemas.microsoft.com/office/drawing/2014/main" id="{1E176F6B-6886-79EE-2AE1-AF302061A5E0}"/>
              </a:ext>
            </a:extLst>
          </p:cNvPr>
          <p:cNvGrpSpPr/>
          <p:nvPr/>
        </p:nvGrpSpPr>
        <p:grpSpPr>
          <a:xfrm rot="10800000">
            <a:off x="4917902" y="4183974"/>
            <a:ext cx="3158437" cy="2029968"/>
            <a:chOff x="6257807" y="1173129"/>
            <a:chExt cx="3158437" cy="2029968"/>
          </a:xfrm>
        </p:grpSpPr>
        <p:pic>
          <p:nvPicPr>
            <p:cNvPr id="66" name="Graphic 65" descr="Speech outline">
              <a:extLst>
                <a:ext uri="{FF2B5EF4-FFF2-40B4-BE49-F238E27FC236}">
                  <a16:creationId xmlns:a16="http://schemas.microsoft.com/office/drawing/2014/main" id="{937AC826-FAC3-298E-2158-46A661C6A27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67" name="TextBox 66">
              <a:extLst>
                <a:ext uri="{FF2B5EF4-FFF2-40B4-BE49-F238E27FC236}">
                  <a16:creationId xmlns:a16="http://schemas.microsoft.com/office/drawing/2014/main" id="{514EB4DC-E86F-F24C-39FF-5F496158ED99}"/>
                </a:ext>
              </a:extLst>
            </p:cNvPr>
            <p:cNvSpPr txBox="1"/>
            <p:nvPr/>
          </p:nvSpPr>
          <p:spPr>
            <a:xfrm rot="10800000">
              <a:off x="6782032" y="1579848"/>
              <a:ext cx="2069109" cy="923330"/>
            </a:xfrm>
            <a:prstGeom prst="rect">
              <a:avLst/>
            </a:prstGeom>
            <a:noFill/>
          </p:spPr>
          <p:txBody>
            <a:bodyPr wrap="square" rtlCol="0">
              <a:spAutoFit/>
            </a:bodyPr>
            <a:lstStyle/>
            <a:p>
              <a:pPr algn="ctr"/>
              <a:r>
                <a:rPr lang="en-US" dirty="0"/>
                <a:t>Pipeline system due to lack of E2E data. </a:t>
              </a:r>
            </a:p>
            <a:p>
              <a:pPr algn="ctr"/>
              <a:r>
                <a:rPr lang="en-US" dirty="0"/>
                <a:t>E2E system?</a:t>
              </a:r>
            </a:p>
          </p:txBody>
        </p:sp>
      </p:grpSp>
      <p:grpSp>
        <p:nvGrpSpPr>
          <p:cNvPr id="68" name="Group 67">
            <a:extLst>
              <a:ext uri="{FF2B5EF4-FFF2-40B4-BE49-F238E27FC236}">
                <a16:creationId xmlns:a16="http://schemas.microsoft.com/office/drawing/2014/main" id="{4ED66C97-08D6-06A0-AF96-2A99AA1B3CEA}"/>
              </a:ext>
            </a:extLst>
          </p:cNvPr>
          <p:cNvGrpSpPr/>
          <p:nvPr/>
        </p:nvGrpSpPr>
        <p:grpSpPr>
          <a:xfrm rot="10800000">
            <a:off x="7580240" y="3737336"/>
            <a:ext cx="3158437" cy="2029968"/>
            <a:chOff x="6257807" y="1173129"/>
            <a:chExt cx="3158437" cy="2029968"/>
          </a:xfrm>
        </p:grpSpPr>
        <p:pic>
          <p:nvPicPr>
            <p:cNvPr id="69" name="Graphic 68" descr="Speech outline">
              <a:extLst>
                <a:ext uri="{FF2B5EF4-FFF2-40B4-BE49-F238E27FC236}">
                  <a16:creationId xmlns:a16="http://schemas.microsoft.com/office/drawing/2014/main" id="{5D5705B4-A6A1-F0D2-BF51-5928161052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70" name="TextBox 69">
              <a:extLst>
                <a:ext uri="{FF2B5EF4-FFF2-40B4-BE49-F238E27FC236}">
                  <a16:creationId xmlns:a16="http://schemas.microsoft.com/office/drawing/2014/main" id="{46FAFC02-4595-8F04-4E83-915AE9898EBA}"/>
                </a:ext>
              </a:extLst>
            </p:cNvPr>
            <p:cNvSpPr txBox="1"/>
            <p:nvPr/>
          </p:nvSpPr>
          <p:spPr>
            <a:xfrm rot="10800000">
              <a:off x="6782032" y="1579848"/>
              <a:ext cx="2069109" cy="923330"/>
            </a:xfrm>
            <a:prstGeom prst="rect">
              <a:avLst/>
            </a:prstGeom>
            <a:noFill/>
          </p:spPr>
          <p:txBody>
            <a:bodyPr wrap="square" rtlCol="0">
              <a:spAutoFit/>
            </a:bodyPr>
            <a:lstStyle/>
            <a:p>
              <a:pPr algn="ctr"/>
              <a:r>
                <a:rPr lang="en-US" dirty="0"/>
                <a:t>New domains? Universal Semantic Parsing?</a:t>
              </a:r>
            </a:p>
          </p:txBody>
        </p:sp>
      </p:grpSp>
      <p:grpSp>
        <p:nvGrpSpPr>
          <p:cNvPr id="71" name="Group 70">
            <a:extLst>
              <a:ext uri="{FF2B5EF4-FFF2-40B4-BE49-F238E27FC236}">
                <a16:creationId xmlns:a16="http://schemas.microsoft.com/office/drawing/2014/main" id="{C0037794-2614-D773-12FB-97205E48FCDD}"/>
              </a:ext>
            </a:extLst>
          </p:cNvPr>
          <p:cNvGrpSpPr/>
          <p:nvPr/>
        </p:nvGrpSpPr>
        <p:grpSpPr>
          <a:xfrm>
            <a:off x="2243668" y="1412530"/>
            <a:ext cx="3158437" cy="2029968"/>
            <a:chOff x="6257807" y="1173129"/>
            <a:chExt cx="3158437" cy="2029968"/>
          </a:xfrm>
        </p:grpSpPr>
        <p:pic>
          <p:nvPicPr>
            <p:cNvPr id="72" name="Graphic 71" descr="Speech outline">
              <a:extLst>
                <a:ext uri="{FF2B5EF4-FFF2-40B4-BE49-F238E27FC236}">
                  <a16:creationId xmlns:a16="http://schemas.microsoft.com/office/drawing/2014/main" id="{38552DA2-84E4-EA18-1284-36F55342B26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73" name="TextBox 72">
              <a:extLst>
                <a:ext uri="{FF2B5EF4-FFF2-40B4-BE49-F238E27FC236}">
                  <a16:creationId xmlns:a16="http://schemas.microsoft.com/office/drawing/2014/main" id="{5A02A751-421B-1578-250A-2ED806F568A7}"/>
                </a:ext>
              </a:extLst>
            </p:cNvPr>
            <p:cNvSpPr txBox="1"/>
            <p:nvPr/>
          </p:nvSpPr>
          <p:spPr>
            <a:xfrm>
              <a:off x="6782032" y="1579848"/>
              <a:ext cx="2069109" cy="923330"/>
            </a:xfrm>
            <a:prstGeom prst="rect">
              <a:avLst/>
            </a:prstGeom>
            <a:noFill/>
          </p:spPr>
          <p:txBody>
            <a:bodyPr wrap="square" rtlCol="0">
              <a:spAutoFit/>
            </a:bodyPr>
            <a:lstStyle/>
            <a:p>
              <a:pPr algn="ctr"/>
              <a:r>
                <a:rPr lang="en-US" dirty="0"/>
                <a:t>Lots of annotated data required.</a:t>
              </a:r>
            </a:p>
            <a:p>
              <a:pPr algn="ctr"/>
              <a:r>
                <a:rPr lang="en-US" dirty="0"/>
                <a:t>Train with fewer ex?</a:t>
              </a:r>
            </a:p>
          </p:txBody>
        </p:sp>
      </p:grpSp>
      <p:sp>
        <p:nvSpPr>
          <p:cNvPr id="50" name="Oval 49">
            <a:extLst>
              <a:ext uri="{FF2B5EF4-FFF2-40B4-BE49-F238E27FC236}">
                <a16:creationId xmlns:a16="http://schemas.microsoft.com/office/drawing/2014/main" id="{2395350C-C695-176E-4A9A-1B49AF571432}"/>
              </a:ext>
            </a:extLst>
          </p:cNvPr>
          <p:cNvSpPr/>
          <p:nvPr/>
        </p:nvSpPr>
        <p:spPr>
          <a:xfrm>
            <a:off x="7704211" y="3851849"/>
            <a:ext cx="415637" cy="415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1" name="Oval 50">
            <a:extLst>
              <a:ext uri="{FF2B5EF4-FFF2-40B4-BE49-F238E27FC236}">
                <a16:creationId xmlns:a16="http://schemas.microsoft.com/office/drawing/2014/main" id="{A714E872-6E7D-607A-9832-0C63C9D2B228}"/>
              </a:ext>
            </a:extLst>
          </p:cNvPr>
          <p:cNvSpPr/>
          <p:nvPr/>
        </p:nvSpPr>
        <p:spPr>
          <a:xfrm>
            <a:off x="8993752" y="2036056"/>
            <a:ext cx="415637" cy="415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2" name="Oval 51">
            <a:extLst>
              <a:ext uri="{FF2B5EF4-FFF2-40B4-BE49-F238E27FC236}">
                <a16:creationId xmlns:a16="http://schemas.microsoft.com/office/drawing/2014/main" id="{E6FBAD1E-A91D-947D-7C98-D7760B1A71A8}"/>
              </a:ext>
            </a:extLst>
          </p:cNvPr>
          <p:cNvSpPr/>
          <p:nvPr/>
        </p:nvSpPr>
        <p:spPr>
          <a:xfrm>
            <a:off x="6309740" y="5885797"/>
            <a:ext cx="415637" cy="415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3" name="Oval 52">
            <a:extLst>
              <a:ext uri="{FF2B5EF4-FFF2-40B4-BE49-F238E27FC236}">
                <a16:creationId xmlns:a16="http://schemas.microsoft.com/office/drawing/2014/main" id="{3ABAFC7A-D284-F793-6086-A426B26212B1}"/>
              </a:ext>
            </a:extLst>
          </p:cNvPr>
          <p:cNvSpPr/>
          <p:nvPr/>
        </p:nvSpPr>
        <p:spPr>
          <a:xfrm>
            <a:off x="8991870" y="5451882"/>
            <a:ext cx="415637" cy="415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4" name="TextBox 53">
            <a:extLst>
              <a:ext uri="{FF2B5EF4-FFF2-40B4-BE49-F238E27FC236}">
                <a16:creationId xmlns:a16="http://schemas.microsoft.com/office/drawing/2014/main" id="{D024A82B-4C0E-CFB4-D0C3-098A64943ED7}"/>
              </a:ext>
            </a:extLst>
          </p:cNvPr>
          <p:cNvSpPr txBox="1"/>
          <p:nvPr/>
        </p:nvSpPr>
        <p:spPr>
          <a:xfrm rot="19878654">
            <a:off x="2644175" y="1851114"/>
            <a:ext cx="2374946" cy="523220"/>
          </a:xfrm>
          <a:prstGeom prst="rect">
            <a:avLst/>
          </a:prstGeom>
          <a:noFill/>
        </p:spPr>
        <p:txBody>
          <a:bodyPr wrap="none" rtlCol="0">
            <a:spAutoFit/>
          </a:bodyPr>
          <a:lstStyle/>
          <a:p>
            <a:r>
              <a:rPr lang="en-US" sz="2800" b="1" dirty="0">
                <a:solidFill>
                  <a:srgbClr val="FF0000"/>
                </a:solidFill>
              </a:rPr>
              <a:t>OUT OF SCOPE</a:t>
            </a:r>
          </a:p>
        </p:txBody>
      </p:sp>
      <p:grpSp>
        <p:nvGrpSpPr>
          <p:cNvPr id="55" name="Group 54">
            <a:extLst>
              <a:ext uri="{FF2B5EF4-FFF2-40B4-BE49-F238E27FC236}">
                <a16:creationId xmlns:a16="http://schemas.microsoft.com/office/drawing/2014/main" id="{6E92EA5E-9DE6-592B-D21F-711BD4E5C9E3}"/>
              </a:ext>
            </a:extLst>
          </p:cNvPr>
          <p:cNvGrpSpPr/>
          <p:nvPr/>
        </p:nvGrpSpPr>
        <p:grpSpPr>
          <a:xfrm>
            <a:off x="10002046" y="2996546"/>
            <a:ext cx="763658" cy="800119"/>
            <a:chOff x="924439" y="1435617"/>
            <a:chExt cx="1140077" cy="1194509"/>
          </a:xfrm>
          <a:solidFill>
            <a:schemeClr val="tx1"/>
          </a:solidFill>
        </p:grpSpPr>
        <p:sp>
          <p:nvSpPr>
            <p:cNvPr id="56" name="Oval 55">
              <a:extLst>
                <a:ext uri="{FF2B5EF4-FFF2-40B4-BE49-F238E27FC236}">
                  <a16:creationId xmlns:a16="http://schemas.microsoft.com/office/drawing/2014/main" id="{67A68F1D-2B31-1138-0A7D-459F5E67099C}"/>
                </a:ext>
              </a:extLst>
            </p:cNvPr>
            <p:cNvSpPr/>
            <p:nvPr/>
          </p:nvSpPr>
          <p:spPr>
            <a:xfrm>
              <a:off x="1491150" y="1892961"/>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3D1EFD8D-339E-EEC1-83D9-BF0890AB2C7A}"/>
                </a:ext>
              </a:extLst>
            </p:cNvPr>
            <p:cNvSpPr/>
            <p:nvPr/>
          </p:nvSpPr>
          <p:spPr>
            <a:xfrm>
              <a:off x="1215316" y="2343443"/>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61E0D16-EFB6-BE16-A187-CBE2ACC2E63C}"/>
                </a:ext>
              </a:extLst>
            </p:cNvPr>
            <p:cNvSpPr/>
            <p:nvPr/>
          </p:nvSpPr>
          <p:spPr>
            <a:xfrm>
              <a:off x="1777833" y="2343443"/>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0FFB585B-E0E5-49E5-5916-28A0E18D6AB7}"/>
                </a:ext>
              </a:extLst>
            </p:cNvPr>
            <p:cNvCxnSpPr>
              <a:cxnSpLocks/>
            </p:cNvCxnSpPr>
            <p:nvPr/>
          </p:nvCxnSpPr>
          <p:spPr>
            <a:xfrm flipH="1">
              <a:off x="1341743" y="2049898"/>
              <a:ext cx="298007" cy="45734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8B15CB8-3436-22B8-60F5-B1805216183E}"/>
                </a:ext>
              </a:extLst>
            </p:cNvPr>
            <p:cNvCxnSpPr>
              <a:cxnSpLocks/>
            </p:cNvCxnSpPr>
            <p:nvPr/>
          </p:nvCxnSpPr>
          <p:spPr>
            <a:xfrm>
              <a:off x="1639750" y="2049898"/>
              <a:ext cx="287490" cy="45734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5901635D-8C24-4666-578D-80364935B8FB}"/>
                </a:ext>
              </a:extLst>
            </p:cNvPr>
            <p:cNvSpPr/>
            <p:nvPr/>
          </p:nvSpPr>
          <p:spPr>
            <a:xfrm>
              <a:off x="1200273" y="1435617"/>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0B9BD0D-3592-5119-F2CA-6B53D77124E5}"/>
                </a:ext>
              </a:extLst>
            </p:cNvPr>
            <p:cNvSpPr/>
            <p:nvPr/>
          </p:nvSpPr>
          <p:spPr>
            <a:xfrm>
              <a:off x="924439" y="1886099"/>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41B98E9D-E545-B712-C500-65CF97F02D3D}"/>
                </a:ext>
              </a:extLst>
            </p:cNvPr>
            <p:cNvCxnSpPr>
              <a:cxnSpLocks/>
            </p:cNvCxnSpPr>
            <p:nvPr/>
          </p:nvCxnSpPr>
          <p:spPr>
            <a:xfrm flipH="1">
              <a:off x="1062294" y="1602465"/>
              <a:ext cx="286579" cy="44743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889A47D-E231-30D0-57BB-D67165E19D4B}"/>
                </a:ext>
              </a:extLst>
            </p:cNvPr>
            <p:cNvCxnSpPr>
              <a:cxnSpLocks/>
            </p:cNvCxnSpPr>
            <p:nvPr/>
          </p:nvCxnSpPr>
          <p:spPr>
            <a:xfrm>
              <a:off x="1341743" y="1602465"/>
              <a:ext cx="298007" cy="44743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978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EF403-AA4B-0354-752E-3DA716B789DD}"/>
              </a:ext>
            </a:extLst>
          </p:cNvPr>
          <p:cNvSpPr>
            <a:spLocks noGrp="1"/>
          </p:cNvSpPr>
          <p:nvPr>
            <p:ph type="title"/>
          </p:nvPr>
        </p:nvSpPr>
        <p:spPr/>
        <p:txBody>
          <a:bodyPr/>
          <a:lstStyle/>
          <a:p>
            <a:r>
              <a:rPr lang="en-US" dirty="0"/>
              <a:t>Dissertation Outline</a:t>
            </a:r>
          </a:p>
        </p:txBody>
      </p:sp>
      <p:sp>
        <p:nvSpPr>
          <p:cNvPr id="4" name="Date Placeholder 3">
            <a:extLst>
              <a:ext uri="{FF2B5EF4-FFF2-40B4-BE49-F238E27FC236}">
                <a16:creationId xmlns:a16="http://schemas.microsoft.com/office/drawing/2014/main" id="{404701E9-60B4-478F-62EB-5B867FB033C9}"/>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7A8ACEA4-53C5-BA53-230B-D19727633066}"/>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9562F61A-972A-5084-7A16-B70D735A9CA7}"/>
              </a:ext>
            </a:extLst>
          </p:cNvPr>
          <p:cNvSpPr>
            <a:spLocks noGrp="1"/>
          </p:cNvSpPr>
          <p:nvPr>
            <p:ph type="sldNum" sz="quarter" idx="12"/>
          </p:nvPr>
        </p:nvSpPr>
        <p:spPr/>
        <p:txBody>
          <a:bodyPr/>
          <a:lstStyle/>
          <a:p>
            <a:fld id="{D7ADE906-F283-C946-BC01-81E82A8FB615}" type="slidenum">
              <a:rPr lang="en-US" smtClean="0"/>
              <a:pPr/>
              <a:t>14</a:t>
            </a:fld>
            <a:endParaRPr lang="en-US" dirty="0"/>
          </a:p>
        </p:txBody>
      </p:sp>
      <p:sp>
        <p:nvSpPr>
          <p:cNvPr id="7" name="Content Placeholder 2">
            <a:extLst>
              <a:ext uri="{FF2B5EF4-FFF2-40B4-BE49-F238E27FC236}">
                <a16:creationId xmlns:a16="http://schemas.microsoft.com/office/drawing/2014/main" id="{9E2787A1-7C98-25F6-18F7-43066FE4F764}"/>
              </a:ext>
            </a:extLst>
          </p:cNvPr>
          <p:cNvSpPr>
            <a:spLocks noGrp="1"/>
          </p:cNvSpPr>
          <p:nvPr>
            <p:ph idx="1"/>
          </p:nvPr>
        </p:nvSpPr>
        <p:spPr>
          <a:xfrm>
            <a:off x="1087585" y="1922610"/>
            <a:ext cx="10515600" cy="834448"/>
          </a:xfrm>
        </p:spPr>
        <p:txBody>
          <a:bodyPr>
            <a:normAutofit fontScale="85000" lnSpcReduction="10000"/>
          </a:bodyPr>
          <a:lstStyle/>
          <a:p>
            <a:pPr marL="0" indent="0">
              <a:buNone/>
            </a:pPr>
            <a:r>
              <a:rPr lang="en-US" dirty="0"/>
              <a:t>A State-of-the-Art Natural Language Understanding System for Semantic Parsing </a:t>
            </a:r>
            <a:br>
              <a:rPr lang="en-US" dirty="0"/>
            </a:br>
            <a:r>
              <a:rPr lang="en-US" sz="1900" i="1" dirty="0">
                <a:solidFill>
                  <a:schemeClr val="bg1">
                    <a:lumMod val="50000"/>
                  </a:schemeClr>
                </a:solidFill>
              </a:rPr>
              <a:t>Don’t Parse, Generate! A Sequence-to-Sequence Architecture for Task-Oriented Semantic Parsing. Rongali et al. WWW 2020</a:t>
            </a:r>
          </a:p>
        </p:txBody>
      </p:sp>
      <p:sp>
        <p:nvSpPr>
          <p:cNvPr id="8" name="Content Placeholder 2">
            <a:extLst>
              <a:ext uri="{FF2B5EF4-FFF2-40B4-BE49-F238E27FC236}">
                <a16:creationId xmlns:a16="http://schemas.microsoft.com/office/drawing/2014/main" id="{E259EEBB-B162-2C5A-3DFC-09F4067026AD}"/>
              </a:ext>
            </a:extLst>
          </p:cNvPr>
          <p:cNvSpPr txBox="1">
            <a:spLocks/>
          </p:cNvSpPr>
          <p:nvPr/>
        </p:nvSpPr>
        <p:spPr>
          <a:xfrm>
            <a:off x="1087585" y="2776247"/>
            <a:ext cx="10515600" cy="8344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An End-to-End System for Spoken Language Understanding</a:t>
            </a:r>
            <a:br>
              <a:rPr lang="en-US" dirty="0"/>
            </a:br>
            <a:r>
              <a:rPr lang="en-US" sz="1600" i="1" dirty="0">
                <a:solidFill>
                  <a:schemeClr val="bg1">
                    <a:lumMod val="50000"/>
                  </a:schemeClr>
                </a:solidFill>
              </a:rPr>
              <a:t>Exploring Transfer Learning For End-to-End Spoken Language Understanding. Rongali et al. AAAI 2021</a:t>
            </a:r>
          </a:p>
        </p:txBody>
      </p:sp>
      <p:sp>
        <p:nvSpPr>
          <p:cNvPr id="9" name="Content Placeholder 2">
            <a:extLst>
              <a:ext uri="{FF2B5EF4-FFF2-40B4-BE49-F238E27FC236}">
                <a16:creationId xmlns:a16="http://schemas.microsoft.com/office/drawing/2014/main" id="{D1F64F37-6B94-9F70-E092-ED3AF1996E31}"/>
              </a:ext>
            </a:extLst>
          </p:cNvPr>
          <p:cNvSpPr txBox="1">
            <a:spLocks/>
          </p:cNvSpPr>
          <p:nvPr/>
        </p:nvSpPr>
        <p:spPr>
          <a:xfrm>
            <a:off x="1087585" y="3768434"/>
            <a:ext cx="10515600" cy="8344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Semantic Parsing with Very Little Data</a:t>
            </a:r>
            <a:br>
              <a:rPr lang="en-US" dirty="0"/>
            </a:br>
            <a:r>
              <a:rPr lang="en-US" sz="1600" i="1" dirty="0">
                <a:solidFill>
                  <a:schemeClr val="bg1">
                    <a:lumMod val="50000"/>
                  </a:schemeClr>
                </a:solidFill>
              </a:rPr>
              <a:t>Training Naturalized Semantic Parsers with Very Little Data. Rongali et al. IJCAI 2022</a:t>
            </a:r>
          </a:p>
        </p:txBody>
      </p:sp>
      <p:sp>
        <p:nvSpPr>
          <p:cNvPr id="10" name="Oval 9">
            <a:extLst>
              <a:ext uri="{FF2B5EF4-FFF2-40B4-BE49-F238E27FC236}">
                <a16:creationId xmlns:a16="http://schemas.microsoft.com/office/drawing/2014/main" id="{3849DEBC-D00F-455F-E4BF-8D7055106753}"/>
              </a:ext>
            </a:extLst>
          </p:cNvPr>
          <p:cNvSpPr/>
          <p:nvPr/>
        </p:nvSpPr>
        <p:spPr>
          <a:xfrm>
            <a:off x="556653" y="1965755"/>
            <a:ext cx="415637" cy="415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63D861E4-2B11-7A2E-505F-5DECE0D4F442}"/>
              </a:ext>
            </a:extLst>
          </p:cNvPr>
          <p:cNvSpPr/>
          <p:nvPr/>
        </p:nvSpPr>
        <p:spPr>
          <a:xfrm>
            <a:off x="556653" y="2888667"/>
            <a:ext cx="415637" cy="415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Oval 11">
            <a:extLst>
              <a:ext uri="{FF2B5EF4-FFF2-40B4-BE49-F238E27FC236}">
                <a16:creationId xmlns:a16="http://schemas.microsoft.com/office/drawing/2014/main" id="{A6295712-89E3-4974-629A-CBA6C33516AC}"/>
              </a:ext>
            </a:extLst>
          </p:cNvPr>
          <p:cNvSpPr/>
          <p:nvPr/>
        </p:nvSpPr>
        <p:spPr>
          <a:xfrm>
            <a:off x="556652" y="3894709"/>
            <a:ext cx="415637" cy="415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10CFF769-614C-D4E7-2766-E11C38365690}"/>
              </a:ext>
            </a:extLst>
          </p:cNvPr>
          <p:cNvSpPr/>
          <p:nvPr/>
        </p:nvSpPr>
        <p:spPr>
          <a:xfrm>
            <a:off x="556652" y="4914600"/>
            <a:ext cx="415637" cy="415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4" name="Content Placeholder 2">
            <a:extLst>
              <a:ext uri="{FF2B5EF4-FFF2-40B4-BE49-F238E27FC236}">
                <a16:creationId xmlns:a16="http://schemas.microsoft.com/office/drawing/2014/main" id="{A410A978-F52C-A49B-2D47-7566DBD46404}"/>
              </a:ext>
            </a:extLst>
          </p:cNvPr>
          <p:cNvSpPr txBox="1">
            <a:spLocks/>
          </p:cNvSpPr>
          <p:nvPr/>
        </p:nvSpPr>
        <p:spPr>
          <a:xfrm>
            <a:off x="1087585" y="4802180"/>
            <a:ext cx="10515600" cy="8344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Zero-shot Domain Adaptation for Semantic Parsing</a:t>
            </a:r>
            <a:br>
              <a:rPr lang="en-US" dirty="0"/>
            </a:br>
            <a:r>
              <a:rPr lang="en-US" sz="1600" i="1" dirty="0">
                <a:solidFill>
                  <a:schemeClr val="bg1">
                    <a:lumMod val="50000"/>
                  </a:schemeClr>
                </a:solidFill>
              </a:rPr>
              <a:t>Upcoming work</a:t>
            </a:r>
          </a:p>
        </p:txBody>
      </p:sp>
    </p:spTree>
    <p:extLst>
      <p:ext uri="{BB962C8B-B14F-4D97-AF65-F5344CB8AC3E}">
        <p14:creationId xmlns:p14="http://schemas.microsoft.com/office/powerpoint/2010/main" val="131198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P spid="10" grpId="0" animBg="1"/>
      <p:bldP spid="11" grpId="0" animBg="1"/>
      <p:bldP spid="12" grpId="0" animBg="1"/>
      <p:bldP spid="13" grpId="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A71E9-17BF-CD3B-13AF-BAC38E623F27}"/>
              </a:ext>
            </a:extLst>
          </p:cNvPr>
          <p:cNvSpPr>
            <a:spLocks noGrp="1"/>
          </p:cNvSpPr>
          <p:nvPr>
            <p:ph type="title"/>
          </p:nvPr>
        </p:nvSpPr>
        <p:spPr/>
        <p:txBody>
          <a:bodyPr>
            <a:normAutofit/>
          </a:bodyPr>
          <a:lstStyle/>
          <a:p>
            <a:r>
              <a:rPr lang="en-US" dirty="0"/>
              <a:t>A State-of-the-Art Natural Language Understanding System for Semantic Parsing </a:t>
            </a:r>
          </a:p>
        </p:txBody>
      </p:sp>
      <p:sp>
        <p:nvSpPr>
          <p:cNvPr id="4" name="Date Placeholder 3">
            <a:extLst>
              <a:ext uri="{FF2B5EF4-FFF2-40B4-BE49-F238E27FC236}">
                <a16:creationId xmlns:a16="http://schemas.microsoft.com/office/drawing/2014/main" id="{A3F96582-CD87-8EC2-2F44-864E2AB8CB9A}"/>
              </a:ext>
            </a:extLst>
          </p:cNvPr>
          <p:cNvSpPr>
            <a:spLocks noGrp="1"/>
          </p:cNvSpPr>
          <p:nvPr>
            <p:ph type="dt" sz="half" idx="10"/>
          </p:nvPr>
        </p:nvSpPr>
        <p:spPr/>
        <p:txBody>
          <a:bodyPr/>
          <a:lstStyle/>
          <a:p>
            <a:fld id="{B547CD59-45FF-014C-A109-31ECD53DE33C}" type="datetime1">
              <a:rPr lang="en-US" smtClean="0"/>
              <a:t>5/22/22</a:t>
            </a:fld>
            <a:endParaRPr lang="en-US"/>
          </a:p>
        </p:txBody>
      </p:sp>
      <p:sp>
        <p:nvSpPr>
          <p:cNvPr id="5" name="Footer Placeholder 4">
            <a:extLst>
              <a:ext uri="{FF2B5EF4-FFF2-40B4-BE49-F238E27FC236}">
                <a16:creationId xmlns:a16="http://schemas.microsoft.com/office/drawing/2014/main" id="{AC497D55-6EB3-7CB4-CACB-E05277801E9F}"/>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A02B4073-4EF2-9DAB-63C3-9BD766CC0C9F}"/>
              </a:ext>
            </a:extLst>
          </p:cNvPr>
          <p:cNvSpPr>
            <a:spLocks noGrp="1"/>
          </p:cNvSpPr>
          <p:nvPr>
            <p:ph type="sldNum" sz="quarter" idx="12"/>
          </p:nvPr>
        </p:nvSpPr>
        <p:spPr/>
        <p:txBody>
          <a:bodyPr/>
          <a:lstStyle/>
          <a:p>
            <a:fld id="{D7ADE906-F283-C946-BC01-81E82A8FB615}" type="slidenum">
              <a:rPr lang="en-US" smtClean="0"/>
              <a:pPr/>
              <a:t>15</a:t>
            </a:fld>
            <a:endParaRPr lang="en-US"/>
          </a:p>
        </p:txBody>
      </p:sp>
    </p:spTree>
    <p:extLst>
      <p:ext uri="{BB962C8B-B14F-4D97-AF65-F5344CB8AC3E}">
        <p14:creationId xmlns:p14="http://schemas.microsoft.com/office/powerpoint/2010/main" val="1548620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B14E-561D-B235-8EC6-8839E06A5382}"/>
              </a:ext>
            </a:extLst>
          </p:cNvPr>
          <p:cNvSpPr>
            <a:spLocks noGrp="1"/>
          </p:cNvSpPr>
          <p:nvPr>
            <p:ph type="title"/>
          </p:nvPr>
        </p:nvSpPr>
        <p:spPr/>
        <p:txBody>
          <a:bodyPr/>
          <a:lstStyle/>
          <a:p>
            <a:r>
              <a:rPr lang="en-US" dirty="0"/>
              <a:t>Big Picture</a:t>
            </a:r>
          </a:p>
        </p:txBody>
      </p:sp>
      <p:sp>
        <p:nvSpPr>
          <p:cNvPr id="4" name="Date Placeholder 3">
            <a:extLst>
              <a:ext uri="{FF2B5EF4-FFF2-40B4-BE49-F238E27FC236}">
                <a16:creationId xmlns:a16="http://schemas.microsoft.com/office/drawing/2014/main" id="{9474ED4C-75BF-841E-9AC9-CFD5D683D5A8}"/>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BDC2A203-45AA-8C64-A5C7-AB4F06D28B8E}"/>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615AC3B8-17CA-AEED-D32B-C1A5BC08836A}"/>
              </a:ext>
            </a:extLst>
          </p:cNvPr>
          <p:cNvSpPr>
            <a:spLocks noGrp="1"/>
          </p:cNvSpPr>
          <p:nvPr>
            <p:ph type="sldNum" sz="quarter" idx="12"/>
          </p:nvPr>
        </p:nvSpPr>
        <p:spPr/>
        <p:txBody>
          <a:bodyPr/>
          <a:lstStyle/>
          <a:p>
            <a:fld id="{D7ADE906-F283-C946-BC01-81E82A8FB615}" type="slidenum">
              <a:rPr lang="en-US" smtClean="0"/>
              <a:pPr/>
              <a:t>16</a:t>
            </a:fld>
            <a:endParaRPr lang="en-US" dirty="0"/>
          </a:p>
        </p:txBody>
      </p:sp>
      <p:pic>
        <p:nvPicPr>
          <p:cNvPr id="7" name="Picture 6">
            <a:extLst>
              <a:ext uri="{FF2B5EF4-FFF2-40B4-BE49-F238E27FC236}">
                <a16:creationId xmlns:a16="http://schemas.microsoft.com/office/drawing/2014/main" id="{52FA1A6A-D4CA-F491-D8E5-1E4CD8133180}"/>
              </a:ext>
            </a:extLst>
          </p:cNvPr>
          <p:cNvPicPr>
            <a:picLocks noChangeAspect="1"/>
          </p:cNvPicPr>
          <p:nvPr/>
        </p:nvPicPr>
        <p:blipFill>
          <a:blip r:embed="rId3"/>
          <a:stretch>
            <a:fillRect/>
          </a:stretch>
        </p:blipFill>
        <p:spPr>
          <a:xfrm>
            <a:off x="974043" y="2743751"/>
            <a:ext cx="795510" cy="807679"/>
          </a:xfrm>
          <a:prstGeom prst="rect">
            <a:avLst/>
          </a:prstGeom>
        </p:spPr>
      </p:pic>
      <p:grpSp>
        <p:nvGrpSpPr>
          <p:cNvPr id="8" name="Group 7">
            <a:extLst>
              <a:ext uri="{FF2B5EF4-FFF2-40B4-BE49-F238E27FC236}">
                <a16:creationId xmlns:a16="http://schemas.microsoft.com/office/drawing/2014/main" id="{5AC28D02-506E-73F9-E4AC-3FE5CD37ADC4}"/>
              </a:ext>
            </a:extLst>
          </p:cNvPr>
          <p:cNvGrpSpPr/>
          <p:nvPr/>
        </p:nvGrpSpPr>
        <p:grpSpPr>
          <a:xfrm>
            <a:off x="5091382" y="2593612"/>
            <a:ext cx="1458220" cy="1463688"/>
            <a:chOff x="5401853" y="2971800"/>
            <a:chExt cx="1458220" cy="1463688"/>
          </a:xfrm>
        </p:grpSpPr>
        <p:pic>
          <p:nvPicPr>
            <p:cNvPr id="9" name="Graphic 8" descr="Document">
              <a:extLst>
                <a:ext uri="{FF2B5EF4-FFF2-40B4-BE49-F238E27FC236}">
                  <a16:creationId xmlns:a16="http://schemas.microsoft.com/office/drawing/2014/main" id="{C97CB3B9-F368-86AE-A68D-81D0157EDF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971800"/>
              <a:ext cx="914400" cy="914400"/>
            </a:xfrm>
            <a:prstGeom prst="rect">
              <a:avLst/>
            </a:prstGeom>
          </p:spPr>
        </p:pic>
        <p:sp>
          <p:nvSpPr>
            <p:cNvPr id="10" name="TextBox 9">
              <a:extLst>
                <a:ext uri="{FF2B5EF4-FFF2-40B4-BE49-F238E27FC236}">
                  <a16:creationId xmlns:a16="http://schemas.microsoft.com/office/drawing/2014/main" id="{37081BA9-D233-8606-47CA-6653DAF74DB9}"/>
                </a:ext>
              </a:extLst>
            </p:cNvPr>
            <p:cNvSpPr txBox="1"/>
            <p:nvPr/>
          </p:nvSpPr>
          <p:spPr>
            <a:xfrm>
              <a:off x="5401853" y="3789157"/>
              <a:ext cx="1458220" cy="646331"/>
            </a:xfrm>
            <a:prstGeom prst="rect">
              <a:avLst/>
            </a:prstGeom>
            <a:noFill/>
          </p:spPr>
          <p:txBody>
            <a:bodyPr wrap="none" rtlCol="0">
              <a:spAutoFit/>
            </a:bodyPr>
            <a:lstStyle/>
            <a:p>
              <a:pPr algn="ctr"/>
              <a:r>
                <a:rPr lang="en-US" dirty="0"/>
                <a:t>Transcription </a:t>
              </a:r>
            </a:p>
            <a:p>
              <a:pPr algn="ctr"/>
              <a:r>
                <a:rPr lang="en-US" dirty="0"/>
                <a:t>(query)</a:t>
              </a:r>
            </a:p>
          </p:txBody>
        </p:sp>
      </p:grpSp>
      <p:grpSp>
        <p:nvGrpSpPr>
          <p:cNvPr id="11" name="Group 10">
            <a:extLst>
              <a:ext uri="{FF2B5EF4-FFF2-40B4-BE49-F238E27FC236}">
                <a16:creationId xmlns:a16="http://schemas.microsoft.com/office/drawing/2014/main" id="{63932F72-F4FB-2D25-3E90-0F04245DF98A}"/>
              </a:ext>
            </a:extLst>
          </p:cNvPr>
          <p:cNvGrpSpPr/>
          <p:nvPr/>
        </p:nvGrpSpPr>
        <p:grpSpPr>
          <a:xfrm>
            <a:off x="2400762" y="2729543"/>
            <a:ext cx="2411228" cy="835742"/>
            <a:chOff x="2644878" y="2997097"/>
            <a:chExt cx="2411228" cy="835742"/>
          </a:xfrm>
        </p:grpSpPr>
        <p:grpSp>
          <p:nvGrpSpPr>
            <p:cNvPr id="12" name="Group 11">
              <a:extLst>
                <a:ext uri="{FF2B5EF4-FFF2-40B4-BE49-F238E27FC236}">
                  <a16:creationId xmlns:a16="http://schemas.microsoft.com/office/drawing/2014/main" id="{ABAC07E8-F47A-633A-1E18-C479303EDD66}"/>
                </a:ext>
              </a:extLst>
            </p:cNvPr>
            <p:cNvGrpSpPr/>
            <p:nvPr/>
          </p:nvGrpSpPr>
          <p:grpSpPr>
            <a:xfrm>
              <a:off x="2644878" y="2997097"/>
              <a:ext cx="2399079" cy="835742"/>
              <a:chOff x="2654710" y="2861187"/>
              <a:chExt cx="2399079" cy="835742"/>
            </a:xfrm>
          </p:grpSpPr>
          <p:sp>
            <p:nvSpPr>
              <p:cNvPr id="14" name="Rounded Rectangle 13">
                <a:extLst>
                  <a:ext uri="{FF2B5EF4-FFF2-40B4-BE49-F238E27FC236}">
                    <a16:creationId xmlns:a16="http://schemas.microsoft.com/office/drawing/2014/main" id="{FFD3F247-B1B6-A856-9632-C39E457EE5F7}"/>
                  </a:ext>
                </a:extLst>
              </p:cNvPr>
              <p:cNvSpPr/>
              <p:nvPr/>
            </p:nvSpPr>
            <p:spPr>
              <a:xfrm>
                <a:off x="2654710" y="2861187"/>
                <a:ext cx="2399079" cy="835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6BADF2C-22C7-9B8A-5BB3-65C979651081}"/>
                  </a:ext>
                </a:extLst>
              </p:cNvPr>
              <p:cNvSpPr txBox="1"/>
              <p:nvPr/>
            </p:nvSpPr>
            <p:spPr>
              <a:xfrm>
                <a:off x="2654710" y="2955892"/>
                <a:ext cx="2113935" cy="646331"/>
              </a:xfrm>
              <a:prstGeom prst="rect">
                <a:avLst/>
              </a:prstGeom>
              <a:noFill/>
            </p:spPr>
            <p:txBody>
              <a:bodyPr wrap="square" rtlCol="0">
                <a:spAutoFit/>
              </a:bodyPr>
              <a:lstStyle/>
              <a:p>
                <a:pPr algn="ctr"/>
                <a:r>
                  <a:rPr lang="en-US" dirty="0"/>
                  <a:t>Automatic Speech Recognition</a:t>
                </a:r>
              </a:p>
            </p:txBody>
          </p:sp>
        </p:grpSp>
        <p:pic>
          <p:nvPicPr>
            <p:cNvPr id="13" name="Graphic 12" descr="Gears">
              <a:extLst>
                <a:ext uri="{FF2B5EF4-FFF2-40B4-BE49-F238E27FC236}">
                  <a16:creationId xmlns:a16="http://schemas.microsoft.com/office/drawing/2014/main" id="{195018DD-A743-F86E-CCB2-7189F828C0C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5702" y="3083797"/>
              <a:ext cx="690404" cy="690404"/>
            </a:xfrm>
            <a:prstGeom prst="rect">
              <a:avLst/>
            </a:prstGeom>
          </p:spPr>
        </p:pic>
      </p:grpSp>
      <p:grpSp>
        <p:nvGrpSpPr>
          <p:cNvPr id="16" name="Group 15">
            <a:extLst>
              <a:ext uri="{FF2B5EF4-FFF2-40B4-BE49-F238E27FC236}">
                <a16:creationId xmlns:a16="http://schemas.microsoft.com/office/drawing/2014/main" id="{A7E5F53C-CC06-9F10-1FF1-79B69C31374E}"/>
              </a:ext>
            </a:extLst>
          </p:cNvPr>
          <p:cNvGrpSpPr/>
          <p:nvPr/>
        </p:nvGrpSpPr>
        <p:grpSpPr>
          <a:xfrm>
            <a:off x="6417261" y="2726368"/>
            <a:ext cx="2553447" cy="835742"/>
            <a:chOff x="2575224" y="2861187"/>
            <a:chExt cx="2193421" cy="835742"/>
          </a:xfrm>
        </p:grpSpPr>
        <p:sp>
          <p:nvSpPr>
            <p:cNvPr id="17" name="Rounded Rectangle 16">
              <a:extLst>
                <a:ext uri="{FF2B5EF4-FFF2-40B4-BE49-F238E27FC236}">
                  <a16:creationId xmlns:a16="http://schemas.microsoft.com/office/drawing/2014/main" id="{3B705E11-81D5-245F-2120-1817B1C7E48C}"/>
                </a:ext>
              </a:extLst>
            </p:cNvPr>
            <p:cNvSpPr/>
            <p:nvPr/>
          </p:nvSpPr>
          <p:spPr>
            <a:xfrm>
              <a:off x="2885905" y="2861187"/>
              <a:ext cx="1882740" cy="835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B3794F6-88AF-35FF-3187-12A2C6AA08AD}"/>
                </a:ext>
              </a:extLst>
            </p:cNvPr>
            <p:cNvSpPr txBox="1"/>
            <p:nvPr/>
          </p:nvSpPr>
          <p:spPr>
            <a:xfrm>
              <a:off x="2575224" y="2969874"/>
              <a:ext cx="2113935" cy="646331"/>
            </a:xfrm>
            <a:prstGeom prst="rect">
              <a:avLst/>
            </a:prstGeom>
            <a:noFill/>
          </p:spPr>
          <p:txBody>
            <a:bodyPr wrap="square" rtlCol="0">
              <a:spAutoFit/>
            </a:bodyPr>
            <a:lstStyle/>
            <a:p>
              <a:pPr algn="ctr"/>
              <a:r>
                <a:rPr lang="en-US" dirty="0"/>
                <a:t>Language</a:t>
              </a:r>
            </a:p>
            <a:p>
              <a:pPr algn="ctr"/>
              <a:r>
                <a:rPr lang="en-US" dirty="0"/>
                <a:t>Understanding</a:t>
              </a:r>
            </a:p>
          </p:txBody>
        </p:sp>
      </p:grpSp>
      <p:pic>
        <p:nvPicPr>
          <p:cNvPr id="19" name="Graphic 18" descr="Gears">
            <a:extLst>
              <a:ext uri="{FF2B5EF4-FFF2-40B4-BE49-F238E27FC236}">
                <a16:creationId xmlns:a16="http://schemas.microsoft.com/office/drawing/2014/main" id="{4DE8ACFF-F572-050E-B87D-825C99730C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8475" y="2799037"/>
            <a:ext cx="690404" cy="690404"/>
          </a:xfrm>
          <a:prstGeom prst="rect">
            <a:avLst/>
          </a:prstGeom>
        </p:spPr>
      </p:pic>
      <p:cxnSp>
        <p:nvCxnSpPr>
          <p:cNvPr id="20" name="Straight Arrow Connector 19">
            <a:extLst>
              <a:ext uri="{FF2B5EF4-FFF2-40B4-BE49-F238E27FC236}">
                <a16:creationId xmlns:a16="http://schemas.microsoft.com/office/drawing/2014/main" id="{956FF337-95D2-F9D2-94A3-CD62CEB84D23}"/>
              </a:ext>
            </a:extLst>
          </p:cNvPr>
          <p:cNvCxnSpPr/>
          <p:nvPr/>
        </p:nvCxnSpPr>
        <p:spPr>
          <a:xfrm>
            <a:off x="1941092" y="3144239"/>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35B72D-4DB5-32B8-CDFD-88724F382D3A}"/>
              </a:ext>
            </a:extLst>
          </p:cNvPr>
          <p:cNvCxnSpPr/>
          <p:nvPr/>
        </p:nvCxnSpPr>
        <p:spPr>
          <a:xfrm>
            <a:off x="4925206" y="3144239"/>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13F5D0-C8AA-3ADF-5A20-85FE081B1D35}"/>
              </a:ext>
            </a:extLst>
          </p:cNvPr>
          <p:cNvCxnSpPr/>
          <p:nvPr/>
        </p:nvCxnSpPr>
        <p:spPr>
          <a:xfrm>
            <a:off x="6215693" y="3140753"/>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45543D7-65EF-FE37-2F4A-2CD5AAEE6FDB}"/>
              </a:ext>
            </a:extLst>
          </p:cNvPr>
          <p:cNvCxnSpPr/>
          <p:nvPr/>
        </p:nvCxnSpPr>
        <p:spPr>
          <a:xfrm>
            <a:off x="9142006" y="3140753"/>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E7FFBC4-75A4-A5BF-0645-3D0206DAFC90}"/>
              </a:ext>
            </a:extLst>
          </p:cNvPr>
          <p:cNvSpPr txBox="1"/>
          <p:nvPr/>
        </p:nvSpPr>
        <p:spPr>
          <a:xfrm>
            <a:off x="9777231" y="3503699"/>
            <a:ext cx="1383327" cy="369332"/>
          </a:xfrm>
          <a:prstGeom prst="rect">
            <a:avLst/>
          </a:prstGeom>
          <a:noFill/>
        </p:spPr>
        <p:txBody>
          <a:bodyPr wrap="none" rtlCol="0">
            <a:spAutoFit/>
          </a:bodyPr>
          <a:lstStyle/>
          <a:p>
            <a:pPr algn="ctr"/>
            <a:r>
              <a:rPr lang="en-US" dirty="0"/>
              <a:t>Logical form </a:t>
            </a:r>
          </a:p>
        </p:txBody>
      </p:sp>
      <p:grpSp>
        <p:nvGrpSpPr>
          <p:cNvPr id="25" name="Group 24">
            <a:extLst>
              <a:ext uri="{FF2B5EF4-FFF2-40B4-BE49-F238E27FC236}">
                <a16:creationId xmlns:a16="http://schemas.microsoft.com/office/drawing/2014/main" id="{94557021-F17B-BFEE-4652-482FE44D983E}"/>
              </a:ext>
            </a:extLst>
          </p:cNvPr>
          <p:cNvGrpSpPr/>
          <p:nvPr/>
        </p:nvGrpSpPr>
        <p:grpSpPr>
          <a:xfrm>
            <a:off x="6228607" y="940069"/>
            <a:ext cx="3158437" cy="2029968"/>
            <a:chOff x="6257807" y="1173129"/>
            <a:chExt cx="3158437" cy="2029968"/>
          </a:xfrm>
        </p:grpSpPr>
        <p:pic>
          <p:nvPicPr>
            <p:cNvPr id="26" name="Graphic 25" descr="Speech outline">
              <a:extLst>
                <a:ext uri="{FF2B5EF4-FFF2-40B4-BE49-F238E27FC236}">
                  <a16:creationId xmlns:a16="http://schemas.microsoft.com/office/drawing/2014/main" id="{EAA692F2-34CD-A5E6-BE1E-9CED28FB543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27" name="TextBox 26">
              <a:extLst>
                <a:ext uri="{FF2B5EF4-FFF2-40B4-BE49-F238E27FC236}">
                  <a16:creationId xmlns:a16="http://schemas.microsoft.com/office/drawing/2014/main" id="{C566E131-F33B-4458-1057-8070EC0C27CC}"/>
                </a:ext>
              </a:extLst>
            </p:cNvPr>
            <p:cNvSpPr txBox="1"/>
            <p:nvPr/>
          </p:nvSpPr>
          <p:spPr>
            <a:xfrm>
              <a:off x="6782032" y="1579848"/>
              <a:ext cx="2069109" cy="923330"/>
            </a:xfrm>
            <a:prstGeom prst="rect">
              <a:avLst/>
            </a:prstGeom>
            <a:noFill/>
          </p:spPr>
          <p:txBody>
            <a:bodyPr wrap="square" rtlCol="0">
              <a:spAutoFit/>
            </a:bodyPr>
            <a:lstStyle/>
            <a:p>
              <a:pPr algn="ctr"/>
              <a:r>
                <a:rPr lang="en-US" dirty="0">
                  <a:solidFill>
                    <a:schemeClr val="bg1">
                      <a:lumMod val="75000"/>
                    </a:schemeClr>
                  </a:solidFill>
                </a:rPr>
                <a:t>Lots of annotated data required.</a:t>
              </a:r>
            </a:p>
            <a:p>
              <a:pPr algn="ctr"/>
              <a:r>
                <a:rPr lang="en-US" dirty="0">
                  <a:solidFill>
                    <a:schemeClr val="bg1">
                      <a:lumMod val="75000"/>
                    </a:schemeClr>
                  </a:solidFill>
                </a:rPr>
                <a:t>Train with fewer ex?</a:t>
              </a:r>
            </a:p>
          </p:txBody>
        </p:sp>
      </p:grpSp>
      <p:grpSp>
        <p:nvGrpSpPr>
          <p:cNvPr id="28" name="Group 27">
            <a:extLst>
              <a:ext uri="{FF2B5EF4-FFF2-40B4-BE49-F238E27FC236}">
                <a16:creationId xmlns:a16="http://schemas.microsoft.com/office/drawing/2014/main" id="{118F2FB4-F3AD-1B31-A7A5-6409A4E2F584}"/>
              </a:ext>
            </a:extLst>
          </p:cNvPr>
          <p:cNvGrpSpPr/>
          <p:nvPr/>
        </p:nvGrpSpPr>
        <p:grpSpPr>
          <a:xfrm rot="10800000">
            <a:off x="4917902" y="3743094"/>
            <a:ext cx="3158437" cy="2029968"/>
            <a:chOff x="6257807" y="1173129"/>
            <a:chExt cx="3158437" cy="2029968"/>
          </a:xfrm>
        </p:grpSpPr>
        <p:pic>
          <p:nvPicPr>
            <p:cNvPr id="29" name="Graphic 28" descr="Speech outline">
              <a:extLst>
                <a:ext uri="{FF2B5EF4-FFF2-40B4-BE49-F238E27FC236}">
                  <a16:creationId xmlns:a16="http://schemas.microsoft.com/office/drawing/2014/main" id="{13AD83E2-D939-D563-BDB4-DF90454CDCA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30" name="TextBox 29">
              <a:extLst>
                <a:ext uri="{FF2B5EF4-FFF2-40B4-BE49-F238E27FC236}">
                  <a16:creationId xmlns:a16="http://schemas.microsoft.com/office/drawing/2014/main" id="{9A81C22D-D463-B6CB-D72E-17F86483981D}"/>
                </a:ext>
              </a:extLst>
            </p:cNvPr>
            <p:cNvSpPr txBox="1"/>
            <p:nvPr/>
          </p:nvSpPr>
          <p:spPr>
            <a:xfrm rot="10800000">
              <a:off x="6782032" y="1579848"/>
              <a:ext cx="2069109" cy="923330"/>
            </a:xfrm>
            <a:prstGeom prst="rect">
              <a:avLst/>
            </a:prstGeom>
            <a:noFill/>
          </p:spPr>
          <p:txBody>
            <a:bodyPr wrap="square" rtlCol="0">
              <a:spAutoFit/>
            </a:bodyPr>
            <a:lstStyle/>
            <a:p>
              <a:pPr algn="ctr"/>
              <a:r>
                <a:rPr lang="en-US" dirty="0">
                  <a:solidFill>
                    <a:schemeClr val="bg1">
                      <a:lumMod val="75000"/>
                    </a:schemeClr>
                  </a:solidFill>
                </a:rPr>
                <a:t>Pipeline system due to lack of E2E data. </a:t>
              </a:r>
            </a:p>
            <a:p>
              <a:pPr algn="ctr"/>
              <a:r>
                <a:rPr lang="en-US" dirty="0">
                  <a:solidFill>
                    <a:schemeClr val="bg1">
                      <a:lumMod val="75000"/>
                    </a:schemeClr>
                  </a:solidFill>
                </a:rPr>
                <a:t>E2E system?</a:t>
              </a:r>
            </a:p>
          </p:txBody>
        </p:sp>
      </p:grpSp>
      <p:grpSp>
        <p:nvGrpSpPr>
          <p:cNvPr id="31" name="Group 30">
            <a:extLst>
              <a:ext uri="{FF2B5EF4-FFF2-40B4-BE49-F238E27FC236}">
                <a16:creationId xmlns:a16="http://schemas.microsoft.com/office/drawing/2014/main" id="{DCB042E5-E2DF-8C69-518D-685774EB714C}"/>
              </a:ext>
            </a:extLst>
          </p:cNvPr>
          <p:cNvGrpSpPr/>
          <p:nvPr/>
        </p:nvGrpSpPr>
        <p:grpSpPr>
          <a:xfrm rot="10800000">
            <a:off x="7580240" y="3296456"/>
            <a:ext cx="3158437" cy="2029968"/>
            <a:chOff x="6257807" y="1173129"/>
            <a:chExt cx="3158437" cy="2029968"/>
          </a:xfrm>
        </p:grpSpPr>
        <p:pic>
          <p:nvPicPr>
            <p:cNvPr id="32" name="Graphic 31" descr="Speech outline">
              <a:extLst>
                <a:ext uri="{FF2B5EF4-FFF2-40B4-BE49-F238E27FC236}">
                  <a16:creationId xmlns:a16="http://schemas.microsoft.com/office/drawing/2014/main" id="{0AA56703-773E-D948-F7C7-9CF2BC3752B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33" name="TextBox 32">
              <a:extLst>
                <a:ext uri="{FF2B5EF4-FFF2-40B4-BE49-F238E27FC236}">
                  <a16:creationId xmlns:a16="http://schemas.microsoft.com/office/drawing/2014/main" id="{BF68479A-9EF1-7888-95DD-5BBAB82A678B}"/>
                </a:ext>
              </a:extLst>
            </p:cNvPr>
            <p:cNvSpPr txBox="1"/>
            <p:nvPr/>
          </p:nvSpPr>
          <p:spPr>
            <a:xfrm rot="10800000">
              <a:off x="6782032" y="1579848"/>
              <a:ext cx="2069109" cy="923330"/>
            </a:xfrm>
            <a:prstGeom prst="rect">
              <a:avLst/>
            </a:prstGeom>
            <a:noFill/>
          </p:spPr>
          <p:txBody>
            <a:bodyPr wrap="square" rtlCol="0">
              <a:spAutoFit/>
            </a:bodyPr>
            <a:lstStyle/>
            <a:p>
              <a:pPr algn="ctr"/>
              <a:r>
                <a:rPr lang="en-US" dirty="0">
                  <a:solidFill>
                    <a:schemeClr val="bg1">
                      <a:lumMod val="75000"/>
                    </a:schemeClr>
                  </a:solidFill>
                </a:rPr>
                <a:t>New domains? Universal Semantic Parsing?</a:t>
              </a:r>
            </a:p>
          </p:txBody>
        </p:sp>
      </p:grpSp>
      <p:sp>
        <p:nvSpPr>
          <p:cNvPr id="34" name="Oval 33">
            <a:extLst>
              <a:ext uri="{FF2B5EF4-FFF2-40B4-BE49-F238E27FC236}">
                <a16:creationId xmlns:a16="http://schemas.microsoft.com/office/drawing/2014/main" id="{B3975286-052B-EE39-F318-B20D243CC142}"/>
              </a:ext>
            </a:extLst>
          </p:cNvPr>
          <p:cNvSpPr/>
          <p:nvPr/>
        </p:nvSpPr>
        <p:spPr>
          <a:xfrm>
            <a:off x="9038275" y="1606213"/>
            <a:ext cx="415637" cy="4156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5" name="Oval 34">
            <a:extLst>
              <a:ext uri="{FF2B5EF4-FFF2-40B4-BE49-F238E27FC236}">
                <a16:creationId xmlns:a16="http://schemas.microsoft.com/office/drawing/2014/main" id="{74AC3D4D-8A22-9C95-A736-19D4937D88DE}"/>
              </a:ext>
            </a:extLst>
          </p:cNvPr>
          <p:cNvSpPr/>
          <p:nvPr/>
        </p:nvSpPr>
        <p:spPr>
          <a:xfrm>
            <a:off x="6309740" y="5444917"/>
            <a:ext cx="415637" cy="4156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6" name="Oval 35">
            <a:extLst>
              <a:ext uri="{FF2B5EF4-FFF2-40B4-BE49-F238E27FC236}">
                <a16:creationId xmlns:a16="http://schemas.microsoft.com/office/drawing/2014/main" id="{7FE76915-D552-CEA3-6370-0531AE81180B}"/>
              </a:ext>
            </a:extLst>
          </p:cNvPr>
          <p:cNvSpPr/>
          <p:nvPr/>
        </p:nvSpPr>
        <p:spPr>
          <a:xfrm>
            <a:off x="8991870" y="5011002"/>
            <a:ext cx="415637" cy="4156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7" name="Group 36">
            <a:extLst>
              <a:ext uri="{FF2B5EF4-FFF2-40B4-BE49-F238E27FC236}">
                <a16:creationId xmlns:a16="http://schemas.microsoft.com/office/drawing/2014/main" id="{32818074-D45D-0518-BD7A-652E9A8DF21D}"/>
              </a:ext>
            </a:extLst>
          </p:cNvPr>
          <p:cNvGrpSpPr/>
          <p:nvPr/>
        </p:nvGrpSpPr>
        <p:grpSpPr>
          <a:xfrm>
            <a:off x="10002046" y="2681756"/>
            <a:ext cx="763658" cy="800119"/>
            <a:chOff x="924439" y="1435617"/>
            <a:chExt cx="1140077" cy="1194509"/>
          </a:xfrm>
          <a:solidFill>
            <a:schemeClr val="tx1"/>
          </a:solidFill>
        </p:grpSpPr>
        <p:sp>
          <p:nvSpPr>
            <p:cNvPr id="38" name="Oval 37">
              <a:extLst>
                <a:ext uri="{FF2B5EF4-FFF2-40B4-BE49-F238E27FC236}">
                  <a16:creationId xmlns:a16="http://schemas.microsoft.com/office/drawing/2014/main" id="{5CB55F9E-5639-26B7-C3B1-09E541711E77}"/>
                </a:ext>
              </a:extLst>
            </p:cNvPr>
            <p:cNvSpPr/>
            <p:nvPr/>
          </p:nvSpPr>
          <p:spPr>
            <a:xfrm>
              <a:off x="1491150" y="1892961"/>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1FB9E3C-4053-D6E4-0DB1-B9038B0E507A}"/>
                </a:ext>
              </a:extLst>
            </p:cNvPr>
            <p:cNvSpPr/>
            <p:nvPr/>
          </p:nvSpPr>
          <p:spPr>
            <a:xfrm>
              <a:off x="1215316" y="2343443"/>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C483247-D5AC-2076-38BD-94345E88745B}"/>
                </a:ext>
              </a:extLst>
            </p:cNvPr>
            <p:cNvSpPr/>
            <p:nvPr/>
          </p:nvSpPr>
          <p:spPr>
            <a:xfrm>
              <a:off x="1777833" y="2343443"/>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E42F1A14-4CCF-38BE-AA06-A49A0BE9D76F}"/>
                </a:ext>
              </a:extLst>
            </p:cNvPr>
            <p:cNvCxnSpPr>
              <a:cxnSpLocks/>
            </p:cNvCxnSpPr>
            <p:nvPr/>
          </p:nvCxnSpPr>
          <p:spPr>
            <a:xfrm flipH="1">
              <a:off x="1341743" y="2049898"/>
              <a:ext cx="298007" cy="45734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9D7327C-CE40-D59F-9838-8C0F486D361E}"/>
                </a:ext>
              </a:extLst>
            </p:cNvPr>
            <p:cNvCxnSpPr>
              <a:cxnSpLocks/>
            </p:cNvCxnSpPr>
            <p:nvPr/>
          </p:nvCxnSpPr>
          <p:spPr>
            <a:xfrm>
              <a:off x="1639750" y="2049898"/>
              <a:ext cx="287490" cy="45734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1EFCC727-B1AA-B1AE-78AF-6AD363DA1668}"/>
                </a:ext>
              </a:extLst>
            </p:cNvPr>
            <p:cNvSpPr/>
            <p:nvPr/>
          </p:nvSpPr>
          <p:spPr>
            <a:xfrm>
              <a:off x="1200273" y="1435617"/>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70D63B0-3D93-9C42-5A30-6DD87B8B9068}"/>
                </a:ext>
              </a:extLst>
            </p:cNvPr>
            <p:cNvSpPr/>
            <p:nvPr/>
          </p:nvSpPr>
          <p:spPr>
            <a:xfrm>
              <a:off x="924439" y="1886099"/>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8AD3C8BA-0B5C-71AA-87CE-6151CD0F6AC7}"/>
                </a:ext>
              </a:extLst>
            </p:cNvPr>
            <p:cNvCxnSpPr>
              <a:cxnSpLocks/>
            </p:cNvCxnSpPr>
            <p:nvPr/>
          </p:nvCxnSpPr>
          <p:spPr>
            <a:xfrm flipH="1">
              <a:off x="1062294" y="1602465"/>
              <a:ext cx="286579" cy="44743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981F6FF-3D22-24BB-4187-78969D4DA5BE}"/>
                </a:ext>
              </a:extLst>
            </p:cNvPr>
            <p:cNvCxnSpPr>
              <a:cxnSpLocks/>
            </p:cNvCxnSpPr>
            <p:nvPr/>
          </p:nvCxnSpPr>
          <p:spPr>
            <a:xfrm>
              <a:off x="1341743" y="1602465"/>
              <a:ext cx="298007" cy="44743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Oval 46">
            <a:extLst>
              <a:ext uri="{FF2B5EF4-FFF2-40B4-BE49-F238E27FC236}">
                <a16:creationId xmlns:a16="http://schemas.microsoft.com/office/drawing/2014/main" id="{A5841B9A-F771-36B7-E9EE-402E9DC46760}"/>
              </a:ext>
            </a:extLst>
          </p:cNvPr>
          <p:cNvSpPr/>
          <p:nvPr/>
        </p:nvSpPr>
        <p:spPr>
          <a:xfrm>
            <a:off x="7575999" y="3421170"/>
            <a:ext cx="608622" cy="6086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a:t>
            </a:r>
          </a:p>
        </p:txBody>
      </p:sp>
    </p:spTree>
    <p:extLst>
      <p:ext uri="{BB962C8B-B14F-4D97-AF65-F5344CB8AC3E}">
        <p14:creationId xmlns:p14="http://schemas.microsoft.com/office/powerpoint/2010/main" val="20227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7"/>
                                        </p:tgtEl>
                                      </p:cBhvr>
                                    </p:animEffect>
                                    <p:animScale>
                                      <p:cBhvr>
                                        <p:cTn id="10" dur="250" autoRev="1" fill="hold"/>
                                        <p:tgtEl>
                                          <p:spTgt spid="47"/>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19"/>
                                        </p:tgtEl>
                                      </p:cBhvr>
                                    </p:animEffect>
                                    <p:animScale>
                                      <p:cBhvr>
                                        <p:cTn id="13"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0D08-0ACD-9E9F-E418-44B13A434539}"/>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93379B85-5C07-23CC-B717-807ED9D755A3}"/>
              </a:ext>
            </a:extLst>
          </p:cNvPr>
          <p:cNvSpPr>
            <a:spLocks noGrp="1"/>
          </p:cNvSpPr>
          <p:nvPr>
            <p:ph idx="1"/>
          </p:nvPr>
        </p:nvSpPr>
        <p:spPr>
          <a:xfrm>
            <a:off x="838200" y="1825625"/>
            <a:ext cx="10515600" cy="626630"/>
          </a:xfrm>
        </p:spPr>
        <p:txBody>
          <a:bodyPr/>
          <a:lstStyle/>
          <a:p>
            <a:pPr marL="0" indent="0">
              <a:buNone/>
            </a:pPr>
            <a:r>
              <a:rPr lang="en-US" dirty="0"/>
              <a:t>Task-oriented Semantic Parsing</a:t>
            </a:r>
          </a:p>
        </p:txBody>
      </p:sp>
      <p:sp>
        <p:nvSpPr>
          <p:cNvPr id="4" name="Date Placeholder 3">
            <a:extLst>
              <a:ext uri="{FF2B5EF4-FFF2-40B4-BE49-F238E27FC236}">
                <a16:creationId xmlns:a16="http://schemas.microsoft.com/office/drawing/2014/main" id="{423D2699-4ACE-E403-F30D-5A064672F568}"/>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962FA4C0-55D5-42D8-E2D5-1436385C5D7D}"/>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1A325ECD-280C-2196-AD3D-9DE47E4D0E7B}"/>
              </a:ext>
            </a:extLst>
          </p:cNvPr>
          <p:cNvSpPr>
            <a:spLocks noGrp="1"/>
          </p:cNvSpPr>
          <p:nvPr>
            <p:ph type="sldNum" sz="quarter" idx="12"/>
          </p:nvPr>
        </p:nvSpPr>
        <p:spPr/>
        <p:txBody>
          <a:bodyPr/>
          <a:lstStyle/>
          <a:p>
            <a:fld id="{D7ADE906-F283-C946-BC01-81E82A8FB615}" type="slidenum">
              <a:rPr lang="en-US" smtClean="0"/>
              <a:pPr/>
              <a:t>17</a:t>
            </a:fld>
            <a:endParaRPr lang="en-US" dirty="0"/>
          </a:p>
        </p:txBody>
      </p:sp>
      <p:pic>
        <p:nvPicPr>
          <p:cNvPr id="9" name="Graphic 8" descr="Arrow: Straight">
            <a:extLst>
              <a:ext uri="{FF2B5EF4-FFF2-40B4-BE49-F238E27FC236}">
                <a16:creationId xmlns:a16="http://schemas.microsoft.com/office/drawing/2014/main" id="{67085BD7-512E-1934-E162-62C53A18C2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4878392" y="3026672"/>
            <a:ext cx="804654" cy="804654"/>
          </a:xfrm>
          <a:prstGeom prst="rect">
            <a:avLst/>
          </a:prstGeom>
        </p:spPr>
      </p:pic>
      <p:sp>
        <p:nvSpPr>
          <p:cNvPr id="12" name="TextBox 11">
            <a:extLst>
              <a:ext uri="{FF2B5EF4-FFF2-40B4-BE49-F238E27FC236}">
                <a16:creationId xmlns:a16="http://schemas.microsoft.com/office/drawing/2014/main" id="{9409005A-7AE1-4FE7-88C2-9A3ED391F4BB}"/>
              </a:ext>
            </a:extLst>
          </p:cNvPr>
          <p:cNvSpPr txBox="1"/>
          <p:nvPr/>
        </p:nvSpPr>
        <p:spPr>
          <a:xfrm>
            <a:off x="8342501" y="5252664"/>
            <a:ext cx="1084592" cy="523220"/>
          </a:xfrm>
          <a:prstGeom prst="rect">
            <a:avLst/>
          </a:prstGeom>
          <a:noFill/>
        </p:spPr>
        <p:txBody>
          <a:bodyPr wrap="none" rtlCol="0">
            <a:spAutoFit/>
          </a:bodyPr>
          <a:lstStyle/>
          <a:p>
            <a:r>
              <a:rPr lang="en-US" sz="2800" dirty="0"/>
              <a:t>coffee</a:t>
            </a:r>
          </a:p>
        </p:txBody>
      </p:sp>
      <p:sp>
        <p:nvSpPr>
          <p:cNvPr id="13" name="Rectangle 12">
            <a:extLst>
              <a:ext uri="{FF2B5EF4-FFF2-40B4-BE49-F238E27FC236}">
                <a16:creationId xmlns:a16="http://schemas.microsoft.com/office/drawing/2014/main" id="{93EE87D6-09F7-537A-1EB1-B54432750205}"/>
              </a:ext>
            </a:extLst>
          </p:cNvPr>
          <p:cNvSpPr/>
          <p:nvPr/>
        </p:nvSpPr>
        <p:spPr>
          <a:xfrm>
            <a:off x="6875197" y="2393228"/>
            <a:ext cx="1898072" cy="3879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IN:GET_DISTANCE</a:t>
            </a:r>
          </a:p>
        </p:txBody>
      </p:sp>
      <p:sp>
        <p:nvSpPr>
          <p:cNvPr id="14" name="Rectangle 13">
            <a:extLst>
              <a:ext uri="{FF2B5EF4-FFF2-40B4-BE49-F238E27FC236}">
                <a16:creationId xmlns:a16="http://schemas.microsoft.com/office/drawing/2014/main" id="{9015CC23-8A63-9CAF-467F-0842FD756322}"/>
              </a:ext>
            </a:extLst>
          </p:cNvPr>
          <p:cNvSpPr/>
          <p:nvPr/>
        </p:nvSpPr>
        <p:spPr>
          <a:xfrm>
            <a:off x="7193296" y="3895463"/>
            <a:ext cx="3267103" cy="3879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IN:GET_RESTAURANT_LOCATION</a:t>
            </a:r>
          </a:p>
        </p:txBody>
      </p:sp>
      <p:sp>
        <p:nvSpPr>
          <p:cNvPr id="15" name="Rectangle 14">
            <a:extLst>
              <a:ext uri="{FF2B5EF4-FFF2-40B4-BE49-F238E27FC236}">
                <a16:creationId xmlns:a16="http://schemas.microsoft.com/office/drawing/2014/main" id="{52936AAE-DA40-1800-D406-851937B30ED6}"/>
              </a:ext>
            </a:extLst>
          </p:cNvPr>
          <p:cNvSpPr/>
          <p:nvPr/>
        </p:nvSpPr>
        <p:spPr>
          <a:xfrm>
            <a:off x="7979014" y="3160620"/>
            <a:ext cx="1704108" cy="3879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SL:DESTINATION</a:t>
            </a:r>
          </a:p>
        </p:txBody>
      </p:sp>
      <p:sp>
        <p:nvSpPr>
          <p:cNvPr id="16" name="Rectangle 15">
            <a:extLst>
              <a:ext uri="{FF2B5EF4-FFF2-40B4-BE49-F238E27FC236}">
                <a16:creationId xmlns:a16="http://schemas.microsoft.com/office/drawing/2014/main" id="{AD942B38-D7FE-2DDF-AC77-637A424FB36F}"/>
              </a:ext>
            </a:extLst>
          </p:cNvPr>
          <p:cNvSpPr/>
          <p:nvPr/>
        </p:nvSpPr>
        <p:spPr>
          <a:xfrm>
            <a:off x="8058419" y="4600624"/>
            <a:ext cx="1559522" cy="3879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SL:FOOD_TYPE</a:t>
            </a:r>
          </a:p>
        </p:txBody>
      </p:sp>
      <p:sp>
        <p:nvSpPr>
          <p:cNvPr id="17" name="TextBox 16">
            <a:extLst>
              <a:ext uri="{FF2B5EF4-FFF2-40B4-BE49-F238E27FC236}">
                <a16:creationId xmlns:a16="http://schemas.microsoft.com/office/drawing/2014/main" id="{F3805129-13AD-7E4F-303D-DE40D3275492}"/>
              </a:ext>
            </a:extLst>
          </p:cNvPr>
          <p:cNvSpPr txBox="1"/>
          <p:nvPr/>
        </p:nvSpPr>
        <p:spPr>
          <a:xfrm>
            <a:off x="5811962" y="3141923"/>
            <a:ext cx="1638205" cy="523220"/>
          </a:xfrm>
          <a:prstGeom prst="rect">
            <a:avLst/>
          </a:prstGeom>
          <a:noFill/>
        </p:spPr>
        <p:txBody>
          <a:bodyPr wrap="none" rtlCol="0">
            <a:spAutoFit/>
          </a:bodyPr>
          <a:lstStyle/>
          <a:p>
            <a:r>
              <a:rPr lang="en-US" sz="2800" dirty="0"/>
              <a:t>How far is</a:t>
            </a:r>
          </a:p>
        </p:txBody>
      </p:sp>
      <p:sp>
        <p:nvSpPr>
          <p:cNvPr id="18" name="TextBox 17">
            <a:extLst>
              <a:ext uri="{FF2B5EF4-FFF2-40B4-BE49-F238E27FC236}">
                <a16:creationId xmlns:a16="http://schemas.microsoft.com/office/drawing/2014/main" id="{A223BC66-D5CE-5F9C-FF60-3D2352F2DD7B}"/>
              </a:ext>
            </a:extLst>
          </p:cNvPr>
          <p:cNvSpPr txBox="1"/>
          <p:nvPr/>
        </p:nvSpPr>
        <p:spPr>
          <a:xfrm>
            <a:off x="7078155" y="4659213"/>
            <a:ext cx="671979" cy="523220"/>
          </a:xfrm>
          <a:prstGeom prst="rect">
            <a:avLst/>
          </a:prstGeom>
          <a:noFill/>
        </p:spPr>
        <p:txBody>
          <a:bodyPr wrap="none" rtlCol="0">
            <a:spAutoFit/>
          </a:bodyPr>
          <a:lstStyle/>
          <a:p>
            <a:r>
              <a:rPr lang="en-US" sz="2800" dirty="0"/>
              <a:t>the</a:t>
            </a:r>
          </a:p>
        </p:txBody>
      </p:sp>
      <p:sp>
        <p:nvSpPr>
          <p:cNvPr id="19" name="TextBox 18">
            <a:extLst>
              <a:ext uri="{FF2B5EF4-FFF2-40B4-BE49-F238E27FC236}">
                <a16:creationId xmlns:a16="http://schemas.microsoft.com/office/drawing/2014/main" id="{50A19071-5F4A-06FB-31D9-8337F2769695}"/>
              </a:ext>
            </a:extLst>
          </p:cNvPr>
          <p:cNvSpPr txBox="1"/>
          <p:nvPr/>
        </p:nvSpPr>
        <p:spPr>
          <a:xfrm>
            <a:off x="9905181" y="4571010"/>
            <a:ext cx="893193" cy="523220"/>
          </a:xfrm>
          <a:prstGeom prst="rect">
            <a:avLst/>
          </a:prstGeom>
          <a:noFill/>
        </p:spPr>
        <p:txBody>
          <a:bodyPr wrap="none" rtlCol="0">
            <a:spAutoFit/>
          </a:bodyPr>
          <a:lstStyle/>
          <a:p>
            <a:r>
              <a:rPr lang="en-US" sz="2800" dirty="0"/>
              <a:t>shop</a:t>
            </a:r>
          </a:p>
        </p:txBody>
      </p:sp>
      <p:cxnSp>
        <p:nvCxnSpPr>
          <p:cNvPr id="20" name="Straight Connector 19">
            <a:extLst>
              <a:ext uri="{FF2B5EF4-FFF2-40B4-BE49-F238E27FC236}">
                <a16:creationId xmlns:a16="http://schemas.microsoft.com/office/drawing/2014/main" id="{21996E2A-FAEF-DA87-5CF3-9DD9FF08E86E}"/>
              </a:ext>
            </a:extLst>
          </p:cNvPr>
          <p:cNvCxnSpPr>
            <a:cxnSpLocks/>
          </p:cNvCxnSpPr>
          <p:nvPr/>
        </p:nvCxnSpPr>
        <p:spPr>
          <a:xfrm>
            <a:off x="6564997" y="2984269"/>
            <a:ext cx="226185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43CBD02-639F-7162-9F23-7DA6044196B4}"/>
              </a:ext>
            </a:extLst>
          </p:cNvPr>
          <p:cNvCxnSpPr>
            <a:cxnSpLocks/>
          </p:cNvCxnSpPr>
          <p:nvPr/>
        </p:nvCxnSpPr>
        <p:spPr>
          <a:xfrm>
            <a:off x="7406525" y="4440535"/>
            <a:ext cx="295654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FFD1BBF-9A4A-A097-CBE6-7643A99767AC}"/>
              </a:ext>
            </a:extLst>
          </p:cNvPr>
          <p:cNvCxnSpPr/>
          <p:nvPr/>
        </p:nvCxnSpPr>
        <p:spPr>
          <a:xfrm>
            <a:off x="6572617" y="2984269"/>
            <a:ext cx="0" cy="176351"/>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4A6299E4-60B0-DF61-DEB5-6B1350D37401}"/>
              </a:ext>
            </a:extLst>
          </p:cNvPr>
          <p:cNvCxnSpPr/>
          <p:nvPr/>
        </p:nvCxnSpPr>
        <p:spPr>
          <a:xfrm>
            <a:off x="8826848" y="2984269"/>
            <a:ext cx="0" cy="176351"/>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E294DDDC-5935-5917-7636-13AF5B08EEC6}"/>
              </a:ext>
            </a:extLst>
          </p:cNvPr>
          <p:cNvCxnSpPr/>
          <p:nvPr/>
        </p:nvCxnSpPr>
        <p:spPr>
          <a:xfrm>
            <a:off x="7822202" y="2814936"/>
            <a:ext cx="0" cy="176351"/>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57C78C22-254C-7C2B-D42E-2F369C6969A6}"/>
              </a:ext>
            </a:extLst>
          </p:cNvPr>
          <p:cNvCxnSpPr>
            <a:cxnSpLocks/>
          </p:cNvCxnSpPr>
          <p:nvPr/>
        </p:nvCxnSpPr>
        <p:spPr>
          <a:xfrm>
            <a:off x="8826848" y="3594751"/>
            <a:ext cx="0" cy="268938"/>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012D7C6-CD35-D647-3E71-4385A055F47E}"/>
              </a:ext>
            </a:extLst>
          </p:cNvPr>
          <p:cNvCxnSpPr>
            <a:cxnSpLocks/>
          </p:cNvCxnSpPr>
          <p:nvPr/>
        </p:nvCxnSpPr>
        <p:spPr>
          <a:xfrm>
            <a:off x="8826849" y="4301560"/>
            <a:ext cx="0" cy="282131"/>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E335028-DCF6-FE12-B296-2292AF605D7C}"/>
              </a:ext>
            </a:extLst>
          </p:cNvPr>
          <p:cNvCxnSpPr/>
          <p:nvPr/>
        </p:nvCxnSpPr>
        <p:spPr>
          <a:xfrm>
            <a:off x="7414145" y="4441206"/>
            <a:ext cx="0" cy="176351"/>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A336A7A2-EAF7-6D9F-FB9C-D7F56436A868}"/>
              </a:ext>
            </a:extLst>
          </p:cNvPr>
          <p:cNvCxnSpPr/>
          <p:nvPr/>
        </p:nvCxnSpPr>
        <p:spPr>
          <a:xfrm>
            <a:off x="10355449" y="4441206"/>
            <a:ext cx="0" cy="176351"/>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F519B7CA-3D8B-EC49-7FF2-6BD596521E9F}"/>
              </a:ext>
            </a:extLst>
          </p:cNvPr>
          <p:cNvCxnSpPr>
            <a:cxnSpLocks/>
          </p:cNvCxnSpPr>
          <p:nvPr/>
        </p:nvCxnSpPr>
        <p:spPr>
          <a:xfrm flipH="1">
            <a:off x="8826848" y="5020326"/>
            <a:ext cx="1619" cy="260138"/>
          </a:xfrm>
          <a:prstGeom prst="line">
            <a:avLst/>
          </a:prstGeom>
          <a:ln w="19050"/>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4BEE283A-6E9C-3615-E2DD-9D3AA66F73E4}"/>
              </a:ext>
            </a:extLst>
          </p:cNvPr>
          <p:cNvGrpSpPr/>
          <p:nvPr/>
        </p:nvGrpSpPr>
        <p:grpSpPr>
          <a:xfrm>
            <a:off x="877589" y="3158668"/>
            <a:ext cx="3955048" cy="523220"/>
            <a:chOff x="877589" y="3158668"/>
            <a:chExt cx="3955048" cy="523220"/>
          </a:xfrm>
        </p:grpSpPr>
        <p:sp>
          <p:nvSpPr>
            <p:cNvPr id="30" name="TextBox 29">
              <a:extLst>
                <a:ext uri="{FF2B5EF4-FFF2-40B4-BE49-F238E27FC236}">
                  <a16:creationId xmlns:a16="http://schemas.microsoft.com/office/drawing/2014/main" id="{4FC12CA8-2E96-AEEB-D09E-07A8EA00C3B9}"/>
                </a:ext>
              </a:extLst>
            </p:cNvPr>
            <p:cNvSpPr txBox="1"/>
            <p:nvPr/>
          </p:nvSpPr>
          <p:spPr>
            <a:xfrm>
              <a:off x="2961211" y="3158668"/>
              <a:ext cx="1084592" cy="523220"/>
            </a:xfrm>
            <a:prstGeom prst="rect">
              <a:avLst/>
            </a:prstGeom>
            <a:noFill/>
          </p:spPr>
          <p:txBody>
            <a:bodyPr wrap="none" rtlCol="0">
              <a:spAutoFit/>
            </a:bodyPr>
            <a:lstStyle/>
            <a:p>
              <a:r>
                <a:rPr lang="en-US" sz="2800" dirty="0"/>
                <a:t>coffee</a:t>
              </a:r>
            </a:p>
          </p:txBody>
        </p:sp>
        <p:sp>
          <p:nvSpPr>
            <p:cNvPr id="31" name="TextBox 30">
              <a:extLst>
                <a:ext uri="{FF2B5EF4-FFF2-40B4-BE49-F238E27FC236}">
                  <a16:creationId xmlns:a16="http://schemas.microsoft.com/office/drawing/2014/main" id="{A66D452D-E2D0-A71D-8C1D-420826C08773}"/>
                </a:ext>
              </a:extLst>
            </p:cNvPr>
            <p:cNvSpPr txBox="1"/>
            <p:nvPr/>
          </p:nvSpPr>
          <p:spPr>
            <a:xfrm>
              <a:off x="877589" y="3158668"/>
              <a:ext cx="1638205" cy="523220"/>
            </a:xfrm>
            <a:prstGeom prst="rect">
              <a:avLst/>
            </a:prstGeom>
            <a:noFill/>
          </p:spPr>
          <p:txBody>
            <a:bodyPr wrap="none" rtlCol="0">
              <a:spAutoFit/>
            </a:bodyPr>
            <a:lstStyle/>
            <a:p>
              <a:r>
                <a:rPr lang="en-US" sz="2800" dirty="0"/>
                <a:t>How far is</a:t>
              </a:r>
            </a:p>
          </p:txBody>
        </p:sp>
        <p:sp>
          <p:nvSpPr>
            <p:cNvPr id="32" name="TextBox 31">
              <a:extLst>
                <a:ext uri="{FF2B5EF4-FFF2-40B4-BE49-F238E27FC236}">
                  <a16:creationId xmlns:a16="http://schemas.microsoft.com/office/drawing/2014/main" id="{889B30E8-465F-5323-C923-15F57D5D7BF9}"/>
                </a:ext>
              </a:extLst>
            </p:cNvPr>
            <p:cNvSpPr txBox="1"/>
            <p:nvPr/>
          </p:nvSpPr>
          <p:spPr>
            <a:xfrm>
              <a:off x="2393743" y="3158668"/>
              <a:ext cx="671979" cy="523220"/>
            </a:xfrm>
            <a:prstGeom prst="rect">
              <a:avLst/>
            </a:prstGeom>
            <a:noFill/>
          </p:spPr>
          <p:txBody>
            <a:bodyPr wrap="none" rtlCol="0">
              <a:spAutoFit/>
            </a:bodyPr>
            <a:lstStyle/>
            <a:p>
              <a:r>
                <a:rPr lang="en-US" sz="2800" dirty="0"/>
                <a:t>the</a:t>
              </a:r>
            </a:p>
          </p:txBody>
        </p:sp>
        <p:sp>
          <p:nvSpPr>
            <p:cNvPr id="33" name="TextBox 32">
              <a:extLst>
                <a:ext uri="{FF2B5EF4-FFF2-40B4-BE49-F238E27FC236}">
                  <a16:creationId xmlns:a16="http://schemas.microsoft.com/office/drawing/2014/main" id="{5767244B-8999-B206-DADE-0D4A98ECE0E7}"/>
                </a:ext>
              </a:extLst>
            </p:cNvPr>
            <p:cNvSpPr txBox="1"/>
            <p:nvPr/>
          </p:nvSpPr>
          <p:spPr>
            <a:xfrm>
              <a:off x="3939444" y="3158668"/>
              <a:ext cx="893193" cy="523220"/>
            </a:xfrm>
            <a:prstGeom prst="rect">
              <a:avLst/>
            </a:prstGeom>
            <a:noFill/>
          </p:spPr>
          <p:txBody>
            <a:bodyPr wrap="none" rtlCol="0">
              <a:spAutoFit/>
            </a:bodyPr>
            <a:lstStyle/>
            <a:p>
              <a:r>
                <a:rPr lang="en-US" sz="2800" dirty="0"/>
                <a:t>shop</a:t>
              </a:r>
            </a:p>
          </p:txBody>
        </p:sp>
      </p:grpSp>
    </p:spTree>
    <p:extLst>
      <p:ext uri="{BB962C8B-B14F-4D97-AF65-F5344CB8AC3E}">
        <p14:creationId xmlns:p14="http://schemas.microsoft.com/office/powerpoint/2010/main" val="60361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animBg="1"/>
      <p:bldP spid="14" grpId="0" animBg="1"/>
      <p:bldP spid="15" grpId="0" animBg="1"/>
      <p:bldP spid="16" grpId="0" animBg="1"/>
      <p:bldP spid="17"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E64E-53B8-26EE-EFA8-95E045426D58}"/>
              </a:ext>
            </a:extLst>
          </p:cNvPr>
          <p:cNvSpPr>
            <a:spLocks noGrp="1"/>
          </p:cNvSpPr>
          <p:nvPr>
            <p:ph type="title"/>
          </p:nvPr>
        </p:nvSpPr>
        <p:spPr/>
        <p:txBody>
          <a:bodyPr/>
          <a:lstStyle/>
          <a:p>
            <a:r>
              <a:rPr lang="en-US" dirty="0"/>
              <a:t>Prior Work</a:t>
            </a:r>
          </a:p>
        </p:txBody>
      </p:sp>
      <p:sp>
        <p:nvSpPr>
          <p:cNvPr id="3" name="Content Placeholder 2">
            <a:extLst>
              <a:ext uri="{FF2B5EF4-FFF2-40B4-BE49-F238E27FC236}">
                <a16:creationId xmlns:a16="http://schemas.microsoft.com/office/drawing/2014/main" id="{22DD4A7B-1DCD-4F0C-9CAB-36A541687741}"/>
              </a:ext>
            </a:extLst>
          </p:cNvPr>
          <p:cNvSpPr>
            <a:spLocks noGrp="1"/>
          </p:cNvSpPr>
          <p:nvPr>
            <p:ph idx="1"/>
          </p:nvPr>
        </p:nvSpPr>
        <p:spPr/>
        <p:txBody>
          <a:bodyPr/>
          <a:lstStyle/>
          <a:p>
            <a:r>
              <a:rPr lang="en-US" dirty="0"/>
              <a:t>Shift-reduce parser based on RNN-Grammars [Gupta et al. 2018, Einolghozati et al. 2019]</a:t>
            </a:r>
          </a:p>
          <a:p>
            <a:r>
              <a:rPr lang="en-US" dirty="0"/>
              <a:t>For simple queries, Text Classification + Sequence Tagging [Lafferty et al. 2001, Mesnil et al. 2016, Liu et al. 2016]</a:t>
            </a:r>
          </a:p>
          <a:p>
            <a:endParaRPr lang="en-US" dirty="0"/>
          </a:p>
        </p:txBody>
      </p:sp>
      <p:sp>
        <p:nvSpPr>
          <p:cNvPr id="4" name="Date Placeholder 3">
            <a:extLst>
              <a:ext uri="{FF2B5EF4-FFF2-40B4-BE49-F238E27FC236}">
                <a16:creationId xmlns:a16="http://schemas.microsoft.com/office/drawing/2014/main" id="{36B1DAAD-7827-1966-096C-06D9BD697382}"/>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2306FB09-3467-9FC2-C50B-2B378D1E200C}"/>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29DB3535-6C71-C9DA-6C0C-DDB8F970A6F3}"/>
              </a:ext>
            </a:extLst>
          </p:cNvPr>
          <p:cNvSpPr>
            <a:spLocks noGrp="1"/>
          </p:cNvSpPr>
          <p:nvPr>
            <p:ph type="sldNum" sz="quarter" idx="12"/>
          </p:nvPr>
        </p:nvSpPr>
        <p:spPr/>
        <p:txBody>
          <a:bodyPr/>
          <a:lstStyle/>
          <a:p>
            <a:fld id="{D7ADE906-F283-C946-BC01-81E82A8FB615}" type="slidenum">
              <a:rPr lang="en-US" smtClean="0"/>
              <a:pPr/>
              <a:t>18</a:t>
            </a:fld>
            <a:endParaRPr lang="en-US" dirty="0"/>
          </a:p>
        </p:txBody>
      </p:sp>
    </p:spTree>
    <p:extLst>
      <p:ext uri="{BB962C8B-B14F-4D97-AF65-F5344CB8AC3E}">
        <p14:creationId xmlns:p14="http://schemas.microsoft.com/office/powerpoint/2010/main" val="272853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A69B-C26A-F9B4-FBC3-C45DF6413261}"/>
              </a:ext>
            </a:extLst>
          </p:cNvPr>
          <p:cNvSpPr>
            <a:spLocks noGrp="1"/>
          </p:cNvSpPr>
          <p:nvPr>
            <p:ph type="title"/>
          </p:nvPr>
        </p:nvSpPr>
        <p:spPr/>
        <p:txBody>
          <a:bodyPr/>
          <a:lstStyle/>
          <a:p>
            <a:r>
              <a:rPr lang="en-US" dirty="0"/>
              <a:t>Our goals</a:t>
            </a:r>
          </a:p>
        </p:txBody>
      </p:sp>
      <p:sp>
        <p:nvSpPr>
          <p:cNvPr id="3" name="Content Placeholder 2">
            <a:extLst>
              <a:ext uri="{FF2B5EF4-FFF2-40B4-BE49-F238E27FC236}">
                <a16:creationId xmlns:a16="http://schemas.microsoft.com/office/drawing/2014/main" id="{A4BF7A95-6F4E-7E81-5DC8-E6A2B6527D08}"/>
              </a:ext>
            </a:extLst>
          </p:cNvPr>
          <p:cNvSpPr>
            <a:spLocks noGrp="1"/>
          </p:cNvSpPr>
          <p:nvPr>
            <p:ph idx="1"/>
          </p:nvPr>
        </p:nvSpPr>
        <p:spPr/>
        <p:txBody>
          <a:bodyPr/>
          <a:lstStyle/>
          <a:p>
            <a:r>
              <a:rPr lang="en-US" dirty="0"/>
              <a:t>Develop a unified approach for simple and complex queries</a:t>
            </a:r>
          </a:p>
          <a:p>
            <a:r>
              <a:rPr lang="en-US" dirty="0"/>
              <a:t>Architecture should be conducive to transfer learning</a:t>
            </a:r>
          </a:p>
          <a:p>
            <a:r>
              <a:rPr lang="en-US" dirty="0"/>
              <a:t>Handle queries that don’t conform to the grammar of either simple or complex queries</a:t>
            </a:r>
          </a:p>
        </p:txBody>
      </p:sp>
      <p:sp>
        <p:nvSpPr>
          <p:cNvPr id="4" name="Date Placeholder 3">
            <a:extLst>
              <a:ext uri="{FF2B5EF4-FFF2-40B4-BE49-F238E27FC236}">
                <a16:creationId xmlns:a16="http://schemas.microsoft.com/office/drawing/2014/main" id="{36937759-9EFB-0D68-A750-694AC5BE82A8}"/>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47816BB1-2D26-17F2-E0EF-7E07C53D48A2}"/>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B2E6B5B7-F750-8889-4754-02CCD076214D}"/>
              </a:ext>
            </a:extLst>
          </p:cNvPr>
          <p:cNvSpPr>
            <a:spLocks noGrp="1"/>
          </p:cNvSpPr>
          <p:nvPr>
            <p:ph type="sldNum" sz="quarter" idx="12"/>
          </p:nvPr>
        </p:nvSpPr>
        <p:spPr/>
        <p:txBody>
          <a:bodyPr/>
          <a:lstStyle/>
          <a:p>
            <a:fld id="{D7ADE906-F283-C946-BC01-81E82A8FB615}" type="slidenum">
              <a:rPr lang="en-US" smtClean="0"/>
              <a:pPr/>
              <a:t>19</a:t>
            </a:fld>
            <a:endParaRPr lang="en-US" dirty="0"/>
          </a:p>
        </p:txBody>
      </p:sp>
    </p:spTree>
    <p:extLst>
      <p:ext uri="{BB962C8B-B14F-4D97-AF65-F5344CB8AC3E}">
        <p14:creationId xmlns:p14="http://schemas.microsoft.com/office/powerpoint/2010/main" val="305984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FC8A-62CD-82C3-D0E8-217B9115C98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7BF7CB4-A14B-6A13-5E08-70426EEEAB88}"/>
              </a:ext>
            </a:extLst>
          </p:cNvPr>
          <p:cNvSpPr>
            <a:spLocks noGrp="1"/>
          </p:cNvSpPr>
          <p:nvPr>
            <p:ph idx="1"/>
          </p:nvPr>
        </p:nvSpPr>
        <p:spPr>
          <a:xfrm>
            <a:off x="838199" y="1825625"/>
            <a:ext cx="10827327" cy="4351338"/>
          </a:xfrm>
        </p:spPr>
        <p:txBody>
          <a:bodyPr/>
          <a:lstStyle/>
          <a:p>
            <a:r>
              <a:rPr lang="en-US" dirty="0"/>
              <a:t>Introduction: Language Understanding in Voice Assistants</a:t>
            </a:r>
          </a:p>
          <a:p>
            <a:r>
              <a:rPr lang="en-US" dirty="0"/>
              <a:t>Dissertation Goals</a:t>
            </a:r>
          </a:p>
          <a:p>
            <a:r>
              <a:rPr lang="en-US" dirty="0"/>
              <a:t>Completed Work</a:t>
            </a:r>
          </a:p>
          <a:p>
            <a:pPr lvl="1"/>
            <a:r>
              <a:rPr lang="en-US" dirty="0"/>
              <a:t>A State-of-the-Art Natural Language Understanding System for Semantic Parsing </a:t>
            </a:r>
          </a:p>
          <a:p>
            <a:pPr lvl="1"/>
            <a:r>
              <a:rPr lang="en-US" dirty="0"/>
              <a:t>An End-to-End System for Spoken Language Understanding</a:t>
            </a:r>
          </a:p>
          <a:p>
            <a:pPr lvl="1"/>
            <a:r>
              <a:rPr lang="en-US" dirty="0"/>
              <a:t>Semantic Parsing with Very Little Data</a:t>
            </a:r>
          </a:p>
          <a:p>
            <a:r>
              <a:rPr lang="en-US" dirty="0"/>
              <a:t>Upcoming Work</a:t>
            </a:r>
          </a:p>
          <a:p>
            <a:pPr lvl="1"/>
            <a:r>
              <a:rPr lang="en-US" dirty="0"/>
              <a:t>Low Resource Domain Adaptation</a:t>
            </a:r>
          </a:p>
          <a:p>
            <a:pPr lvl="1"/>
            <a:endParaRPr lang="en-US" dirty="0"/>
          </a:p>
        </p:txBody>
      </p:sp>
      <p:sp>
        <p:nvSpPr>
          <p:cNvPr id="4" name="Date Placeholder 3">
            <a:extLst>
              <a:ext uri="{FF2B5EF4-FFF2-40B4-BE49-F238E27FC236}">
                <a16:creationId xmlns:a16="http://schemas.microsoft.com/office/drawing/2014/main" id="{A7898EB7-08FC-1755-1247-4444C4968964}"/>
              </a:ext>
            </a:extLst>
          </p:cNvPr>
          <p:cNvSpPr>
            <a:spLocks noGrp="1"/>
          </p:cNvSpPr>
          <p:nvPr>
            <p:ph type="dt" sz="half" idx="10"/>
          </p:nvPr>
        </p:nvSpPr>
        <p:spPr>
          <a:xfrm>
            <a:off x="838200" y="6481045"/>
            <a:ext cx="2743200" cy="365125"/>
          </a:xfrm>
          <a:prstGeom prst="rect">
            <a:avLst/>
          </a:prstGeom>
        </p:spPr>
        <p:txBody>
          <a:bodyPr/>
          <a:lstStyle/>
          <a:p>
            <a:fld id="{D65EB556-63D8-6E42-9D14-EBFC24767FA5}" type="datetime1">
              <a:rPr lang="en-US" smtClean="0"/>
              <a:t>5/22/22</a:t>
            </a:fld>
            <a:endParaRPr lang="en-US" dirty="0"/>
          </a:p>
        </p:txBody>
      </p:sp>
      <p:sp>
        <p:nvSpPr>
          <p:cNvPr id="5" name="Footer Placeholder 4">
            <a:extLst>
              <a:ext uri="{FF2B5EF4-FFF2-40B4-BE49-F238E27FC236}">
                <a16:creationId xmlns:a16="http://schemas.microsoft.com/office/drawing/2014/main" id="{0126AC52-CFD3-3332-4CAE-7F6454BF1BCE}"/>
              </a:ext>
            </a:extLst>
          </p:cNvPr>
          <p:cNvSpPr>
            <a:spLocks noGrp="1"/>
          </p:cNvSpPr>
          <p:nvPr>
            <p:ph type="ftr" sz="quarter" idx="11"/>
          </p:nvPr>
        </p:nvSpPr>
        <p:spPr>
          <a:xfrm>
            <a:off x="4038600" y="6481045"/>
            <a:ext cx="4114800" cy="365125"/>
          </a:xfrm>
          <a:prstGeom prst="rect">
            <a:avLst/>
          </a:prstGeom>
        </p:spPr>
        <p:txBody>
          <a:bodyPr/>
          <a:lstStyle/>
          <a:p>
            <a:r>
              <a:rPr lang="en-US" dirty="0"/>
              <a:t>Dissertation Proposal - Subendhu Rongali</a:t>
            </a:r>
          </a:p>
        </p:txBody>
      </p:sp>
      <p:sp>
        <p:nvSpPr>
          <p:cNvPr id="6" name="Slide Number Placeholder 5">
            <a:extLst>
              <a:ext uri="{FF2B5EF4-FFF2-40B4-BE49-F238E27FC236}">
                <a16:creationId xmlns:a16="http://schemas.microsoft.com/office/drawing/2014/main" id="{9A205745-7DAC-1942-65EF-807841E91EC5}"/>
              </a:ext>
            </a:extLst>
          </p:cNvPr>
          <p:cNvSpPr>
            <a:spLocks noGrp="1"/>
          </p:cNvSpPr>
          <p:nvPr>
            <p:ph type="sldNum" sz="quarter" idx="12"/>
          </p:nvPr>
        </p:nvSpPr>
        <p:spPr>
          <a:xfrm>
            <a:off x="8610600" y="6481045"/>
            <a:ext cx="2743200" cy="365125"/>
          </a:xfrm>
          <a:prstGeom prst="rect">
            <a:avLst/>
          </a:prstGeom>
        </p:spPr>
        <p:txBody>
          <a:bodyPr/>
          <a:lstStyle/>
          <a:p>
            <a:pPr algn="r"/>
            <a:fld id="{D7ADE906-F283-C946-BC01-81E82A8FB615}" type="slidenum">
              <a:rPr lang="en-US" smtClean="0"/>
              <a:pPr algn="r"/>
              <a:t>2</a:t>
            </a:fld>
            <a:endParaRPr lang="en-US"/>
          </a:p>
        </p:txBody>
      </p:sp>
    </p:spTree>
    <p:extLst>
      <p:ext uri="{BB962C8B-B14F-4D97-AF65-F5344CB8AC3E}">
        <p14:creationId xmlns:p14="http://schemas.microsoft.com/office/powerpoint/2010/main" val="1463637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E24B-75BE-E9BB-16ED-CFAB1DEDCD01}"/>
              </a:ext>
            </a:extLst>
          </p:cNvPr>
          <p:cNvSpPr>
            <a:spLocks noGrp="1"/>
          </p:cNvSpPr>
          <p:nvPr>
            <p:ph type="title"/>
          </p:nvPr>
        </p:nvSpPr>
        <p:spPr/>
        <p:txBody>
          <a:bodyPr/>
          <a:lstStyle/>
          <a:p>
            <a:r>
              <a:rPr lang="en-US" dirty="0"/>
              <a:t>Proposed Architecture</a:t>
            </a:r>
          </a:p>
        </p:txBody>
      </p:sp>
      <p:sp>
        <p:nvSpPr>
          <p:cNvPr id="3" name="Content Placeholder 2">
            <a:extLst>
              <a:ext uri="{FF2B5EF4-FFF2-40B4-BE49-F238E27FC236}">
                <a16:creationId xmlns:a16="http://schemas.microsoft.com/office/drawing/2014/main" id="{4B36E26D-9DFB-00D5-F1D9-4D6D3C2D6F9D}"/>
              </a:ext>
            </a:extLst>
          </p:cNvPr>
          <p:cNvSpPr>
            <a:spLocks noGrp="1"/>
          </p:cNvSpPr>
          <p:nvPr>
            <p:ph idx="1"/>
          </p:nvPr>
        </p:nvSpPr>
        <p:spPr/>
        <p:txBody>
          <a:bodyPr/>
          <a:lstStyle/>
          <a:p>
            <a:r>
              <a:rPr lang="en-US" dirty="0"/>
              <a:t>Transformer Sequence-to-Sequence model [Vaswani et al. 2017] with Pointer Generator Network [Vinyals et al. 2015, See et al. 2017]</a:t>
            </a:r>
          </a:p>
          <a:p>
            <a:r>
              <a:rPr lang="en-US" dirty="0"/>
              <a:t>SEQ2SEQ-PTR</a:t>
            </a:r>
          </a:p>
          <a:p>
            <a:r>
              <a:rPr lang="en-US" dirty="0"/>
              <a:t>Easy transfer learning</a:t>
            </a:r>
          </a:p>
          <a:p>
            <a:r>
              <a:rPr lang="en-US" dirty="0"/>
              <a:t>Pretrained LMs</a:t>
            </a:r>
          </a:p>
          <a:p>
            <a:r>
              <a:rPr lang="en-US" dirty="0"/>
              <a:t>Source Sequence – user query</a:t>
            </a:r>
          </a:p>
          <a:p>
            <a:r>
              <a:rPr lang="en-US" dirty="0"/>
              <a:t>Target Sequence – </a:t>
            </a:r>
            <a:r>
              <a:rPr lang="en-US" i="1" dirty="0"/>
              <a:t>custom formulation of intents and slots</a:t>
            </a:r>
          </a:p>
          <a:p>
            <a:endParaRPr lang="en-US" dirty="0"/>
          </a:p>
        </p:txBody>
      </p:sp>
      <p:sp>
        <p:nvSpPr>
          <p:cNvPr id="4" name="Date Placeholder 3">
            <a:extLst>
              <a:ext uri="{FF2B5EF4-FFF2-40B4-BE49-F238E27FC236}">
                <a16:creationId xmlns:a16="http://schemas.microsoft.com/office/drawing/2014/main" id="{9AF0C2C6-EA75-CE58-6FF8-B8D4CBA98E34}"/>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1A4E9004-757F-12E3-9A11-A32EF4EB6EFA}"/>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78CA2CD0-5DE0-0CE4-99B0-60931EA03C1D}"/>
              </a:ext>
            </a:extLst>
          </p:cNvPr>
          <p:cNvSpPr>
            <a:spLocks noGrp="1"/>
          </p:cNvSpPr>
          <p:nvPr>
            <p:ph type="sldNum" sz="quarter" idx="12"/>
          </p:nvPr>
        </p:nvSpPr>
        <p:spPr/>
        <p:txBody>
          <a:bodyPr/>
          <a:lstStyle/>
          <a:p>
            <a:fld id="{D7ADE906-F283-C946-BC01-81E82A8FB615}" type="slidenum">
              <a:rPr lang="en-US" smtClean="0"/>
              <a:pPr/>
              <a:t>20</a:t>
            </a:fld>
            <a:endParaRPr lang="en-US" dirty="0"/>
          </a:p>
        </p:txBody>
      </p:sp>
    </p:spTree>
    <p:extLst>
      <p:ext uri="{BB962C8B-B14F-4D97-AF65-F5344CB8AC3E}">
        <p14:creationId xmlns:p14="http://schemas.microsoft.com/office/powerpoint/2010/main" val="49947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4F5945F-215A-1CE7-E8A5-45E55DAB1295}"/>
              </a:ext>
            </a:extLst>
          </p:cNvPr>
          <p:cNvSpPr txBox="1"/>
          <p:nvPr/>
        </p:nvSpPr>
        <p:spPr>
          <a:xfrm>
            <a:off x="2986437" y="1768394"/>
            <a:ext cx="6219126" cy="4524315"/>
          </a:xfrm>
          <a:prstGeom prst="rect">
            <a:avLst/>
          </a:prstGeom>
          <a:solidFill>
            <a:srgbClr val="31373A"/>
          </a:solidFill>
        </p:spPr>
        <p:txBody>
          <a:bodyPr wrap="square" rtlCol="0">
            <a:spAutoFit/>
          </a:bodyPr>
          <a:lstStyle/>
          <a:p>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[Get Event </a:t>
            </a:r>
          </a:p>
          <a:p>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[Category Event </a:t>
            </a:r>
            <a:r>
              <a:rPr lang="en-US" b="1" dirty="0">
                <a:solidFill>
                  <a:schemeClr val="bg1"/>
                </a:solidFill>
                <a:ea typeface="Amazon Ember Light" panose="020B0403020204020204" pitchFamily="34" charset="0"/>
                <a:cs typeface="Amazon Ember Light" panose="020B0403020204020204" pitchFamily="34" charset="0"/>
              </a:rPr>
              <a:t>Movie</a:t>
            </a:r>
            <a:r>
              <a:rPr lang="en-US" dirty="0">
                <a:solidFill>
                  <a:schemeClr val="accent2"/>
                </a:solidFill>
                <a:ea typeface="Amazon Ember Light" panose="020B0403020204020204" pitchFamily="34" charset="0"/>
                <a:cs typeface="Amazon Ember Light" panose="020B0403020204020204" pitchFamily="34" charset="0"/>
              </a:rPr>
              <a:t> ] </a:t>
            </a:r>
          </a:p>
          <a:p>
            <a:r>
              <a:rPr lang="en-US" dirty="0">
                <a:ea typeface="Amazon Ember Light" panose="020B0403020204020204" pitchFamily="34" charset="0"/>
                <a:cs typeface="Amazon Ember Light" panose="020B0403020204020204" pitchFamily="34" charset="0"/>
              </a:rPr>
              <a:t>	</a:t>
            </a:r>
            <a:r>
              <a:rPr lang="en-US" b="1" dirty="0">
                <a:solidFill>
                  <a:schemeClr val="bg1"/>
                </a:solidFill>
                <a:ea typeface="Amazon Ember Light" panose="020B0403020204020204" pitchFamily="34" charset="0"/>
                <a:cs typeface="Amazon Ember Light" panose="020B0403020204020204" pitchFamily="34" charset="0"/>
              </a:rPr>
              <a:t>in</a:t>
            </a:r>
            <a:r>
              <a:rPr lang="en-US" dirty="0">
                <a:ea typeface="Amazon Ember Light" panose="020B0403020204020204" pitchFamily="34" charset="0"/>
                <a:cs typeface="Amazon Ember Light" panose="020B0403020204020204" pitchFamily="34" charset="0"/>
              </a:rPr>
              <a:t> </a:t>
            </a:r>
          </a:p>
          <a:p>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[Location </a:t>
            </a:r>
          </a:p>
          <a:p>
            <a:r>
              <a:rPr lang="en-US" dirty="0">
                <a:ea typeface="Amazon Ember Light" panose="020B0403020204020204" pitchFamily="34" charset="0"/>
                <a:cs typeface="Amazon Ember Light" panose="020B0403020204020204" pitchFamily="34" charset="0"/>
              </a:rPr>
              <a:t>	</a:t>
            </a:r>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	[Get Location </a:t>
            </a:r>
          </a:p>
          <a:p>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	[Category Location </a:t>
            </a:r>
            <a:r>
              <a:rPr lang="en-US" b="1" dirty="0">
                <a:solidFill>
                  <a:schemeClr val="bg1"/>
                </a:solidFill>
                <a:ea typeface="Amazon Ember Light" panose="020B0403020204020204" pitchFamily="34" charset="0"/>
                <a:cs typeface="Amazon Ember Light" panose="020B0403020204020204" pitchFamily="34" charset="0"/>
              </a:rPr>
              <a:t>the park </a:t>
            </a:r>
            <a:r>
              <a:rPr lang="en-US" dirty="0">
                <a:solidFill>
                  <a:schemeClr val="accent2"/>
                </a:solidFill>
                <a:ea typeface="Amazon Ember Light" panose="020B0403020204020204" pitchFamily="34" charset="0"/>
                <a:cs typeface="Amazon Ember Light" panose="020B0403020204020204" pitchFamily="34" charset="0"/>
              </a:rPr>
              <a:t>]</a:t>
            </a:r>
          </a:p>
          <a:p>
            <a:r>
              <a:rPr lang="en-US" dirty="0">
                <a:ea typeface="Amazon Ember Light" panose="020B0403020204020204" pitchFamily="34" charset="0"/>
                <a:cs typeface="Amazon Ember Light" panose="020B0403020204020204" pitchFamily="34" charset="0"/>
              </a:rPr>
              <a:t>		</a:t>
            </a:r>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 ]</a:t>
            </a:r>
          </a:p>
          <a:p>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 </a:t>
            </a:r>
          </a:p>
          <a:p>
            <a:r>
              <a:rPr lang="en-US" dirty="0">
                <a:ea typeface="Amazon Ember Light" panose="020B0403020204020204" pitchFamily="34" charset="0"/>
                <a:cs typeface="Amazon Ember Light" panose="020B0403020204020204" pitchFamily="34" charset="0"/>
              </a:rPr>
              <a:t>	</a:t>
            </a:r>
            <a:r>
              <a:rPr lang="en-US" b="1" dirty="0">
                <a:solidFill>
                  <a:schemeClr val="bg1"/>
                </a:solidFill>
                <a:ea typeface="Amazon Ember Light" panose="020B0403020204020204" pitchFamily="34" charset="0"/>
                <a:cs typeface="Amazon Ember Light" panose="020B0403020204020204" pitchFamily="34" charset="0"/>
              </a:rPr>
              <a:t>events</a:t>
            </a:r>
            <a:r>
              <a:rPr lang="en-US" dirty="0">
                <a:solidFill>
                  <a:schemeClr val="bg1"/>
                </a:solidFill>
                <a:ea typeface="Amazon Ember Light" panose="020B0403020204020204" pitchFamily="34" charset="0"/>
                <a:cs typeface="Amazon Ember Light" panose="020B0403020204020204" pitchFamily="34" charset="0"/>
              </a:rPr>
              <a:t> </a:t>
            </a:r>
          </a:p>
          <a:p>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[Location </a:t>
            </a:r>
          </a:p>
          <a:p>
            <a:r>
              <a:rPr lang="en-US" dirty="0">
                <a:ea typeface="Amazon Ember Light" panose="020B0403020204020204" pitchFamily="34" charset="0"/>
                <a:cs typeface="Amazon Ember Light" panose="020B0403020204020204" pitchFamily="34" charset="0"/>
              </a:rPr>
              <a:t>	</a:t>
            </a:r>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	[Get Location </a:t>
            </a:r>
          </a:p>
          <a:p>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	[Location Modifier </a:t>
            </a:r>
            <a:r>
              <a:rPr lang="en-US" b="1" dirty="0">
                <a:solidFill>
                  <a:schemeClr val="bg1"/>
                </a:solidFill>
                <a:ea typeface="Amazon Ember Light" panose="020B0403020204020204" pitchFamily="34" charset="0"/>
                <a:cs typeface="Amazon Ember Light" panose="020B0403020204020204" pitchFamily="34" charset="0"/>
              </a:rPr>
              <a:t>nearby</a:t>
            </a:r>
            <a:r>
              <a:rPr lang="en-US" dirty="0">
                <a:solidFill>
                  <a:schemeClr val="bg1"/>
                </a:solidFill>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a:t>
            </a:r>
            <a:r>
              <a:rPr lang="en-US" dirty="0">
                <a:solidFill>
                  <a:schemeClr val="accent4">
                    <a:lumMod val="75000"/>
                  </a:schemeClr>
                </a:solidFill>
                <a:ea typeface="Amazon Ember Light" panose="020B0403020204020204" pitchFamily="34" charset="0"/>
                <a:cs typeface="Amazon Ember Light" panose="020B0403020204020204" pitchFamily="34" charset="0"/>
              </a:rPr>
              <a:t> </a:t>
            </a:r>
          </a:p>
          <a:p>
            <a:r>
              <a:rPr lang="en-US" dirty="0">
                <a:ea typeface="Amazon Ember Light" panose="020B0403020204020204" pitchFamily="34" charset="0"/>
                <a:cs typeface="Amazon Ember Light" panose="020B0403020204020204" pitchFamily="34" charset="0"/>
              </a:rPr>
              <a:t>		</a:t>
            </a:r>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 </a:t>
            </a:r>
          </a:p>
          <a:p>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 </a:t>
            </a:r>
          </a:p>
          <a:p>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[Date Time </a:t>
            </a:r>
            <a:r>
              <a:rPr lang="en-US" b="1" dirty="0">
                <a:solidFill>
                  <a:schemeClr val="bg1"/>
                </a:solidFill>
                <a:ea typeface="Amazon Ember Light" panose="020B0403020204020204" pitchFamily="34" charset="0"/>
                <a:cs typeface="Amazon Ember Light" panose="020B0403020204020204" pitchFamily="34" charset="0"/>
              </a:rPr>
              <a:t>this week </a:t>
            </a:r>
            <a:r>
              <a:rPr lang="en-US" dirty="0">
                <a:solidFill>
                  <a:schemeClr val="accent2"/>
                </a:solidFill>
                <a:ea typeface="Amazon Ember Light" panose="020B0403020204020204" pitchFamily="34" charset="0"/>
                <a:cs typeface="Amazon Ember Light" panose="020B0403020204020204" pitchFamily="34" charset="0"/>
              </a:rPr>
              <a:t>]</a:t>
            </a:r>
          </a:p>
          <a:p>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 ]</a:t>
            </a:r>
          </a:p>
        </p:txBody>
      </p:sp>
      <p:sp>
        <p:nvSpPr>
          <p:cNvPr id="8" name="TextBox 7">
            <a:extLst>
              <a:ext uri="{FF2B5EF4-FFF2-40B4-BE49-F238E27FC236}">
                <a16:creationId xmlns:a16="http://schemas.microsoft.com/office/drawing/2014/main" id="{61670286-86F3-71C8-2F5F-E6A231B2236A}"/>
              </a:ext>
            </a:extLst>
          </p:cNvPr>
          <p:cNvSpPr txBox="1"/>
          <p:nvPr/>
        </p:nvSpPr>
        <p:spPr>
          <a:xfrm>
            <a:off x="2986437" y="1768394"/>
            <a:ext cx="6219126" cy="4524315"/>
          </a:xfrm>
          <a:prstGeom prst="rect">
            <a:avLst/>
          </a:prstGeom>
          <a:solidFill>
            <a:srgbClr val="31373A"/>
          </a:solidFill>
        </p:spPr>
        <p:txBody>
          <a:bodyPr wrap="square" rtlCol="0">
            <a:spAutoFit/>
          </a:bodyPr>
          <a:lstStyle/>
          <a:p>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[Get Event </a:t>
            </a:r>
          </a:p>
          <a:p>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[Category Event </a:t>
            </a:r>
            <a:r>
              <a:rPr lang="en-US" b="1" dirty="0">
                <a:solidFill>
                  <a:schemeClr val="bg1"/>
                </a:solidFill>
                <a:ea typeface="Amazon Ember Light" panose="020B0403020204020204" pitchFamily="34" charset="0"/>
                <a:cs typeface="Amazon Ember Light" panose="020B0403020204020204" pitchFamily="34" charset="0"/>
              </a:rPr>
              <a:t>@ptr0</a:t>
            </a:r>
            <a:r>
              <a:rPr lang="en-US" dirty="0">
                <a:solidFill>
                  <a:schemeClr val="accent2"/>
                </a:solidFill>
                <a:ea typeface="Amazon Ember Light" panose="020B0403020204020204" pitchFamily="34" charset="0"/>
                <a:cs typeface="Amazon Ember Light" panose="020B0403020204020204" pitchFamily="34" charset="0"/>
              </a:rPr>
              <a:t> ] </a:t>
            </a:r>
          </a:p>
          <a:p>
            <a:r>
              <a:rPr lang="en-US" dirty="0">
                <a:ea typeface="Amazon Ember Light" panose="020B0403020204020204" pitchFamily="34" charset="0"/>
                <a:cs typeface="Amazon Ember Light" panose="020B0403020204020204" pitchFamily="34" charset="0"/>
              </a:rPr>
              <a:t>	</a:t>
            </a:r>
            <a:r>
              <a:rPr lang="en-US" b="1" dirty="0">
                <a:solidFill>
                  <a:schemeClr val="bg1"/>
                </a:solidFill>
                <a:ea typeface="Amazon Ember Light" panose="020B0403020204020204" pitchFamily="34" charset="0"/>
                <a:cs typeface="Amazon Ember Light" panose="020B0403020204020204" pitchFamily="34" charset="0"/>
              </a:rPr>
              <a:t>@ptr1</a:t>
            </a:r>
            <a:r>
              <a:rPr lang="en-US" dirty="0">
                <a:ea typeface="Amazon Ember Light" panose="020B0403020204020204" pitchFamily="34" charset="0"/>
                <a:cs typeface="Amazon Ember Light" panose="020B0403020204020204" pitchFamily="34" charset="0"/>
              </a:rPr>
              <a:t> </a:t>
            </a:r>
          </a:p>
          <a:p>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[Location </a:t>
            </a:r>
          </a:p>
          <a:p>
            <a:r>
              <a:rPr lang="en-US" dirty="0">
                <a:ea typeface="Amazon Ember Light" panose="020B0403020204020204" pitchFamily="34" charset="0"/>
                <a:cs typeface="Amazon Ember Light" panose="020B0403020204020204" pitchFamily="34" charset="0"/>
              </a:rPr>
              <a:t>		</a:t>
            </a:r>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[Get Location </a:t>
            </a:r>
          </a:p>
          <a:p>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[Category Location </a:t>
            </a:r>
            <a:r>
              <a:rPr lang="en-US" b="1" dirty="0">
                <a:solidFill>
                  <a:schemeClr val="bg1"/>
                </a:solidFill>
                <a:ea typeface="Amazon Ember Light" panose="020B0403020204020204" pitchFamily="34" charset="0"/>
                <a:cs typeface="Amazon Ember Light" panose="020B0403020204020204" pitchFamily="34" charset="0"/>
              </a:rPr>
              <a:t>@ptr2 @ptr3 </a:t>
            </a:r>
            <a:r>
              <a:rPr lang="en-US" dirty="0">
                <a:solidFill>
                  <a:schemeClr val="accent2"/>
                </a:solidFill>
                <a:ea typeface="Amazon Ember Light" panose="020B0403020204020204" pitchFamily="34" charset="0"/>
                <a:cs typeface="Amazon Ember Light" panose="020B0403020204020204" pitchFamily="34" charset="0"/>
              </a:rPr>
              <a:t>]</a:t>
            </a:r>
          </a:p>
          <a:p>
            <a:r>
              <a:rPr lang="en-US" dirty="0">
                <a:ea typeface="Amazon Ember Light" panose="020B0403020204020204" pitchFamily="34" charset="0"/>
                <a:cs typeface="Amazon Ember Light" panose="020B0403020204020204" pitchFamily="34" charset="0"/>
              </a:rPr>
              <a:t>		</a:t>
            </a:r>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 ]</a:t>
            </a:r>
          </a:p>
          <a:p>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 </a:t>
            </a:r>
          </a:p>
          <a:p>
            <a:r>
              <a:rPr lang="en-US" dirty="0">
                <a:ea typeface="Amazon Ember Light" panose="020B0403020204020204" pitchFamily="34" charset="0"/>
                <a:cs typeface="Amazon Ember Light" panose="020B0403020204020204" pitchFamily="34" charset="0"/>
              </a:rPr>
              <a:t>	</a:t>
            </a:r>
            <a:r>
              <a:rPr lang="en-US" b="1" dirty="0">
                <a:solidFill>
                  <a:schemeClr val="bg1"/>
                </a:solidFill>
                <a:ea typeface="Amazon Ember Light" panose="020B0403020204020204" pitchFamily="34" charset="0"/>
                <a:cs typeface="Amazon Ember Light" panose="020B0403020204020204" pitchFamily="34" charset="0"/>
              </a:rPr>
              <a:t>@ptr4</a:t>
            </a:r>
            <a:r>
              <a:rPr lang="en-US" dirty="0">
                <a:solidFill>
                  <a:schemeClr val="bg1"/>
                </a:solidFill>
                <a:ea typeface="Amazon Ember Light" panose="020B0403020204020204" pitchFamily="34" charset="0"/>
                <a:cs typeface="Amazon Ember Light" panose="020B0403020204020204" pitchFamily="34" charset="0"/>
              </a:rPr>
              <a:t> </a:t>
            </a:r>
          </a:p>
          <a:p>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[Location </a:t>
            </a:r>
          </a:p>
          <a:p>
            <a:r>
              <a:rPr lang="en-US" dirty="0">
                <a:ea typeface="Amazon Ember Light" panose="020B0403020204020204" pitchFamily="34" charset="0"/>
                <a:cs typeface="Amazon Ember Light" panose="020B0403020204020204" pitchFamily="34" charset="0"/>
              </a:rPr>
              <a:t>		</a:t>
            </a:r>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[Get Location </a:t>
            </a:r>
          </a:p>
          <a:p>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[Location Modifier </a:t>
            </a:r>
            <a:r>
              <a:rPr lang="en-US" b="1" dirty="0">
                <a:solidFill>
                  <a:schemeClr val="bg1"/>
                </a:solidFill>
                <a:ea typeface="Amazon Ember Light" panose="020B0403020204020204" pitchFamily="34" charset="0"/>
                <a:cs typeface="Amazon Ember Light" panose="020B0403020204020204" pitchFamily="34" charset="0"/>
              </a:rPr>
              <a:t>@ptr5</a:t>
            </a:r>
            <a:r>
              <a:rPr lang="en-US" dirty="0">
                <a:solidFill>
                  <a:schemeClr val="bg1"/>
                </a:solidFill>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a:t>
            </a:r>
            <a:r>
              <a:rPr lang="en-US" dirty="0">
                <a:solidFill>
                  <a:schemeClr val="accent4">
                    <a:lumMod val="75000"/>
                  </a:schemeClr>
                </a:solidFill>
                <a:ea typeface="Amazon Ember Light" panose="020B0403020204020204" pitchFamily="34" charset="0"/>
                <a:cs typeface="Amazon Ember Light" panose="020B0403020204020204" pitchFamily="34" charset="0"/>
              </a:rPr>
              <a:t> </a:t>
            </a:r>
          </a:p>
          <a:p>
            <a:r>
              <a:rPr lang="en-US" dirty="0">
                <a:ea typeface="Amazon Ember Light" panose="020B0403020204020204" pitchFamily="34" charset="0"/>
                <a:cs typeface="Amazon Ember Light" panose="020B0403020204020204" pitchFamily="34" charset="0"/>
              </a:rPr>
              <a:t>	</a:t>
            </a:r>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	] </a:t>
            </a:r>
          </a:p>
          <a:p>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 </a:t>
            </a:r>
          </a:p>
          <a:p>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[Date Time </a:t>
            </a:r>
            <a:r>
              <a:rPr lang="en-US" b="1" dirty="0">
                <a:solidFill>
                  <a:schemeClr val="bg1"/>
                </a:solidFill>
                <a:ea typeface="Amazon Ember Light" panose="020B0403020204020204" pitchFamily="34" charset="0"/>
                <a:cs typeface="Amazon Ember Light" panose="020B0403020204020204" pitchFamily="34" charset="0"/>
              </a:rPr>
              <a:t>@ptr6 @ptr7 </a:t>
            </a:r>
            <a:r>
              <a:rPr lang="en-US" dirty="0">
                <a:solidFill>
                  <a:schemeClr val="accent2"/>
                </a:solidFill>
                <a:ea typeface="Amazon Ember Light" panose="020B0403020204020204" pitchFamily="34" charset="0"/>
                <a:cs typeface="Amazon Ember Light" panose="020B0403020204020204" pitchFamily="34" charset="0"/>
              </a:rPr>
              <a:t>]</a:t>
            </a:r>
          </a:p>
          <a:p>
            <a:r>
              <a:rPr lang="en-US" dirty="0">
                <a:solidFill>
                  <a:schemeClr val="accent1"/>
                </a:solidFill>
                <a:ea typeface="Amazon Ember Light" panose="020B0403020204020204" pitchFamily="34" charset="0"/>
                <a:cs typeface="Amazon Ember Light" panose="020B0403020204020204" pitchFamily="34" charset="0"/>
              </a:rPr>
              <a:t> </a:t>
            </a:r>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a:t>
            </a:r>
          </a:p>
        </p:txBody>
      </p:sp>
      <p:sp>
        <p:nvSpPr>
          <p:cNvPr id="2" name="Title 1">
            <a:extLst>
              <a:ext uri="{FF2B5EF4-FFF2-40B4-BE49-F238E27FC236}">
                <a16:creationId xmlns:a16="http://schemas.microsoft.com/office/drawing/2014/main" id="{5D94FBD1-35D8-DBAD-3F6C-8AE064CBF91E}"/>
              </a:ext>
            </a:extLst>
          </p:cNvPr>
          <p:cNvSpPr>
            <a:spLocks noGrp="1"/>
          </p:cNvSpPr>
          <p:nvPr>
            <p:ph type="title"/>
          </p:nvPr>
        </p:nvSpPr>
        <p:spPr/>
        <p:txBody>
          <a:bodyPr/>
          <a:lstStyle/>
          <a:p>
            <a:r>
              <a:rPr lang="en-US" dirty="0"/>
              <a:t>Target Formulation</a:t>
            </a:r>
          </a:p>
        </p:txBody>
      </p:sp>
      <p:sp>
        <p:nvSpPr>
          <p:cNvPr id="4" name="Date Placeholder 3">
            <a:extLst>
              <a:ext uri="{FF2B5EF4-FFF2-40B4-BE49-F238E27FC236}">
                <a16:creationId xmlns:a16="http://schemas.microsoft.com/office/drawing/2014/main" id="{FBBCB514-E394-48A3-90EA-D47BE2DD7D2B}"/>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B3D28786-9F6A-2F8B-68AB-8D925D1D9710}"/>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E4DC591A-4062-27D9-C935-7E14316BE1CD}"/>
              </a:ext>
            </a:extLst>
          </p:cNvPr>
          <p:cNvSpPr>
            <a:spLocks noGrp="1"/>
          </p:cNvSpPr>
          <p:nvPr>
            <p:ph type="sldNum" sz="quarter" idx="12"/>
          </p:nvPr>
        </p:nvSpPr>
        <p:spPr/>
        <p:txBody>
          <a:bodyPr/>
          <a:lstStyle/>
          <a:p>
            <a:fld id="{D7ADE906-F283-C946-BC01-81E82A8FB615}" type="slidenum">
              <a:rPr lang="en-US" smtClean="0"/>
              <a:pPr/>
              <a:t>21</a:t>
            </a:fld>
            <a:endParaRPr lang="en-US" dirty="0"/>
          </a:p>
        </p:txBody>
      </p:sp>
      <p:sp>
        <p:nvSpPr>
          <p:cNvPr id="7" name="TextBox 6">
            <a:extLst>
              <a:ext uri="{FF2B5EF4-FFF2-40B4-BE49-F238E27FC236}">
                <a16:creationId xmlns:a16="http://schemas.microsoft.com/office/drawing/2014/main" id="{48FC9558-FF58-AA0D-6CFE-2993F4BE6D1A}"/>
              </a:ext>
            </a:extLst>
          </p:cNvPr>
          <p:cNvSpPr txBox="1"/>
          <p:nvPr/>
        </p:nvSpPr>
        <p:spPr>
          <a:xfrm>
            <a:off x="1995814" y="1849546"/>
            <a:ext cx="827214" cy="369332"/>
          </a:xfrm>
          <a:prstGeom prst="rect">
            <a:avLst/>
          </a:prstGeom>
          <a:noFill/>
        </p:spPr>
        <p:txBody>
          <a:bodyPr wrap="none" rtlCol="0">
            <a:spAutoFit/>
          </a:bodyPr>
          <a:lstStyle/>
          <a:p>
            <a:r>
              <a:rPr lang="en-US" dirty="0"/>
              <a:t>Target:</a:t>
            </a:r>
          </a:p>
        </p:txBody>
      </p:sp>
      <p:sp>
        <p:nvSpPr>
          <p:cNvPr id="10" name="TextBox 9">
            <a:extLst>
              <a:ext uri="{FF2B5EF4-FFF2-40B4-BE49-F238E27FC236}">
                <a16:creationId xmlns:a16="http://schemas.microsoft.com/office/drawing/2014/main" id="{F5C57D6C-7AC3-4CAC-1A03-D578A09D6C67}"/>
              </a:ext>
            </a:extLst>
          </p:cNvPr>
          <p:cNvSpPr txBox="1"/>
          <p:nvPr/>
        </p:nvSpPr>
        <p:spPr>
          <a:xfrm>
            <a:off x="2814127" y="1391342"/>
            <a:ext cx="4521121" cy="369332"/>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Movie in the park events nearby this week</a:t>
            </a:r>
            <a:endParaRPr lang="en-US" dirty="0">
              <a:solidFill>
                <a:schemeClr val="tx1"/>
              </a:solidFill>
              <a:ea typeface="Amazon Ember Light" panose="020B0403020204020204" pitchFamily="34" charset="0"/>
              <a:cs typeface="Amazon Ember Light" panose="020B0403020204020204" pitchFamily="34" charset="0"/>
            </a:endParaRPr>
          </a:p>
        </p:txBody>
      </p:sp>
      <p:sp>
        <p:nvSpPr>
          <p:cNvPr id="13" name="TextBox 12">
            <a:extLst>
              <a:ext uri="{FF2B5EF4-FFF2-40B4-BE49-F238E27FC236}">
                <a16:creationId xmlns:a16="http://schemas.microsoft.com/office/drawing/2014/main" id="{A59FF966-EF2B-C728-112F-E27CA19227A3}"/>
              </a:ext>
            </a:extLst>
          </p:cNvPr>
          <p:cNvSpPr txBox="1"/>
          <p:nvPr/>
        </p:nvSpPr>
        <p:spPr>
          <a:xfrm>
            <a:off x="1981479" y="1389626"/>
            <a:ext cx="886589" cy="369332"/>
          </a:xfrm>
          <a:prstGeom prst="rect">
            <a:avLst/>
          </a:prstGeom>
          <a:noFill/>
        </p:spPr>
        <p:txBody>
          <a:bodyPr wrap="none" rtlCol="0">
            <a:spAutoFit/>
          </a:bodyPr>
          <a:lstStyle/>
          <a:p>
            <a:r>
              <a:rPr lang="en-US" dirty="0"/>
              <a:t>Source:</a:t>
            </a:r>
          </a:p>
        </p:txBody>
      </p:sp>
      <p:sp>
        <p:nvSpPr>
          <p:cNvPr id="12" name="TextBox 11">
            <a:extLst>
              <a:ext uri="{FF2B5EF4-FFF2-40B4-BE49-F238E27FC236}">
                <a16:creationId xmlns:a16="http://schemas.microsoft.com/office/drawing/2014/main" id="{526FB63F-4066-33F5-DE9D-665EFBA2EB6F}"/>
              </a:ext>
            </a:extLst>
          </p:cNvPr>
          <p:cNvSpPr txBox="1"/>
          <p:nvPr/>
        </p:nvSpPr>
        <p:spPr>
          <a:xfrm>
            <a:off x="478241" y="1772602"/>
            <a:ext cx="10811552" cy="646331"/>
          </a:xfrm>
          <a:prstGeom prst="rect">
            <a:avLst/>
          </a:prstGeom>
          <a:solidFill>
            <a:srgbClr val="31373A"/>
          </a:solidFill>
        </p:spPr>
        <p:txBody>
          <a:bodyPr wrap="square" rtlCol="0">
            <a:spAutoFit/>
          </a:bodyPr>
          <a:lstStyle/>
          <a:p>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[Get Event </a:t>
            </a:r>
            <a:r>
              <a:rPr lang="en-US" dirty="0">
                <a:solidFill>
                  <a:schemeClr val="accent2"/>
                </a:solidFill>
                <a:ea typeface="Amazon Ember Light" panose="020B0403020204020204" pitchFamily="34" charset="0"/>
                <a:cs typeface="Amazon Ember Light" panose="020B0403020204020204" pitchFamily="34" charset="0"/>
              </a:rPr>
              <a:t>[Category Event </a:t>
            </a:r>
            <a:r>
              <a:rPr lang="en-US" b="1" dirty="0">
                <a:solidFill>
                  <a:schemeClr val="bg1"/>
                </a:solidFill>
                <a:ea typeface="Amazon Ember Light" panose="020B0403020204020204" pitchFamily="34" charset="0"/>
                <a:cs typeface="Amazon Ember Light" panose="020B0403020204020204" pitchFamily="34" charset="0"/>
              </a:rPr>
              <a:t>@ptr0</a:t>
            </a:r>
            <a:r>
              <a:rPr lang="en-US" dirty="0">
                <a:solidFill>
                  <a:schemeClr val="accent2"/>
                </a:solidFill>
                <a:ea typeface="Amazon Ember Light" panose="020B0403020204020204" pitchFamily="34" charset="0"/>
                <a:cs typeface="Amazon Ember Light" panose="020B0403020204020204" pitchFamily="34" charset="0"/>
              </a:rPr>
              <a:t> ] </a:t>
            </a:r>
            <a:r>
              <a:rPr lang="en-US" b="1" dirty="0">
                <a:solidFill>
                  <a:schemeClr val="bg1"/>
                </a:solidFill>
                <a:ea typeface="Amazon Ember Light" panose="020B0403020204020204" pitchFamily="34" charset="0"/>
                <a:cs typeface="Amazon Ember Light" panose="020B0403020204020204" pitchFamily="34" charset="0"/>
              </a:rPr>
              <a:t>@ptr1</a:t>
            </a:r>
            <a:r>
              <a:rPr lang="en-US" dirty="0">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[Location </a:t>
            </a:r>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[Get Location </a:t>
            </a:r>
            <a:r>
              <a:rPr lang="en-US" dirty="0">
                <a:solidFill>
                  <a:schemeClr val="accent2"/>
                </a:solidFill>
                <a:ea typeface="Amazon Ember Light" panose="020B0403020204020204" pitchFamily="34" charset="0"/>
                <a:cs typeface="Amazon Ember Light" panose="020B0403020204020204" pitchFamily="34" charset="0"/>
              </a:rPr>
              <a:t>[Category Location </a:t>
            </a:r>
            <a:r>
              <a:rPr lang="en-US" b="1" dirty="0">
                <a:solidFill>
                  <a:schemeClr val="bg1"/>
                </a:solidFill>
                <a:ea typeface="Amazon Ember Light" panose="020B0403020204020204" pitchFamily="34" charset="0"/>
                <a:cs typeface="Amazon Ember Light" panose="020B0403020204020204" pitchFamily="34" charset="0"/>
              </a:rPr>
              <a:t>@ptr2 @ptr3 </a:t>
            </a:r>
            <a:r>
              <a:rPr lang="en-US" dirty="0">
                <a:solidFill>
                  <a:schemeClr val="accent2"/>
                </a:solidFill>
                <a:ea typeface="Amazon Ember Light" panose="020B0403020204020204" pitchFamily="34" charset="0"/>
                <a:cs typeface="Amazon Ember Light" panose="020B0403020204020204" pitchFamily="34" charset="0"/>
              </a:rPr>
              <a:t>]</a:t>
            </a:r>
            <a:r>
              <a:rPr lang="en-US" dirty="0">
                <a:solidFill>
                  <a:schemeClr val="accent4">
                    <a:lumMod val="75000"/>
                  </a:schemeClr>
                </a:solidFill>
                <a:ea typeface="Amazon Ember Light" panose="020B0403020204020204" pitchFamily="34" charset="0"/>
                <a:cs typeface="Amazon Ember Light" panose="020B0403020204020204" pitchFamily="34" charset="0"/>
              </a:rPr>
              <a:t> </a:t>
            </a:r>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a:t>
            </a:r>
            <a:r>
              <a:rPr lang="en-US" dirty="0">
                <a:solidFill>
                  <a:schemeClr val="accent6"/>
                </a:solidFill>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 </a:t>
            </a:r>
            <a:r>
              <a:rPr lang="en-US" b="1" dirty="0">
                <a:solidFill>
                  <a:schemeClr val="bg1"/>
                </a:solidFill>
                <a:ea typeface="Amazon Ember Light" panose="020B0403020204020204" pitchFamily="34" charset="0"/>
                <a:cs typeface="Amazon Ember Light" panose="020B0403020204020204" pitchFamily="34" charset="0"/>
              </a:rPr>
              <a:t>@ptr4</a:t>
            </a:r>
            <a:r>
              <a:rPr lang="en-US" dirty="0">
                <a:solidFill>
                  <a:schemeClr val="bg1"/>
                </a:solidFill>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[Location </a:t>
            </a:r>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[Get Location </a:t>
            </a:r>
            <a:r>
              <a:rPr lang="en-US" dirty="0">
                <a:solidFill>
                  <a:schemeClr val="accent2"/>
                </a:solidFill>
                <a:ea typeface="Amazon Ember Light" panose="020B0403020204020204" pitchFamily="34" charset="0"/>
                <a:cs typeface="Amazon Ember Light" panose="020B0403020204020204" pitchFamily="34" charset="0"/>
              </a:rPr>
              <a:t>[Location Modifier</a:t>
            </a:r>
            <a:r>
              <a:rPr lang="en-US" dirty="0">
                <a:solidFill>
                  <a:schemeClr val="accent4">
                    <a:lumMod val="75000"/>
                  </a:schemeClr>
                </a:solidFill>
                <a:ea typeface="Amazon Ember Light" panose="020B0403020204020204" pitchFamily="34" charset="0"/>
                <a:cs typeface="Amazon Ember Light" panose="020B0403020204020204" pitchFamily="34" charset="0"/>
              </a:rPr>
              <a:t> </a:t>
            </a:r>
            <a:r>
              <a:rPr lang="en-US" b="1" dirty="0">
                <a:solidFill>
                  <a:schemeClr val="bg1"/>
                </a:solidFill>
                <a:ea typeface="Amazon Ember Light" panose="020B0403020204020204" pitchFamily="34" charset="0"/>
                <a:cs typeface="Amazon Ember Light" panose="020B0403020204020204" pitchFamily="34" charset="0"/>
              </a:rPr>
              <a:t>@ptr5</a:t>
            </a:r>
            <a:r>
              <a:rPr lang="en-US" dirty="0">
                <a:solidFill>
                  <a:schemeClr val="bg1"/>
                </a:solidFill>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a:t>
            </a:r>
            <a:r>
              <a:rPr lang="en-US" dirty="0">
                <a:solidFill>
                  <a:schemeClr val="accent4">
                    <a:lumMod val="75000"/>
                  </a:schemeClr>
                </a:solidFill>
                <a:ea typeface="Amazon Ember Light" panose="020B0403020204020204" pitchFamily="34" charset="0"/>
                <a:cs typeface="Amazon Ember Light" panose="020B0403020204020204" pitchFamily="34" charset="0"/>
              </a:rPr>
              <a:t> </a:t>
            </a:r>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a:t>
            </a:r>
            <a:r>
              <a:rPr lang="en-US" dirty="0">
                <a:solidFill>
                  <a:schemeClr val="accent6"/>
                </a:solidFill>
                <a:ea typeface="Amazon Ember Light" panose="020B0403020204020204" pitchFamily="34" charset="0"/>
                <a:cs typeface="Amazon Ember Light" panose="020B0403020204020204" pitchFamily="34" charset="0"/>
              </a:rPr>
              <a:t> </a:t>
            </a:r>
            <a:r>
              <a:rPr lang="en-US" dirty="0">
                <a:solidFill>
                  <a:schemeClr val="accent2"/>
                </a:solidFill>
                <a:ea typeface="Amazon Ember Light" panose="020B0403020204020204" pitchFamily="34" charset="0"/>
                <a:cs typeface="Amazon Ember Light" panose="020B0403020204020204" pitchFamily="34" charset="0"/>
              </a:rPr>
              <a:t>] [Date Time </a:t>
            </a:r>
            <a:r>
              <a:rPr lang="en-US" b="1" dirty="0">
                <a:solidFill>
                  <a:schemeClr val="bg1"/>
                </a:solidFill>
                <a:ea typeface="Amazon Ember Light" panose="020B0403020204020204" pitchFamily="34" charset="0"/>
                <a:cs typeface="Amazon Ember Light" panose="020B0403020204020204" pitchFamily="34" charset="0"/>
              </a:rPr>
              <a:t>@ptr6 @ptr7 </a:t>
            </a:r>
            <a:r>
              <a:rPr lang="en-US" dirty="0">
                <a:solidFill>
                  <a:schemeClr val="accent2"/>
                </a:solidFill>
                <a:ea typeface="Amazon Ember Light" panose="020B0403020204020204" pitchFamily="34" charset="0"/>
                <a:cs typeface="Amazon Ember Light" panose="020B0403020204020204" pitchFamily="34" charset="0"/>
              </a:rPr>
              <a:t>] </a:t>
            </a:r>
            <a:r>
              <a:rPr lang="en-US" dirty="0">
                <a:solidFill>
                  <a:schemeClr val="accent1">
                    <a:lumMod val="60000"/>
                    <a:lumOff val="40000"/>
                  </a:schemeClr>
                </a:solidFill>
                <a:ea typeface="Amazon Ember Light" panose="020B0403020204020204" pitchFamily="34" charset="0"/>
                <a:cs typeface="Amazon Ember Light" panose="020B0403020204020204" pitchFamily="34" charset="0"/>
              </a:rPr>
              <a:t>]</a:t>
            </a:r>
          </a:p>
        </p:txBody>
      </p:sp>
    </p:spTree>
    <p:extLst>
      <p:ext uri="{BB962C8B-B14F-4D97-AF65-F5344CB8AC3E}">
        <p14:creationId xmlns:p14="http://schemas.microsoft.com/office/powerpoint/2010/main" val="30510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8" grpId="0" animBg="1"/>
      <p:bldP spid="8" grpId="1" animBg="1"/>
      <p:bldP spid="10"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9723-23B4-4A77-D22B-6139843BC85C}"/>
              </a:ext>
            </a:extLst>
          </p:cNvPr>
          <p:cNvSpPr>
            <a:spLocks noGrp="1"/>
          </p:cNvSpPr>
          <p:nvPr>
            <p:ph type="title"/>
          </p:nvPr>
        </p:nvSpPr>
        <p:spPr/>
        <p:txBody>
          <a:bodyPr/>
          <a:lstStyle/>
          <a:p>
            <a:r>
              <a:rPr lang="en-US" dirty="0"/>
              <a:t>Architecture: SEQ2SEQ-PTR</a:t>
            </a:r>
          </a:p>
        </p:txBody>
      </p:sp>
      <p:sp>
        <p:nvSpPr>
          <p:cNvPr id="4" name="Date Placeholder 3">
            <a:extLst>
              <a:ext uri="{FF2B5EF4-FFF2-40B4-BE49-F238E27FC236}">
                <a16:creationId xmlns:a16="http://schemas.microsoft.com/office/drawing/2014/main" id="{2DDB327C-FDBD-D1DF-C5B8-C4998C46AAC2}"/>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E0D5ABC8-0858-C4B2-15AD-E4F82B8F34D4}"/>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90F5D444-320C-E49C-A5CF-C5561F38F6B5}"/>
              </a:ext>
            </a:extLst>
          </p:cNvPr>
          <p:cNvSpPr>
            <a:spLocks noGrp="1"/>
          </p:cNvSpPr>
          <p:nvPr>
            <p:ph type="sldNum" sz="quarter" idx="12"/>
          </p:nvPr>
        </p:nvSpPr>
        <p:spPr/>
        <p:txBody>
          <a:bodyPr/>
          <a:lstStyle/>
          <a:p>
            <a:fld id="{D7ADE906-F283-C946-BC01-81E82A8FB615}" type="slidenum">
              <a:rPr lang="en-US" smtClean="0"/>
              <a:pPr/>
              <a:t>22</a:t>
            </a:fld>
            <a:endParaRPr lang="en-US" dirty="0"/>
          </a:p>
        </p:txBody>
      </p:sp>
      <p:cxnSp>
        <p:nvCxnSpPr>
          <p:cNvPr id="7" name="Straight Connector 6">
            <a:extLst>
              <a:ext uri="{FF2B5EF4-FFF2-40B4-BE49-F238E27FC236}">
                <a16:creationId xmlns:a16="http://schemas.microsoft.com/office/drawing/2014/main" id="{AC3C1201-EB40-44DC-CFE0-BF8B14ED553A}"/>
              </a:ext>
            </a:extLst>
          </p:cNvPr>
          <p:cNvCxnSpPr>
            <a:cxnSpLocks/>
          </p:cNvCxnSpPr>
          <p:nvPr/>
        </p:nvCxnSpPr>
        <p:spPr>
          <a:xfrm>
            <a:off x="2377438" y="3933096"/>
            <a:ext cx="0" cy="208444"/>
          </a:xfrm>
          <a:prstGeom prst="line">
            <a:avLst/>
          </a:prstGeom>
          <a:ln w="12700">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A2090D4F-E7E8-74FB-13EC-7251CE0ACDD0}"/>
              </a:ext>
            </a:extLst>
          </p:cNvPr>
          <p:cNvCxnSpPr>
            <a:cxnSpLocks/>
          </p:cNvCxnSpPr>
          <p:nvPr/>
        </p:nvCxnSpPr>
        <p:spPr>
          <a:xfrm>
            <a:off x="3092134" y="3936972"/>
            <a:ext cx="0" cy="208444"/>
          </a:xfrm>
          <a:prstGeom prst="line">
            <a:avLst/>
          </a:prstGeom>
          <a:ln w="12700">
            <a:solidFill>
              <a:schemeClr val="tx2"/>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331C1B3-82AE-C57D-ACDA-1CE38233B85F}"/>
              </a:ext>
            </a:extLst>
          </p:cNvPr>
          <p:cNvCxnSpPr>
            <a:cxnSpLocks/>
          </p:cNvCxnSpPr>
          <p:nvPr/>
        </p:nvCxnSpPr>
        <p:spPr>
          <a:xfrm>
            <a:off x="3819209" y="3936972"/>
            <a:ext cx="0" cy="208444"/>
          </a:xfrm>
          <a:prstGeom prst="line">
            <a:avLst/>
          </a:prstGeom>
          <a:ln w="12700">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D060E84-E473-68E6-B32C-B3783C02F183}"/>
              </a:ext>
            </a:extLst>
          </p:cNvPr>
          <p:cNvCxnSpPr>
            <a:cxnSpLocks/>
          </p:cNvCxnSpPr>
          <p:nvPr/>
        </p:nvCxnSpPr>
        <p:spPr>
          <a:xfrm>
            <a:off x="4552608" y="3936972"/>
            <a:ext cx="0" cy="208444"/>
          </a:xfrm>
          <a:prstGeom prst="line">
            <a:avLst/>
          </a:prstGeom>
          <a:ln w="12700">
            <a:solidFill>
              <a:schemeClr val="tx2"/>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A9BACDC0-8D89-307F-CF83-13DAB466C85C}"/>
              </a:ext>
            </a:extLst>
          </p:cNvPr>
          <p:cNvSpPr txBox="1"/>
          <p:nvPr/>
        </p:nvSpPr>
        <p:spPr>
          <a:xfrm>
            <a:off x="8618148" y="3436159"/>
            <a:ext cx="1389676" cy="307777"/>
          </a:xfrm>
          <a:prstGeom prst="rect">
            <a:avLst/>
          </a:prstGeom>
          <a:noFill/>
        </p:spPr>
        <p:txBody>
          <a:bodyPr wrap="none" rtlCol="0">
            <a:spAutoFit/>
          </a:bodyPr>
          <a:lstStyle/>
          <a:p>
            <a:r>
              <a:rPr lang="en-US" sz="1400" dirty="0"/>
              <a:t>Intents and slots</a:t>
            </a:r>
          </a:p>
        </p:txBody>
      </p:sp>
      <p:sp>
        <p:nvSpPr>
          <p:cNvPr id="12" name="Rectangle 11">
            <a:extLst>
              <a:ext uri="{FF2B5EF4-FFF2-40B4-BE49-F238E27FC236}">
                <a16:creationId xmlns:a16="http://schemas.microsoft.com/office/drawing/2014/main" id="{F868A878-EA08-6221-081A-51D14A10FCF6}"/>
              </a:ext>
            </a:extLst>
          </p:cNvPr>
          <p:cNvSpPr/>
          <p:nvPr/>
        </p:nvSpPr>
        <p:spPr>
          <a:xfrm>
            <a:off x="2223925" y="4153429"/>
            <a:ext cx="302655" cy="49205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3" name="Rectangle 12">
            <a:extLst>
              <a:ext uri="{FF2B5EF4-FFF2-40B4-BE49-F238E27FC236}">
                <a16:creationId xmlns:a16="http://schemas.microsoft.com/office/drawing/2014/main" id="{803BA0CF-34C3-7FA5-CE98-35C1BD3B6E1C}"/>
              </a:ext>
            </a:extLst>
          </p:cNvPr>
          <p:cNvSpPr/>
          <p:nvPr/>
        </p:nvSpPr>
        <p:spPr>
          <a:xfrm>
            <a:off x="2948657" y="4151278"/>
            <a:ext cx="302655" cy="49205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4" name="Rectangle 13">
            <a:extLst>
              <a:ext uri="{FF2B5EF4-FFF2-40B4-BE49-F238E27FC236}">
                <a16:creationId xmlns:a16="http://schemas.microsoft.com/office/drawing/2014/main" id="{41626516-A0E8-2332-71C2-3166648043B1}"/>
              </a:ext>
            </a:extLst>
          </p:cNvPr>
          <p:cNvSpPr/>
          <p:nvPr/>
        </p:nvSpPr>
        <p:spPr>
          <a:xfrm>
            <a:off x="3673389" y="4152421"/>
            <a:ext cx="302655" cy="49205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5" name="Rectangle 14">
            <a:extLst>
              <a:ext uri="{FF2B5EF4-FFF2-40B4-BE49-F238E27FC236}">
                <a16:creationId xmlns:a16="http://schemas.microsoft.com/office/drawing/2014/main" id="{99FE55C0-B099-093A-2537-42048EE6977D}"/>
              </a:ext>
            </a:extLst>
          </p:cNvPr>
          <p:cNvSpPr/>
          <p:nvPr/>
        </p:nvSpPr>
        <p:spPr>
          <a:xfrm>
            <a:off x="4398121" y="4152421"/>
            <a:ext cx="302655" cy="49205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6" name="Rectangle 15">
            <a:extLst>
              <a:ext uri="{FF2B5EF4-FFF2-40B4-BE49-F238E27FC236}">
                <a16:creationId xmlns:a16="http://schemas.microsoft.com/office/drawing/2014/main" id="{CCE809D7-5CBF-6355-1E6A-4D3A21CBF12D}"/>
              </a:ext>
            </a:extLst>
          </p:cNvPr>
          <p:cNvSpPr/>
          <p:nvPr/>
        </p:nvSpPr>
        <p:spPr>
          <a:xfrm>
            <a:off x="5812801" y="4140045"/>
            <a:ext cx="302655" cy="492055"/>
          </a:xfrm>
          <a:prstGeom prst="rect">
            <a:avLst/>
          </a:prstGeom>
          <a:solidFill>
            <a:srgbClr val="FEDF73"/>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7" name="Rectangle 16">
            <a:extLst>
              <a:ext uri="{FF2B5EF4-FFF2-40B4-BE49-F238E27FC236}">
                <a16:creationId xmlns:a16="http://schemas.microsoft.com/office/drawing/2014/main" id="{57A689A3-9149-FDB6-D167-24AD6CB678B6}"/>
              </a:ext>
            </a:extLst>
          </p:cNvPr>
          <p:cNvSpPr/>
          <p:nvPr/>
        </p:nvSpPr>
        <p:spPr>
          <a:xfrm>
            <a:off x="6685017" y="4139926"/>
            <a:ext cx="302655" cy="492055"/>
          </a:xfrm>
          <a:prstGeom prst="rect">
            <a:avLst/>
          </a:prstGeom>
          <a:solidFill>
            <a:srgbClr val="FEDF73"/>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8" name="Rectangle 17">
            <a:extLst>
              <a:ext uri="{FF2B5EF4-FFF2-40B4-BE49-F238E27FC236}">
                <a16:creationId xmlns:a16="http://schemas.microsoft.com/office/drawing/2014/main" id="{14036C95-12DF-4F27-1C59-05570930DFF2}"/>
              </a:ext>
            </a:extLst>
          </p:cNvPr>
          <p:cNvSpPr/>
          <p:nvPr/>
        </p:nvSpPr>
        <p:spPr>
          <a:xfrm>
            <a:off x="7459148" y="4141069"/>
            <a:ext cx="302655" cy="492055"/>
          </a:xfrm>
          <a:prstGeom prst="rect">
            <a:avLst/>
          </a:prstGeom>
          <a:solidFill>
            <a:srgbClr val="FEDF73"/>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9" name="Rectangle 18">
            <a:extLst>
              <a:ext uri="{FF2B5EF4-FFF2-40B4-BE49-F238E27FC236}">
                <a16:creationId xmlns:a16="http://schemas.microsoft.com/office/drawing/2014/main" id="{46950342-0DB0-3A27-7DB1-E2C871D2FE31}"/>
              </a:ext>
            </a:extLst>
          </p:cNvPr>
          <p:cNvSpPr/>
          <p:nvPr/>
        </p:nvSpPr>
        <p:spPr>
          <a:xfrm>
            <a:off x="8245887" y="4140045"/>
            <a:ext cx="302655" cy="492055"/>
          </a:xfrm>
          <a:prstGeom prst="rect">
            <a:avLst/>
          </a:prstGeom>
          <a:solidFill>
            <a:srgbClr val="FEDF73"/>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0" name="Rectangle 19">
            <a:extLst>
              <a:ext uri="{FF2B5EF4-FFF2-40B4-BE49-F238E27FC236}">
                <a16:creationId xmlns:a16="http://schemas.microsoft.com/office/drawing/2014/main" id="{0254B5B4-5857-BF6A-47F7-43F0B579C7A0}"/>
              </a:ext>
            </a:extLst>
          </p:cNvPr>
          <p:cNvSpPr/>
          <p:nvPr/>
        </p:nvSpPr>
        <p:spPr>
          <a:xfrm>
            <a:off x="9105495" y="4141069"/>
            <a:ext cx="302655" cy="492055"/>
          </a:xfrm>
          <a:prstGeom prst="rect">
            <a:avLst/>
          </a:prstGeom>
          <a:solidFill>
            <a:srgbClr val="FEDF73"/>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21" name="Straight Arrow Connector 20">
            <a:extLst>
              <a:ext uri="{FF2B5EF4-FFF2-40B4-BE49-F238E27FC236}">
                <a16:creationId xmlns:a16="http://schemas.microsoft.com/office/drawing/2014/main" id="{07E3C5AA-BE3B-57B9-C1BE-27583C10C703}"/>
              </a:ext>
            </a:extLst>
          </p:cNvPr>
          <p:cNvCxnSpPr>
            <a:cxnSpLocks/>
          </p:cNvCxnSpPr>
          <p:nvPr/>
        </p:nvCxnSpPr>
        <p:spPr>
          <a:xfrm flipV="1">
            <a:off x="2371409" y="4648660"/>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09A4CE4-0828-19C6-A833-80DE85333876}"/>
              </a:ext>
            </a:extLst>
          </p:cNvPr>
          <p:cNvCxnSpPr>
            <a:cxnSpLocks/>
          </p:cNvCxnSpPr>
          <p:nvPr/>
        </p:nvCxnSpPr>
        <p:spPr>
          <a:xfrm flipV="1">
            <a:off x="3092134" y="4646509"/>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80827B7-A29E-0D0B-36CD-CD1EDA2C8537}"/>
              </a:ext>
            </a:extLst>
          </p:cNvPr>
          <p:cNvCxnSpPr>
            <a:cxnSpLocks/>
          </p:cNvCxnSpPr>
          <p:nvPr/>
        </p:nvCxnSpPr>
        <p:spPr>
          <a:xfrm flipV="1">
            <a:off x="3819209" y="4646509"/>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D1FF835-44F1-0EE3-AFF3-802BF15D2DD2}"/>
              </a:ext>
            </a:extLst>
          </p:cNvPr>
          <p:cNvCxnSpPr>
            <a:cxnSpLocks/>
          </p:cNvCxnSpPr>
          <p:nvPr/>
        </p:nvCxnSpPr>
        <p:spPr>
          <a:xfrm flipV="1">
            <a:off x="4552634" y="4647161"/>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3933BE0-D27E-D783-8D2C-3D597B36E370}"/>
              </a:ext>
            </a:extLst>
          </p:cNvPr>
          <p:cNvCxnSpPr>
            <a:cxnSpLocks/>
          </p:cNvCxnSpPr>
          <p:nvPr/>
        </p:nvCxnSpPr>
        <p:spPr>
          <a:xfrm flipV="1">
            <a:off x="5960985" y="4646509"/>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890F74A-B8BD-F7F2-7F93-9D7D98FDA264}"/>
              </a:ext>
            </a:extLst>
          </p:cNvPr>
          <p:cNvCxnSpPr>
            <a:cxnSpLocks/>
          </p:cNvCxnSpPr>
          <p:nvPr/>
        </p:nvCxnSpPr>
        <p:spPr>
          <a:xfrm flipV="1">
            <a:off x="6830935" y="4646509"/>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87FE290-8863-1F55-8E10-DF696C17285A}"/>
              </a:ext>
            </a:extLst>
          </p:cNvPr>
          <p:cNvCxnSpPr>
            <a:cxnSpLocks/>
          </p:cNvCxnSpPr>
          <p:nvPr/>
        </p:nvCxnSpPr>
        <p:spPr>
          <a:xfrm flipV="1">
            <a:off x="7608810" y="4646509"/>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F583849-F6D6-D9AE-BD4B-B7E7E7076F98}"/>
              </a:ext>
            </a:extLst>
          </p:cNvPr>
          <p:cNvCxnSpPr>
            <a:cxnSpLocks/>
          </p:cNvCxnSpPr>
          <p:nvPr/>
        </p:nvCxnSpPr>
        <p:spPr>
          <a:xfrm flipV="1">
            <a:off x="8402560" y="4646509"/>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6A0A493-BCBB-4057-B4D4-C00DAB88BAFD}"/>
              </a:ext>
            </a:extLst>
          </p:cNvPr>
          <p:cNvCxnSpPr>
            <a:cxnSpLocks/>
          </p:cNvCxnSpPr>
          <p:nvPr/>
        </p:nvCxnSpPr>
        <p:spPr>
          <a:xfrm flipV="1">
            <a:off x="9256635" y="4646509"/>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B62A97B-5C36-4D06-1976-04AD7055F413}"/>
              </a:ext>
            </a:extLst>
          </p:cNvPr>
          <p:cNvCxnSpPr>
            <a:cxnSpLocks/>
          </p:cNvCxnSpPr>
          <p:nvPr/>
        </p:nvCxnSpPr>
        <p:spPr>
          <a:xfrm flipV="1">
            <a:off x="2374584" y="5219431"/>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FF49B77-BB5F-07EF-5015-196AEC989745}"/>
              </a:ext>
            </a:extLst>
          </p:cNvPr>
          <p:cNvCxnSpPr>
            <a:cxnSpLocks/>
          </p:cNvCxnSpPr>
          <p:nvPr/>
        </p:nvCxnSpPr>
        <p:spPr>
          <a:xfrm flipV="1">
            <a:off x="3095309" y="5217280"/>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F39E9ED2-FB47-8C5E-DB6C-4649DF4ABB46}"/>
              </a:ext>
            </a:extLst>
          </p:cNvPr>
          <p:cNvCxnSpPr>
            <a:cxnSpLocks/>
          </p:cNvCxnSpPr>
          <p:nvPr/>
        </p:nvCxnSpPr>
        <p:spPr>
          <a:xfrm flipV="1">
            <a:off x="3822384" y="5217280"/>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7A777E80-3C39-3CB4-E200-163E11AABD19}"/>
              </a:ext>
            </a:extLst>
          </p:cNvPr>
          <p:cNvCxnSpPr>
            <a:cxnSpLocks/>
          </p:cNvCxnSpPr>
          <p:nvPr/>
        </p:nvCxnSpPr>
        <p:spPr>
          <a:xfrm flipV="1">
            <a:off x="4555809" y="5217932"/>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45263A4-4E9D-A83F-C88D-17EF8E1EEB7C}"/>
              </a:ext>
            </a:extLst>
          </p:cNvPr>
          <p:cNvCxnSpPr>
            <a:cxnSpLocks/>
          </p:cNvCxnSpPr>
          <p:nvPr/>
        </p:nvCxnSpPr>
        <p:spPr>
          <a:xfrm flipV="1">
            <a:off x="5964160" y="5217280"/>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DD3BF56-87E7-8DC6-80F7-A0B49BCBFB4F}"/>
              </a:ext>
            </a:extLst>
          </p:cNvPr>
          <p:cNvCxnSpPr>
            <a:cxnSpLocks/>
          </p:cNvCxnSpPr>
          <p:nvPr/>
        </p:nvCxnSpPr>
        <p:spPr>
          <a:xfrm flipV="1">
            <a:off x="6834110" y="5217280"/>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393882C-E6AF-E15F-E292-A803F66EAC51}"/>
              </a:ext>
            </a:extLst>
          </p:cNvPr>
          <p:cNvCxnSpPr>
            <a:cxnSpLocks/>
          </p:cNvCxnSpPr>
          <p:nvPr/>
        </p:nvCxnSpPr>
        <p:spPr>
          <a:xfrm flipV="1">
            <a:off x="7611985" y="5217280"/>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093FDC0-9997-6492-48F8-AB46899607B1}"/>
              </a:ext>
            </a:extLst>
          </p:cNvPr>
          <p:cNvCxnSpPr>
            <a:cxnSpLocks/>
          </p:cNvCxnSpPr>
          <p:nvPr/>
        </p:nvCxnSpPr>
        <p:spPr>
          <a:xfrm flipV="1">
            <a:off x="8405735" y="5217280"/>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A8B62E95-6AB9-4669-AEE8-B35EEE011A54}"/>
              </a:ext>
            </a:extLst>
          </p:cNvPr>
          <p:cNvCxnSpPr>
            <a:cxnSpLocks/>
          </p:cNvCxnSpPr>
          <p:nvPr/>
        </p:nvCxnSpPr>
        <p:spPr>
          <a:xfrm flipV="1">
            <a:off x="9259810" y="5217280"/>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C860A7D2-B875-9CDC-66ED-80BA6A4CCDD9}"/>
              </a:ext>
            </a:extLst>
          </p:cNvPr>
          <p:cNvSpPr txBox="1"/>
          <p:nvPr/>
        </p:nvSpPr>
        <p:spPr>
          <a:xfrm>
            <a:off x="2079836" y="5402134"/>
            <a:ext cx="2766206" cy="307777"/>
          </a:xfrm>
          <a:prstGeom prst="rect">
            <a:avLst/>
          </a:prstGeom>
          <a:noFill/>
        </p:spPr>
        <p:txBody>
          <a:bodyPr wrap="none" rtlCol="0">
            <a:spAutoFit/>
          </a:bodyPr>
          <a:lstStyle/>
          <a:p>
            <a:r>
              <a:rPr lang="en-US" sz="1400" dirty="0"/>
              <a:t>play             top        country        hits</a:t>
            </a:r>
          </a:p>
        </p:txBody>
      </p:sp>
      <p:sp>
        <p:nvSpPr>
          <p:cNvPr id="40" name="TextBox 39">
            <a:extLst>
              <a:ext uri="{FF2B5EF4-FFF2-40B4-BE49-F238E27FC236}">
                <a16:creationId xmlns:a16="http://schemas.microsoft.com/office/drawing/2014/main" id="{0EBB4151-5CD6-C89C-5D5B-243EF1FCC429}"/>
              </a:ext>
            </a:extLst>
          </p:cNvPr>
          <p:cNvSpPr txBox="1"/>
          <p:nvPr/>
        </p:nvSpPr>
        <p:spPr>
          <a:xfrm>
            <a:off x="5670773" y="5388279"/>
            <a:ext cx="4123308" cy="307777"/>
          </a:xfrm>
          <a:prstGeom prst="rect">
            <a:avLst/>
          </a:prstGeom>
          <a:noFill/>
        </p:spPr>
        <p:txBody>
          <a:bodyPr wrap="none" rtlCol="0">
            <a:spAutoFit/>
          </a:bodyPr>
          <a:lstStyle/>
          <a:p>
            <a:r>
              <a:rPr lang="en-US" sz="1400" dirty="0">
                <a:solidFill>
                  <a:schemeClr val="accent6"/>
                </a:solidFill>
              </a:rPr>
              <a:t>[IN:play      [SL:sort        </a:t>
            </a:r>
            <a:r>
              <a:rPr lang="en-US" sz="1400" dirty="0">
                <a:solidFill>
                  <a:schemeClr val="accent1"/>
                </a:solidFill>
              </a:rPr>
              <a:t>@ptr</a:t>
            </a:r>
            <a:r>
              <a:rPr lang="en-US" sz="1400" baseline="-25000" dirty="0">
                <a:solidFill>
                  <a:schemeClr val="accent1"/>
                </a:solidFill>
              </a:rPr>
              <a:t>1</a:t>
            </a:r>
            <a:r>
              <a:rPr lang="en-US" sz="1400" dirty="0">
                <a:solidFill>
                  <a:schemeClr val="accent1"/>
                </a:solidFill>
              </a:rPr>
              <a:t>        </a:t>
            </a:r>
            <a:r>
              <a:rPr lang="en-US" sz="1400" dirty="0">
                <a:solidFill>
                  <a:schemeClr val="accent6"/>
                </a:solidFill>
              </a:rPr>
              <a:t>SL:sort]      [SL:genre</a:t>
            </a:r>
          </a:p>
        </p:txBody>
      </p:sp>
      <p:cxnSp>
        <p:nvCxnSpPr>
          <p:cNvPr id="41" name="Straight Arrow Connector 40">
            <a:extLst>
              <a:ext uri="{FF2B5EF4-FFF2-40B4-BE49-F238E27FC236}">
                <a16:creationId xmlns:a16="http://schemas.microsoft.com/office/drawing/2014/main" id="{6AC9C571-855E-3C86-0DAC-E6307B75E5DE}"/>
              </a:ext>
            </a:extLst>
          </p:cNvPr>
          <p:cNvCxnSpPr>
            <a:cxnSpLocks/>
          </p:cNvCxnSpPr>
          <p:nvPr/>
        </p:nvCxnSpPr>
        <p:spPr>
          <a:xfrm flipV="1">
            <a:off x="9311288" y="3750629"/>
            <a:ext cx="0" cy="363561"/>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35FAE967-6776-AA5E-D016-0B351402F0C7}"/>
              </a:ext>
            </a:extLst>
          </p:cNvPr>
          <p:cNvSpPr/>
          <p:nvPr/>
        </p:nvSpPr>
        <p:spPr>
          <a:xfrm>
            <a:off x="8971635" y="3094833"/>
            <a:ext cx="91440" cy="3666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BEC24EB-B00F-7171-10F6-A1A8C67BF96C}"/>
              </a:ext>
            </a:extLst>
          </p:cNvPr>
          <p:cNvSpPr/>
          <p:nvPr/>
        </p:nvSpPr>
        <p:spPr>
          <a:xfrm>
            <a:off x="9061694" y="2720331"/>
            <a:ext cx="91440" cy="743229"/>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AA9410D-A508-2D8C-B28E-D81209726776}"/>
              </a:ext>
            </a:extLst>
          </p:cNvPr>
          <p:cNvSpPr/>
          <p:nvPr/>
        </p:nvSpPr>
        <p:spPr>
          <a:xfrm>
            <a:off x="9155626" y="3340587"/>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AFCEC1F-E610-323F-792F-0DBFF19D79C2}"/>
              </a:ext>
            </a:extLst>
          </p:cNvPr>
          <p:cNvSpPr/>
          <p:nvPr/>
        </p:nvSpPr>
        <p:spPr>
          <a:xfrm>
            <a:off x="9245849" y="3094833"/>
            <a:ext cx="91440" cy="3666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AE40EF1-88EE-F7E9-2BFA-AC031C0FB8F3}"/>
              </a:ext>
            </a:extLst>
          </p:cNvPr>
          <p:cNvSpPr/>
          <p:nvPr/>
        </p:nvSpPr>
        <p:spPr>
          <a:xfrm>
            <a:off x="9340114" y="3339639"/>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A9DB642-BABD-328E-9308-3253430732DA}"/>
              </a:ext>
            </a:extLst>
          </p:cNvPr>
          <p:cNvSpPr/>
          <p:nvPr/>
        </p:nvSpPr>
        <p:spPr>
          <a:xfrm>
            <a:off x="9433581" y="3247426"/>
            <a:ext cx="91440" cy="2142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27EC698-377D-73CF-3683-F7BCB60F71F7}"/>
              </a:ext>
            </a:extLst>
          </p:cNvPr>
          <p:cNvSpPr/>
          <p:nvPr/>
        </p:nvSpPr>
        <p:spPr>
          <a:xfrm>
            <a:off x="9528425" y="3340586"/>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CDDFC42-407E-43A5-7318-132AD2C7F787}"/>
              </a:ext>
            </a:extLst>
          </p:cNvPr>
          <p:cNvSpPr/>
          <p:nvPr/>
        </p:nvSpPr>
        <p:spPr>
          <a:xfrm>
            <a:off x="9623957" y="3293682"/>
            <a:ext cx="91440" cy="16803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6B1C12F-21CB-4F40-B8CE-174FA645E22F}"/>
              </a:ext>
            </a:extLst>
          </p:cNvPr>
          <p:cNvSpPr/>
          <p:nvPr/>
        </p:nvSpPr>
        <p:spPr>
          <a:xfrm>
            <a:off x="9713347" y="3340395"/>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BA37DA9-0AB6-EE7A-E669-02FD4F634538}"/>
              </a:ext>
            </a:extLst>
          </p:cNvPr>
          <p:cNvSpPr/>
          <p:nvPr/>
        </p:nvSpPr>
        <p:spPr>
          <a:xfrm>
            <a:off x="8622643" y="3339249"/>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49D2E41-255B-1E0E-B03D-CE560E83E008}"/>
              </a:ext>
            </a:extLst>
          </p:cNvPr>
          <p:cNvSpPr/>
          <p:nvPr/>
        </p:nvSpPr>
        <p:spPr>
          <a:xfrm>
            <a:off x="8699035" y="3247426"/>
            <a:ext cx="91440" cy="2142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F566395-0434-58E3-9835-703BFB999BBD}"/>
              </a:ext>
            </a:extLst>
          </p:cNvPr>
          <p:cNvSpPr/>
          <p:nvPr/>
        </p:nvSpPr>
        <p:spPr>
          <a:xfrm>
            <a:off x="8787496" y="3095848"/>
            <a:ext cx="91440" cy="3666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7BFA1C7-B8F3-4630-6E4A-D1478B0EDFCF}"/>
              </a:ext>
            </a:extLst>
          </p:cNvPr>
          <p:cNvSpPr/>
          <p:nvPr/>
        </p:nvSpPr>
        <p:spPr>
          <a:xfrm>
            <a:off x="8882111" y="3340587"/>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97522F3-7189-0282-6F8D-C146915546F2}"/>
              </a:ext>
            </a:extLst>
          </p:cNvPr>
          <p:cNvSpPr/>
          <p:nvPr/>
        </p:nvSpPr>
        <p:spPr>
          <a:xfrm>
            <a:off x="9795705" y="3245009"/>
            <a:ext cx="91440" cy="2142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5925820-CCD6-FBD3-333C-5F8DA2A7AB13}"/>
              </a:ext>
            </a:extLst>
          </p:cNvPr>
          <p:cNvSpPr/>
          <p:nvPr/>
        </p:nvSpPr>
        <p:spPr>
          <a:xfrm>
            <a:off x="9884556" y="3340395"/>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0D597AD-8E54-3C3B-370C-9171EE8F0478}"/>
              </a:ext>
            </a:extLst>
          </p:cNvPr>
          <p:cNvSpPr/>
          <p:nvPr/>
        </p:nvSpPr>
        <p:spPr>
          <a:xfrm>
            <a:off x="3796348" y="2246486"/>
            <a:ext cx="91440" cy="1214525"/>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C872748-C921-919E-907B-1F2DBCEAAFDA}"/>
              </a:ext>
            </a:extLst>
          </p:cNvPr>
          <p:cNvSpPr/>
          <p:nvPr/>
        </p:nvSpPr>
        <p:spPr>
          <a:xfrm>
            <a:off x="4484514" y="3094316"/>
            <a:ext cx="91440" cy="366695"/>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C9489E6-62A5-85DE-25C6-C8B7FBDF8A61}"/>
              </a:ext>
            </a:extLst>
          </p:cNvPr>
          <p:cNvSpPr/>
          <p:nvPr/>
        </p:nvSpPr>
        <p:spPr>
          <a:xfrm>
            <a:off x="3102905" y="3340374"/>
            <a:ext cx="91440" cy="120941"/>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235B282-9FE3-52C8-54D9-A3ABCD0747A3}"/>
              </a:ext>
            </a:extLst>
          </p:cNvPr>
          <p:cNvSpPr/>
          <p:nvPr/>
        </p:nvSpPr>
        <p:spPr>
          <a:xfrm>
            <a:off x="2344695" y="3339849"/>
            <a:ext cx="91440" cy="120941"/>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F918B789-95B4-E75B-3A62-5D5CF5CAFCDF}"/>
              </a:ext>
            </a:extLst>
          </p:cNvPr>
          <p:cNvSpPr txBox="1"/>
          <p:nvPr/>
        </p:nvSpPr>
        <p:spPr>
          <a:xfrm>
            <a:off x="2859217" y="3455209"/>
            <a:ext cx="1213987" cy="307777"/>
          </a:xfrm>
          <a:prstGeom prst="rect">
            <a:avLst/>
          </a:prstGeom>
          <a:noFill/>
        </p:spPr>
        <p:txBody>
          <a:bodyPr wrap="none" rtlCol="0">
            <a:spAutoFit/>
          </a:bodyPr>
          <a:lstStyle/>
          <a:p>
            <a:r>
              <a:rPr lang="en-US" sz="1400" dirty="0"/>
              <a:t>Pointer scores</a:t>
            </a:r>
          </a:p>
        </p:txBody>
      </p:sp>
      <p:cxnSp>
        <p:nvCxnSpPr>
          <p:cNvPr id="62" name="Straight Connector 61">
            <a:extLst>
              <a:ext uri="{FF2B5EF4-FFF2-40B4-BE49-F238E27FC236}">
                <a16:creationId xmlns:a16="http://schemas.microsoft.com/office/drawing/2014/main" id="{0D6EA6AF-C5A8-63E7-6D32-3DC81151A11D}"/>
              </a:ext>
            </a:extLst>
          </p:cNvPr>
          <p:cNvCxnSpPr>
            <a:cxnSpLocks/>
          </p:cNvCxnSpPr>
          <p:nvPr/>
        </p:nvCxnSpPr>
        <p:spPr>
          <a:xfrm>
            <a:off x="9231791" y="3932752"/>
            <a:ext cx="1" cy="1838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3C4411C7-1F48-91D0-FFB3-0CB744FD04AE}"/>
              </a:ext>
            </a:extLst>
          </p:cNvPr>
          <p:cNvSpPr/>
          <p:nvPr/>
        </p:nvSpPr>
        <p:spPr>
          <a:xfrm>
            <a:off x="6555548" y="3098513"/>
            <a:ext cx="91440" cy="3666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A4D5B36-4C3A-A0A7-B6BB-C3CBB4CA04F8}"/>
              </a:ext>
            </a:extLst>
          </p:cNvPr>
          <p:cNvSpPr/>
          <p:nvPr/>
        </p:nvSpPr>
        <p:spPr>
          <a:xfrm>
            <a:off x="6645607" y="2722281"/>
            <a:ext cx="91440" cy="743229"/>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E0B511A9-6768-EAE3-559B-56CF013E6DA7}"/>
              </a:ext>
            </a:extLst>
          </p:cNvPr>
          <p:cNvSpPr/>
          <p:nvPr/>
        </p:nvSpPr>
        <p:spPr>
          <a:xfrm>
            <a:off x="6739539" y="3344267"/>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CAB32252-5E0D-CBAF-DE0E-B27492F5CB05}"/>
              </a:ext>
            </a:extLst>
          </p:cNvPr>
          <p:cNvSpPr/>
          <p:nvPr/>
        </p:nvSpPr>
        <p:spPr>
          <a:xfrm>
            <a:off x="6829762" y="3098513"/>
            <a:ext cx="91440" cy="3666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4DB0BBC-0CB5-763E-442B-667F8301B472}"/>
              </a:ext>
            </a:extLst>
          </p:cNvPr>
          <p:cNvSpPr/>
          <p:nvPr/>
        </p:nvSpPr>
        <p:spPr>
          <a:xfrm>
            <a:off x="6924027" y="3343319"/>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19C66AF-A026-ED41-F375-6BCC1479B71E}"/>
              </a:ext>
            </a:extLst>
          </p:cNvPr>
          <p:cNvSpPr/>
          <p:nvPr/>
        </p:nvSpPr>
        <p:spPr>
          <a:xfrm>
            <a:off x="7017494" y="3251106"/>
            <a:ext cx="91440" cy="2142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0181508-1401-4CD2-EA78-A101577EF12F}"/>
              </a:ext>
            </a:extLst>
          </p:cNvPr>
          <p:cNvSpPr/>
          <p:nvPr/>
        </p:nvSpPr>
        <p:spPr>
          <a:xfrm>
            <a:off x="7112338" y="3344266"/>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0C5260A-3A10-DE3E-9FFB-ED68D2E10CEE}"/>
              </a:ext>
            </a:extLst>
          </p:cNvPr>
          <p:cNvSpPr/>
          <p:nvPr/>
        </p:nvSpPr>
        <p:spPr>
          <a:xfrm>
            <a:off x="7207870" y="3296010"/>
            <a:ext cx="91440" cy="16803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CD0F81E-917A-D307-A684-BD949A905113}"/>
              </a:ext>
            </a:extLst>
          </p:cNvPr>
          <p:cNvSpPr/>
          <p:nvPr/>
        </p:nvSpPr>
        <p:spPr>
          <a:xfrm>
            <a:off x="7297260" y="3344075"/>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C645E12-141F-45B9-0A92-4F790FB30E47}"/>
              </a:ext>
            </a:extLst>
          </p:cNvPr>
          <p:cNvSpPr/>
          <p:nvPr/>
        </p:nvSpPr>
        <p:spPr>
          <a:xfrm>
            <a:off x="6206556" y="3342794"/>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F5A803A-0369-6EB8-9572-0C4A8996FF85}"/>
              </a:ext>
            </a:extLst>
          </p:cNvPr>
          <p:cNvSpPr/>
          <p:nvPr/>
        </p:nvSpPr>
        <p:spPr>
          <a:xfrm>
            <a:off x="6282948" y="3250971"/>
            <a:ext cx="91440" cy="2142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6BA8A2B-F03C-2D1E-C4FC-F9680B0CA860}"/>
              </a:ext>
            </a:extLst>
          </p:cNvPr>
          <p:cNvSpPr/>
          <p:nvPr/>
        </p:nvSpPr>
        <p:spPr>
          <a:xfrm>
            <a:off x="6371409" y="3099393"/>
            <a:ext cx="91440" cy="3666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541A3DA-C8B6-AD7D-82BC-BC88D7BD9197}"/>
              </a:ext>
            </a:extLst>
          </p:cNvPr>
          <p:cNvSpPr/>
          <p:nvPr/>
        </p:nvSpPr>
        <p:spPr>
          <a:xfrm>
            <a:off x="6466024" y="3344132"/>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541E312E-EA50-842F-DC33-231C9884B640}"/>
              </a:ext>
            </a:extLst>
          </p:cNvPr>
          <p:cNvSpPr/>
          <p:nvPr/>
        </p:nvSpPr>
        <p:spPr>
          <a:xfrm>
            <a:off x="7379618" y="3251864"/>
            <a:ext cx="91440" cy="2142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2D8FBA2-EC78-4804-4BDB-75C754BF2065}"/>
              </a:ext>
            </a:extLst>
          </p:cNvPr>
          <p:cNvSpPr/>
          <p:nvPr/>
        </p:nvSpPr>
        <p:spPr>
          <a:xfrm>
            <a:off x="7468469" y="3344075"/>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8D6E8DA-FD0E-EAFD-25B3-850C8BE46685}"/>
              </a:ext>
            </a:extLst>
          </p:cNvPr>
          <p:cNvSpPr/>
          <p:nvPr/>
        </p:nvSpPr>
        <p:spPr>
          <a:xfrm>
            <a:off x="6019292" y="2249925"/>
            <a:ext cx="91440" cy="1214525"/>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2F9CEFE-0931-805D-D535-7947B8609F9F}"/>
              </a:ext>
            </a:extLst>
          </p:cNvPr>
          <p:cNvSpPr/>
          <p:nvPr/>
        </p:nvSpPr>
        <p:spPr>
          <a:xfrm>
            <a:off x="6104563" y="3098367"/>
            <a:ext cx="91440" cy="366695"/>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33FE4F56-98E8-0541-54D6-619DEF6960AB}"/>
              </a:ext>
            </a:extLst>
          </p:cNvPr>
          <p:cNvSpPr/>
          <p:nvPr/>
        </p:nvSpPr>
        <p:spPr>
          <a:xfrm>
            <a:off x="5922867" y="3345533"/>
            <a:ext cx="91440" cy="120941"/>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73C9302D-6AA2-F8C8-1DA7-196CC133732A}"/>
              </a:ext>
            </a:extLst>
          </p:cNvPr>
          <p:cNvSpPr/>
          <p:nvPr/>
        </p:nvSpPr>
        <p:spPr>
          <a:xfrm>
            <a:off x="5828820" y="3342389"/>
            <a:ext cx="91440" cy="120941"/>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EC9DF818-7D29-81B7-4F08-8B715727F621}"/>
              </a:ext>
            </a:extLst>
          </p:cNvPr>
          <p:cNvSpPr txBox="1"/>
          <p:nvPr/>
        </p:nvSpPr>
        <p:spPr>
          <a:xfrm>
            <a:off x="8686452" y="2406420"/>
            <a:ext cx="862095" cy="307777"/>
          </a:xfrm>
          <a:prstGeom prst="rect">
            <a:avLst/>
          </a:prstGeom>
          <a:noFill/>
        </p:spPr>
        <p:txBody>
          <a:bodyPr wrap="none" rtlCol="0">
            <a:spAutoFit/>
          </a:bodyPr>
          <a:lstStyle/>
          <a:p>
            <a:r>
              <a:rPr lang="en-US" sz="1400" dirty="0">
                <a:solidFill>
                  <a:schemeClr val="accent6"/>
                </a:solidFill>
              </a:rPr>
              <a:t>SL:genre]</a:t>
            </a:r>
          </a:p>
        </p:txBody>
      </p:sp>
      <p:sp>
        <p:nvSpPr>
          <p:cNvPr id="83" name="TextBox 82">
            <a:extLst>
              <a:ext uri="{FF2B5EF4-FFF2-40B4-BE49-F238E27FC236}">
                <a16:creationId xmlns:a16="http://schemas.microsoft.com/office/drawing/2014/main" id="{8E7FB56C-EB1C-A16A-8A98-23C3E2B9E850}"/>
              </a:ext>
            </a:extLst>
          </p:cNvPr>
          <p:cNvSpPr txBox="1"/>
          <p:nvPr/>
        </p:nvSpPr>
        <p:spPr>
          <a:xfrm>
            <a:off x="5384998" y="1921447"/>
            <a:ext cx="1348639" cy="307777"/>
          </a:xfrm>
          <a:prstGeom prst="rect">
            <a:avLst/>
          </a:prstGeom>
          <a:noFill/>
        </p:spPr>
        <p:txBody>
          <a:bodyPr wrap="none" rtlCol="0">
            <a:spAutoFit/>
          </a:bodyPr>
          <a:lstStyle/>
          <a:p>
            <a:r>
              <a:rPr lang="en-US" sz="1400" dirty="0">
                <a:solidFill>
                  <a:schemeClr val="accent1"/>
                </a:solidFill>
              </a:rPr>
              <a:t>@ptr</a:t>
            </a:r>
            <a:r>
              <a:rPr lang="en-US" sz="1400" baseline="-25000" dirty="0">
                <a:solidFill>
                  <a:schemeClr val="accent1"/>
                </a:solidFill>
              </a:rPr>
              <a:t>2 </a:t>
            </a:r>
            <a:r>
              <a:rPr lang="en-US" sz="1400" dirty="0">
                <a:solidFill>
                  <a:schemeClr val="accent1"/>
                </a:solidFill>
              </a:rPr>
              <a:t>(country)</a:t>
            </a:r>
            <a:r>
              <a:rPr lang="en-US" sz="1400" baseline="-25000" dirty="0">
                <a:solidFill>
                  <a:schemeClr val="accent1"/>
                </a:solidFill>
              </a:rPr>
              <a:t> </a:t>
            </a:r>
          </a:p>
        </p:txBody>
      </p:sp>
      <p:sp>
        <p:nvSpPr>
          <p:cNvPr id="84" name="TextBox 83">
            <a:extLst>
              <a:ext uri="{FF2B5EF4-FFF2-40B4-BE49-F238E27FC236}">
                <a16:creationId xmlns:a16="http://schemas.microsoft.com/office/drawing/2014/main" id="{A9C46EFA-AB67-3EF3-81F6-538C146D7BB1}"/>
              </a:ext>
            </a:extLst>
          </p:cNvPr>
          <p:cNvSpPr txBox="1"/>
          <p:nvPr/>
        </p:nvSpPr>
        <p:spPr>
          <a:xfrm>
            <a:off x="3538980" y="1949607"/>
            <a:ext cx="623119" cy="307777"/>
          </a:xfrm>
          <a:prstGeom prst="rect">
            <a:avLst/>
          </a:prstGeom>
          <a:noFill/>
        </p:spPr>
        <p:txBody>
          <a:bodyPr wrap="none" rtlCol="0">
            <a:spAutoFit/>
          </a:bodyPr>
          <a:lstStyle/>
          <a:p>
            <a:r>
              <a:rPr lang="en-US" sz="1400" dirty="0">
                <a:solidFill>
                  <a:schemeClr val="accent1"/>
                </a:solidFill>
              </a:rPr>
              <a:t>@ptr</a:t>
            </a:r>
            <a:r>
              <a:rPr lang="en-US" sz="1400" baseline="-25000" dirty="0">
                <a:solidFill>
                  <a:schemeClr val="accent1"/>
                </a:solidFill>
              </a:rPr>
              <a:t>2</a:t>
            </a:r>
          </a:p>
        </p:txBody>
      </p:sp>
      <p:sp>
        <p:nvSpPr>
          <p:cNvPr id="85" name="TextBox 84">
            <a:extLst>
              <a:ext uri="{FF2B5EF4-FFF2-40B4-BE49-F238E27FC236}">
                <a16:creationId xmlns:a16="http://schemas.microsoft.com/office/drawing/2014/main" id="{9C1F8C4A-6B44-F82C-468A-2E9A61FCB6D8}"/>
              </a:ext>
            </a:extLst>
          </p:cNvPr>
          <p:cNvSpPr txBox="1"/>
          <p:nvPr/>
        </p:nvSpPr>
        <p:spPr>
          <a:xfrm>
            <a:off x="6255375" y="2437877"/>
            <a:ext cx="862095" cy="307777"/>
          </a:xfrm>
          <a:prstGeom prst="rect">
            <a:avLst/>
          </a:prstGeom>
          <a:noFill/>
        </p:spPr>
        <p:txBody>
          <a:bodyPr wrap="none" rtlCol="0">
            <a:spAutoFit/>
          </a:bodyPr>
          <a:lstStyle/>
          <a:p>
            <a:r>
              <a:rPr lang="en-US" sz="1400" dirty="0">
                <a:solidFill>
                  <a:schemeClr val="accent6"/>
                </a:solidFill>
              </a:rPr>
              <a:t>SL:genre]</a:t>
            </a:r>
          </a:p>
        </p:txBody>
      </p:sp>
      <p:sp>
        <p:nvSpPr>
          <p:cNvPr id="86" name="Right Brace 85">
            <a:extLst>
              <a:ext uri="{FF2B5EF4-FFF2-40B4-BE49-F238E27FC236}">
                <a16:creationId xmlns:a16="http://schemas.microsoft.com/office/drawing/2014/main" id="{C136B36F-AB71-65C5-DE01-E6AFF048C5C6}"/>
              </a:ext>
            </a:extLst>
          </p:cNvPr>
          <p:cNvSpPr/>
          <p:nvPr/>
        </p:nvSpPr>
        <p:spPr>
          <a:xfrm rot="5400000">
            <a:off x="3350215" y="4398976"/>
            <a:ext cx="205248" cy="2698500"/>
          </a:xfrm>
          <a:prstGeom prst="rightBrace">
            <a:avLst>
              <a:gd name="adj1" fmla="val 37504"/>
              <a:gd name="adj2" fmla="val 49149"/>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Right Brace 86">
            <a:extLst>
              <a:ext uri="{FF2B5EF4-FFF2-40B4-BE49-F238E27FC236}">
                <a16:creationId xmlns:a16="http://schemas.microsoft.com/office/drawing/2014/main" id="{56D134A4-FF1A-0025-E63D-36B542DEB741}"/>
              </a:ext>
            </a:extLst>
          </p:cNvPr>
          <p:cNvSpPr/>
          <p:nvPr/>
        </p:nvSpPr>
        <p:spPr>
          <a:xfrm rot="5400000">
            <a:off x="7643158" y="3690033"/>
            <a:ext cx="205248" cy="4101824"/>
          </a:xfrm>
          <a:prstGeom prst="rightBrace">
            <a:avLst>
              <a:gd name="adj1" fmla="val 37504"/>
              <a:gd name="adj2" fmla="val 49149"/>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TextBox 87">
            <a:extLst>
              <a:ext uri="{FF2B5EF4-FFF2-40B4-BE49-F238E27FC236}">
                <a16:creationId xmlns:a16="http://schemas.microsoft.com/office/drawing/2014/main" id="{187D6F06-2368-F298-1EEE-6937C03B0776}"/>
              </a:ext>
            </a:extLst>
          </p:cNvPr>
          <p:cNvSpPr txBox="1"/>
          <p:nvPr/>
        </p:nvSpPr>
        <p:spPr>
          <a:xfrm>
            <a:off x="3033064" y="5835217"/>
            <a:ext cx="912301" cy="307777"/>
          </a:xfrm>
          <a:prstGeom prst="rect">
            <a:avLst/>
          </a:prstGeom>
          <a:noFill/>
        </p:spPr>
        <p:txBody>
          <a:bodyPr wrap="none" rtlCol="0">
            <a:spAutoFit/>
          </a:bodyPr>
          <a:lstStyle/>
          <a:p>
            <a:r>
              <a:rPr lang="en-US" sz="1400" dirty="0"/>
              <a:t>Utterance</a:t>
            </a:r>
          </a:p>
        </p:txBody>
      </p:sp>
      <p:sp>
        <p:nvSpPr>
          <p:cNvPr id="89" name="TextBox 88">
            <a:extLst>
              <a:ext uri="{FF2B5EF4-FFF2-40B4-BE49-F238E27FC236}">
                <a16:creationId xmlns:a16="http://schemas.microsoft.com/office/drawing/2014/main" id="{E3528830-B53E-A1B8-30B5-CF2AB455ED60}"/>
              </a:ext>
            </a:extLst>
          </p:cNvPr>
          <p:cNvSpPr txBox="1"/>
          <p:nvPr/>
        </p:nvSpPr>
        <p:spPr>
          <a:xfrm>
            <a:off x="7173157" y="5799246"/>
            <a:ext cx="1291764" cy="307777"/>
          </a:xfrm>
          <a:prstGeom prst="rect">
            <a:avLst/>
          </a:prstGeom>
          <a:noFill/>
        </p:spPr>
        <p:txBody>
          <a:bodyPr wrap="none" rtlCol="0">
            <a:spAutoFit/>
          </a:bodyPr>
          <a:lstStyle/>
          <a:p>
            <a:r>
              <a:rPr lang="en-US" sz="1400" dirty="0"/>
              <a:t>Semantic Parse</a:t>
            </a:r>
          </a:p>
        </p:txBody>
      </p:sp>
      <p:cxnSp>
        <p:nvCxnSpPr>
          <p:cNvPr id="90" name="Elbow Connector 89">
            <a:extLst>
              <a:ext uri="{FF2B5EF4-FFF2-40B4-BE49-F238E27FC236}">
                <a16:creationId xmlns:a16="http://schemas.microsoft.com/office/drawing/2014/main" id="{ED34E7AF-37D0-4A5B-038B-5E51F35CAA8B}"/>
              </a:ext>
            </a:extLst>
          </p:cNvPr>
          <p:cNvCxnSpPr>
            <a:cxnSpLocks/>
          </p:cNvCxnSpPr>
          <p:nvPr/>
        </p:nvCxnSpPr>
        <p:spPr>
          <a:xfrm rot="16200000" flipH="1">
            <a:off x="4983732" y="4530454"/>
            <a:ext cx="597498" cy="411360"/>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B4B2C2F-56F4-09F3-BBAA-1833FC1A2A6D}"/>
              </a:ext>
            </a:extLst>
          </p:cNvPr>
          <p:cNvCxnSpPr/>
          <p:nvPr/>
        </p:nvCxnSpPr>
        <p:spPr>
          <a:xfrm>
            <a:off x="4762469" y="4438717"/>
            <a:ext cx="31433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65E8F10-4BA6-BDA6-CA79-FCA4FC8BF0C4}"/>
              </a:ext>
            </a:extLst>
          </p:cNvPr>
          <p:cNvCxnSpPr>
            <a:cxnSpLocks/>
          </p:cNvCxnSpPr>
          <p:nvPr/>
        </p:nvCxnSpPr>
        <p:spPr>
          <a:xfrm>
            <a:off x="5702686" y="3467433"/>
            <a:ext cx="1952891"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A203720-07F8-0BDE-7E46-63A7A10F0CD4}"/>
              </a:ext>
            </a:extLst>
          </p:cNvPr>
          <p:cNvCxnSpPr>
            <a:cxnSpLocks/>
          </p:cNvCxnSpPr>
          <p:nvPr/>
        </p:nvCxnSpPr>
        <p:spPr>
          <a:xfrm>
            <a:off x="8500039" y="3463753"/>
            <a:ext cx="1571625"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E652EC9-6861-487C-8B99-231F5A605396}"/>
              </a:ext>
            </a:extLst>
          </p:cNvPr>
          <p:cNvCxnSpPr/>
          <p:nvPr/>
        </p:nvCxnSpPr>
        <p:spPr>
          <a:xfrm>
            <a:off x="2006051" y="3463043"/>
            <a:ext cx="2796039"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59E8311-DF41-9C9D-F9E3-A4868633FA09}"/>
              </a:ext>
            </a:extLst>
          </p:cNvPr>
          <p:cNvCxnSpPr>
            <a:cxnSpLocks/>
          </p:cNvCxnSpPr>
          <p:nvPr/>
        </p:nvCxnSpPr>
        <p:spPr>
          <a:xfrm flipH="1">
            <a:off x="2379096" y="3938670"/>
            <a:ext cx="6850533" cy="0"/>
          </a:xfrm>
          <a:prstGeom prst="straightConnector1">
            <a:avLst/>
          </a:prstGeom>
          <a:ln w="12700">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81DB7FD3-59CE-05BD-0782-77AB6011C21D}"/>
              </a:ext>
            </a:extLst>
          </p:cNvPr>
          <p:cNvCxnSpPr>
            <a:cxnSpLocks/>
          </p:cNvCxnSpPr>
          <p:nvPr/>
        </p:nvCxnSpPr>
        <p:spPr>
          <a:xfrm>
            <a:off x="3466211" y="3750629"/>
            <a:ext cx="0" cy="191429"/>
          </a:xfrm>
          <a:prstGeom prst="line">
            <a:avLst/>
          </a:prstGeom>
          <a:ln w="12700">
            <a:solidFill>
              <a:schemeClr val="tx2"/>
            </a:solidFill>
            <a:headEnd type="stealth"/>
            <a:tailEnd type="none"/>
          </a:ln>
        </p:spPr>
        <p:style>
          <a:lnRef idx="1">
            <a:schemeClr val="dk1"/>
          </a:lnRef>
          <a:fillRef idx="0">
            <a:schemeClr val="dk1"/>
          </a:fillRef>
          <a:effectRef idx="0">
            <a:schemeClr val="dk1"/>
          </a:effectRef>
          <a:fontRef idx="minor">
            <a:schemeClr val="tx1"/>
          </a:fontRef>
        </p:style>
      </p:cxnSp>
      <p:sp>
        <p:nvSpPr>
          <p:cNvPr id="97" name="Rectangle 96">
            <a:extLst>
              <a:ext uri="{FF2B5EF4-FFF2-40B4-BE49-F238E27FC236}">
                <a16:creationId xmlns:a16="http://schemas.microsoft.com/office/drawing/2014/main" id="{82BC19B8-5BC8-5648-7AB2-C4BCFDC3157B}"/>
              </a:ext>
            </a:extLst>
          </p:cNvPr>
          <p:cNvSpPr/>
          <p:nvPr/>
        </p:nvSpPr>
        <p:spPr>
          <a:xfrm>
            <a:off x="2052475" y="4857902"/>
            <a:ext cx="2823400" cy="353962"/>
          </a:xfrm>
          <a:prstGeom prst="rect">
            <a:avLst/>
          </a:prstGeom>
          <a:solidFill>
            <a:srgbClr val="F8CE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Pretrained Encoder</a:t>
            </a:r>
          </a:p>
        </p:txBody>
      </p:sp>
      <p:sp>
        <p:nvSpPr>
          <p:cNvPr id="98" name="Rectangle 97">
            <a:extLst>
              <a:ext uri="{FF2B5EF4-FFF2-40B4-BE49-F238E27FC236}">
                <a16:creationId xmlns:a16="http://schemas.microsoft.com/office/drawing/2014/main" id="{846ABA0E-C8B1-FD0B-0614-1D41144880E8}"/>
              </a:ext>
            </a:extLst>
          </p:cNvPr>
          <p:cNvSpPr/>
          <p:nvPr/>
        </p:nvSpPr>
        <p:spPr>
          <a:xfrm>
            <a:off x="5529726" y="4857902"/>
            <a:ext cx="4345858" cy="353962"/>
          </a:xfrm>
          <a:prstGeom prst="rect">
            <a:avLst/>
          </a:prstGeom>
          <a:solidFill>
            <a:srgbClr val="FFF2CC"/>
          </a:solidFill>
          <a:ln>
            <a:solidFill>
              <a:srgbClr val="F0DC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Transformer Decoder</a:t>
            </a:r>
          </a:p>
        </p:txBody>
      </p:sp>
      <p:cxnSp>
        <p:nvCxnSpPr>
          <p:cNvPr id="99" name="Straight Connector 98">
            <a:extLst>
              <a:ext uri="{FF2B5EF4-FFF2-40B4-BE49-F238E27FC236}">
                <a16:creationId xmlns:a16="http://schemas.microsoft.com/office/drawing/2014/main" id="{1BC0640D-6C10-1964-74A9-D067590C4E4E}"/>
              </a:ext>
            </a:extLst>
          </p:cNvPr>
          <p:cNvCxnSpPr>
            <a:cxnSpLocks/>
          </p:cNvCxnSpPr>
          <p:nvPr/>
        </p:nvCxnSpPr>
        <p:spPr>
          <a:xfrm>
            <a:off x="8017430" y="2970639"/>
            <a:ext cx="221494" cy="0"/>
          </a:xfrm>
          <a:prstGeom prst="line">
            <a:avLst/>
          </a:prstGeom>
          <a:ln w="12700">
            <a:solidFill>
              <a:schemeClr val="tx2"/>
            </a:solidFill>
            <a:headEnd type="stealth"/>
            <a:tailEnd type="none"/>
          </a:ln>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1810C481-940B-399D-A04C-1779C42ED09E}"/>
              </a:ext>
            </a:extLst>
          </p:cNvPr>
          <p:cNvCxnSpPr>
            <a:cxnSpLocks/>
          </p:cNvCxnSpPr>
          <p:nvPr/>
        </p:nvCxnSpPr>
        <p:spPr>
          <a:xfrm flipH="1">
            <a:off x="5172217" y="2973421"/>
            <a:ext cx="205917" cy="0"/>
          </a:xfrm>
          <a:prstGeom prst="line">
            <a:avLst/>
          </a:prstGeom>
          <a:ln w="12700">
            <a:solidFill>
              <a:schemeClr val="tx2"/>
            </a:solidFill>
            <a:headEnd type="stealth"/>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4313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22" presetClass="entr" presetSubtype="4" fill="hold" grpId="0"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down)">
                                      <p:cBhvr>
                                        <p:cTn id="101" dur="500"/>
                                        <p:tgtEl>
                                          <p:spTgt spid="59"/>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wipe(down)">
                                      <p:cBhvr>
                                        <p:cTn id="104" dur="500"/>
                                        <p:tgtEl>
                                          <p:spTgt spid="57"/>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wipe(down)">
                                      <p:cBhvr>
                                        <p:cTn id="107" dur="500"/>
                                        <p:tgtEl>
                                          <p:spTgt spid="58"/>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84"/>
                                        </p:tgtEl>
                                        <p:attrNameLst>
                                          <p:attrName>style.visibility</p:attrName>
                                        </p:attrNameLst>
                                      </p:cBhvr>
                                      <p:to>
                                        <p:strVal val="visible"/>
                                      </p:to>
                                    </p:set>
                                    <p:animEffect transition="in" filter="wipe(down)">
                                      <p:cBhvr>
                                        <p:cTn id="110" dur="500"/>
                                        <p:tgtEl>
                                          <p:spTgt spid="84"/>
                                        </p:tgtEl>
                                      </p:cBhvr>
                                    </p:animEffect>
                                  </p:childTnLst>
                                </p:cTn>
                              </p:par>
                              <p:par>
                                <p:cTn id="111" presetID="1" presetClass="entr" presetSubtype="0" fill="hold" nodeType="withEffect">
                                  <p:stCondLst>
                                    <p:cond delay="0"/>
                                  </p:stCondLst>
                                  <p:childTnLst>
                                    <p:set>
                                      <p:cBhvr>
                                        <p:cTn id="112" dur="1" fill="hold">
                                          <p:stCondLst>
                                            <p:cond delay="0"/>
                                          </p:stCondLst>
                                        </p:cTn>
                                        <p:tgtEl>
                                          <p:spTgt spid="94"/>
                                        </p:tgtEl>
                                        <p:attrNameLst>
                                          <p:attrName>style.visibility</p:attrName>
                                        </p:attrNameLst>
                                      </p:cBhvr>
                                      <p:to>
                                        <p:strVal val="visible"/>
                                      </p:to>
                                    </p:set>
                                  </p:childTnLst>
                                </p:cTn>
                              </p:par>
                              <p:par>
                                <p:cTn id="113" presetID="22" presetClass="entr" presetSubtype="4" fill="hold" grpId="0" nodeType="withEffect">
                                  <p:stCondLst>
                                    <p:cond delay="0"/>
                                  </p:stCondLst>
                                  <p:childTnLst>
                                    <p:set>
                                      <p:cBhvr>
                                        <p:cTn id="114" dur="1" fill="hold">
                                          <p:stCondLst>
                                            <p:cond delay="0"/>
                                          </p:stCondLst>
                                        </p:cTn>
                                        <p:tgtEl>
                                          <p:spTgt spid="60"/>
                                        </p:tgtEl>
                                        <p:attrNameLst>
                                          <p:attrName>style.visibility</p:attrName>
                                        </p:attrNameLst>
                                      </p:cBhvr>
                                      <p:to>
                                        <p:strVal val="visible"/>
                                      </p:to>
                                    </p:set>
                                    <p:animEffect transition="in" filter="wipe(down)">
                                      <p:cBhvr>
                                        <p:cTn id="115" dur="500"/>
                                        <p:tgtEl>
                                          <p:spTgt spid="60"/>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41"/>
                                        </p:tgtEl>
                                        <p:attrNameLst>
                                          <p:attrName>style.visibility</p:attrName>
                                        </p:attrNameLst>
                                      </p:cBhvr>
                                      <p:to>
                                        <p:strVal val="visible"/>
                                      </p:to>
                                    </p:set>
                                  </p:childTnLst>
                                </p:cTn>
                              </p:par>
                              <p:par>
                                <p:cTn id="120" presetID="22" presetClass="entr" presetSubtype="4" fill="hold" grpId="0" nodeType="withEffect">
                                  <p:stCondLst>
                                    <p:cond delay="0"/>
                                  </p:stCondLst>
                                  <p:childTnLst>
                                    <p:set>
                                      <p:cBhvr>
                                        <p:cTn id="121" dur="1" fill="hold">
                                          <p:stCondLst>
                                            <p:cond delay="0"/>
                                          </p:stCondLst>
                                        </p:cTn>
                                        <p:tgtEl>
                                          <p:spTgt spid="42"/>
                                        </p:tgtEl>
                                        <p:attrNameLst>
                                          <p:attrName>style.visibility</p:attrName>
                                        </p:attrNameLst>
                                      </p:cBhvr>
                                      <p:to>
                                        <p:strVal val="visible"/>
                                      </p:to>
                                    </p:set>
                                    <p:animEffect transition="in" filter="wipe(down)">
                                      <p:cBhvr>
                                        <p:cTn id="122" dur="500"/>
                                        <p:tgtEl>
                                          <p:spTgt spid="42"/>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wipe(down)">
                                      <p:cBhvr>
                                        <p:cTn id="125" dur="500"/>
                                        <p:tgtEl>
                                          <p:spTgt spid="43"/>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wipe(down)">
                                      <p:cBhvr>
                                        <p:cTn id="128" dur="500"/>
                                        <p:tgtEl>
                                          <p:spTgt spid="44"/>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wipe(down)">
                                      <p:cBhvr>
                                        <p:cTn id="131" dur="500"/>
                                        <p:tgtEl>
                                          <p:spTgt spid="45"/>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46"/>
                                        </p:tgtEl>
                                        <p:attrNameLst>
                                          <p:attrName>style.visibility</p:attrName>
                                        </p:attrNameLst>
                                      </p:cBhvr>
                                      <p:to>
                                        <p:strVal val="visible"/>
                                      </p:to>
                                    </p:set>
                                    <p:animEffect transition="in" filter="wipe(down)">
                                      <p:cBhvr>
                                        <p:cTn id="134" dur="500"/>
                                        <p:tgtEl>
                                          <p:spTgt spid="46"/>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wipe(down)">
                                      <p:cBhvr>
                                        <p:cTn id="137" dur="500"/>
                                        <p:tgtEl>
                                          <p:spTgt spid="47"/>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wipe(down)">
                                      <p:cBhvr>
                                        <p:cTn id="140" dur="500"/>
                                        <p:tgtEl>
                                          <p:spTgt spid="48"/>
                                        </p:tgtEl>
                                      </p:cBhvr>
                                    </p:animEffect>
                                  </p:childTnLst>
                                </p:cTn>
                              </p:par>
                              <p:par>
                                <p:cTn id="141" presetID="22" presetClass="entr" presetSubtype="4"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down)">
                                      <p:cBhvr>
                                        <p:cTn id="143" dur="500"/>
                                        <p:tgtEl>
                                          <p:spTgt spid="49"/>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50"/>
                                        </p:tgtEl>
                                        <p:attrNameLst>
                                          <p:attrName>style.visibility</p:attrName>
                                        </p:attrNameLst>
                                      </p:cBhvr>
                                      <p:to>
                                        <p:strVal val="visible"/>
                                      </p:to>
                                    </p:set>
                                    <p:animEffect transition="in" filter="wipe(down)">
                                      <p:cBhvr>
                                        <p:cTn id="146" dur="500"/>
                                        <p:tgtEl>
                                          <p:spTgt spid="50"/>
                                        </p:tgtEl>
                                      </p:cBhvr>
                                    </p:animEffect>
                                  </p:childTnLst>
                                </p:cTn>
                              </p:par>
                              <p:par>
                                <p:cTn id="147" presetID="22" presetClass="entr" presetSubtype="4" fill="hold" grpId="0" nodeType="withEffect">
                                  <p:stCondLst>
                                    <p:cond delay="0"/>
                                  </p:stCondLst>
                                  <p:childTnLst>
                                    <p:set>
                                      <p:cBhvr>
                                        <p:cTn id="148" dur="1" fill="hold">
                                          <p:stCondLst>
                                            <p:cond delay="0"/>
                                          </p:stCondLst>
                                        </p:cTn>
                                        <p:tgtEl>
                                          <p:spTgt spid="51"/>
                                        </p:tgtEl>
                                        <p:attrNameLst>
                                          <p:attrName>style.visibility</p:attrName>
                                        </p:attrNameLst>
                                      </p:cBhvr>
                                      <p:to>
                                        <p:strVal val="visible"/>
                                      </p:to>
                                    </p:set>
                                    <p:animEffect transition="in" filter="wipe(down)">
                                      <p:cBhvr>
                                        <p:cTn id="149" dur="500"/>
                                        <p:tgtEl>
                                          <p:spTgt spid="51"/>
                                        </p:tgtEl>
                                      </p:cBhvr>
                                    </p:animEffect>
                                  </p:childTnLst>
                                </p:cTn>
                              </p:par>
                              <p:par>
                                <p:cTn id="150" presetID="22" presetClass="entr" presetSubtype="4" fill="hold" grpId="0" nodeType="withEffect">
                                  <p:stCondLst>
                                    <p:cond delay="0"/>
                                  </p:stCondLst>
                                  <p:childTnLst>
                                    <p:set>
                                      <p:cBhvr>
                                        <p:cTn id="151" dur="1" fill="hold">
                                          <p:stCondLst>
                                            <p:cond delay="0"/>
                                          </p:stCondLst>
                                        </p:cTn>
                                        <p:tgtEl>
                                          <p:spTgt spid="52"/>
                                        </p:tgtEl>
                                        <p:attrNameLst>
                                          <p:attrName>style.visibility</p:attrName>
                                        </p:attrNameLst>
                                      </p:cBhvr>
                                      <p:to>
                                        <p:strVal val="visible"/>
                                      </p:to>
                                    </p:set>
                                    <p:animEffect transition="in" filter="wipe(down)">
                                      <p:cBhvr>
                                        <p:cTn id="152" dur="500"/>
                                        <p:tgtEl>
                                          <p:spTgt spid="52"/>
                                        </p:tgtEl>
                                      </p:cBhvr>
                                    </p:animEffect>
                                  </p:childTnLst>
                                </p:cTn>
                              </p:par>
                              <p:par>
                                <p:cTn id="153" presetID="22" presetClass="entr" presetSubtype="4" fill="hold" grpId="0" nodeType="withEffect">
                                  <p:stCondLst>
                                    <p:cond delay="0"/>
                                  </p:stCondLst>
                                  <p:childTnLst>
                                    <p:set>
                                      <p:cBhvr>
                                        <p:cTn id="154" dur="1" fill="hold">
                                          <p:stCondLst>
                                            <p:cond delay="0"/>
                                          </p:stCondLst>
                                        </p:cTn>
                                        <p:tgtEl>
                                          <p:spTgt spid="53"/>
                                        </p:tgtEl>
                                        <p:attrNameLst>
                                          <p:attrName>style.visibility</p:attrName>
                                        </p:attrNameLst>
                                      </p:cBhvr>
                                      <p:to>
                                        <p:strVal val="visible"/>
                                      </p:to>
                                    </p:set>
                                    <p:animEffect transition="in" filter="wipe(down)">
                                      <p:cBhvr>
                                        <p:cTn id="155" dur="500"/>
                                        <p:tgtEl>
                                          <p:spTgt spid="53"/>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54"/>
                                        </p:tgtEl>
                                        <p:attrNameLst>
                                          <p:attrName>style.visibility</p:attrName>
                                        </p:attrNameLst>
                                      </p:cBhvr>
                                      <p:to>
                                        <p:strVal val="visible"/>
                                      </p:to>
                                    </p:set>
                                    <p:animEffect transition="in" filter="wipe(down)">
                                      <p:cBhvr>
                                        <p:cTn id="158" dur="500"/>
                                        <p:tgtEl>
                                          <p:spTgt spid="54"/>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55"/>
                                        </p:tgtEl>
                                        <p:attrNameLst>
                                          <p:attrName>style.visibility</p:attrName>
                                        </p:attrNameLst>
                                      </p:cBhvr>
                                      <p:to>
                                        <p:strVal val="visible"/>
                                      </p:to>
                                    </p:set>
                                    <p:animEffect transition="in" filter="wipe(down)">
                                      <p:cBhvr>
                                        <p:cTn id="161" dur="500"/>
                                        <p:tgtEl>
                                          <p:spTgt spid="55"/>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56"/>
                                        </p:tgtEl>
                                        <p:attrNameLst>
                                          <p:attrName>style.visibility</p:attrName>
                                        </p:attrNameLst>
                                      </p:cBhvr>
                                      <p:to>
                                        <p:strVal val="visible"/>
                                      </p:to>
                                    </p:set>
                                    <p:animEffect transition="in" filter="wipe(down)">
                                      <p:cBhvr>
                                        <p:cTn id="164" dur="500"/>
                                        <p:tgtEl>
                                          <p:spTgt spid="56"/>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82"/>
                                        </p:tgtEl>
                                        <p:attrNameLst>
                                          <p:attrName>style.visibility</p:attrName>
                                        </p:attrNameLst>
                                      </p:cBhvr>
                                      <p:to>
                                        <p:strVal val="visible"/>
                                      </p:to>
                                    </p:set>
                                    <p:animEffect transition="in" filter="wipe(down)">
                                      <p:cBhvr>
                                        <p:cTn id="167" dur="500"/>
                                        <p:tgtEl>
                                          <p:spTgt spid="82"/>
                                        </p:tgtEl>
                                      </p:cBhvr>
                                    </p:animEffect>
                                  </p:childTnLst>
                                </p:cTn>
                              </p:par>
                              <p:par>
                                <p:cTn id="168" presetID="22" presetClass="entr" presetSubtype="4" fill="hold" nodeType="withEffect">
                                  <p:stCondLst>
                                    <p:cond delay="0"/>
                                  </p:stCondLst>
                                  <p:childTnLst>
                                    <p:set>
                                      <p:cBhvr>
                                        <p:cTn id="169" dur="1" fill="hold">
                                          <p:stCondLst>
                                            <p:cond delay="0"/>
                                          </p:stCondLst>
                                        </p:cTn>
                                        <p:tgtEl>
                                          <p:spTgt spid="93"/>
                                        </p:tgtEl>
                                        <p:attrNameLst>
                                          <p:attrName>style.visibility</p:attrName>
                                        </p:attrNameLst>
                                      </p:cBhvr>
                                      <p:to>
                                        <p:strVal val="visible"/>
                                      </p:to>
                                    </p:set>
                                    <p:animEffect transition="in" filter="wipe(down)">
                                      <p:cBhvr>
                                        <p:cTn id="170" dur="500"/>
                                        <p:tgtEl>
                                          <p:spTgt spid="93"/>
                                        </p:tgtEl>
                                      </p:cBhvr>
                                    </p:animEffect>
                                  </p:childTnLst>
                                </p:cTn>
                              </p:par>
                              <p:par>
                                <p:cTn id="171" presetID="1" presetClass="entr" presetSubtype="0" fill="hold" grpId="0" nodeType="withEffect">
                                  <p:stCondLst>
                                    <p:cond delay="0"/>
                                  </p:stCondLst>
                                  <p:childTnLst>
                                    <p:set>
                                      <p:cBhvr>
                                        <p:cTn id="172" dur="1" fill="hold">
                                          <p:stCondLst>
                                            <p:cond delay="0"/>
                                          </p:stCondLst>
                                        </p:cTn>
                                        <p:tgtEl>
                                          <p:spTgt spid="11"/>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63"/>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4"/>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65"/>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67"/>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68"/>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69"/>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0"/>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71"/>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72"/>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73"/>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74"/>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75"/>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76"/>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77"/>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78"/>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79"/>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80"/>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81"/>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83"/>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85"/>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92"/>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99"/>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0"/>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0" presetClass="path" presetSubtype="0" accel="50000" decel="50000" fill="hold" grpId="1" nodeType="clickEffect">
                                  <p:stCondLst>
                                    <p:cond delay="0"/>
                                  </p:stCondLst>
                                  <p:childTnLst>
                                    <p:animMotion origin="layout" path="M 4.79167E-6 -0.00116 C 0.16523 -0.04514 0.33059 -0.08936 0.39153 -0.00486 C 0.4526 0.07916 0.40963 0.29189 0.3664 0.50463 " pathEditMode="relative" rAng="0" ptsTypes="AAA">
                                      <p:cBhvr>
                                        <p:cTn id="226" dur="1000" fill="hold"/>
                                        <p:tgtEl>
                                          <p:spTgt spid="83"/>
                                        </p:tgtEl>
                                        <p:attrNameLst>
                                          <p:attrName>ppt_x</p:attrName>
                                          <p:attrName>ppt_y</p:attrName>
                                        </p:attrNameLst>
                                      </p:cBhvr>
                                      <p:rCtr x="21094" y="2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39" grpId="0"/>
      <p:bldP spid="40"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p:bldP spid="83" grpId="0"/>
      <p:bldP spid="83" grpId="1"/>
      <p:bldP spid="84" grpId="0"/>
      <p:bldP spid="85" grpId="0"/>
      <p:bldP spid="86" grpId="0" animBg="1"/>
      <p:bldP spid="87" grpId="0" animBg="1"/>
      <p:bldP spid="88" grpId="0"/>
      <p:bldP spid="89" grpId="0"/>
      <p:bldP spid="97" grpId="0" animBg="1"/>
      <p:bldP spid="9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864F-D0F1-F27C-7C49-BAC799813B5A}"/>
              </a:ext>
            </a:extLst>
          </p:cNvPr>
          <p:cNvSpPr>
            <a:spLocks noGrp="1"/>
          </p:cNvSpPr>
          <p:nvPr>
            <p:ph type="title"/>
          </p:nvPr>
        </p:nvSpPr>
        <p:spPr/>
        <p:txBody>
          <a:bodyPr/>
          <a:lstStyle/>
          <a:p>
            <a:r>
              <a:rPr lang="en-US" dirty="0"/>
              <a:t>Why is this good?</a:t>
            </a:r>
          </a:p>
        </p:txBody>
      </p:sp>
      <p:sp>
        <p:nvSpPr>
          <p:cNvPr id="3" name="Content Placeholder 2">
            <a:extLst>
              <a:ext uri="{FF2B5EF4-FFF2-40B4-BE49-F238E27FC236}">
                <a16:creationId xmlns:a16="http://schemas.microsoft.com/office/drawing/2014/main" id="{9F5B2051-902A-1650-5208-47769F7956C1}"/>
              </a:ext>
            </a:extLst>
          </p:cNvPr>
          <p:cNvSpPr>
            <a:spLocks noGrp="1"/>
          </p:cNvSpPr>
          <p:nvPr>
            <p:ph idx="1"/>
          </p:nvPr>
        </p:nvSpPr>
        <p:spPr/>
        <p:txBody>
          <a:bodyPr/>
          <a:lstStyle/>
          <a:p>
            <a:r>
              <a:rPr lang="en-US" dirty="0"/>
              <a:t>The target vocabulary size is reduced to pointers + tags; model is smaller, learns faster, and is more robust</a:t>
            </a:r>
          </a:p>
          <a:p>
            <a:r>
              <a:rPr lang="en-US" dirty="0"/>
              <a:t>The target parse can have overlapping and disjoint slots</a:t>
            </a:r>
          </a:p>
          <a:p>
            <a:r>
              <a:rPr lang="en-US" dirty="0"/>
              <a:t>The encoder and decoder components can be pre-trained with other sequence-to-sequence tasks for transfer learning</a:t>
            </a:r>
          </a:p>
        </p:txBody>
      </p:sp>
      <p:sp>
        <p:nvSpPr>
          <p:cNvPr id="4" name="Date Placeholder 3">
            <a:extLst>
              <a:ext uri="{FF2B5EF4-FFF2-40B4-BE49-F238E27FC236}">
                <a16:creationId xmlns:a16="http://schemas.microsoft.com/office/drawing/2014/main" id="{7F3CC06C-6FB8-30C8-A62A-92AF53FA6773}"/>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D1E82EC1-4C9F-BB6D-1B1A-3E499374AA29}"/>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53EA2AC5-BC34-DAC1-F7BB-2E8E948ED0B6}"/>
              </a:ext>
            </a:extLst>
          </p:cNvPr>
          <p:cNvSpPr>
            <a:spLocks noGrp="1"/>
          </p:cNvSpPr>
          <p:nvPr>
            <p:ph type="sldNum" sz="quarter" idx="12"/>
          </p:nvPr>
        </p:nvSpPr>
        <p:spPr/>
        <p:txBody>
          <a:bodyPr/>
          <a:lstStyle/>
          <a:p>
            <a:fld id="{D7ADE906-F283-C946-BC01-81E82A8FB615}" type="slidenum">
              <a:rPr lang="en-US" smtClean="0"/>
              <a:pPr/>
              <a:t>23</a:t>
            </a:fld>
            <a:endParaRPr lang="en-US" dirty="0"/>
          </a:p>
        </p:txBody>
      </p:sp>
    </p:spTree>
    <p:extLst>
      <p:ext uri="{BB962C8B-B14F-4D97-AF65-F5344CB8AC3E}">
        <p14:creationId xmlns:p14="http://schemas.microsoft.com/office/powerpoint/2010/main" val="57119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F51E-26F0-23E5-9EF3-53B0D961C261}"/>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68DED96C-B78A-ACD9-A493-F7C21527D5E0}"/>
              </a:ext>
            </a:extLst>
          </p:cNvPr>
          <p:cNvSpPr>
            <a:spLocks noGrp="1"/>
          </p:cNvSpPr>
          <p:nvPr>
            <p:ph idx="1"/>
          </p:nvPr>
        </p:nvSpPr>
        <p:spPr/>
        <p:txBody>
          <a:bodyPr/>
          <a:lstStyle/>
          <a:p>
            <a:r>
              <a:rPr lang="en-US" dirty="0"/>
              <a:t>Complex datasets</a:t>
            </a:r>
          </a:p>
          <a:p>
            <a:pPr lvl="1"/>
            <a:r>
              <a:rPr lang="en-US" dirty="0"/>
              <a:t>Facebook TOP [Gupta et al. 2018]</a:t>
            </a:r>
            <a:br>
              <a:rPr lang="en-US" dirty="0"/>
            </a:br>
            <a:endParaRPr lang="en-US" dirty="0"/>
          </a:p>
          <a:p>
            <a:r>
              <a:rPr lang="en-US" dirty="0"/>
              <a:t>Simple datasets</a:t>
            </a:r>
          </a:p>
          <a:p>
            <a:pPr lvl="1"/>
            <a:r>
              <a:rPr lang="en-US" dirty="0"/>
              <a:t>SNIPS [Coucke et al. 2018]</a:t>
            </a:r>
          </a:p>
          <a:p>
            <a:pPr lvl="1"/>
            <a:r>
              <a:rPr lang="en-US" dirty="0"/>
              <a:t>ATIS [Price et al. 1990]</a:t>
            </a:r>
          </a:p>
          <a:p>
            <a:pPr lvl="1"/>
            <a:r>
              <a:rPr lang="en-US" dirty="0"/>
              <a:t>Internal Amazon Music and Video datasets</a:t>
            </a:r>
          </a:p>
        </p:txBody>
      </p:sp>
      <p:sp>
        <p:nvSpPr>
          <p:cNvPr id="4" name="Date Placeholder 3">
            <a:extLst>
              <a:ext uri="{FF2B5EF4-FFF2-40B4-BE49-F238E27FC236}">
                <a16:creationId xmlns:a16="http://schemas.microsoft.com/office/drawing/2014/main" id="{B8357793-C479-0D52-EF38-145FF9463A0A}"/>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AF13DF23-EEE8-06DD-9679-E6C9A82947D0}"/>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954D6B38-FE35-E3CE-1DDA-BE51DAE573F0}"/>
              </a:ext>
            </a:extLst>
          </p:cNvPr>
          <p:cNvSpPr>
            <a:spLocks noGrp="1"/>
          </p:cNvSpPr>
          <p:nvPr>
            <p:ph type="sldNum" sz="quarter" idx="12"/>
          </p:nvPr>
        </p:nvSpPr>
        <p:spPr/>
        <p:txBody>
          <a:bodyPr/>
          <a:lstStyle/>
          <a:p>
            <a:fld id="{D7ADE906-F283-C946-BC01-81E82A8FB615}" type="slidenum">
              <a:rPr lang="en-US" smtClean="0"/>
              <a:pPr/>
              <a:t>24</a:t>
            </a:fld>
            <a:endParaRPr lang="en-US" dirty="0"/>
          </a:p>
        </p:txBody>
      </p:sp>
    </p:spTree>
    <p:extLst>
      <p:ext uri="{BB962C8B-B14F-4D97-AF65-F5344CB8AC3E}">
        <p14:creationId xmlns:p14="http://schemas.microsoft.com/office/powerpoint/2010/main" val="597770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864BDD-0A8C-5882-5AB1-28668E82AB01}"/>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6D7A717A-CCE4-1413-1362-A7D503AB2810}"/>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D4576BD3-1B20-05DA-A083-D939729FE2A5}"/>
              </a:ext>
            </a:extLst>
          </p:cNvPr>
          <p:cNvSpPr>
            <a:spLocks noGrp="1"/>
          </p:cNvSpPr>
          <p:nvPr>
            <p:ph type="sldNum" sz="quarter" idx="12"/>
          </p:nvPr>
        </p:nvSpPr>
        <p:spPr/>
        <p:txBody>
          <a:bodyPr/>
          <a:lstStyle/>
          <a:p>
            <a:fld id="{D7ADE906-F283-C946-BC01-81E82A8FB615}" type="slidenum">
              <a:rPr lang="en-US" smtClean="0"/>
              <a:pPr/>
              <a:t>25</a:t>
            </a:fld>
            <a:endParaRPr lang="en-US" dirty="0"/>
          </a:p>
        </p:txBody>
      </p:sp>
      <p:sp>
        <p:nvSpPr>
          <p:cNvPr id="7" name="Title 1">
            <a:extLst>
              <a:ext uri="{FF2B5EF4-FFF2-40B4-BE49-F238E27FC236}">
                <a16:creationId xmlns:a16="http://schemas.microsoft.com/office/drawing/2014/main" id="{740A25E9-A5B3-1DB2-4C1F-4BD5DBC7851D}"/>
              </a:ext>
            </a:extLst>
          </p:cNvPr>
          <p:cNvSpPr>
            <a:spLocks noGrp="1"/>
          </p:cNvSpPr>
          <p:nvPr>
            <p:ph type="title"/>
          </p:nvPr>
        </p:nvSpPr>
        <p:spPr>
          <a:xfrm>
            <a:off x="838200" y="365125"/>
            <a:ext cx="10515600" cy="1325563"/>
          </a:xfrm>
        </p:spPr>
        <p:txBody>
          <a:bodyPr/>
          <a:lstStyle/>
          <a:p>
            <a:r>
              <a:rPr lang="en-US" dirty="0"/>
              <a:t>Results: Facebook TOP</a:t>
            </a:r>
          </a:p>
        </p:txBody>
      </p:sp>
      <p:sp>
        <p:nvSpPr>
          <p:cNvPr id="8" name="Content Placeholder 3">
            <a:extLst>
              <a:ext uri="{FF2B5EF4-FFF2-40B4-BE49-F238E27FC236}">
                <a16:creationId xmlns:a16="http://schemas.microsoft.com/office/drawing/2014/main" id="{5C202C0C-4AE6-5E6B-E728-D60B65AB6476}"/>
              </a:ext>
            </a:extLst>
          </p:cNvPr>
          <p:cNvSpPr txBox="1">
            <a:spLocks/>
          </p:cNvSpPr>
          <p:nvPr/>
        </p:nvSpPr>
        <p:spPr>
          <a:xfrm>
            <a:off x="838200" y="5022590"/>
            <a:ext cx="10515600" cy="13255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improve by 2.7 (+3.3%) absolute EM accuracy points over the previous best single model on TOP, only surpassed by an ensemble model by 0.6 EM accuracy points</a:t>
            </a:r>
          </a:p>
        </p:txBody>
      </p:sp>
      <p:graphicFrame>
        <p:nvGraphicFramePr>
          <p:cNvPr id="9" name="Content Placeholder 4">
            <a:extLst>
              <a:ext uri="{FF2B5EF4-FFF2-40B4-BE49-F238E27FC236}">
                <a16:creationId xmlns:a16="http://schemas.microsoft.com/office/drawing/2014/main" id="{63F26432-BE0C-FF96-6CBB-F7681340B86B}"/>
              </a:ext>
            </a:extLst>
          </p:cNvPr>
          <p:cNvGraphicFramePr>
            <a:graphicFrameLocks/>
          </p:cNvGraphicFramePr>
          <p:nvPr>
            <p:extLst>
              <p:ext uri="{D42A27DB-BD31-4B8C-83A1-F6EECF244321}">
                <p14:modId xmlns:p14="http://schemas.microsoft.com/office/powerpoint/2010/main" val="1657383765"/>
              </p:ext>
            </p:extLst>
          </p:nvPr>
        </p:nvGraphicFramePr>
        <p:xfrm>
          <a:off x="1761068" y="1690688"/>
          <a:ext cx="8656309" cy="2865120"/>
        </p:xfrm>
        <a:graphic>
          <a:graphicData uri="http://schemas.openxmlformats.org/drawingml/2006/table">
            <a:tbl>
              <a:tblPr firstRow="1" bandRow="1">
                <a:tableStyleId>{F2DE63D5-997A-4646-A377-4702673A728D}</a:tableStyleId>
              </a:tblPr>
              <a:tblGrid>
                <a:gridCol w="6079935">
                  <a:extLst>
                    <a:ext uri="{9D8B030D-6E8A-4147-A177-3AD203B41FA5}">
                      <a16:colId xmlns:a16="http://schemas.microsoft.com/office/drawing/2014/main" val="2828685552"/>
                    </a:ext>
                  </a:extLst>
                </a:gridCol>
                <a:gridCol w="1288187">
                  <a:extLst>
                    <a:ext uri="{9D8B030D-6E8A-4147-A177-3AD203B41FA5}">
                      <a16:colId xmlns:a16="http://schemas.microsoft.com/office/drawing/2014/main" val="3078188183"/>
                    </a:ext>
                  </a:extLst>
                </a:gridCol>
                <a:gridCol w="1288187">
                  <a:extLst>
                    <a:ext uri="{9D8B030D-6E8A-4147-A177-3AD203B41FA5}">
                      <a16:colId xmlns:a16="http://schemas.microsoft.com/office/drawing/2014/main" val="2324925598"/>
                    </a:ext>
                  </a:extLst>
                </a:gridCol>
              </a:tblGrid>
              <a:tr h="370840">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Model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EM Accuracy</a:t>
                      </a:r>
                    </a:p>
                  </a:txBody>
                  <a:tcPr>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Intent Accuracy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7981391"/>
                  </a:ext>
                </a:extLst>
              </a:tr>
              <a:tr h="370840">
                <a:tc>
                  <a:txBody>
                    <a:bodyPr/>
                    <a:lstStyle/>
                    <a:p>
                      <a:r>
                        <a:rPr lang="en-US" b="0" i="0" dirty="0">
                          <a:latin typeface="+mn-lt"/>
                          <a:ea typeface="Amazon Ember Light" panose="020B0403020204020204" pitchFamily="34" charset="0"/>
                          <a:cs typeface="Amazon Ember Light" panose="020B0403020204020204" pitchFamily="34" charset="0"/>
                        </a:rPr>
                        <a:t>Shift-reduce (SR) Parser (Gupta et al 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80.86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7709716"/>
                  </a:ext>
                </a:extLst>
              </a:tr>
              <a:tr h="370840">
                <a:tc>
                  <a:txBody>
                    <a:bodyPr/>
                    <a:lstStyle/>
                    <a:p>
                      <a:r>
                        <a:rPr lang="en-US" b="0" i="0" dirty="0">
                          <a:latin typeface="+mn-lt"/>
                          <a:ea typeface="Amazon Ember Light" panose="020B0403020204020204" pitchFamily="34" charset="0"/>
                          <a:cs typeface="Amazon Ember Light" panose="020B0403020204020204" pitchFamily="34" charset="0"/>
                        </a:rPr>
                        <a:t>SR + ELMo (Einolghozati et al 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83.93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168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latin typeface="+mn-lt"/>
                          <a:ea typeface="Amazon Ember Light" panose="020B0403020204020204" pitchFamily="34" charset="0"/>
                          <a:cs typeface="Amazon Ember Light" panose="020B0403020204020204" pitchFamily="34" charset="0"/>
                        </a:rPr>
                        <a:t>SR ensemble + ELMo + SVM Reranker (Einolghozati et al 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1" i="0" dirty="0">
                          <a:latin typeface="+mn-lt"/>
                          <a:ea typeface="Amazon Ember Light" panose="020B0403020204020204" pitchFamily="34" charset="0"/>
                          <a:cs typeface="Amazon Ember Light" panose="020B0403020204020204" pitchFamily="34" charset="0"/>
                        </a:rPr>
                        <a:t>87.25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1" i="0" dirty="0">
                          <a:latin typeface="+mn-lt"/>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4923905"/>
                  </a:ext>
                </a:extLst>
              </a:tr>
              <a:tr h="370840">
                <a:tc>
                  <a:txBody>
                    <a:bodyPr/>
                    <a:lstStyle/>
                    <a:p>
                      <a:r>
                        <a:rPr lang="en-US" b="0" i="0" dirty="0">
                          <a:latin typeface="+mn-lt"/>
                          <a:ea typeface="Amazon Ember Light" panose="020B0403020204020204" pitchFamily="34" charset="0"/>
                          <a:cs typeface="Amazon Ember Light" panose="020B0403020204020204" pitchFamily="34" charset="0"/>
                        </a:rPr>
                        <a:t>SEQ2SEQ-PTR (no pretraining)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79.25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97.43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9169922"/>
                  </a:ext>
                </a:extLst>
              </a:tr>
              <a:tr h="370840">
                <a:tc>
                  <a:txBody>
                    <a:bodyPr/>
                    <a:lstStyle/>
                    <a:p>
                      <a:r>
                        <a:rPr lang="en-US" b="0" i="0" dirty="0">
                          <a:latin typeface="+mn-lt"/>
                          <a:ea typeface="Amazon Ember Light" panose="020B0403020204020204" pitchFamily="34" charset="0"/>
                          <a:cs typeface="Amazon Ember Light" panose="020B0403020204020204" pitchFamily="34" charset="0"/>
                        </a:rPr>
                        <a:t>SEQ2SEQ-PTR (BERT encoder)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83.13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97.91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1126313"/>
                  </a:ext>
                </a:extLst>
              </a:tr>
              <a:tr h="370840">
                <a:tc>
                  <a:txBody>
                    <a:bodyPr/>
                    <a:lstStyle/>
                    <a:p>
                      <a:r>
                        <a:rPr lang="en-US" b="1" i="0" dirty="0">
                          <a:latin typeface="+mn-lt"/>
                          <a:ea typeface="Amazon Ember Light" panose="020B0403020204020204" pitchFamily="34" charset="0"/>
                          <a:cs typeface="Amazon Ember Light" panose="020B0403020204020204" pitchFamily="34" charset="0"/>
                        </a:rPr>
                        <a:t>SEQ2SEQ-PTR (RoBERTa encoder)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1" i="0" dirty="0">
                          <a:latin typeface="+mn-lt"/>
                          <a:ea typeface="Amazon Ember Light" panose="020B0403020204020204" pitchFamily="34" charset="0"/>
                          <a:cs typeface="Amazon Ember Light" panose="020B0403020204020204" pitchFamily="34" charset="0"/>
                        </a:rPr>
                        <a:t>86.67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1" i="0" dirty="0">
                          <a:latin typeface="+mn-lt"/>
                          <a:ea typeface="Amazon Ember Light" panose="020B0403020204020204" pitchFamily="34" charset="0"/>
                          <a:cs typeface="Amazon Ember Light" panose="020B0403020204020204" pitchFamily="34" charset="0"/>
                        </a:rPr>
                        <a:t>98.13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2745263"/>
                  </a:ext>
                </a:extLst>
              </a:tr>
            </a:tbl>
          </a:graphicData>
        </a:graphic>
      </p:graphicFrame>
      <p:pic>
        <p:nvPicPr>
          <p:cNvPr id="10" name="Graphic 9" descr="Arrow Slight curve">
            <a:extLst>
              <a:ext uri="{FF2B5EF4-FFF2-40B4-BE49-F238E27FC236}">
                <a16:creationId xmlns:a16="http://schemas.microsoft.com/office/drawing/2014/main" id="{E2D1EFEB-C4D4-4F5C-0C87-EE358D6CE9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2727" y="3874799"/>
            <a:ext cx="914400" cy="914400"/>
          </a:xfrm>
          <a:prstGeom prst="rect">
            <a:avLst/>
          </a:prstGeom>
        </p:spPr>
      </p:pic>
      <p:pic>
        <p:nvPicPr>
          <p:cNvPr id="11" name="Graphic 10" descr="Arrow Slight curve">
            <a:extLst>
              <a:ext uri="{FF2B5EF4-FFF2-40B4-BE49-F238E27FC236}">
                <a16:creationId xmlns:a16="http://schemas.microsoft.com/office/drawing/2014/main" id="{27F5D83E-F64A-FF07-0F4D-87F53C29EC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2727" y="2411876"/>
            <a:ext cx="914400" cy="914400"/>
          </a:xfrm>
          <a:prstGeom prst="rect">
            <a:avLst/>
          </a:prstGeom>
        </p:spPr>
      </p:pic>
      <p:pic>
        <p:nvPicPr>
          <p:cNvPr id="12" name="Graphic 11" descr="Arrow Slight curve">
            <a:extLst>
              <a:ext uri="{FF2B5EF4-FFF2-40B4-BE49-F238E27FC236}">
                <a16:creationId xmlns:a16="http://schemas.microsoft.com/office/drawing/2014/main" id="{6DAA3B2B-8F9F-B5C9-378E-C7D7E7F085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2727" y="2802833"/>
            <a:ext cx="914400" cy="914400"/>
          </a:xfrm>
          <a:prstGeom prst="rect">
            <a:avLst/>
          </a:prstGeom>
        </p:spPr>
      </p:pic>
      <p:sp>
        <p:nvSpPr>
          <p:cNvPr id="13" name="Right Brace 12">
            <a:extLst>
              <a:ext uri="{FF2B5EF4-FFF2-40B4-BE49-F238E27FC236}">
                <a16:creationId xmlns:a16="http://schemas.microsoft.com/office/drawing/2014/main" id="{540D6247-7645-B1D4-B132-2E40B694AD5F}"/>
              </a:ext>
            </a:extLst>
          </p:cNvPr>
          <p:cNvSpPr/>
          <p:nvPr/>
        </p:nvSpPr>
        <p:spPr>
          <a:xfrm>
            <a:off x="10786533" y="3429000"/>
            <a:ext cx="287867" cy="1126808"/>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988575EE-BCCE-DA8E-8A61-C9D11DA82B50}"/>
              </a:ext>
            </a:extLst>
          </p:cNvPr>
          <p:cNvSpPr txBox="1"/>
          <p:nvPr/>
        </p:nvSpPr>
        <p:spPr>
          <a:xfrm>
            <a:off x="11074400" y="3669238"/>
            <a:ext cx="870751" cy="646331"/>
          </a:xfrm>
          <a:prstGeom prst="rect">
            <a:avLst/>
          </a:prstGeom>
          <a:noFill/>
        </p:spPr>
        <p:txBody>
          <a:bodyPr wrap="none" rtlCol="0">
            <a:spAutoFit/>
          </a:bodyPr>
          <a:lstStyle/>
          <a:p>
            <a:pPr algn="ctr"/>
            <a:r>
              <a:rPr lang="en-US" dirty="0"/>
              <a:t>Our</a:t>
            </a:r>
          </a:p>
          <a:p>
            <a:pPr algn="ctr"/>
            <a:r>
              <a:rPr lang="en-US" dirty="0"/>
              <a:t>models</a:t>
            </a:r>
          </a:p>
        </p:txBody>
      </p:sp>
    </p:spTree>
    <p:extLst>
      <p:ext uri="{BB962C8B-B14F-4D97-AF65-F5344CB8AC3E}">
        <p14:creationId xmlns:p14="http://schemas.microsoft.com/office/powerpoint/2010/main" val="78980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6BF05BE-CDC2-2460-94D1-8FF2510E38BE}"/>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F0AB9423-FBA5-274E-AF6B-ECEB8C4127B0}"/>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342341F2-B83F-0EEC-E722-4DD92E35AAF1}"/>
              </a:ext>
            </a:extLst>
          </p:cNvPr>
          <p:cNvSpPr>
            <a:spLocks noGrp="1"/>
          </p:cNvSpPr>
          <p:nvPr>
            <p:ph type="sldNum" sz="quarter" idx="12"/>
          </p:nvPr>
        </p:nvSpPr>
        <p:spPr/>
        <p:txBody>
          <a:bodyPr/>
          <a:lstStyle/>
          <a:p>
            <a:fld id="{D7ADE906-F283-C946-BC01-81E82A8FB615}" type="slidenum">
              <a:rPr lang="en-US" smtClean="0"/>
              <a:pPr/>
              <a:t>26</a:t>
            </a:fld>
            <a:endParaRPr lang="en-US" dirty="0"/>
          </a:p>
        </p:txBody>
      </p:sp>
      <p:sp>
        <p:nvSpPr>
          <p:cNvPr id="7" name="Title 1">
            <a:extLst>
              <a:ext uri="{FF2B5EF4-FFF2-40B4-BE49-F238E27FC236}">
                <a16:creationId xmlns:a16="http://schemas.microsoft.com/office/drawing/2014/main" id="{1C6C87B0-5292-9EB0-F5F6-FBAD1E665A83}"/>
              </a:ext>
            </a:extLst>
          </p:cNvPr>
          <p:cNvSpPr>
            <a:spLocks noGrp="1"/>
          </p:cNvSpPr>
          <p:nvPr>
            <p:ph type="title"/>
          </p:nvPr>
        </p:nvSpPr>
        <p:spPr>
          <a:xfrm>
            <a:off x="838200" y="365125"/>
            <a:ext cx="10515600" cy="1325563"/>
          </a:xfrm>
        </p:spPr>
        <p:txBody>
          <a:bodyPr/>
          <a:lstStyle/>
          <a:p>
            <a:r>
              <a:rPr lang="en-US" dirty="0"/>
              <a:t>Results: Simple Query Datasets</a:t>
            </a:r>
          </a:p>
        </p:txBody>
      </p:sp>
      <p:sp>
        <p:nvSpPr>
          <p:cNvPr id="8" name="Content Placeholder 3">
            <a:extLst>
              <a:ext uri="{FF2B5EF4-FFF2-40B4-BE49-F238E27FC236}">
                <a16:creationId xmlns:a16="http://schemas.microsoft.com/office/drawing/2014/main" id="{459B7DA3-735C-344F-97FB-3E64E9920E1A}"/>
              </a:ext>
            </a:extLst>
          </p:cNvPr>
          <p:cNvSpPr txBox="1">
            <a:spLocks/>
          </p:cNvSpPr>
          <p:nvPr/>
        </p:nvSpPr>
        <p:spPr>
          <a:xfrm>
            <a:off x="838200" y="5353577"/>
            <a:ext cx="10515600" cy="10364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improve by 6.2 (+7.7%) and 3.3 (+4.5%) absolute EM accuracy points over previous best models on SNIPS and ATIS respectively</a:t>
            </a:r>
          </a:p>
        </p:txBody>
      </p:sp>
      <p:graphicFrame>
        <p:nvGraphicFramePr>
          <p:cNvPr id="9" name="Content Placeholder 4">
            <a:extLst>
              <a:ext uri="{FF2B5EF4-FFF2-40B4-BE49-F238E27FC236}">
                <a16:creationId xmlns:a16="http://schemas.microsoft.com/office/drawing/2014/main" id="{388A5FD5-5255-AC97-6F87-988FE7E65B2C}"/>
              </a:ext>
            </a:extLst>
          </p:cNvPr>
          <p:cNvGraphicFramePr>
            <a:graphicFrameLocks/>
          </p:cNvGraphicFramePr>
          <p:nvPr>
            <p:extLst>
              <p:ext uri="{D42A27DB-BD31-4B8C-83A1-F6EECF244321}">
                <p14:modId xmlns:p14="http://schemas.microsoft.com/office/powerpoint/2010/main" val="3141941619"/>
              </p:ext>
            </p:extLst>
          </p:nvPr>
        </p:nvGraphicFramePr>
        <p:xfrm>
          <a:off x="2036062" y="1415299"/>
          <a:ext cx="8119875" cy="3606800"/>
        </p:xfrm>
        <a:graphic>
          <a:graphicData uri="http://schemas.openxmlformats.org/drawingml/2006/table">
            <a:tbl>
              <a:tblPr firstRow="1" bandRow="1">
                <a:tableStyleId>{F2DE63D5-997A-4646-A377-4702673A728D}</a:tableStyleId>
              </a:tblPr>
              <a:tblGrid>
                <a:gridCol w="3556139">
                  <a:extLst>
                    <a:ext uri="{9D8B030D-6E8A-4147-A177-3AD203B41FA5}">
                      <a16:colId xmlns:a16="http://schemas.microsoft.com/office/drawing/2014/main" val="2828685552"/>
                    </a:ext>
                  </a:extLst>
                </a:gridCol>
                <a:gridCol w="1140934">
                  <a:extLst>
                    <a:ext uri="{9D8B030D-6E8A-4147-A177-3AD203B41FA5}">
                      <a16:colId xmlns:a16="http://schemas.microsoft.com/office/drawing/2014/main" val="3396766189"/>
                    </a:ext>
                  </a:extLst>
                </a:gridCol>
                <a:gridCol w="1140934">
                  <a:extLst>
                    <a:ext uri="{9D8B030D-6E8A-4147-A177-3AD203B41FA5}">
                      <a16:colId xmlns:a16="http://schemas.microsoft.com/office/drawing/2014/main" val="4240542265"/>
                    </a:ext>
                  </a:extLst>
                </a:gridCol>
                <a:gridCol w="1140934">
                  <a:extLst>
                    <a:ext uri="{9D8B030D-6E8A-4147-A177-3AD203B41FA5}">
                      <a16:colId xmlns:a16="http://schemas.microsoft.com/office/drawing/2014/main" val="3078188183"/>
                    </a:ext>
                  </a:extLst>
                </a:gridCol>
                <a:gridCol w="1140934">
                  <a:extLst>
                    <a:ext uri="{9D8B030D-6E8A-4147-A177-3AD203B41FA5}">
                      <a16:colId xmlns:a16="http://schemas.microsoft.com/office/drawing/2014/main" val="2324925598"/>
                    </a:ext>
                  </a:extLst>
                </a:gridCol>
              </a:tblGrid>
              <a:tr h="370840">
                <a:tc rowSpan="2">
                  <a:txBody>
                    <a:bodyPr/>
                    <a:lstStyle/>
                    <a:p>
                      <a:pPr algn="ctr"/>
                      <a:r>
                        <a:rPr lang="en-US" b="0" i="0" dirty="0">
                          <a:solidFill>
                            <a:schemeClr val="bg1"/>
                          </a:solidFill>
                          <a:latin typeface="+mn-lt"/>
                        </a:rPr>
                        <a:t>Model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SNIPS</a:t>
                      </a:r>
                    </a:p>
                  </a:txBody>
                  <a:tcPr>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r"/>
                      <a:endParaRPr lang="en-US" b="0" i="0" dirty="0">
                        <a:solidFill>
                          <a:srgbClr val="DFA100"/>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1373A"/>
                    </a:solidFill>
                  </a:tcPr>
                </a:tc>
                <a:tc gridSpan="2">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ATIS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r"/>
                      <a:endParaRPr lang="en-US" b="0" i="0" dirty="0">
                        <a:solidFill>
                          <a:srgbClr val="DFA100"/>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1373A"/>
                    </a:solidFill>
                  </a:tcPr>
                </a:tc>
                <a:extLst>
                  <a:ext uri="{0D108BD9-81ED-4DB2-BD59-A6C34878D82A}">
                    <a16:rowId xmlns:a16="http://schemas.microsoft.com/office/drawing/2014/main" val="1695252268"/>
                  </a:ext>
                </a:extLst>
              </a:tr>
              <a:tr h="370840">
                <a:tc vMerge="1">
                  <a:txBody>
                    <a:bodyPr/>
                    <a:lstStyle/>
                    <a:p>
                      <a:r>
                        <a:rPr lang="en-US" b="0" i="0" dirty="0">
                          <a:solidFill>
                            <a:schemeClr val="bg1"/>
                          </a:solidFill>
                          <a:latin typeface="+mn-lt"/>
                          <a:ea typeface="Amazon Ember Light" panose="020B0403020204020204" pitchFamily="34" charset="0"/>
                          <a:cs typeface="Amazon Ember Light" panose="020B0403020204020204" pitchFamily="34" charset="0"/>
                        </a:rPr>
                        <a:t>Model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EM Accuracy</a:t>
                      </a:r>
                    </a:p>
                  </a:txBody>
                  <a:tcPr>
                    <a:lnL w="12700" cap="flat" cmpd="sng" algn="ctr">
                      <a:no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Intent Accuracy</a:t>
                      </a:r>
                    </a:p>
                  </a:txBody>
                  <a:tcPr>
                    <a:lnL w="12700" cap="flat" cmpd="sng" algn="ctr">
                      <a:no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EM Accuracy</a:t>
                      </a:r>
                    </a:p>
                  </a:txBody>
                  <a:tcPr>
                    <a:lnL w="12700" cap="flat" cmpd="sng" algn="ctr">
                      <a:no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Intent Accuracy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7981391"/>
                  </a:ext>
                </a:extLst>
              </a:tr>
              <a:tr h="370840">
                <a:tc>
                  <a:txBody>
                    <a:bodyPr/>
                    <a:lstStyle/>
                    <a:p>
                      <a:r>
                        <a:rPr lang="en-US" b="0" i="0" dirty="0">
                          <a:latin typeface="+mn-lt"/>
                          <a:ea typeface="Amazon Ember Light" panose="020B0403020204020204" pitchFamily="34" charset="0"/>
                          <a:cs typeface="Amazon Ember Light" panose="020B0403020204020204" pitchFamily="34" charset="0"/>
                        </a:rPr>
                        <a:t>Joint BiRNN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73.20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96.90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80.70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92.60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7709716"/>
                  </a:ext>
                </a:extLst>
              </a:tr>
              <a:tr h="370840">
                <a:tc>
                  <a:txBody>
                    <a:bodyPr/>
                    <a:lstStyle/>
                    <a:p>
                      <a:r>
                        <a:rPr lang="en-US" b="0" i="0" dirty="0">
                          <a:latin typeface="+mn-lt"/>
                          <a:ea typeface="Amazon Ember Light" panose="020B0403020204020204" pitchFamily="34" charset="0"/>
                          <a:cs typeface="Amazon Ember Light" panose="020B0403020204020204" pitchFamily="34" charset="0"/>
                        </a:rPr>
                        <a:t>Attention BiRNN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74.10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96.70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78.90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91.10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168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Slot Gated Full Attention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75.50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97.00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82.20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93.60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49239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CapsuleNLU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80.90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97.30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83.40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95.00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8880412"/>
                  </a:ext>
                </a:extLst>
              </a:tr>
              <a:tr h="370840">
                <a:tc>
                  <a:txBody>
                    <a:bodyPr/>
                    <a:lstStyle/>
                    <a:p>
                      <a:r>
                        <a:rPr lang="en-US" b="0" i="0" dirty="0">
                          <a:latin typeface="+mn-lt"/>
                          <a:ea typeface="Amazon Ember Light" panose="020B0403020204020204" pitchFamily="34" charset="0"/>
                          <a:cs typeface="Amazon Ember Light" panose="020B0403020204020204" pitchFamily="34" charset="0"/>
                        </a:rPr>
                        <a:t>SEQ2SEQ-PTR (no pretraining)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85.43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97.00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81.08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95.18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9169922"/>
                  </a:ext>
                </a:extLst>
              </a:tr>
              <a:tr h="370840">
                <a:tc>
                  <a:txBody>
                    <a:bodyPr/>
                    <a:lstStyle/>
                    <a:p>
                      <a:r>
                        <a:rPr lang="en-US" b="0" i="0" dirty="0">
                          <a:latin typeface="+mn-lt"/>
                          <a:ea typeface="Amazon Ember Light" panose="020B0403020204020204" pitchFamily="34" charset="0"/>
                          <a:cs typeface="Amazon Ember Light" panose="020B0403020204020204" pitchFamily="34" charset="0"/>
                        </a:rPr>
                        <a:t>SEQ2SEQ-PTR (BERT encoder)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86.29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1" i="0" dirty="0">
                          <a:latin typeface="+mn-lt"/>
                          <a:ea typeface="Amazon Ember Light" panose="020B0403020204020204" pitchFamily="34" charset="0"/>
                          <a:cs typeface="Amazon Ember Light" panose="020B0403020204020204" pitchFamily="34" charset="0"/>
                        </a:rPr>
                        <a:t>98.29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86.37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97.42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1126313"/>
                  </a:ext>
                </a:extLst>
              </a:tr>
              <a:tr h="370840">
                <a:tc>
                  <a:txBody>
                    <a:bodyPr/>
                    <a:lstStyle/>
                    <a:p>
                      <a:r>
                        <a:rPr lang="en-US" b="1" i="0" dirty="0">
                          <a:latin typeface="+mn-lt"/>
                          <a:ea typeface="Amazon Ember Light" panose="020B0403020204020204" pitchFamily="34" charset="0"/>
                          <a:cs typeface="Amazon Ember Light" panose="020B0403020204020204" pitchFamily="34" charset="0"/>
                        </a:rPr>
                        <a:t>SEQ2SEQ-PTR (RoBERTa encoder)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1" i="0" dirty="0">
                          <a:latin typeface="+mn-lt"/>
                          <a:ea typeface="Amazon Ember Light" panose="020B0403020204020204" pitchFamily="34" charset="0"/>
                          <a:cs typeface="Amazon Ember Light" panose="020B0403020204020204" pitchFamily="34" charset="0"/>
                        </a:rPr>
                        <a:t>87.14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98.00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1" i="0" dirty="0">
                          <a:latin typeface="+mn-lt"/>
                          <a:ea typeface="Amazon Ember Light" panose="020B0403020204020204" pitchFamily="34" charset="0"/>
                          <a:cs typeface="Amazon Ember Light" panose="020B0403020204020204" pitchFamily="34" charset="0"/>
                        </a:rPr>
                        <a:t>87.12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1" i="0" dirty="0">
                          <a:latin typeface="+mn-lt"/>
                          <a:ea typeface="Amazon Ember Light" panose="020B0403020204020204" pitchFamily="34" charset="0"/>
                          <a:cs typeface="Amazon Ember Light" panose="020B0403020204020204" pitchFamily="34" charset="0"/>
                        </a:rPr>
                        <a:t>97.42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2745263"/>
                  </a:ext>
                </a:extLst>
              </a:tr>
            </a:tbl>
          </a:graphicData>
        </a:graphic>
      </p:graphicFrame>
      <p:pic>
        <p:nvPicPr>
          <p:cNvPr id="10" name="Graphic 9" descr="Arrow Slight curve">
            <a:extLst>
              <a:ext uri="{FF2B5EF4-FFF2-40B4-BE49-F238E27FC236}">
                <a16:creationId xmlns:a16="http://schemas.microsoft.com/office/drawing/2014/main" id="{6AFC5367-9802-87CF-36C7-86CF37FFEB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9931" y="4394991"/>
            <a:ext cx="914400" cy="914400"/>
          </a:xfrm>
          <a:prstGeom prst="rect">
            <a:avLst/>
          </a:prstGeom>
        </p:spPr>
      </p:pic>
      <p:sp>
        <p:nvSpPr>
          <p:cNvPr id="11" name="Right Brace 10">
            <a:extLst>
              <a:ext uri="{FF2B5EF4-FFF2-40B4-BE49-F238E27FC236}">
                <a16:creationId xmlns:a16="http://schemas.microsoft.com/office/drawing/2014/main" id="{36D6AC1D-9828-68C2-FB5E-2CDEA2494BEB}"/>
              </a:ext>
            </a:extLst>
          </p:cNvPr>
          <p:cNvSpPr/>
          <p:nvPr/>
        </p:nvSpPr>
        <p:spPr>
          <a:xfrm>
            <a:off x="10488826" y="3895291"/>
            <a:ext cx="287867" cy="1126808"/>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C8CAD713-D4F6-849D-2D70-F8A75034D125}"/>
              </a:ext>
            </a:extLst>
          </p:cNvPr>
          <p:cNvSpPr txBox="1"/>
          <p:nvPr/>
        </p:nvSpPr>
        <p:spPr>
          <a:xfrm>
            <a:off x="10776693" y="4135529"/>
            <a:ext cx="870751" cy="646331"/>
          </a:xfrm>
          <a:prstGeom prst="rect">
            <a:avLst/>
          </a:prstGeom>
          <a:noFill/>
        </p:spPr>
        <p:txBody>
          <a:bodyPr wrap="none" rtlCol="0">
            <a:spAutoFit/>
          </a:bodyPr>
          <a:lstStyle/>
          <a:p>
            <a:pPr algn="ctr"/>
            <a:r>
              <a:rPr lang="en-US" dirty="0"/>
              <a:t>Our</a:t>
            </a:r>
          </a:p>
          <a:p>
            <a:pPr algn="ctr"/>
            <a:r>
              <a:rPr lang="en-US" dirty="0"/>
              <a:t>models</a:t>
            </a:r>
          </a:p>
        </p:txBody>
      </p:sp>
    </p:spTree>
    <p:extLst>
      <p:ext uri="{BB962C8B-B14F-4D97-AF65-F5344CB8AC3E}">
        <p14:creationId xmlns:p14="http://schemas.microsoft.com/office/powerpoint/2010/main" val="91628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C093CF5-B573-3CE6-4FAB-6EA27509F1C1}"/>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8CFFAB8B-E489-A3E2-2AB3-37DFB3A97AB1}"/>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DAA2171D-79E0-6710-ACE0-816CF63325A2}"/>
              </a:ext>
            </a:extLst>
          </p:cNvPr>
          <p:cNvSpPr>
            <a:spLocks noGrp="1"/>
          </p:cNvSpPr>
          <p:nvPr>
            <p:ph type="sldNum" sz="quarter" idx="12"/>
          </p:nvPr>
        </p:nvSpPr>
        <p:spPr/>
        <p:txBody>
          <a:bodyPr/>
          <a:lstStyle/>
          <a:p>
            <a:fld id="{D7ADE906-F283-C946-BC01-81E82A8FB615}" type="slidenum">
              <a:rPr lang="en-US" smtClean="0"/>
              <a:pPr/>
              <a:t>27</a:t>
            </a:fld>
            <a:endParaRPr lang="en-US" dirty="0"/>
          </a:p>
        </p:txBody>
      </p:sp>
      <p:sp>
        <p:nvSpPr>
          <p:cNvPr id="7" name="Title 1">
            <a:extLst>
              <a:ext uri="{FF2B5EF4-FFF2-40B4-BE49-F238E27FC236}">
                <a16:creationId xmlns:a16="http://schemas.microsoft.com/office/drawing/2014/main" id="{F6AE9D30-B2A3-5F9D-9FB1-60E480BBD6B4}"/>
              </a:ext>
            </a:extLst>
          </p:cNvPr>
          <p:cNvSpPr>
            <a:spLocks noGrp="1"/>
          </p:cNvSpPr>
          <p:nvPr>
            <p:ph type="title"/>
          </p:nvPr>
        </p:nvSpPr>
        <p:spPr>
          <a:xfrm>
            <a:off x="838200" y="365125"/>
            <a:ext cx="10515600" cy="1325563"/>
          </a:xfrm>
        </p:spPr>
        <p:txBody>
          <a:bodyPr/>
          <a:lstStyle/>
          <a:p>
            <a:r>
              <a:rPr lang="en-US" dirty="0"/>
              <a:t>An interesting example</a:t>
            </a:r>
          </a:p>
        </p:txBody>
      </p:sp>
      <p:sp>
        <p:nvSpPr>
          <p:cNvPr id="8" name="TextBox 7">
            <a:extLst>
              <a:ext uri="{FF2B5EF4-FFF2-40B4-BE49-F238E27FC236}">
                <a16:creationId xmlns:a16="http://schemas.microsoft.com/office/drawing/2014/main" id="{A4A8C22D-04CE-9831-FE93-24A98C8D0591}"/>
              </a:ext>
            </a:extLst>
          </p:cNvPr>
          <p:cNvSpPr txBox="1"/>
          <p:nvPr/>
        </p:nvSpPr>
        <p:spPr>
          <a:xfrm>
            <a:off x="4059161" y="1538795"/>
            <a:ext cx="5756169" cy="369332"/>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What time do I need to leave to get to Helen by 8 pm ?</a:t>
            </a:r>
          </a:p>
        </p:txBody>
      </p:sp>
      <p:sp>
        <p:nvSpPr>
          <p:cNvPr id="9" name="TextBox 8">
            <a:extLst>
              <a:ext uri="{FF2B5EF4-FFF2-40B4-BE49-F238E27FC236}">
                <a16:creationId xmlns:a16="http://schemas.microsoft.com/office/drawing/2014/main" id="{0CA1DC98-BB3A-1CF5-E82E-8A65B1EF8885}"/>
              </a:ext>
            </a:extLst>
          </p:cNvPr>
          <p:cNvSpPr txBox="1"/>
          <p:nvPr/>
        </p:nvSpPr>
        <p:spPr>
          <a:xfrm>
            <a:off x="3340306" y="1979181"/>
            <a:ext cx="7193883" cy="1477328"/>
          </a:xfrm>
          <a:prstGeom prst="rect">
            <a:avLst/>
          </a:prstGeom>
          <a:solidFill>
            <a:srgbClr val="31373A"/>
          </a:solidFill>
        </p:spPr>
        <p:txBody>
          <a:bodyPr wrap="square" rtlCol="0">
            <a:spAutoFit/>
          </a:bodyPr>
          <a:lstStyle/>
          <a:p>
            <a:r>
              <a:rPr lang="en-US" dirty="0">
                <a:solidFill>
                  <a:schemeClr val="accent1">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[Get Estimated Departure</a:t>
            </a:r>
          </a:p>
          <a:p>
            <a:r>
              <a:rPr lang="en-US" dirty="0">
                <a:solidFill>
                  <a:schemeClr val="accent1">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What time do I need to leave to get to</a:t>
            </a:r>
            <a:endParaRPr lang="en-US" dirty="0">
              <a:solidFill>
                <a:schemeClr val="accent1">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[Destination </a:t>
            </a:r>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Helen</a:t>
            </a:r>
            <a:r>
              <a:rPr lang="en-US"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 ]</a:t>
            </a:r>
          </a:p>
          <a:p>
            <a:r>
              <a:rPr lang="en-US"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	[Date Time Arrival </a:t>
            </a:r>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by 8 pm</a:t>
            </a:r>
            <a:r>
              <a:rPr lang="en-US"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 ]</a:t>
            </a:r>
          </a:p>
          <a:p>
            <a:r>
              <a:rPr lang="en-US" dirty="0">
                <a:solidFill>
                  <a:schemeClr val="accent1">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10" name="TextBox 9">
            <a:extLst>
              <a:ext uri="{FF2B5EF4-FFF2-40B4-BE49-F238E27FC236}">
                <a16:creationId xmlns:a16="http://schemas.microsoft.com/office/drawing/2014/main" id="{7C3B63E0-6730-3B2D-049D-E65279DEA720}"/>
              </a:ext>
            </a:extLst>
          </p:cNvPr>
          <p:cNvSpPr txBox="1"/>
          <p:nvPr/>
        </p:nvSpPr>
        <p:spPr>
          <a:xfrm>
            <a:off x="3340305" y="3598618"/>
            <a:ext cx="7193883" cy="2585323"/>
          </a:xfrm>
          <a:prstGeom prst="rect">
            <a:avLst/>
          </a:prstGeom>
          <a:solidFill>
            <a:srgbClr val="31373A"/>
          </a:solidFill>
        </p:spPr>
        <p:txBody>
          <a:bodyPr wrap="square" rtlCol="0">
            <a:spAutoFit/>
          </a:bodyPr>
          <a:lstStyle/>
          <a:p>
            <a:r>
              <a:rPr lang="en-US" dirty="0">
                <a:solidFill>
                  <a:schemeClr val="accent1">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[Get Estimated Departure</a:t>
            </a:r>
          </a:p>
          <a:p>
            <a:r>
              <a:rPr lang="en-US" dirty="0">
                <a:solidFill>
                  <a:schemeClr val="accent1">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What time do I need to leave to get to</a:t>
            </a:r>
            <a:endParaRPr lang="en-US" dirty="0">
              <a:solidFill>
                <a:schemeClr val="accent1">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[Destination </a:t>
            </a:r>
          </a:p>
          <a:p>
            <a:r>
              <a:rPr lang="en-US"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dirty="0">
                <a:solidFill>
                  <a:schemeClr val="accent1">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[Get Location Home</a:t>
            </a:r>
          </a:p>
          <a:p>
            <a:r>
              <a:rPr lang="en-US"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			[Contact</a:t>
            </a:r>
            <a:r>
              <a:rPr lang="en-US" b="1"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Helen</a:t>
            </a:r>
            <a:r>
              <a:rPr lang="en-US"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  ]</a:t>
            </a:r>
          </a:p>
          <a:p>
            <a:r>
              <a:rPr lang="en-US"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dirty="0">
                <a:solidFill>
                  <a:schemeClr val="accent1">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t>
            </a:r>
          </a:p>
          <a:p>
            <a:r>
              <a:rPr lang="en-US"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	]</a:t>
            </a:r>
          </a:p>
          <a:p>
            <a:r>
              <a:rPr lang="en-US"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	[Date Time Arrival </a:t>
            </a:r>
            <a:r>
              <a:rPr lang="en-US"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by 8 pm</a:t>
            </a:r>
            <a:r>
              <a:rPr lang="en-US" dirty="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rPr>
              <a:t> ]</a:t>
            </a:r>
          </a:p>
          <a:p>
            <a:r>
              <a:rPr lang="en-US" dirty="0">
                <a:solidFill>
                  <a:schemeClr val="accent1">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11" name="TextBox 10">
            <a:extLst>
              <a:ext uri="{FF2B5EF4-FFF2-40B4-BE49-F238E27FC236}">
                <a16:creationId xmlns:a16="http://schemas.microsoft.com/office/drawing/2014/main" id="{FE8CAC53-425C-E61B-6E48-642EE1865E82}"/>
              </a:ext>
            </a:extLst>
          </p:cNvPr>
          <p:cNvSpPr txBox="1"/>
          <p:nvPr/>
        </p:nvSpPr>
        <p:spPr>
          <a:xfrm>
            <a:off x="1170136" y="2317734"/>
            <a:ext cx="2033311" cy="492443"/>
          </a:xfrm>
          <a:prstGeom prst="rect">
            <a:avLst/>
          </a:prstGeom>
          <a:solidFill>
            <a:srgbClr val="31373A"/>
          </a:solidFill>
        </p:spPr>
        <p:txBody>
          <a:bodyPr wrap="square" rtlCol="0">
            <a:spAutoFit/>
          </a:bodyPr>
          <a:lstStyle/>
          <a:p>
            <a:pPr algn="ctr"/>
            <a:r>
              <a:rPr lang="en-US" sz="2600" dirty="0">
                <a:solidFill>
                  <a:srgbClr val="DFA100"/>
                </a:solidFill>
                <a:latin typeface="Amazon Ember Light" panose="020B0403020204020204" pitchFamily="34" charset="0"/>
                <a:ea typeface="Amazon Ember Light" panose="020B0403020204020204" pitchFamily="34" charset="0"/>
                <a:cs typeface="Amazon Ember Light" panose="020B0403020204020204" pitchFamily="34" charset="0"/>
              </a:rPr>
              <a:t>GOLD</a:t>
            </a:r>
          </a:p>
        </p:txBody>
      </p:sp>
      <p:sp>
        <p:nvSpPr>
          <p:cNvPr id="12" name="TextBox 11">
            <a:extLst>
              <a:ext uri="{FF2B5EF4-FFF2-40B4-BE49-F238E27FC236}">
                <a16:creationId xmlns:a16="http://schemas.microsoft.com/office/drawing/2014/main" id="{0350FA4E-6E21-F566-813B-BB0056949E93}"/>
              </a:ext>
            </a:extLst>
          </p:cNvPr>
          <p:cNvSpPr txBox="1"/>
          <p:nvPr/>
        </p:nvSpPr>
        <p:spPr>
          <a:xfrm>
            <a:off x="1170135" y="4422050"/>
            <a:ext cx="2033311" cy="492443"/>
          </a:xfrm>
          <a:prstGeom prst="rect">
            <a:avLst/>
          </a:prstGeom>
          <a:solidFill>
            <a:srgbClr val="31373A"/>
          </a:solidFill>
        </p:spPr>
        <p:txBody>
          <a:bodyPr wrap="square" rtlCol="0">
            <a:spAutoFit/>
          </a:bodyPr>
          <a:lstStyle/>
          <a:p>
            <a:pPr algn="ctr"/>
            <a:r>
              <a:rPr lang="en-US" sz="2600" dirty="0">
                <a:solidFill>
                  <a:srgbClr val="DFA100"/>
                </a:solidFill>
                <a:latin typeface="Amazon Ember Light" panose="020B0403020204020204" pitchFamily="34" charset="0"/>
                <a:ea typeface="Amazon Ember Light" panose="020B0403020204020204" pitchFamily="34" charset="0"/>
                <a:cs typeface="Amazon Ember Light" panose="020B0403020204020204" pitchFamily="34" charset="0"/>
              </a:rPr>
              <a:t>PREDICTED</a:t>
            </a:r>
          </a:p>
        </p:txBody>
      </p:sp>
    </p:spTree>
    <p:extLst>
      <p:ext uri="{BB962C8B-B14F-4D97-AF65-F5344CB8AC3E}">
        <p14:creationId xmlns:p14="http://schemas.microsoft.com/office/powerpoint/2010/main" val="92682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3A15-1A32-7A55-57E8-18D4CCA7EB53}"/>
              </a:ext>
            </a:extLst>
          </p:cNvPr>
          <p:cNvSpPr>
            <a:spLocks noGrp="1"/>
          </p:cNvSpPr>
          <p:nvPr>
            <p:ph type="title"/>
          </p:nvPr>
        </p:nvSpPr>
        <p:spPr/>
        <p:txBody>
          <a:bodyPr/>
          <a:lstStyle/>
          <a:p>
            <a:r>
              <a:rPr lang="en-US" dirty="0"/>
              <a:t>An End-to-End System for Spoken Language Understanding</a:t>
            </a:r>
          </a:p>
        </p:txBody>
      </p:sp>
      <p:sp>
        <p:nvSpPr>
          <p:cNvPr id="4" name="Date Placeholder 3">
            <a:extLst>
              <a:ext uri="{FF2B5EF4-FFF2-40B4-BE49-F238E27FC236}">
                <a16:creationId xmlns:a16="http://schemas.microsoft.com/office/drawing/2014/main" id="{2CBABEA8-D6B7-A9D6-B5B7-ADEF9768BFC6}"/>
              </a:ext>
            </a:extLst>
          </p:cNvPr>
          <p:cNvSpPr>
            <a:spLocks noGrp="1"/>
          </p:cNvSpPr>
          <p:nvPr>
            <p:ph type="dt" sz="half" idx="10"/>
          </p:nvPr>
        </p:nvSpPr>
        <p:spPr/>
        <p:txBody>
          <a:bodyPr/>
          <a:lstStyle/>
          <a:p>
            <a:fld id="{B547CD59-45FF-014C-A109-31ECD53DE33C}" type="datetime1">
              <a:rPr lang="en-US" smtClean="0"/>
              <a:t>5/22/22</a:t>
            </a:fld>
            <a:endParaRPr lang="en-US"/>
          </a:p>
        </p:txBody>
      </p:sp>
      <p:sp>
        <p:nvSpPr>
          <p:cNvPr id="5" name="Footer Placeholder 4">
            <a:extLst>
              <a:ext uri="{FF2B5EF4-FFF2-40B4-BE49-F238E27FC236}">
                <a16:creationId xmlns:a16="http://schemas.microsoft.com/office/drawing/2014/main" id="{87328F1D-6774-CC4A-AC4B-F37225A9F13C}"/>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5E767481-464A-2D6D-62BC-910689021739}"/>
              </a:ext>
            </a:extLst>
          </p:cNvPr>
          <p:cNvSpPr>
            <a:spLocks noGrp="1"/>
          </p:cNvSpPr>
          <p:nvPr>
            <p:ph type="sldNum" sz="quarter" idx="12"/>
          </p:nvPr>
        </p:nvSpPr>
        <p:spPr/>
        <p:txBody>
          <a:bodyPr/>
          <a:lstStyle/>
          <a:p>
            <a:fld id="{D7ADE906-F283-C946-BC01-81E82A8FB615}" type="slidenum">
              <a:rPr lang="en-US" smtClean="0"/>
              <a:pPr/>
              <a:t>28</a:t>
            </a:fld>
            <a:endParaRPr lang="en-US"/>
          </a:p>
        </p:txBody>
      </p:sp>
    </p:spTree>
    <p:extLst>
      <p:ext uri="{BB962C8B-B14F-4D97-AF65-F5344CB8AC3E}">
        <p14:creationId xmlns:p14="http://schemas.microsoft.com/office/powerpoint/2010/main" val="1971700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74AB-CBEF-0F09-626E-0E00B3940B75}"/>
              </a:ext>
            </a:extLst>
          </p:cNvPr>
          <p:cNvSpPr>
            <a:spLocks noGrp="1"/>
          </p:cNvSpPr>
          <p:nvPr>
            <p:ph type="title"/>
          </p:nvPr>
        </p:nvSpPr>
        <p:spPr/>
        <p:txBody>
          <a:bodyPr/>
          <a:lstStyle/>
          <a:p>
            <a:r>
              <a:rPr lang="en-US" dirty="0"/>
              <a:t>Big Picture</a:t>
            </a:r>
          </a:p>
        </p:txBody>
      </p:sp>
      <p:sp>
        <p:nvSpPr>
          <p:cNvPr id="4" name="Date Placeholder 3">
            <a:extLst>
              <a:ext uri="{FF2B5EF4-FFF2-40B4-BE49-F238E27FC236}">
                <a16:creationId xmlns:a16="http://schemas.microsoft.com/office/drawing/2014/main" id="{89D5A283-7852-5CF6-D6A5-A0D2DCD1199C}"/>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A90494C6-0BFE-27CA-2EF7-53417C14E8B4}"/>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3A13F3A5-F8F5-87EC-7DCC-13D82436B538}"/>
              </a:ext>
            </a:extLst>
          </p:cNvPr>
          <p:cNvSpPr>
            <a:spLocks noGrp="1"/>
          </p:cNvSpPr>
          <p:nvPr>
            <p:ph type="sldNum" sz="quarter" idx="12"/>
          </p:nvPr>
        </p:nvSpPr>
        <p:spPr/>
        <p:txBody>
          <a:bodyPr/>
          <a:lstStyle/>
          <a:p>
            <a:fld id="{D7ADE906-F283-C946-BC01-81E82A8FB615}" type="slidenum">
              <a:rPr lang="en-US" smtClean="0"/>
              <a:pPr/>
              <a:t>29</a:t>
            </a:fld>
            <a:endParaRPr lang="en-US" dirty="0"/>
          </a:p>
        </p:txBody>
      </p:sp>
      <p:pic>
        <p:nvPicPr>
          <p:cNvPr id="8" name="Picture 7">
            <a:extLst>
              <a:ext uri="{FF2B5EF4-FFF2-40B4-BE49-F238E27FC236}">
                <a16:creationId xmlns:a16="http://schemas.microsoft.com/office/drawing/2014/main" id="{72A33550-80CE-5EBF-AB14-6695019ABD74}"/>
              </a:ext>
            </a:extLst>
          </p:cNvPr>
          <p:cNvPicPr>
            <a:picLocks noChangeAspect="1"/>
          </p:cNvPicPr>
          <p:nvPr/>
        </p:nvPicPr>
        <p:blipFill>
          <a:blip r:embed="rId3"/>
          <a:stretch>
            <a:fillRect/>
          </a:stretch>
        </p:blipFill>
        <p:spPr>
          <a:xfrm>
            <a:off x="974043" y="2743751"/>
            <a:ext cx="795510" cy="807679"/>
          </a:xfrm>
          <a:prstGeom prst="rect">
            <a:avLst/>
          </a:prstGeom>
        </p:spPr>
      </p:pic>
      <p:grpSp>
        <p:nvGrpSpPr>
          <p:cNvPr id="9" name="Group 8">
            <a:extLst>
              <a:ext uri="{FF2B5EF4-FFF2-40B4-BE49-F238E27FC236}">
                <a16:creationId xmlns:a16="http://schemas.microsoft.com/office/drawing/2014/main" id="{20E4AF7E-644A-A7D1-6927-1D3AF8B60CEE}"/>
              </a:ext>
            </a:extLst>
          </p:cNvPr>
          <p:cNvGrpSpPr/>
          <p:nvPr/>
        </p:nvGrpSpPr>
        <p:grpSpPr>
          <a:xfrm>
            <a:off x="5091382" y="2593612"/>
            <a:ext cx="1458220" cy="1463688"/>
            <a:chOff x="5401853" y="2971800"/>
            <a:chExt cx="1458220" cy="1463688"/>
          </a:xfrm>
        </p:grpSpPr>
        <p:pic>
          <p:nvPicPr>
            <p:cNvPr id="10" name="Graphic 9" descr="Document">
              <a:extLst>
                <a:ext uri="{FF2B5EF4-FFF2-40B4-BE49-F238E27FC236}">
                  <a16:creationId xmlns:a16="http://schemas.microsoft.com/office/drawing/2014/main" id="{DA636E23-AC49-0F23-1743-DFE9B4ABB6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971800"/>
              <a:ext cx="914400" cy="914400"/>
            </a:xfrm>
            <a:prstGeom prst="rect">
              <a:avLst/>
            </a:prstGeom>
          </p:spPr>
        </p:pic>
        <p:sp>
          <p:nvSpPr>
            <p:cNvPr id="11" name="TextBox 10">
              <a:extLst>
                <a:ext uri="{FF2B5EF4-FFF2-40B4-BE49-F238E27FC236}">
                  <a16:creationId xmlns:a16="http://schemas.microsoft.com/office/drawing/2014/main" id="{4B62F5A6-69AC-973D-B4E4-87A701905ED8}"/>
                </a:ext>
              </a:extLst>
            </p:cNvPr>
            <p:cNvSpPr txBox="1"/>
            <p:nvPr/>
          </p:nvSpPr>
          <p:spPr>
            <a:xfrm>
              <a:off x="5401853" y="3789157"/>
              <a:ext cx="1458220" cy="646331"/>
            </a:xfrm>
            <a:prstGeom prst="rect">
              <a:avLst/>
            </a:prstGeom>
            <a:noFill/>
          </p:spPr>
          <p:txBody>
            <a:bodyPr wrap="none" rtlCol="0">
              <a:spAutoFit/>
            </a:bodyPr>
            <a:lstStyle/>
            <a:p>
              <a:pPr algn="ctr"/>
              <a:r>
                <a:rPr lang="en-US" dirty="0"/>
                <a:t>Transcription </a:t>
              </a:r>
            </a:p>
            <a:p>
              <a:pPr algn="ctr"/>
              <a:r>
                <a:rPr lang="en-US" dirty="0"/>
                <a:t>(query)</a:t>
              </a:r>
            </a:p>
          </p:txBody>
        </p:sp>
      </p:grpSp>
      <p:grpSp>
        <p:nvGrpSpPr>
          <p:cNvPr id="12" name="Group 11">
            <a:extLst>
              <a:ext uri="{FF2B5EF4-FFF2-40B4-BE49-F238E27FC236}">
                <a16:creationId xmlns:a16="http://schemas.microsoft.com/office/drawing/2014/main" id="{34329020-C6B4-E35C-4F64-2C397EAEEE27}"/>
              </a:ext>
            </a:extLst>
          </p:cNvPr>
          <p:cNvGrpSpPr/>
          <p:nvPr/>
        </p:nvGrpSpPr>
        <p:grpSpPr>
          <a:xfrm>
            <a:off x="2400762" y="2729543"/>
            <a:ext cx="2411228" cy="835742"/>
            <a:chOff x="2644878" y="2997097"/>
            <a:chExt cx="2411228" cy="835742"/>
          </a:xfrm>
        </p:grpSpPr>
        <p:grpSp>
          <p:nvGrpSpPr>
            <p:cNvPr id="13" name="Group 12">
              <a:extLst>
                <a:ext uri="{FF2B5EF4-FFF2-40B4-BE49-F238E27FC236}">
                  <a16:creationId xmlns:a16="http://schemas.microsoft.com/office/drawing/2014/main" id="{9CFC34CC-F8C7-7CBA-780A-52C24C3874AC}"/>
                </a:ext>
              </a:extLst>
            </p:cNvPr>
            <p:cNvGrpSpPr/>
            <p:nvPr/>
          </p:nvGrpSpPr>
          <p:grpSpPr>
            <a:xfrm>
              <a:off x="2644878" y="2997097"/>
              <a:ext cx="2399079" cy="835742"/>
              <a:chOff x="2654710" y="2861187"/>
              <a:chExt cx="2399079" cy="835742"/>
            </a:xfrm>
          </p:grpSpPr>
          <p:sp>
            <p:nvSpPr>
              <p:cNvPr id="15" name="Rounded Rectangle 14">
                <a:extLst>
                  <a:ext uri="{FF2B5EF4-FFF2-40B4-BE49-F238E27FC236}">
                    <a16:creationId xmlns:a16="http://schemas.microsoft.com/office/drawing/2014/main" id="{41E0A59E-37F7-0ADE-1587-9CFCDBD5A17E}"/>
                  </a:ext>
                </a:extLst>
              </p:cNvPr>
              <p:cNvSpPr/>
              <p:nvPr/>
            </p:nvSpPr>
            <p:spPr>
              <a:xfrm>
                <a:off x="2654710" y="2861187"/>
                <a:ext cx="2399079" cy="835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14A0E68-D3D1-BAF8-76D4-8F94F7734BBC}"/>
                  </a:ext>
                </a:extLst>
              </p:cNvPr>
              <p:cNvSpPr txBox="1"/>
              <p:nvPr/>
            </p:nvSpPr>
            <p:spPr>
              <a:xfrm>
                <a:off x="2654710" y="2955892"/>
                <a:ext cx="2113935" cy="646331"/>
              </a:xfrm>
              <a:prstGeom prst="rect">
                <a:avLst/>
              </a:prstGeom>
              <a:noFill/>
            </p:spPr>
            <p:txBody>
              <a:bodyPr wrap="square" rtlCol="0">
                <a:spAutoFit/>
              </a:bodyPr>
              <a:lstStyle/>
              <a:p>
                <a:pPr algn="ctr"/>
                <a:r>
                  <a:rPr lang="en-US" dirty="0"/>
                  <a:t>Automatic Speech Recognition</a:t>
                </a:r>
              </a:p>
            </p:txBody>
          </p:sp>
        </p:grpSp>
        <p:pic>
          <p:nvPicPr>
            <p:cNvPr id="14" name="Graphic 13" descr="Gears">
              <a:extLst>
                <a:ext uri="{FF2B5EF4-FFF2-40B4-BE49-F238E27FC236}">
                  <a16:creationId xmlns:a16="http://schemas.microsoft.com/office/drawing/2014/main" id="{06A6A079-2404-7380-2924-11B9B81754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5702" y="3083797"/>
              <a:ext cx="690404" cy="690404"/>
            </a:xfrm>
            <a:prstGeom prst="rect">
              <a:avLst/>
            </a:prstGeom>
          </p:spPr>
        </p:pic>
      </p:grpSp>
      <p:grpSp>
        <p:nvGrpSpPr>
          <p:cNvPr id="17" name="Group 16">
            <a:extLst>
              <a:ext uri="{FF2B5EF4-FFF2-40B4-BE49-F238E27FC236}">
                <a16:creationId xmlns:a16="http://schemas.microsoft.com/office/drawing/2014/main" id="{41F1AE6E-9846-8E48-F75D-722D025C2388}"/>
              </a:ext>
            </a:extLst>
          </p:cNvPr>
          <p:cNvGrpSpPr/>
          <p:nvPr/>
        </p:nvGrpSpPr>
        <p:grpSpPr>
          <a:xfrm>
            <a:off x="6417261" y="2726368"/>
            <a:ext cx="2553447" cy="835742"/>
            <a:chOff x="2575224" y="2861187"/>
            <a:chExt cx="2193421" cy="835742"/>
          </a:xfrm>
        </p:grpSpPr>
        <p:sp>
          <p:nvSpPr>
            <p:cNvPr id="18" name="Rounded Rectangle 17">
              <a:extLst>
                <a:ext uri="{FF2B5EF4-FFF2-40B4-BE49-F238E27FC236}">
                  <a16:creationId xmlns:a16="http://schemas.microsoft.com/office/drawing/2014/main" id="{0E6F6C73-E3D1-63EE-C965-2DBF3A783208}"/>
                </a:ext>
              </a:extLst>
            </p:cNvPr>
            <p:cNvSpPr/>
            <p:nvPr/>
          </p:nvSpPr>
          <p:spPr>
            <a:xfrm>
              <a:off x="2885905" y="2861187"/>
              <a:ext cx="1882740" cy="835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557FB77-48F5-4D86-0DF4-D2EF02474D6B}"/>
                </a:ext>
              </a:extLst>
            </p:cNvPr>
            <p:cNvSpPr txBox="1"/>
            <p:nvPr/>
          </p:nvSpPr>
          <p:spPr>
            <a:xfrm>
              <a:off x="2575224" y="2969874"/>
              <a:ext cx="2113935" cy="646331"/>
            </a:xfrm>
            <a:prstGeom prst="rect">
              <a:avLst/>
            </a:prstGeom>
            <a:noFill/>
          </p:spPr>
          <p:txBody>
            <a:bodyPr wrap="square" rtlCol="0">
              <a:spAutoFit/>
            </a:bodyPr>
            <a:lstStyle/>
            <a:p>
              <a:pPr algn="ctr"/>
              <a:r>
                <a:rPr lang="en-US" dirty="0"/>
                <a:t>Language</a:t>
              </a:r>
            </a:p>
            <a:p>
              <a:pPr algn="ctr"/>
              <a:r>
                <a:rPr lang="en-US" dirty="0"/>
                <a:t>Understanding</a:t>
              </a:r>
            </a:p>
          </p:txBody>
        </p:sp>
      </p:grpSp>
      <p:pic>
        <p:nvPicPr>
          <p:cNvPr id="20" name="Graphic 19" descr="Gears">
            <a:extLst>
              <a:ext uri="{FF2B5EF4-FFF2-40B4-BE49-F238E27FC236}">
                <a16:creationId xmlns:a16="http://schemas.microsoft.com/office/drawing/2014/main" id="{D007AC70-182E-2913-8ECA-CD97941558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8475" y="2799037"/>
            <a:ext cx="690404" cy="690404"/>
          </a:xfrm>
          <a:prstGeom prst="rect">
            <a:avLst/>
          </a:prstGeom>
        </p:spPr>
      </p:pic>
      <p:cxnSp>
        <p:nvCxnSpPr>
          <p:cNvPr id="21" name="Straight Arrow Connector 20">
            <a:extLst>
              <a:ext uri="{FF2B5EF4-FFF2-40B4-BE49-F238E27FC236}">
                <a16:creationId xmlns:a16="http://schemas.microsoft.com/office/drawing/2014/main" id="{42C75F7B-C5BF-971A-C9FE-BE4DB98B912F}"/>
              </a:ext>
            </a:extLst>
          </p:cNvPr>
          <p:cNvCxnSpPr/>
          <p:nvPr/>
        </p:nvCxnSpPr>
        <p:spPr>
          <a:xfrm>
            <a:off x="1941092" y="3144239"/>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688382E-A07E-1747-DE5B-03939E29EA94}"/>
              </a:ext>
            </a:extLst>
          </p:cNvPr>
          <p:cNvCxnSpPr/>
          <p:nvPr/>
        </p:nvCxnSpPr>
        <p:spPr>
          <a:xfrm>
            <a:off x="4925206" y="3144239"/>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60C84AB-DEEE-BD5B-BDDE-51EEBFCE2604}"/>
              </a:ext>
            </a:extLst>
          </p:cNvPr>
          <p:cNvCxnSpPr/>
          <p:nvPr/>
        </p:nvCxnSpPr>
        <p:spPr>
          <a:xfrm>
            <a:off x="6215693" y="3140753"/>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051224-E509-2964-0261-B7D353167377}"/>
              </a:ext>
            </a:extLst>
          </p:cNvPr>
          <p:cNvCxnSpPr/>
          <p:nvPr/>
        </p:nvCxnSpPr>
        <p:spPr>
          <a:xfrm>
            <a:off x="9142006" y="3140753"/>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37C403F-369B-13D5-AC09-9B3A22B1887C}"/>
              </a:ext>
            </a:extLst>
          </p:cNvPr>
          <p:cNvSpPr txBox="1"/>
          <p:nvPr/>
        </p:nvSpPr>
        <p:spPr>
          <a:xfrm>
            <a:off x="9777231" y="3503699"/>
            <a:ext cx="1383327" cy="369332"/>
          </a:xfrm>
          <a:prstGeom prst="rect">
            <a:avLst/>
          </a:prstGeom>
          <a:noFill/>
        </p:spPr>
        <p:txBody>
          <a:bodyPr wrap="none" rtlCol="0">
            <a:spAutoFit/>
          </a:bodyPr>
          <a:lstStyle/>
          <a:p>
            <a:pPr algn="ctr"/>
            <a:r>
              <a:rPr lang="en-US" dirty="0"/>
              <a:t>Logical form </a:t>
            </a:r>
          </a:p>
        </p:txBody>
      </p:sp>
      <p:grpSp>
        <p:nvGrpSpPr>
          <p:cNvPr id="26" name="Group 25">
            <a:extLst>
              <a:ext uri="{FF2B5EF4-FFF2-40B4-BE49-F238E27FC236}">
                <a16:creationId xmlns:a16="http://schemas.microsoft.com/office/drawing/2014/main" id="{DC3E9513-2008-C1D3-68C9-0E299B939BDC}"/>
              </a:ext>
            </a:extLst>
          </p:cNvPr>
          <p:cNvGrpSpPr/>
          <p:nvPr/>
        </p:nvGrpSpPr>
        <p:grpSpPr>
          <a:xfrm>
            <a:off x="6228607" y="940069"/>
            <a:ext cx="3158437" cy="2029968"/>
            <a:chOff x="6257807" y="1173129"/>
            <a:chExt cx="3158437" cy="2029968"/>
          </a:xfrm>
        </p:grpSpPr>
        <p:pic>
          <p:nvPicPr>
            <p:cNvPr id="27" name="Graphic 26" descr="Speech outline">
              <a:extLst>
                <a:ext uri="{FF2B5EF4-FFF2-40B4-BE49-F238E27FC236}">
                  <a16:creationId xmlns:a16="http://schemas.microsoft.com/office/drawing/2014/main" id="{E007A1F1-D863-E7B6-5093-B269F1E345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28" name="TextBox 27">
              <a:extLst>
                <a:ext uri="{FF2B5EF4-FFF2-40B4-BE49-F238E27FC236}">
                  <a16:creationId xmlns:a16="http://schemas.microsoft.com/office/drawing/2014/main" id="{B0CFE4B4-7AA7-EC4D-F406-4B0C12397302}"/>
                </a:ext>
              </a:extLst>
            </p:cNvPr>
            <p:cNvSpPr txBox="1"/>
            <p:nvPr/>
          </p:nvSpPr>
          <p:spPr>
            <a:xfrm>
              <a:off x="6782032" y="1579848"/>
              <a:ext cx="2069109" cy="923330"/>
            </a:xfrm>
            <a:prstGeom prst="rect">
              <a:avLst/>
            </a:prstGeom>
            <a:noFill/>
          </p:spPr>
          <p:txBody>
            <a:bodyPr wrap="square" rtlCol="0">
              <a:spAutoFit/>
            </a:bodyPr>
            <a:lstStyle/>
            <a:p>
              <a:pPr algn="ctr"/>
              <a:r>
                <a:rPr lang="en-US" dirty="0">
                  <a:solidFill>
                    <a:schemeClr val="bg1">
                      <a:lumMod val="75000"/>
                    </a:schemeClr>
                  </a:solidFill>
                </a:rPr>
                <a:t>Lots of annotated data required.</a:t>
              </a:r>
            </a:p>
            <a:p>
              <a:pPr algn="ctr"/>
              <a:r>
                <a:rPr lang="en-US" dirty="0">
                  <a:solidFill>
                    <a:schemeClr val="bg1">
                      <a:lumMod val="75000"/>
                    </a:schemeClr>
                  </a:solidFill>
                </a:rPr>
                <a:t>Train with fewer ex?</a:t>
              </a:r>
            </a:p>
          </p:txBody>
        </p:sp>
      </p:grpSp>
      <p:grpSp>
        <p:nvGrpSpPr>
          <p:cNvPr id="29" name="Group 28">
            <a:extLst>
              <a:ext uri="{FF2B5EF4-FFF2-40B4-BE49-F238E27FC236}">
                <a16:creationId xmlns:a16="http://schemas.microsoft.com/office/drawing/2014/main" id="{F2A4CAB7-F730-6697-5D6D-F378D9D820FB}"/>
              </a:ext>
            </a:extLst>
          </p:cNvPr>
          <p:cNvGrpSpPr/>
          <p:nvPr/>
        </p:nvGrpSpPr>
        <p:grpSpPr>
          <a:xfrm rot="10800000">
            <a:off x="4917902" y="3743094"/>
            <a:ext cx="3158437" cy="2029968"/>
            <a:chOff x="6257807" y="1173129"/>
            <a:chExt cx="3158437" cy="2029968"/>
          </a:xfrm>
        </p:grpSpPr>
        <p:pic>
          <p:nvPicPr>
            <p:cNvPr id="30" name="Graphic 29" descr="Speech outline">
              <a:extLst>
                <a:ext uri="{FF2B5EF4-FFF2-40B4-BE49-F238E27FC236}">
                  <a16:creationId xmlns:a16="http://schemas.microsoft.com/office/drawing/2014/main" id="{A1A60EC0-A4EE-DBE6-99BD-F8E377F8855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257807" y="1173129"/>
              <a:ext cx="3158437" cy="2029968"/>
            </a:xfrm>
            <a:prstGeom prst="rect">
              <a:avLst/>
            </a:prstGeom>
          </p:spPr>
        </p:pic>
        <p:sp>
          <p:nvSpPr>
            <p:cNvPr id="31" name="TextBox 30">
              <a:extLst>
                <a:ext uri="{FF2B5EF4-FFF2-40B4-BE49-F238E27FC236}">
                  <a16:creationId xmlns:a16="http://schemas.microsoft.com/office/drawing/2014/main" id="{3477EA92-5E85-F44C-D96B-D9BE9544A697}"/>
                </a:ext>
              </a:extLst>
            </p:cNvPr>
            <p:cNvSpPr txBox="1"/>
            <p:nvPr/>
          </p:nvSpPr>
          <p:spPr>
            <a:xfrm rot="10800000">
              <a:off x="6782032" y="1579848"/>
              <a:ext cx="2069109" cy="923330"/>
            </a:xfrm>
            <a:prstGeom prst="rect">
              <a:avLst/>
            </a:prstGeom>
            <a:noFill/>
          </p:spPr>
          <p:txBody>
            <a:bodyPr wrap="square" rtlCol="0">
              <a:spAutoFit/>
            </a:bodyPr>
            <a:lstStyle/>
            <a:p>
              <a:pPr algn="ctr"/>
              <a:r>
                <a:rPr lang="en-US" dirty="0"/>
                <a:t>Pipeline system due to lack of E2E data. </a:t>
              </a:r>
            </a:p>
            <a:p>
              <a:pPr algn="ctr"/>
              <a:r>
                <a:rPr lang="en-US" dirty="0"/>
                <a:t>E2E system?</a:t>
              </a:r>
            </a:p>
          </p:txBody>
        </p:sp>
      </p:grpSp>
      <p:grpSp>
        <p:nvGrpSpPr>
          <p:cNvPr id="32" name="Group 31">
            <a:extLst>
              <a:ext uri="{FF2B5EF4-FFF2-40B4-BE49-F238E27FC236}">
                <a16:creationId xmlns:a16="http://schemas.microsoft.com/office/drawing/2014/main" id="{E28591E3-30D0-C8F8-4C66-E1655A933E56}"/>
              </a:ext>
            </a:extLst>
          </p:cNvPr>
          <p:cNvGrpSpPr/>
          <p:nvPr/>
        </p:nvGrpSpPr>
        <p:grpSpPr>
          <a:xfrm rot="10800000">
            <a:off x="7580240" y="3296456"/>
            <a:ext cx="3158437" cy="2029968"/>
            <a:chOff x="6257807" y="1173129"/>
            <a:chExt cx="3158437" cy="2029968"/>
          </a:xfrm>
        </p:grpSpPr>
        <p:pic>
          <p:nvPicPr>
            <p:cNvPr id="33" name="Graphic 32" descr="Speech outline">
              <a:extLst>
                <a:ext uri="{FF2B5EF4-FFF2-40B4-BE49-F238E27FC236}">
                  <a16:creationId xmlns:a16="http://schemas.microsoft.com/office/drawing/2014/main" id="{A1C00D68-9BA6-283D-74BA-77DE26AC8B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34" name="TextBox 33">
              <a:extLst>
                <a:ext uri="{FF2B5EF4-FFF2-40B4-BE49-F238E27FC236}">
                  <a16:creationId xmlns:a16="http://schemas.microsoft.com/office/drawing/2014/main" id="{276575A1-8227-3071-2742-14B689EAB6E7}"/>
                </a:ext>
              </a:extLst>
            </p:cNvPr>
            <p:cNvSpPr txBox="1"/>
            <p:nvPr/>
          </p:nvSpPr>
          <p:spPr>
            <a:xfrm rot="10800000">
              <a:off x="6782032" y="1579848"/>
              <a:ext cx="2069109" cy="923330"/>
            </a:xfrm>
            <a:prstGeom prst="rect">
              <a:avLst/>
            </a:prstGeom>
            <a:noFill/>
          </p:spPr>
          <p:txBody>
            <a:bodyPr wrap="square" rtlCol="0">
              <a:spAutoFit/>
            </a:bodyPr>
            <a:lstStyle/>
            <a:p>
              <a:pPr algn="ctr"/>
              <a:r>
                <a:rPr lang="en-US" dirty="0">
                  <a:solidFill>
                    <a:schemeClr val="bg1">
                      <a:lumMod val="75000"/>
                    </a:schemeClr>
                  </a:solidFill>
                </a:rPr>
                <a:t>New domains? Universal Semantic Parsing?</a:t>
              </a:r>
            </a:p>
          </p:txBody>
        </p:sp>
      </p:grpSp>
      <p:sp>
        <p:nvSpPr>
          <p:cNvPr id="35" name="Oval 34">
            <a:extLst>
              <a:ext uri="{FF2B5EF4-FFF2-40B4-BE49-F238E27FC236}">
                <a16:creationId xmlns:a16="http://schemas.microsoft.com/office/drawing/2014/main" id="{5E2F69AE-7D75-24DC-EB01-5B09297EFE4E}"/>
              </a:ext>
            </a:extLst>
          </p:cNvPr>
          <p:cNvSpPr/>
          <p:nvPr/>
        </p:nvSpPr>
        <p:spPr>
          <a:xfrm>
            <a:off x="7704211" y="3410969"/>
            <a:ext cx="415637" cy="4156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6" name="Oval 35">
            <a:extLst>
              <a:ext uri="{FF2B5EF4-FFF2-40B4-BE49-F238E27FC236}">
                <a16:creationId xmlns:a16="http://schemas.microsoft.com/office/drawing/2014/main" id="{C3DC3662-8490-05F3-CEA9-1D9573D4E4BB}"/>
              </a:ext>
            </a:extLst>
          </p:cNvPr>
          <p:cNvSpPr/>
          <p:nvPr/>
        </p:nvSpPr>
        <p:spPr>
          <a:xfrm>
            <a:off x="9046140" y="1618646"/>
            <a:ext cx="415637" cy="4156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7" name="Oval 36">
            <a:extLst>
              <a:ext uri="{FF2B5EF4-FFF2-40B4-BE49-F238E27FC236}">
                <a16:creationId xmlns:a16="http://schemas.microsoft.com/office/drawing/2014/main" id="{1873709A-3E09-35C9-D364-785C0AC45F57}"/>
              </a:ext>
            </a:extLst>
          </p:cNvPr>
          <p:cNvSpPr/>
          <p:nvPr/>
        </p:nvSpPr>
        <p:spPr>
          <a:xfrm>
            <a:off x="8991870" y="5011002"/>
            <a:ext cx="415637" cy="4156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8" name="Group 37">
            <a:extLst>
              <a:ext uri="{FF2B5EF4-FFF2-40B4-BE49-F238E27FC236}">
                <a16:creationId xmlns:a16="http://schemas.microsoft.com/office/drawing/2014/main" id="{F67CF706-1B14-6F1D-CF52-4159C525EC94}"/>
              </a:ext>
            </a:extLst>
          </p:cNvPr>
          <p:cNvGrpSpPr/>
          <p:nvPr/>
        </p:nvGrpSpPr>
        <p:grpSpPr>
          <a:xfrm>
            <a:off x="10002046" y="2681756"/>
            <a:ext cx="763658" cy="800119"/>
            <a:chOff x="924439" y="1435617"/>
            <a:chExt cx="1140077" cy="1194509"/>
          </a:xfrm>
          <a:solidFill>
            <a:schemeClr val="tx1"/>
          </a:solidFill>
        </p:grpSpPr>
        <p:sp>
          <p:nvSpPr>
            <p:cNvPr id="39" name="Oval 38">
              <a:extLst>
                <a:ext uri="{FF2B5EF4-FFF2-40B4-BE49-F238E27FC236}">
                  <a16:creationId xmlns:a16="http://schemas.microsoft.com/office/drawing/2014/main" id="{F57BC7F6-3260-4D7B-D6C0-9D3C0143E3C2}"/>
                </a:ext>
              </a:extLst>
            </p:cNvPr>
            <p:cNvSpPr/>
            <p:nvPr/>
          </p:nvSpPr>
          <p:spPr>
            <a:xfrm>
              <a:off x="1491150" y="1892961"/>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792C22E-97CB-22A4-2CB9-592F6EAB878A}"/>
                </a:ext>
              </a:extLst>
            </p:cNvPr>
            <p:cNvSpPr/>
            <p:nvPr/>
          </p:nvSpPr>
          <p:spPr>
            <a:xfrm>
              <a:off x="1215316" y="2343443"/>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5F3D824-1CDE-B9BF-E9D0-F688059B063B}"/>
                </a:ext>
              </a:extLst>
            </p:cNvPr>
            <p:cNvSpPr/>
            <p:nvPr/>
          </p:nvSpPr>
          <p:spPr>
            <a:xfrm>
              <a:off x="1777833" y="2343443"/>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80CF0BEF-BBFA-4CA7-D218-177FBCD35C90}"/>
                </a:ext>
              </a:extLst>
            </p:cNvPr>
            <p:cNvCxnSpPr>
              <a:cxnSpLocks/>
            </p:cNvCxnSpPr>
            <p:nvPr/>
          </p:nvCxnSpPr>
          <p:spPr>
            <a:xfrm flipH="1">
              <a:off x="1341743" y="2049898"/>
              <a:ext cx="298007" cy="45734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FC88F3-B55B-A6F6-5CBA-9AC52A175E5C}"/>
                </a:ext>
              </a:extLst>
            </p:cNvPr>
            <p:cNvCxnSpPr>
              <a:cxnSpLocks/>
            </p:cNvCxnSpPr>
            <p:nvPr/>
          </p:nvCxnSpPr>
          <p:spPr>
            <a:xfrm>
              <a:off x="1639750" y="2049898"/>
              <a:ext cx="287490" cy="45734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4B72698E-3418-AF60-626D-8A96AC374B43}"/>
                </a:ext>
              </a:extLst>
            </p:cNvPr>
            <p:cNvSpPr/>
            <p:nvPr/>
          </p:nvSpPr>
          <p:spPr>
            <a:xfrm>
              <a:off x="1200273" y="1435617"/>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8560187-1AB4-F0B2-AD8C-BBE08B87DD00}"/>
                </a:ext>
              </a:extLst>
            </p:cNvPr>
            <p:cNvSpPr/>
            <p:nvPr/>
          </p:nvSpPr>
          <p:spPr>
            <a:xfrm>
              <a:off x="924439" y="1886099"/>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9253181B-151B-782C-16CB-B029837EB6B0}"/>
                </a:ext>
              </a:extLst>
            </p:cNvPr>
            <p:cNvCxnSpPr>
              <a:cxnSpLocks/>
            </p:cNvCxnSpPr>
            <p:nvPr/>
          </p:nvCxnSpPr>
          <p:spPr>
            <a:xfrm flipH="1">
              <a:off x="1062294" y="1602465"/>
              <a:ext cx="286579" cy="44743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1720D2E-0F87-FF42-4118-E0BE8284B062}"/>
                </a:ext>
              </a:extLst>
            </p:cNvPr>
            <p:cNvCxnSpPr>
              <a:cxnSpLocks/>
            </p:cNvCxnSpPr>
            <p:nvPr/>
          </p:nvCxnSpPr>
          <p:spPr>
            <a:xfrm>
              <a:off x="1341743" y="1602465"/>
              <a:ext cx="298007" cy="44743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Oval 47">
            <a:extLst>
              <a:ext uri="{FF2B5EF4-FFF2-40B4-BE49-F238E27FC236}">
                <a16:creationId xmlns:a16="http://schemas.microsoft.com/office/drawing/2014/main" id="{0E7FC65F-139D-149D-ED92-8AAF3264B682}"/>
              </a:ext>
            </a:extLst>
          </p:cNvPr>
          <p:cNvSpPr/>
          <p:nvPr/>
        </p:nvSpPr>
        <p:spPr>
          <a:xfrm>
            <a:off x="6245291" y="5496566"/>
            <a:ext cx="608622" cy="6086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a:t>
            </a:r>
          </a:p>
        </p:txBody>
      </p:sp>
    </p:spTree>
    <p:extLst>
      <p:ext uri="{BB962C8B-B14F-4D97-AF65-F5344CB8AC3E}">
        <p14:creationId xmlns:p14="http://schemas.microsoft.com/office/powerpoint/2010/main" val="125341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9"/>
                                        </p:tgtEl>
                                      </p:cBhvr>
                                    </p:animEffect>
                                    <p:animScale>
                                      <p:cBhvr>
                                        <p:cTn id="7" dur="250" autoRev="1" fill="hold"/>
                                        <p:tgtEl>
                                          <p:spTgt spid="2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8"/>
                                        </p:tgtEl>
                                      </p:cBhvr>
                                    </p:animEffect>
                                    <p:animScale>
                                      <p:cBhvr>
                                        <p:cTn id="10"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9C8F-424C-701B-61CD-A49C68DF47C0}"/>
              </a:ext>
            </a:extLst>
          </p:cNvPr>
          <p:cNvSpPr>
            <a:spLocks noGrp="1"/>
          </p:cNvSpPr>
          <p:nvPr>
            <p:ph type="title"/>
          </p:nvPr>
        </p:nvSpPr>
        <p:spPr/>
        <p:txBody>
          <a:bodyPr/>
          <a:lstStyle/>
          <a:p>
            <a:r>
              <a:rPr lang="en-US" dirty="0"/>
              <a:t>Introduction</a:t>
            </a:r>
          </a:p>
        </p:txBody>
      </p:sp>
      <p:sp>
        <p:nvSpPr>
          <p:cNvPr id="4" name="Date Placeholder 3">
            <a:extLst>
              <a:ext uri="{FF2B5EF4-FFF2-40B4-BE49-F238E27FC236}">
                <a16:creationId xmlns:a16="http://schemas.microsoft.com/office/drawing/2014/main" id="{A9D38E87-F24D-DA79-DECF-C14A1271A3F9}"/>
              </a:ext>
            </a:extLst>
          </p:cNvPr>
          <p:cNvSpPr>
            <a:spLocks noGrp="1"/>
          </p:cNvSpPr>
          <p:nvPr>
            <p:ph type="dt" sz="half" idx="10"/>
          </p:nvPr>
        </p:nvSpPr>
        <p:spPr>
          <a:xfrm>
            <a:off x="838200" y="6481045"/>
            <a:ext cx="2743200" cy="365125"/>
          </a:xfrm>
          <a:prstGeom prst="rect">
            <a:avLst/>
          </a:prstGeom>
        </p:spPr>
        <p:txBody>
          <a:bodyPr/>
          <a:lstStyle/>
          <a:p>
            <a:fld id="{A7BA7892-B89B-2C4A-84E8-8D0C240F1887}" type="datetime1">
              <a:rPr lang="en-US" smtClean="0"/>
              <a:t>5/22/22</a:t>
            </a:fld>
            <a:endParaRPr lang="en-US"/>
          </a:p>
        </p:txBody>
      </p:sp>
      <p:sp>
        <p:nvSpPr>
          <p:cNvPr id="5" name="Footer Placeholder 4">
            <a:extLst>
              <a:ext uri="{FF2B5EF4-FFF2-40B4-BE49-F238E27FC236}">
                <a16:creationId xmlns:a16="http://schemas.microsoft.com/office/drawing/2014/main" id="{728D5C91-54E8-793C-D376-536D2FED8C34}"/>
              </a:ext>
            </a:extLst>
          </p:cNvPr>
          <p:cNvSpPr>
            <a:spLocks noGrp="1"/>
          </p:cNvSpPr>
          <p:nvPr>
            <p:ph type="ftr" sz="quarter" idx="11"/>
          </p:nvPr>
        </p:nvSpPr>
        <p:spPr>
          <a:xfrm>
            <a:off x="4038600" y="6481045"/>
            <a:ext cx="4114800" cy="365125"/>
          </a:xfrm>
          <a:prstGeom prst="rect">
            <a:avLst/>
          </a:prstGeom>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B3075F45-2C59-7041-B0E2-655F36A5148D}"/>
              </a:ext>
            </a:extLst>
          </p:cNvPr>
          <p:cNvSpPr>
            <a:spLocks noGrp="1"/>
          </p:cNvSpPr>
          <p:nvPr>
            <p:ph type="sldNum" sz="quarter" idx="12"/>
          </p:nvPr>
        </p:nvSpPr>
        <p:spPr>
          <a:xfrm>
            <a:off x="8610600" y="6481045"/>
            <a:ext cx="2743200" cy="365125"/>
          </a:xfrm>
          <a:prstGeom prst="rect">
            <a:avLst/>
          </a:prstGeom>
        </p:spPr>
        <p:txBody>
          <a:bodyPr/>
          <a:lstStyle/>
          <a:p>
            <a:pPr algn="r"/>
            <a:fld id="{D7ADE906-F283-C946-BC01-81E82A8FB615}" type="slidenum">
              <a:rPr lang="en-US" smtClean="0"/>
              <a:pPr algn="r"/>
              <a:t>3</a:t>
            </a:fld>
            <a:endParaRPr lang="en-US"/>
          </a:p>
        </p:txBody>
      </p:sp>
    </p:spTree>
    <p:extLst>
      <p:ext uri="{BB962C8B-B14F-4D97-AF65-F5344CB8AC3E}">
        <p14:creationId xmlns:p14="http://schemas.microsoft.com/office/powerpoint/2010/main" val="1425171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83FE-F307-1E17-0691-675C123EC874}"/>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33E48952-320A-875B-4FB5-08744C01E996}"/>
              </a:ext>
            </a:extLst>
          </p:cNvPr>
          <p:cNvSpPr>
            <a:spLocks noGrp="1"/>
          </p:cNvSpPr>
          <p:nvPr>
            <p:ph idx="1"/>
          </p:nvPr>
        </p:nvSpPr>
        <p:spPr>
          <a:xfrm>
            <a:off x="838200" y="1825625"/>
            <a:ext cx="10515600" cy="676275"/>
          </a:xfrm>
        </p:spPr>
        <p:txBody>
          <a:bodyPr/>
          <a:lstStyle/>
          <a:p>
            <a:pPr marL="0" indent="0">
              <a:buNone/>
            </a:pPr>
            <a:r>
              <a:rPr lang="en-US" dirty="0"/>
              <a:t>Spoken Language Understanding</a:t>
            </a:r>
          </a:p>
        </p:txBody>
      </p:sp>
      <p:sp>
        <p:nvSpPr>
          <p:cNvPr id="4" name="Date Placeholder 3">
            <a:extLst>
              <a:ext uri="{FF2B5EF4-FFF2-40B4-BE49-F238E27FC236}">
                <a16:creationId xmlns:a16="http://schemas.microsoft.com/office/drawing/2014/main" id="{87EDC5B6-1156-FDCB-5366-D32CB76773B3}"/>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98C6CCAF-91EA-01EA-283B-B7DE74863FAC}"/>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C28A1063-F125-6E3D-1118-3EFEC52F1A92}"/>
              </a:ext>
            </a:extLst>
          </p:cNvPr>
          <p:cNvSpPr>
            <a:spLocks noGrp="1"/>
          </p:cNvSpPr>
          <p:nvPr>
            <p:ph type="sldNum" sz="quarter" idx="12"/>
          </p:nvPr>
        </p:nvSpPr>
        <p:spPr/>
        <p:txBody>
          <a:bodyPr/>
          <a:lstStyle/>
          <a:p>
            <a:fld id="{D7ADE906-F283-C946-BC01-81E82A8FB615}" type="slidenum">
              <a:rPr lang="en-US" smtClean="0"/>
              <a:pPr/>
              <a:t>30</a:t>
            </a:fld>
            <a:endParaRPr lang="en-US" dirty="0"/>
          </a:p>
        </p:txBody>
      </p:sp>
      <p:sp>
        <p:nvSpPr>
          <p:cNvPr id="7" name="TextBox 6">
            <a:extLst>
              <a:ext uri="{FF2B5EF4-FFF2-40B4-BE49-F238E27FC236}">
                <a16:creationId xmlns:a16="http://schemas.microsoft.com/office/drawing/2014/main" id="{CC00C531-951C-3301-2180-18C18AC25D7A}"/>
              </a:ext>
            </a:extLst>
          </p:cNvPr>
          <p:cNvSpPr txBox="1"/>
          <p:nvPr/>
        </p:nvSpPr>
        <p:spPr>
          <a:xfrm>
            <a:off x="5996331" y="2942047"/>
            <a:ext cx="5654895" cy="954107"/>
          </a:xfrm>
          <a:prstGeom prst="rect">
            <a:avLst/>
          </a:prstGeom>
          <a:noFill/>
        </p:spPr>
        <p:txBody>
          <a:bodyPr wrap="square" rtlCol="0">
            <a:spAutoFit/>
          </a:bodyPr>
          <a:lstStyle/>
          <a:p>
            <a:pPr algn="ctr"/>
            <a:r>
              <a:rPr lang="en-US" sz="2800" dirty="0">
                <a:solidFill>
                  <a:schemeClr val="accent5">
                    <a:lumMod val="75000"/>
                  </a:schemeClr>
                </a:solidFill>
              </a:rPr>
              <a:t>Intent: PlayMusic</a:t>
            </a:r>
          </a:p>
          <a:p>
            <a:pPr algn="ctr"/>
            <a:r>
              <a:rPr lang="en-US" sz="2800" dirty="0">
                <a:solidFill>
                  <a:schemeClr val="accent2"/>
                </a:solidFill>
              </a:rPr>
              <a:t>Slots: SongName </a:t>
            </a:r>
            <a:r>
              <a:rPr lang="en-US" sz="2800" dirty="0"/>
              <a:t>don’t stop believing</a:t>
            </a:r>
          </a:p>
        </p:txBody>
      </p:sp>
      <p:sp>
        <p:nvSpPr>
          <p:cNvPr id="8" name="TextBox 7">
            <a:extLst>
              <a:ext uri="{FF2B5EF4-FFF2-40B4-BE49-F238E27FC236}">
                <a16:creationId xmlns:a16="http://schemas.microsoft.com/office/drawing/2014/main" id="{9DB052A6-B703-6FFC-A7B5-AB77985A1929}"/>
              </a:ext>
            </a:extLst>
          </p:cNvPr>
          <p:cNvSpPr txBox="1"/>
          <p:nvPr/>
        </p:nvSpPr>
        <p:spPr>
          <a:xfrm>
            <a:off x="588591" y="3320979"/>
            <a:ext cx="3976514" cy="523220"/>
          </a:xfrm>
          <a:prstGeom prst="rect">
            <a:avLst/>
          </a:prstGeom>
          <a:noFill/>
        </p:spPr>
        <p:txBody>
          <a:bodyPr wrap="square" rtlCol="0">
            <a:spAutoFit/>
          </a:bodyPr>
          <a:lstStyle/>
          <a:p>
            <a:pPr algn="ctr"/>
            <a:r>
              <a:rPr lang="en-US" sz="2800" dirty="0"/>
              <a:t>(play don’t</a:t>
            </a:r>
            <a:r>
              <a:rPr lang="en-US" sz="2800" dirty="0">
                <a:solidFill>
                  <a:schemeClr val="accent3"/>
                </a:solidFill>
              </a:rPr>
              <a:t> </a:t>
            </a:r>
            <a:r>
              <a:rPr lang="en-US" sz="2800" dirty="0"/>
              <a:t>stop believing)</a:t>
            </a:r>
          </a:p>
        </p:txBody>
      </p:sp>
      <p:pic>
        <p:nvPicPr>
          <p:cNvPr id="9" name="Graphic 8" descr="Arrow: Straight">
            <a:extLst>
              <a:ext uri="{FF2B5EF4-FFF2-40B4-BE49-F238E27FC236}">
                <a16:creationId xmlns:a16="http://schemas.microsoft.com/office/drawing/2014/main" id="{DCD9A18A-CB21-6315-B2BD-CBC3359057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4878392" y="3026672"/>
            <a:ext cx="804654" cy="804654"/>
          </a:xfrm>
          <a:prstGeom prst="rect">
            <a:avLst/>
          </a:prstGeom>
        </p:spPr>
      </p:pic>
      <p:pic>
        <p:nvPicPr>
          <p:cNvPr id="10" name="Graphic 9" descr="Volume with solid fill">
            <a:extLst>
              <a:ext uri="{FF2B5EF4-FFF2-40B4-BE49-F238E27FC236}">
                <a16:creationId xmlns:a16="http://schemas.microsoft.com/office/drawing/2014/main" id="{867B9D74-FD20-3616-C420-725ED82EFC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45579" y="2569048"/>
            <a:ext cx="914400" cy="914400"/>
          </a:xfrm>
          <a:prstGeom prst="rect">
            <a:avLst/>
          </a:prstGeom>
        </p:spPr>
      </p:pic>
      <p:sp>
        <p:nvSpPr>
          <p:cNvPr id="11" name="TextBox 10">
            <a:extLst>
              <a:ext uri="{FF2B5EF4-FFF2-40B4-BE49-F238E27FC236}">
                <a16:creationId xmlns:a16="http://schemas.microsoft.com/office/drawing/2014/main" id="{6A13FA8B-57B6-9590-B0E8-5BA129E8F157}"/>
              </a:ext>
            </a:extLst>
          </p:cNvPr>
          <p:cNvSpPr txBox="1"/>
          <p:nvPr/>
        </p:nvSpPr>
        <p:spPr>
          <a:xfrm>
            <a:off x="5996330" y="4176373"/>
            <a:ext cx="5654895" cy="954107"/>
          </a:xfrm>
          <a:prstGeom prst="rect">
            <a:avLst/>
          </a:prstGeom>
          <a:noFill/>
        </p:spPr>
        <p:txBody>
          <a:bodyPr wrap="square" rtlCol="0">
            <a:spAutoFit/>
          </a:bodyPr>
          <a:lstStyle/>
          <a:p>
            <a:pPr algn="ctr"/>
            <a:r>
              <a:rPr lang="en-US" sz="2800" dirty="0">
                <a:solidFill>
                  <a:schemeClr val="accent5">
                    <a:lumMod val="75000"/>
                  </a:schemeClr>
                </a:solidFill>
              </a:rPr>
              <a:t>PlayMusic( </a:t>
            </a:r>
            <a:r>
              <a:rPr lang="en-US" sz="2800" dirty="0"/>
              <a:t>play </a:t>
            </a:r>
            <a:r>
              <a:rPr lang="en-US" sz="2800" dirty="0">
                <a:solidFill>
                  <a:schemeClr val="accent2"/>
                </a:solidFill>
              </a:rPr>
              <a:t>SongName(</a:t>
            </a:r>
            <a:r>
              <a:rPr lang="en-US" sz="2800" dirty="0"/>
              <a:t>  don’t</a:t>
            </a:r>
            <a:r>
              <a:rPr lang="en-US" sz="2800" dirty="0">
                <a:solidFill>
                  <a:schemeClr val="accent3"/>
                </a:solidFill>
              </a:rPr>
              <a:t> </a:t>
            </a:r>
            <a:r>
              <a:rPr lang="en-US" sz="2800" dirty="0"/>
              <a:t>stop believing </a:t>
            </a:r>
            <a:r>
              <a:rPr lang="en-US" sz="2800" dirty="0">
                <a:solidFill>
                  <a:schemeClr val="accent2"/>
                </a:solidFill>
              </a:rPr>
              <a:t>)SongName </a:t>
            </a:r>
            <a:r>
              <a:rPr lang="en-US" sz="2800" dirty="0">
                <a:solidFill>
                  <a:schemeClr val="accent5">
                    <a:lumMod val="75000"/>
                  </a:schemeClr>
                </a:solidFill>
              </a:rPr>
              <a:t>)PlayMusic</a:t>
            </a:r>
            <a:endParaRPr lang="en-US" sz="2800" dirty="0"/>
          </a:p>
        </p:txBody>
      </p:sp>
    </p:spTree>
    <p:extLst>
      <p:ext uri="{BB962C8B-B14F-4D97-AF65-F5344CB8AC3E}">
        <p14:creationId xmlns:p14="http://schemas.microsoft.com/office/powerpoint/2010/main" val="247173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54C8-7895-D710-B8BA-0DFEF518F75C}"/>
              </a:ext>
            </a:extLst>
          </p:cNvPr>
          <p:cNvSpPr>
            <a:spLocks noGrp="1"/>
          </p:cNvSpPr>
          <p:nvPr>
            <p:ph type="title"/>
          </p:nvPr>
        </p:nvSpPr>
        <p:spPr/>
        <p:txBody>
          <a:bodyPr/>
          <a:lstStyle/>
          <a:p>
            <a:r>
              <a:rPr lang="en-US" dirty="0"/>
              <a:t>Why End-to-End?</a:t>
            </a:r>
          </a:p>
        </p:txBody>
      </p:sp>
      <p:sp>
        <p:nvSpPr>
          <p:cNvPr id="4" name="Date Placeholder 3">
            <a:extLst>
              <a:ext uri="{FF2B5EF4-FFF2-40B4-BE49-F238E27FC236}">
                <a16:creationId xmlns:a16="http://schemas.microsoft.com/office/drawing/2014/main" id="{5DBB1DF4-E819-C436-D2FF-4280CA5C33EE}"/>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B662187C-9F3C-210C-3C4C-2F43C3DB1B77}"/>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15185C85-B073-12DE-8059-8AE7B68628F2}"/>
              </a:ext>
            </a:extLst>
          </p:cNvPr>
          <p:cNvSpPr>
            <a:spLocks noGrp="1"/>
          </p:cNvSpPr>
          <p:nvPr>
            <p:ph type="sldNum" sz="quarter" idx="12"/>
          </p:nvPr>
        </p:nvSpPr>
        <p:spPr/>
        <p:txBody>
          <a:bodyPr/>
          <a:lstStyle/>
          <a:p>
            <a:fld id="{D7ADE906-F283-C946-BC01-81E82A8FB615}" type="slidenum">
              <a:rPr lang="en-US" smtClean="0"/>
              <a:pPr/>
              <a:t>31</a:t>
            </a:fld>
            <a:endParaRPr lang="en-US" dirty="0"/>
          </a:p>
        </p:txBody>
      </p:sp>
      <p:grpSp>
        <p:nvGrpSpPr>
          <p:cNvPr id="7" name="Group 6">
            <a:extLst>
              <a:ext uri="{FF2B5EF4-FFF2-40B4-BE49-F238E27FC236}">
                <a16:creationId xmlns:a16="http://schemas.microsoft.com/office/drawing/2014/main" id="{B9311C7E-6B62-3937-0A56-936F91608CAF}"/>
              </a:ext>
            </a:extLst>
          </p:cNvPr>
          <p:cNvGrpSpPr/>
          <p:nvPr/>
        </p:nvGrpSpPr>
        <p:grpSpPr>
          <a:xfrm>
            <a:off x="2149690" y="1681486"/>
            <a:ext cx="8559801" cy="1193900"/>
            <a:chOff x="2149690" y="1460256"/>
            <a:chExt cx="8559801" cy="1193900"/>
          </a:xfrm>
        </p:grpSpPr>
        <p:grpSp>
          <p:nvGrpSpPr>
            <p:cNvPr id="8" name="Group 7">
              <a:extLst>
                <a:ext uri="{FF2B5EF4-FFF2-40B4-BE49-F238E27FC236}">
                  <a16:creationId xmlns:a16="http://schemas.microsoft.com/office/drawing/2014/main" id="{02C4C3F4-8EAF-50DF-A153-E4265323C1CE}"/>
                </a:ext>
              </a:extLst>
            </p:cNvPr>
            <p:cNvGrpSpPr/>
            <p:nvPr/>
          </p:nvGrpSpPr>
          <p:grpSpPr>
            <a:xfrm>
              <a:off x="2149690" y="1875504"/>
              <a:ext cx="8559801" cy="678481"/>
              <a:chOff x="2149690" y="1875504"/>
              <a:chExt cx="8559801" cy="678481"/>
            </a:xfrm>
          </p:grpSpPr>
          <p:pic>
            <p:nvPicPr>
              <p:cNvPr id="13" name="Graphic 12" descr="Volume">
                <a:extLst>
                  <a:ext uri="{FF2B5EF4-FFF2-40B4-BE49-F238E27FC236}">
                    <a16:creationId xmlns:a16="http://schemas.microsoft.com/office/drawing/2014/main" id="{DEA063FB-E98F-C547-5E1D-91E27EA9B9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49690" y="1907654"/>
                <a:ext cx="646331" cy="646331"/>
              </a:xfrm>
              <a:prstGeom prst="rect">
                <a:avLst/>
              </a:prstGeom>
            </p:spPr>
          </p:pic>
          <p:sp>
            <p:nvSpPr>
              <p:cNvPr id="14" name="TextBox 13">
                <a:extLst>
                  <a:ext uri="{FF2B5EF4-FFF2-40B4-BE49-F238E27FC236}">
                    <a16:creationId xmlns:a16="http://schemas.microsoft.com/office/drawing/2014/main" id="{BEFB9C1E-025D-70D4-27E8-665F05E91D38}"/>
                  </a:ext>
                </a:extLst>
              </p:cNvPr>
              <p:cNvSpPr txBox="1"/>
              <p:nvPr/>
            </p:nvSpPr>
            <p:spPr>
              <a:xfrm>
                <a:off x="5354812" y="1875504"/>
                <a:ext cx="1405321" cy="646331"/>
              </a:xfrm>
              <a:prstGeom prst="rect">
                <a:avLst/>
              </a:prstGeom>
              <a:noFill/>
            </p:spPr>
            <p:txBody>
              <a:bodyPr wrap="none" rtlCol="0">
                <a:spAutoFit/>
              </a:bodyPr>
              <a:lstStyle/>
              <a:p>
                <a:pPr algn="ctr"/>
                <a:r>
                  <a:rPr lang="en-US" dirty="0"/>
                  <a:t>Text </a:t>
                </a:r>
                <a:br>
                  <a:rPr lang="en-US" dirty="0"/>
                </a:br>
                <a:r>
                  <a:rPr lang="en-US" dirty="0"/>
                  <a:t>Transcription</a:t>
                </a:r>
              </a:p>
            </p:txBody>
          </p:sp>
          <p:sp>
            <p:nvSpPr>
              <p:cNvPr id="15" name="TextBox 14">
                <a:extLst>
                  <a:ext uri="{FF2B5EF4-FFF2-40B4-BE49-F238E27FC236}">
                    <a16:creationId xmlns:a16="http://schemas.microsoft.com/office/drawing/2014/main" id="{A8C3C788-507E-7E2C-AFA7-EA1B3320581A}"/>
                  </a:ext>
                </a:extLst>
              </p:cNvPr>
              <p:cNvSpPr txBox="1"/>
              <p:nvPr/>
            </p:nvSpPr>
            <p:spPr>
              <a:xfrm>
                <a:off x="9486079" y="1875504"/>
                <a:ext cx="1223412" cy="646331"/>
              </a:xfrm>
              <a:prstGeom prst="rect">
                <a:avLst/>
              </a:prstGeom>
              <a:noFill/>
            </p:spPr>
            <p:txBody>
              <a:bodyPr wrap="none" rtlCol="0">
                <a:spAutoFit/>
              </a:bodyPr>
              <a:lstStyle/>
              <a:p>
                <a:pPr algn="ctr"/>
                <a:r>
                  <a:rPr lang="en-US" dirty="0"/>
                  <a:t>NLU </a:t>
                </a:r>
                <a:br>
                  <a:rPr lang="en-US" dirty="0"/>
                </a:br>
                <a:r>
                  <a:rPr lang="en-US" dirty="0"/>
                  <a:t>Hypothesis</a:t>
                </a:r>
              </a:p>
            </p:txBody>
          </p:sp>
          <p:cxnSp>
            <p:nvCxnSpPr>
              <p:cNvPr id="16" name="Straight Arrow Connector 15">
                <a:extLst>
                  <a:ext uri="{FF2B5EF4-FFF2-40B4-BE49-F238E27FC236}">
                    <a16:creationId xmlns:a16="http://schemas.microsoft.com/office/drawing/2014/main" id="{6074777A-80A3-2C25-8C2F-6999DF8EE505}"/>
                  </a:ext>
                </a:extLst>
              </p:cNvPr>
              <p:cNvCxnSpPr/>
              <p:nvPr/>
            </p:nvCxnSpPr>
            <p:spPr>
              <a:xfrm>
                <a:off x="2938409" y="2198669"/>
                <a:ext cx="4315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D6048CB-55F9-C38D-999A-E5D1901F92B7}"/>
                  </a:ext>
                </a:extLst>
              </p:cNvPr>
              <p:cNvCxnSpPr/>
              <p:nvPr/>
            </p:nvCxnSpPr>
            <p:spPr>
              <a:xfrm>
                <a:off x="4816868" y="2189284"/>
                <a:ext cx="4315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C54B5B5-FA33-9C67-8B70-10C5C28F8BCB}"/>
                  </a:ext>
                </a:extLst>
              </p:cNvPr>
              <p:cNvCxnSpPr/>
              <p:nvPr/>
            </p:nvCxnSpPr>
            <p:spPr>
              <a:xfrm>
                <a:off x="6902521" y="2196956"/>
                <a:ext cx="4315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90A7E06-1C21-4286-F488-D191BDF1CF36}"/>
                  </a:ext>
                </a:extLst>
              </p:cNvPr>
              <p:cNvCxnSpPr/>
              <p:nvPr/>
            </p:nvCxnSpPr>
            <p:spPr>
              <a:xfrm>
                <a:off x="8772418" y="2196956"/>
                <a:ext cx="4315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9" name="Graphic 8" descr="Single gear">
              <a:extLst>
                <a:ext uri="{FF2B5EF4-FFF2-40B4-BE49-F238E27FC236}">
                  <a16:creationId xmlns:a16="http://schemas.microsoft.com/office/drawing/2014/main" id="{771A8C9B-17A2-9C6F-6E15-2A8E778442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62736" y="1732084"/>
              <a:ext cx="914400" cy="914400"/>
            </a:xfrm>
            <a:prstGeom prst="rect">
              <a:avLst/>
            </a:prstGeom>
          </p:spPr>
        </p:pic>
        <p:pic>
          <p:nvPicPr>
            <p:cNvPr id="10" name="Graphic 9" descr="Single gear">
              <a:extLst>
                <a:ext uri="{FF2B5EF4-FFF2-40B4-BE49-F238E27FC236}">
                  <a16:creationId xmlns:a16="http://schemas.microsoft.com/office/drawing/2014/main" id="{886C924D-98DC-08CB-0D1A-4AAF4B8BBFC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47723" y="1739756"/>
              <a:ext cx="914400" cy="914400"/>
            </a:xfrm>
            <a:prstGeom prst="rect">
              <a:avLst/>
            </a:prstGeom>
          </p:spPr>
        </p:pic>
        <p:sp>
          <p:nvSpPr>
            <p:cNvPr id="11" name="TextBox 10">
              <a:extLst>
                <a:ext uri="{FF2B5EF4-FFF2-40B4-BE49-F238E27FC236}">
                  <a16:creationId xmlns:a16="http://schemas.microsoft.com/office/drawing/2014/main" id="{0AF63006-754F-34DB-9344-411C22AF4BA9}"/>
                </a:ext>
              </a:extLst>
            </p:cNvPr>
            <p:cNvSpPr txBox="1"/>
            <p:nvPr/>
          </p:nvSpPr>
          <p:spPr>
            <a:xfrm>
              <a:off x="3845662" y="1460256"/>
              <a:ext cx="548548" cy="369332"/>
            </a:xfrm>
            <a:prstGeom prst="rect">
              <a:avLst/>
            </a:prstGeom>
            <a:noFill/>
          </p:spPr>
          <p:txBody>
            <a:bodyPr wrap="none" rtlCol="0">
              <a:spAutoFit/>
            </a:bodyPr>
            <a:lstStyle/>
            <a:p>
              <a:r>
                <a:rPr lang="en-US" dirty="0"/>
                <a:t>ASR</a:t>
              </a:r>
            </a:p>
          </p:txBody>
        </p:sp>
        <p:sp>
          <p:nvSpPr>
            <p:cNvPr id="12" name="TextBox 11">
              <a:extLst>
                <a:ext uri="{FF2B5EF4-FFF2-40B4-BE49-F238E27FC236}">
                  <a16:creationId xmlns:a16="http://schemas.microsoft.com/office/drawing/2014/main" id="{4BB90A63-0411-0AE2-ABD5-28EAF10C351D}"/>
                </a:ext>
              </a:extLst>
            </p:cNvPr>
            <p:cNvSpPr txBox="1"/>
            <p:nvPr/>
          </p:nvSpPr>
          <p:spPr>
            <a:xfrm>
              <a:off x="7830627" y="1460256"/>
              <a:ext cx="574068" cy="369332"/>
            </a:xfrm>
            <a:prstGeom prst="rect">
              <a:avLst/>
            </a:prstGeom>
            <a:noFill/>
          </p:spPr>
          <p:txBody>
            <a:bodyPr wrap="none" rtlCol="0">
              <a:spAutoFit/>
            </a:bodyPr>
            <a:lstStyle/>
            <a:p>
              <a:r>
                <a:rPr lang="en-US" dirty="0"/>
                <a:t>NLU</a:t>
              </a:r>
            </a:p>
          </p:txBody>
        </p:sp>
      </p:grpSp>
      <p:grpSp>
        <p:nvGrpSpPr>
          <p:cNvPr id="20" name="Group 19">
            <a:extLst>
              <a:ext uri="{FF2B5EF4-FFF2-40B4-BE49-F238E27FC236}">
                <a16:creationId xmlns:a16="http://schemas.microsoft.com/office/drawing/2014/main" id="{781E5DA2-8819-56E9-CCA6-52251EBE5D2C}"/>
              </a:ext>
            </a:extLst>
          </p:cNvPr>
          <p:cNvGrpSpPr/>
          <p:nvPr/>
        </p:nvGrpSpPr>
        <p:grpSpPr>
          <a:xfrm>
            <a:off x="4119936" y="3514797"/>
            <a:ext cx="4593692" cy="1193900"/>
            <a:chOff x="4126491" y="4645712"/>
            <a:chExt cx="4593692" cy="1193900"/>
          </a:xfrm>
        </p:grpSpPr>
        <p:grpSp>
          <p:nvGrpSpPr>
            <p:cNvPr id="21" name="Group 20">
              <a:extLst>
                <a:ext uri="{FF2B5EF4-FFF2-40B4-BE49-F238E27FC236}">
                  <a16:creationId xmlns:a16="http://schemas.microsoft.com/office/drawing/2014/main" id="{04B1BB86-B4D5-B867-E845-FE5953B786B7}"/>
                </a:ext>
              </a:extLst>
            </p:cNvPr>
            <p:cNvGrpSpPr/>
            <p:nvPr/>
          </p:nvGrpSpPr>
          <p:grpSpPr>
            <a:xfrm>
              <a:off x="4126491" y="4996408"/>
              <a:ext cx="4593692" cy="710629"/>
              <a:chOff x="4126491" y="4996408"/>
              <a:chExt cx="4593692" cy="710629"/>
            </a:xfrm>
          </p:grpSpPr>
          <p:pic>
            <p:nvPicPr>
              <p:cNvPr id="24" name="Graphic 23" descr="Volume">
                <a:extLst>
                  <a:ext uri="{FF2B5EF4-FFF2-40B4-BE49-F238E27FC236}">
                    <a16:creationId xmlns:a16="http://schemas.microsoft.com/office/drawing/2014/main" id="{0ECEC387-4BA7-FB3E-B0A0-9B6925E0B1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26491" y="4996408"/>
                <a:ext cx="710629" cy="710629"/>
              </a:xfrm>
              <a:prstGeom prst="rect">
                <a:avLst/>
              </a:prstGeom>
            </p:spPr>
          </p:pic>
          <p:sp>
            <p:nvSpPr>
              <p:cNvPr id="25" name="TextBox 24">
                <a:extLst>
                  <a:ext uri="{FF2B5EF4-FFF2-40B4-BE49-F238E27FC236}">
                    <a16:creationId xmlns:a16="http://schemas.microsoft.com/office/drawing/2014/main" id="{E7DC9CFF-E071-1884-34AB-B5A5BB02E1CA}"/>
                  </a:ext>
                </a:extLst>
              </p:cNvPr>
              <p:cNvSpPr txBox="1"/>
              <p:nvPr/>
            </p:nvSpPr>
            <p:spPr>
              <a:xfrm>
                <a:off x="7496771" y="5037433"/>
                <a:ext cx="1223412" cy="646331"/>
              </a:xfrm>
              <a:prstGeom prst="rect">
                <a:avLst/>
              </a:prstGeom>
              <a:noFill/>
            </p:spPr>
            <p:txBody>
              <a:bodyPr wrap="none" rtlCol="0">
                <a:spAutoFit/>
              </a:bodyPr>
              <a:lstStyle/>
              <a:p>
                <a:pPr algn="ctr"/>
                <a:r>
                  <a:rPr lang="en-US" dirty="0"/>
                  <a:t>NLU </a:t>
                </a:r>
                <a:br>
                  <a:rPr lang="en-US" dirty="0"/>
                </a:br>
                <a:r>
                  <a:rPr lang="en-US" dirty="0"/>
                  <a:t>Hypothesis</a:t>
                </a:r>
              </a:p>
            </p:txBody>
          </p:sp>
          <p:cxnSp>
            <p:nvCxnSpPr>
              <p:cNvPr id="26" name="Straight Arrow Connector 25">
                <a:extLst>
                  <a:ext uri="{FF2B5EF4-FFF2-40B4-BE49-F238E27FC236}">
                    <a16:creationId xmlns:a16="http://schemas.microsoft.com/office/drawing/2014/main" id="{7FEAE597-7336-D8A0-7A23-2E1ABADC968E}"/>
                  </a:ext>
                </a:extLst>
              </p:cNvPr>
              <p:cNvCxnSpPr/>
              <p:nvPr/>
            </p:nvCxnSpPr>
            <p:spPr>
              <a:xfrm>
                <a:off x="4970685" y="5351721"/>
                <a:ext cx="4315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5626E05F-B2F5-D7ED-BAFB-5A8899285DE4}"/>
                  </a:ext>
                </a:extLst>
              </p:cNvPr>
              <p:cNvCxnSpPr/>
              <p:nvPr/>
            </p:nvCxnSpPr>
            <p:spPr>
              <a:xfrm>
                <a:off x="6783110" y="5358885"/>
                <a:ext cx="4315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22" name="Graphic 21" descr="Single gear">
              <a:extLst>
                <a:ext uri="{FF2B5EF4-FFF2-40B4-BE49-F238E27FC236}">
                  <a16:creationId xmlns:a16="http://schemas.microsoft.com/office/drawing/2014/main" id="{D4390027-E3EE-1310-6AF3-15E9F70DCA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37309" y="4925212"/>
              <a:ext cx="914400" cy="914400"/>
            </a:xfrm>
            <a:prstGeom prst="rect">
              <a:avLst/>
            </a:prstGeom>
          </p:spPr>
        </p:pic>
        <p:sp>
          <p:nvSpPr>
            <p:cNvPr id="23" name="TextBox 22">
              <a:extLst>
                <a:ext uri="{FF2B5EF4-FFF2-40B4-BE49-F238E27FC236}">
                  <a16:creationId xmlns:a16="http://schemas.microsoft.com/office/drawing/2014/main" id="{A80A29D6-50B7-E62C-0359-C07DE2624C0C}"/>
                </a:ext>
              </a:extLst>
            </p:cNvPr>
            <p:cNvSpPr txBox="1"/>
            <p:nvPr/>
          </p:nvSpPr>
          <p:spPr>
            <a:xfrm>
              <a:off x="5820213" y="4645712"/>
              <a:ext cx="526106" cy="369332"/>
            </a:xfrm>
            <a:prstGeom prst="rect">
              <a:avLst/>
            </a:prstGeom>
            <a:noFill/>
          </p:spPr>
          <p:txBody>
            <a:bodyPr wrap="none" rtlCol="0">
              <a:spAutoFit/>
            </a:bodyPr>
            <a:lstStyle/>
            <a:p>
              <a:r>
                <a:rPr lang="en-US" dirty="0"/>
                <a:t>E2E</a:t>
              </a:r>
            </a:p>
          </p:txBody>
        </p:sp>
      </p:grpSp>
      <p:sp>
        <p:nvSpPr>
          <p:cNvPr id="28" name="TextBox 27">
            <a:extLst>
              <a:ext uri="{FF2B5EF4-FFF2-40B4-BE49-F238E27FC236}">
                <a16:creationId xmlns:a16="http://schemas.microsoft.com/office/drawing/2014/main" id="{E1AE017B-096F-96E6-149D-C187425BC5DA}"/>
              </a:ext>
            </a:extLst>
          </p:cNvPr>
          <p:cNvSpPr txBox="1"/>
          <p:nvPr/>
        </p:nvSpPr>
        <p:spPr>
          <a:xfrm>
            <a:off x="1716032" y="5406073"/>
            <a:ext cx="2689069" cy="369332"/>
          </a:xfrm>
          <a:prstGeom prst="rect">
            <a:avLst/>
          </a:prstGeom>
          <a:noFill/>
        </p:spPr>
        <p:txBody>
          <a:bodyPr wrap="none" rtlCol="0">
            <a:spAutoFit/>
          </a:bodyPr>
          <a:lstStyle/>
          <a:p>
            <a:r>
              <a:rPr lang="en-US" b="1" dirty="0">
                <a:solidFill>
                  <a:srgbClr val="C00000"/>
                </a:solidFill>
              </a:rPr>
              <a:t>Smaller and faster engine!</a:t>
            </a:r>
          </a:p>
        </p:txBody>
      </p:sp>
      <p:sp>
        <p:nvSpPr>
          <p:cNvPr id="29" name="TextBox 28">
            <a:extLst>
              <a:ext uri="{FF2B5EF4-FFF2-40B4-BE49-F238E27FC236}">
                <a16:creationId xmlns:a16="http://schemas.microsoft.com/office/drawing/2014/main" id="{E2DFD935-C158-4293-C01B-B79E2D2E9E09}"/>
              </a:ext>
            </a:extLst>
          </p:cNvPr>
          <p:cNvSpPr txBox="1"/>
          <p:nvPr/>
        </p:nvSpPr>
        <p:spPr>
          <a:xfrm>
            <a:off x="5043628" y="5406073"/>
            <a:ext cx="2131994" cy="369332"/>
          </a:xfrm>
          <a:prstGeom prst="rect">
            <a:avLst/>
          </a:prstGeom>
          <a:noFill/>
        </p:spPr>
        <p:txBody>
          <a:bodyPr wrap="none" rtlCol="0">
            <a:spAutoFit/>
          </a:bodyPr>
          <a:lstStyle/>
          <a:p>
            <a:r>
              <a:rPr lang="en-US" b="1" dirty="0">
                <a:solidFill>
                  <a:srgbClr val="C00000"/>
                </a:solidFill>
              </a:rPr>
              <a:t>No cascading errors!</a:t>
            </a:r>
          </a:p>
        </p:txBody>
      </p:sp>
      <p:sp>
        <p:nvSpPr>
          <p:cNvPr id="30" name="TextBox 29">
            <a:extLst>
              <a:ext uri="{FF2B5EF4-FFF2-40B4-BE49-F238E27FC236}">
                <a16:creationId xmlns:a16="http://schemas.microsoft.com/office/drawing/2014/main" id="{93C377FE-9D48-8746-F55C-F7CAF0B0E941}"/>
              </a:ext>
            </a:extLst>
          </p:cNvPr>
          <p:cNvSpPr txBox="1"/>
          <p:nvPr/>
        </p:nvSpPr>
        <p:spPr>
          <a:xfrm>
            <a:off x="7830627" y="5406073"/>
            <a:ext cx="2934650" cy="369332"/>
          </a:xfrm>
          <a:prstGeom prst="rect">
            <a:avLst/>
          </a:prstGeom>
          <a:noFill/>
        </p:spPr>
        <p:txBody>
          <a:bodyPr wrap="none" rtlCol="0">
            <a:spAutoFit/>
          </a:bodyPr>
          <a:lstStyle/>
          <a:p>
            <a:r>
              <a:rPr lang="en-US" b="1" dirty="0">
                <a:solidFill>
                  <a:srgbClr val="C00000"/>
                </a:solidFill>
              </a:rPr>
              <a:t>Possibly better optimization!</a:t>
            </a:r>
          </a:p>
        </p:txBody>
      </p:sp>
    </p:spTree>
    <p:extLst>
      <p:ext uri="{BB962C8B-B14F-4D97-AF65-F5344CB8AC3E}">
        <p14:creationId xmlns:p14="http://schemas.microsoft.com/office/powerpoint/2010/main" val="127294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91D2-0BE5-2ACD-40D4-CF69CA727B43}"/>
              </a:ext>
            </a:extLst>
          </p:cNvPr>
          <p:cNvSpPr>
            <a:spLocks noGrp="1"/>
          </p:cNvSpPr>
          <p:nvPr>
            <p:ph type="title"/>
          </p:nvPr>
        </p:nvSpPr>
        <p:spPr/>
        <p:txBody>
          <a:bodyPr/>
          <a:lstStyle/>
          <a:p>
            <a:r>
              <a:rPr lang="en-US" dirty="0"/>
              <a:t>Prior Work</a:t>
            </a:r>
          </a:p>
        </p:txBody>
      </p:sp>
      <p:sp>
        <p:nvSpPr>
          <p:cNvPr id="3" name="Content Placeholder 2">
            <a:extLst>
              <a:ext uri="{FF2B5EF4-FFF2-40B4-BE49-F238E27FC236}">
                <a16:creationId xmlns:a16="http://schemas.microsoft.com/office/drawing/2014/main" id="{E76BB8ED-AE8E-4E36-32B3-508A793D7B81}"/>
              </a:ext>
            </a:extLst>
          </p:cNvPr>
          <p:cNvSpPr>
            <a:spLocks noGrp="1"/>
          </p:cNvSpPr>
          <p:nvPr>
            <p:ph idx="1"/>
          </p:nvPr>
        </p:nvSpPr>
        <p:spPr/>
        <p:txBody>
          <a:bodyPr/>
          <a:lstStyle/>
          <a:p>
            <a:r>
              <a:rPr lang="en-US" dirty="0"/>
              <a:t>Mostly pipelined systems – ASR + NLU</a:t>
            </a:r>
          </a:p>
          <a:p>
            <a:r>
              <a:rPr lang="en-US" dirty="0"/>
              <a:t>Few end-to-end models but with lower performance than pipelined [Hagani et al. 2018]</a:t>
            </a:r>
          </a:p>
        </p:txBody>
      </p:sp>
      <p:sp>
        <p:nvSpPr>
          <p:cNvPr id="4" name="Date Placeholder 3">
            <a:extLst>
              <a:ext uri="{FF2B5EF4-FFF2-40B4-BE49-F238E27FC236}">
                <a16:creationId xmlns:a16="http://schemas.microsoft.com/office/drawing/2014/main" id="{CD44000E-834A-5238-094E-4CD1666A79CD}"/>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10FA125C-AF38-39E7-76EB-82403689A0DA}"/>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0EEE0234-96BE-977D-E12C-DB51298A6998}"/>
              </a:ext>
            </a:extLst>
          </p:cNvPr>
          <p:cNvSpPr>
            <a:spLocks noGrp="1"/>
          </p:cNvSpPr>
          <p:nvPr>
            <p:ph type="sldNum" sz="quarter" idx="12"/>
          </p:nvPr>
        </p:nvSpPr>
        <p:spPr/>
        <p:txBody>
          <a:bodyPr/>
          <a:lstStyle/>
          <a:p>
            <a:fld id="{D7ADE906-F283-C946-BC01-81E82A8FB615}" type="slidenum">
              <a:rPr lang="en-US" smtClean="0"/>
              <a:pPr/>
              <a:t>32</a:t>
            </a:fld>
            <a:endParaRPr lang="en-US" dirty="0"/>
          </a:p>
        </p:txBody>
      </p:sp>
    </p:spTree>
    <p:extLst>
      <p:ext uri="{BB962C8B-B14F-4D97-AF65-F5344CB8AC3E}">
        <p14:creationId xmlns:p14="http://schemas.microsoft.com/office/powerpoint/2010/main" val="2386970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3B2DD6-F00E-E8FF-D0F1-5A45B9CF39A3}"/>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0B75906C-F216-3AB1-41B4-A1AB7DBF8C3D}"/>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D2D94539-92DB-7753-61F5-37F3FA7A0C81}"/>
              </a:ext>
            </a:extLst>
          </p:cNvPr>
          <p:cNvSpPr>
            <a:spLocks noGrp="1"/>
          </p:cNvSpPr>
          <p:nvPr>
            <p:ph type="sldNum" sz="quarter" idx="12"/>
          </p:nvPr>
        </p:nvSpPr>
        <p:spPr/>
        <p:txBody>
          <a:bodyPr/>
          <a:lstStyle/>
          <a:p>
            <a:fld id="{D7ADE906-F283-C946-BC01-81E82A8FB615}" type="slidenum">
              <a:rPr lang="en-US" smtClean="0"/>
              <a:pPr/>
              <a:t>33</a:t>
            </a:fld>
            <a:endParaRPr lang="en-US" dirty="0"/>
          </a:p>
        </p:txBody>
      </p:sp>
      <p:sp>
        <p:nvSpPr>
          <p:cNvPr id="11" name="Title 1">
            <a:extLst>
              <a:ext uri="{FF2B5EF4-FFF2-40B4-BE49-F238E27FC236}">
                <a16:creationId xmlns:a16="http://schemas.microsoft.com/office/drawing/2014/main" id="{9BE1B31D-E33B-0B9D-7945-4D98084BCD58}"/>
              </a:ext>
            </a:extLst>
          </p:cNvPr>
          <p:cNvSpPr>
            <a:spLocks noGrp="1"/>
          </p:cNvSpPr>
          <p:nvPr>
            <p:ph type="title"/>
          </p:nvPr>
        </p:nvSpPr>
        <p:spPr>
          <a:xfrm>
            <a:off x="838200" y="365125"/>
            <a:ext cx="10515600" cy="1325563"/>
          </a:xfrm>
        </p:spPr>
        <p:txBody>
          <a:bodyPr/>
          <a:lstStyle/>
          <a:p>
            <a:r>
              <a:rPr lang="en-US" dirty="0"/>
              <a:t>Limitations of Prior End-to-End SLU Models</a:t>
            </a:r>
          </a:p>
        </p:txBody>
      </p:sp>
      <p:sp>
        <p:nvSpPr>
          <p:cNvPr id="12" name="Content Placeholder 2">
            <a:extLst>
              <a:ext uri="{FF2B5EF4-FFF2-40B4-BE49-F238E27FC236}">
                <a16:creationId xmlns:a16="http://schemas.microsoft.com/office/drawing/2014/main" id="{9EB8C3FC-FD63-0F54-0CB5-15103A42AF00}"/>
              </a:ext>
            </a:extLst>
          </p:cNvPr>
          <p:cNvSpPr>
            <a:spLocks noGrp="1"/>
          </p:cNvSpPr>
          <p:nvPr>
            <p:ph idx="1"/>
          </p:nvPr>
        </p:nvSpPr>
        <p:spPr>
          <a:xfrm>
            <a:off x="838200" y="1825625"/>
            <a:ext cx="10515600" cy="4351338"/>
          </a:xfrm>
        </p:spPr>
        <p:txBody>
          <a:bodyPr/>
          <a:lstStyle/>
          <a:p>
            <a:r>
              <a:rPr lang="en-US" dirty="0"/>
              <a:t>They require lots of end-to-end training data</a:t>
            </a:r>
          </a:p>
          <a:p>
            <a:r>
              <a:rPr lang="en-US" dirty="0"/>
              <a:t>There is a huge amount of ASR (speech-text) and NLU (text-NLU) training data that is not used</a:t>
            </a:r>
          </a:p>
          <a:p>
            <a:r>
              <a:rPr lang="en-US" dirty="0"/>
              <a:t>No feature expansion – new domains</a:t>
            </a:r>
          </a:p>
        </p:txBody>
      </p:sp>
    </p:spTree>
    <p:extLst>
      <p:ext uri="{BB962C8B-B14F-4D97-AF65-F5344CB8AC3E}">
        <p14:creationId xmlns:p14="http://schemas.microsoft.com/office/powerpoint/2010/main" val="298011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B4B4-827F-51E5-67C1-C5DC5EC8C5A5}"/>
              </a:ext>
            </a:extLst>
          </p:cNvPr>
          <p:cNvSpPr>
            <a:spLocks noGrp="1"/>
          </p:cNvSpPr>
          <p:nvPr>
            <p:ph type="title"/>
          </p:nvPr>
        </p:nvSpPr>
        <p:spPr/>
        <p:txBody>
          <a:bodyPr/>
          <a:lstStyle/>
          <a:p>
            <a:r>
              <a:rPr lang="en-US" dirty="0"/>
              <a:t>Our goals</a:t>
            </a:r>
          </a:p>
        </p:txBody>
      </p:sp>
      <p:sp>
        <p:nvSpPr>
          <p:cNvPr id="3" name="Content Placeholder 2">
            <a:extLst>
              <a:ext uri="{FF2B5EF4-FFF2-40B4-BE49-F238E27FC236}">
                <a16:creationId xmlns:a16="http://schemas.microsoft.com/office/drawing/2014/main" id="{267AC6E1-B197-8948-6882-867A841ACE1F}"/>
              </a:ext>
            </a:extLst>
          </p:cNvPr>
          <p:cNvSpPr>
            <a:spLocks noGrp="1"/>
          </p:cNvSpPr>
          <p:nvPr>
            <p:ph idx="1"/>
          </p:nvPr>
        </p:nvSpPr>
        <p:spPr/>
        <p:txBody>
          <a:bodyPr/>
          <a:lstStyle/>
          <a:p>
            <a:r>
              <a:rPr lang="en-US" dirty="0"/>
              <a:t>Design an improved end-to-end SLU model that can transfer knowledge from other available data sources (ASR, NLU) </a:t>
            </a:r>
          </a:p>
          <a:p>
            <a:r>
              <a:rPr lang="en-US" dirty="0"/>
              <a:t>Support low-resource feature expansion with just text data</a:t>
            </a:r>
          </a:p>
        </p:txBody>
      </p:sp>
      <p:sp>
        <p:nvSpPr>
          <p:cNvPr id="4" name="Date Placeholder 3">
            <a:extLst>
              <a:ext uri="{FF2B5EF4-FFF2-40B4-BE49-F238E27FC236}">
                <a16:creationId xmlns:a16="http://schemas.microsoft.com/office/drawing/2014/main" id="{65135329-EC76-CBC1-6F4F-2D52934A70B4}"/>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1306E66E-5D9F-FA7E-0BB6-EE10380CCE4F}"/>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8C06CFAC-4AB1-0C73-C4E1-EE97685CD87C}"/>
              </a:ext>
            </a:extLst>
          </p:cNvPr>
          <p:cNvSpPr>
            <a:spLocks noGrp="1"/>
          </p:cNvSpPr>
          <p:nvPr>
            <p:ph type="sldNum" sz="quarter" idx="12"/>
          </p:nvPr>
        </p:nvSpPr>
        <p:spPr/>
        <p:txBody>
          <a:bodyPr/>
          <a:lstStyle/>
          <a:p>
            <a:fld id="{D7ADE906-F283-C946-BC01-81E82A8FB615}" type="slidenum">
              <a:rPr lang="en-US" smtClean="0"/>
              <a:pPr/>
              <a:t>34</a:t>
            </a:fld>
            <a:endParaRPr lang="en-US" dirty="0"/>
          </a:p>
        </p:txBody>
      </p:sp>
    </p:spTree>
    <p:extLst>
      <p:ext uri="{BB962C8B-B14F-4D97-AF65-F5344CB8AC3E}">
        <p14:creationId xmlns:p14="http://schemas.microsoft.com/office/powerpoint/2010/main" val="191583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4EED1-E7BE-851F-ADC2-9FFDE94E12A3}"/>
              </a:ext>
            </a:extLst>
          </p:cNvPr>
          <p:cNvSpPr>
            <a:spLocks noGrp="1"/>
          </p:cNvSpPr>
          <p:nvPr>
            <p:ph type="title"/>
          </p:nvPr>
        </p:nvSpPr>
        <p:spPr/>
        <p:txBody>
          <a:bodyPr/>
          <a:lstStyle/>
          <a:p>
            <a:r>
              <a:rPr lang="en-US" dirty="0"/>
              <a:t>Proposed Architecture</a:t>
            </a:r>
          </a:p>
        </p:txBody>
      </p:sp>
      <p:sp>
        <p:nvSpPr>
          <p:cNvPr id="3" name="Content Placeholder 2">
            <a:extLst>
              <a:ext uri="{FF2B5EF4-FFF2-40B4-BE49-F238E27FC236}">
                <a16:creationId xmlns:a16="http://schemas.microsoft.com/office/drawing/2014/main" id="{4629D2A3-1CDE-9CE0-D320-9A7ACB8C7C2C}"/>
              </a:ext>
            </a:extLst>
          </p:cNvPr>
          <p:cNvSpPr>
            <a:spLocks noGrp="1"/>
          </p:cNvSpPr>
          <p:nvPr>
            <p:ph idx="1"/>
          </p:nvPr>
        </p:nvSpPr>
        <p:spPr/>
        <p:txBody>
          <a:bodyPr/>
          <a:lstStyle/>
          <a:p>
            <a:r>
              <a:rPr lang="en-US" dirty="0"/>
              <a:t>Transformer Sequence-to-Sequence model with two encoders – audio and text, and a shared decoder</a:t>
            </a:r>
          </a:p>
          <a:p>
            <a:r>
              <a:rPr lang="en-US" dirty="0"/>
              <a:t>Designed to perform knowledge transfer by training on many different tasks with seq-to-seq style data [Raffel et al. 2019]</a:t>
            </a:r>
          </a:p>
          <a:p>
            <a:r>
              <a:rPr lang="en-US" dirty="0"/>
              <a:t>AT-AT (Audio-Text All-Task)</a:t>
            </a:r>
          </a:p>
          <a:p>
            <a:endParaRPr lang="en-US" dirty="0"/>
          </a:p>
          <a:p>
            <a:endParaRPr lang="en-US" dirty="0"/>
          </a:p>
        </p:txBody>
      </p:sp>
      <p:sp>
        <p:nvSpPr>
          <p:cNvPr id="4" name="Date Placeholder 3">
            <a:extLst>
              <a:ext uri="{FF2B5EF4-FFF2-40B4-BE49-F238E27FC236}">
                <a16:creationId xmlns:a16="http://schemas.microsoft.com/office/drawing/2014/main" id="{CA3BE839-24D5-DD2A-8DAD-3625848C6ED8}"/>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38AC18FE-EB88-5426-E537-DE3966BF0F30}"/>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67E9FACF-E923-5FA8-D768-5A2F80E3D2A7}"/>
              </a:ext>
            </a:extLst>
          </p:cNvPr>
          <p:cNvSpPr>
            <a:spLocks noGrp="1"/>
          </p:cNvSpPr>
          <p:nvPr>
            <p:ph type="sldNum" sz="quarter" idx="12"/>
          </p:nvPr>
        </p:nvSpPr>
        <p:spPr/>
        <p:txBody>
          <a:bodyPr/>
          <a:lstStyle/>
          <a:p>
            <a:fld id="{D7ADE906-F283-C946-BC01-81E82A8FB615}" type="slidenum">
              <a:rPr lang="en-US" smtClean="0"/>
              <a:pPr/>
              <a:t>35</a:t>
            </a:fld>
            <a:endParaRPr lang="en-US" dirty="0"/>
          </a:p>
        </p:txBody>
      </p:sp>
    </p:spTree>
    <p:extLst>
      <p:ext uri="{BB962C8B-B14F-4D97-AF65-F5344CB8AC3E}">
        <p14:creationId xmlns:p14="http://schemas.microsoft.com/office/powerpoint/2010/main" val="338752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C520-5A1F-CEAD-EB18-3826E183AC9B}"/>
              </a:ext>
            </a:extLst>
          </p:cNvPr>
          <p:cNvSpPr>
            <a:spLocks noGrp="1"/>
          </p:cNvSpPr>
          <p:nvPr>
            <p:ph type="title"/>
          </p:nvPr>
        </p:nvSpPr>
        <p:spPr/>
        <p:txBody>
          <a:bodyPr/>
          <a:lstStyle/>
          <a:p>
            <a:r>
              <a:rPr lang="en-US" dirty="0"/>
              <a:t>Architecture: AT-AT</a:t>
            </a:r>
          </a:p>
        </p:txBody>
      </p:sp>
      <p:sp>
        <p:nvSpPr>
          <p:cNvPr id="4" name="Date Placeholder 3">
            <a:extLst>
              <a:ext uri="{FF2B5EF4-FFF2-40B4-BE49-F238E27FC236}">
                <a16:creationId xmlns:a16="http://schemas.microsoft.com/office/drawing/2014/main" id="{FA52DB09-7E28-C0BF-D038-4388C1E136C9}"/>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9057B84B-4F9F-98D6-3946-873717CC8BE6}"/>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EFBC9512-EF88-1CA3-32A8-98D4FD4B190E}"/>
              </a:ext>
            </a:extLst>
          </p:cNvPr>
          <p:cNvSpPr>
            <a:spLocks noGrp="1"/>
          </p:cNvSpPr>
          <p:nvPr>
            <p:ph type="sldNum" sz="quarter" idx="12"/>
          </p:nvPr>
        </p:nvSpPr>
        <p:spPr/>
        <p:txBody>
          <a:bodyPr/>
          <a:lstStyle/>
          <a:p>
            <a:fld id="{D7ADE906-F283-C946-BC01-81E82A8FB615}" type="slidenum">
              <a:rPr lang="en-US" smtClean="0"/>
              <a:pPr/>
              <a:t>36</a:t>
            </a:fld>
            <a:endParaRPr lang="en-US" dirty="0"/>
          </a:p>
        </p:txBody>
      </p:sp>
      <p:sp>
        <p:nvSpPr>
          <p:cNvPr id="7" name="Rounded Rectangle 6">
            <a:extLst>
              <a:ext uri="{FF2B5EF4-FFF2-40B4-BE49-F238E27FC236}">
                <a16:creationId xmlns:a16="http://schemas.microsoft.com/office/drawing/2014/main" id="{C66DD014-5384-561F-893F-1A3C91570E64}"/>
              </a:ext>
            </a:extLst>
          </p:cNvPr>
          <p:cNvSpPr/>
          <p:nvPr/>
        </p:nvSpPr>
        <p:spPr>
          <a:xfrm>
            <a:off x="4978188" y="2439457"/>
            <a:ext cx="2525486" cy="2191657"/>
          </a:xfrm>
          <a:prstGeom prst="roundRect">
            <a:avLst>
              <a:gd name="adj" fmla="val 10707"/>
            </a:avLst>
          </a:prstGeom>
          <a:solidFill>
            <a:srgbClr val="DCE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Rounded Rectangle 7">
            <a:extLst>
              <a:ext uri="{FF2B5EF4-FFF2-40B4-BE49-F238E27FC236}">
                <a16:creationId xmlns:a16="http://schemas.microsoft.com/office/drawing/2014/main" id="{9EA14FDE-7705-888A-9368-6C68E32DCC4B}"/>
              </a:ext>
            </a:extLst>
          </p:cNvPr>
          <p:cNvSpPr/>
          <p:nvPr/>
        </p:nvSpPr>
        <p:spPr>
          <a:xfrm>
            <a:off x="6328017" y="2874888"/>
            <a:ext cx="1030514" cy="1582054"/>
          </a:xfrm>
          <a:prstGeom prst="roundRect">
            <a:avLst>
              <a:gd name="adj" fmla="val 9625"/>
            </a:avLst>
          </a:prstGeom>
          <a:solidFill>
            <a:srgbClr val="F4B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Joint</a:t>
            </a:r>
          </a:p>
          <a:p>
            <a:pPr algn="ctr"/>
            <a:r>
              <a:rPr lang="en-US" dirty="0">
                <a:latin typeface="+mj-lt"/>
              </a:rPr>
              <a:t>Target</a:t>
            </a:r>
          </a:p>
          <a:p>
            <a:pPr algn="ctr"/>
            <a:r>
              <a:rPr lang="en-US" dirty="0">
                <a:latin typeface="+mj-lt"/>
              </a:rPr>
              <a:t>Decoder</a:t>
            </a:r>
          </a:p>
        </p:txBody>
      </p:sp>
      <p:sp>
        <p:nvSpPr>
          <p:cNvPr id="9" name="Rounded Rectangle 8">
            <a:extLst>
              <a:ext uri="{FF2B5EF4-FFF2-40B4-BE49-F238E27FC236}">
                <a16:creationId xmlns:a16="http://schemas.microsoft.com/office/drawing/2014/main" id="{1B2AE3DB-4BC7-EAE0-5B7D-65E695849767}"/>
              </a:ext>
            </a:extLst>
          </p:cNvPr>
          <p:cNvSpPr/>
          <p:nvPr/>
        </p:nvSpPr>
        <p:spPr>
          <a:xfrm>
            <a:off x="5152360" y="2874888"/>
            <a:ext cx="1030514" cy="718456"/>
          </a:xfrm>
          <a:prstGeom prst="roundRect">
            <a:avLst>
              <a:gd name="adj" fmla="val 14647"/>
            </a:avLst>
          </a:prstGeom>
          <a:solidFill>
            <a:srgbClr val="87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Audio</a:t>
            </a:r>
          </a:p>
          <a:p>
            <a:pPr algn="ctr"/>
            <a:r>
              <a:rPr lang="en-US" dirty="0">
                <a:latin typeface="+mj-lt"/>
              </a:rPr>
              <a:t>Encoder</a:t>
            </a:r>
          </a:p>
        </p:txBody>
      </p:sp>
      <p:sp>
        <p:nvSpPr>
          <p:cNvPr id="10" name="Rounded Rectangle 9">
            <a:extLst>
              <a:ext uri="{FF2B5EF4-FFF2-40B4-BE49-F238E27FC236}">
                <a16:creationId xmlns:a16="http://schemas.microsoft.com/office/drawing/2014/main" id="{ED5FA75D-B1E6-8F45-7D3D-4BBDA9D761E7}"/>
              </a:ext>
            </a:extLst>
          </p:cNvPr>
          <p:cNvSpPr/>
          <p:nvPr/>
        </p:nvSpPr>
        <p:spPr>
          <a:xfrm>
            <a:off x="5152360" y="3738486"/>
            <a:ext cx="1030514" cy="718456"/>
          </a:xfrm>
          <a:prstGeom prst="roundRect">
            <a:avLst>
              <a:gd name="adj" fmla="val 14647"/>
            </a:avLst>
          </a:prstGeom>
          <a:solidFill>
            <a:srgbClr val="87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Text Encoder</a:t>
            </a:r>
          </a:p>
        </p:txBody>
      </p:sp>
      <p:sp>
        <p:nvSpPr>
          <p:cNvPr id="11" name="TextBox 10">
            <a:extLst>
              <a:ext uri="{FF2B5EF4-FFF2-40B4-BE49-F238E27FC236}">
                <a16:creationId xmlns:a16="http://schemas.microsoft.com/office/drawing/2014/main" id="{8092B01C-E345-AF18-714E-6F41D3D78150}"/>
              </a:ext>
            </a:extLst>
          </p:cNvPr>
          <p:cNvSpPr txBox="1"/>
          <p:nvPr/>
        </p:nvSpPr>
        <p:spPr>
          <a:xfrm>
            <a:off x="5895099" y="2472507"/>
            <a:ext cx="691664" cy="369332"/>
          </a:xfrm>
          <a:prstGeom prst="rect">
            <a:avLst/>
          </a:prstGeom>
          <a:noFill/>
        </p:spPr>
        <p:txBody>
          <a:bodyPr wrap="none" rtlCol="0">
            <a:spAutoFit/>
          </a:bodyPr>
          <a:lstStyle/>
          <a:p>
            <a:r>
              <a:rPr lang="en-US" dirty="0">
                <a:latin typeface="+mj-lt"/>
              </a:rPr>
              <a:t>AT-AT</a:t>
            </a:r>
          </a:p>
        </p:txBody>
      </p:sp>
      <p:cxnSp>
        <p:nvCxnSpPr>
          <p:cNvPr id="12" name="Straight Arrow Connector 11">
            <a:extLst>
              <a:ext uri="{FF2B5EF4-FFF2-40B4-BE49-F238E27FC236}">
                <a16:creationId xmlns:a16="http://schemas.microsoft.com/office/drawing/2014/main" id="{504BCE3A-4B1D-D1F3-32D3-55502A3D8EDC}"/>
              </a:ext>
            </a:extLst>
          </p:cNvPr>
          <p:cNvCxnSpPr/>
          <p:nvPr/>
        </p:nvCxnSpPr>
        <p:spPr>
          <a:xfrm>
            <a:off x="7704455" y="2707972"/>
            <a:ext cx="391886" cy="0"/>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85006DF-BE32-AF27-9B1B-C5F9AB21055E}"/>
              </a:ext>
            </a:extLst>
          </p:cNvPr>
          <p:cNvCxnSpPr/>
          <p:nvPr/>
        </p:nvCxnSpPr>
        <p:spPr>
          <a:xfrm>
            <a:off x="7704455" y="3234116"/>
            <a:ext cx="391886" cy="0"/>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706D562-56D3-0CB9-0C89-ABA88AB6FF0D}"/>
              </a:ext>
            </a:extLst>
          </p:cNvPr>
          <p:cNvCxnSpPr/>
          <p:nvPr/>
        </p:nvCxnSpPr>
        <p:spPr>
          <a:xfrm>
            <a:off x="7704455" y="3721554"/>
            <a:ext cx="391886" cy="0"/>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87776D6-5BCD-E1D8-FF15-4582C903748D}"/>
              </a:ext>
            </a:extLst>
          </p:cNvPr>
          <p:cNvCxnSpPr/>
          <p:nvPr/>
        </p:nvCxnSpPr>
        <p:spPr>
          <a:xfrm>
            <a:off x="7704455" y="4253746"/>
            <a:ext cx="391886" cy="0"/>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0D852735-5906-181F-7A83-9E660A6550BC}"/>
              </a:ext>
            </a:extLst>
          </p:cNvPr>
          <p:cNvSpPr txBox="1"/>
          <p:nvPr/>
        </p:nvSpPr>
        <p:spPr>
          <a:xfrm>
            <a:off x="8297122" y="2341264"/>
            <a:ext cx="2599943" cy="646331"/>
          </a:xfrm>
          <a:prstGeom prst="rect">
            <a:avLst/>
          </a:prstGeom>
          <a:noFill/>
        </p:spPr>
        <p:txBody>
          <a:bodyPr wrap="none" rtlCol="0">
            <a:spAutoFit/>
          </a:bodyPr>
          <a:lstStyle/>
          <a:p>
            <a:pPr algn="ctr"/>
            <a:r>
              <a:rPr lang="en-US" dirty="0">
                <a:solidFill>
                  <a:srgbClr val="00B050"/>
                </a:solidFill>
                <a:latin typeface="+mj-lt"/>
              </a:rPr>
              <a:t>PlayMusic( okay Artist(</a:t>
            </a:r>
            <a:br>
              <a:rPr lang="en-US" dirty="0">
                <a:solidFill>
                  <a:srgbClr val="00B050"/>
                </a:solidFill>
                <a:latin typeface="+mj-lt"/>
              </a:rPr>
            </a:br>
            <a:r>
              <a:rPr lang="en-US" dirty="0">
                <a:solidFill>
                  <a:srgbClr val="00B050"/>
                </a:solidFill>
                <a:latin typeface="+mj-lt"/>
              </a:rPr>
              <a:t>rihanna )Artist )PlayMusic</a:t>
            </a:r>
          </a:p>
        </p:txBody>
      </p:sp>
      <p:sp>
        <p:nvSpPr>
          <p:cNvPr id="17" name="TextBox 16">
            <a:extLst>
              <a:ext uri="{FF2B5EF4-FFF2-40B4-BE49-F238E27FC236}">
                <a16:creationId xmlns:a16="http://schemas.microsoft.com/office/drawing/2014/main" id="{593F7549-5FC9-0825-38C6-5524AD38DD16}"/>
              </a:ext>
            </a:extLst>
          </p:cNvPr>
          <p:cNvSpPr txBox="1"/>
          <p:nvPr/>
        </p:nvSpPr>
        <p:spPr>
          <a:xfrm>
            <a:off x="8326238" y="2917985"/>
            <a:ext cx="2541721" cy="646331"/>
          </a:xfrm>
          <a:prstGeom prst="rect">
            <a:avLst/>
          </a:prstGeom>
          <a:noFill/>
        </p:spPr>
        <p:txBody>
          <a:bodyPr wrap="none" rtlCol="0">
            <a:spAutoFit/>
          </a:bodyPr>
          <a:lstStyle/>
          <a:p>
            <a:pPr algn="ctr"/>
            <a:r>
              <a:rPr lang="en-US" dirty="0">
                <a:solidFill>
                  <a:srgbClr val="FC8385"/>
                </a:solidFill>
                <a:latin typeface="+mj-lt"/>
              </a:rPr>
              <a:t>it was a glorious morning</a:t>
            </a:r>
            <a:br>
              <a:rPr lang="en-US" dirty="0">
                <a:solidFill>
                  <a:srgbClr val="FC8385"/>
                </a:solidFill>
                <a:latin typeface="+mj-lt"/>
              </a:rPr>
            </a:br>
            <a:r>
              <a:rPr lang="en-US" dirty="0">
                <a:solidFill>
                  <a:srgbClr val="FC8385"/>
                </a:solidFill>
                <a:latin typeface="+mj-lt"/>
              </a:rPr>
              <a:t>to wake up to</a:t>
            </a:r>
          </a:p>
        </p:txBody>
      </p:sp>
      <p:sp>
        <p:nvSpPr>
          <p:cNvPr id="18" name="TextBox 17">
            <a:extLst>
              <a:ext uri="{FF2B5EF4-FFF2-40B4-BE49-F238E27FC236}">
                <a16:creationId xmlns:a16="http://schemas.microsoft.com/office/drawing/2014/main" id="{C35C7416-29AB-54E5-2534-90E4825CE965}"/>
              </a:ext>
            </a:extLst>
          </p:cNvPr>
          <p:cNvSpPr txBox="1"/>
          <p:nvPr/>
        </p:nvSpPr>
        <p:spPr>
          <a:xfrm>
            <a:off x="8350252" y="3485251"/>
            <a:ext cx="2522807" cy="646331"/>
          </a:xfrm>
          <a:prstGeom prst="rect">
            <a:avLst/>
          </a:prstGeom>
          <a:noFill/>
        </p:spPr>
        <p:txBody>
          <a:bodyPr wrap="none" rtlCol="0">
            <a:spAutoFit/>
          </a:bodyPr>
          <a:lstStyle/>
          <a:p>
            <a:pPr algn="ctr"/>
            <a:r>
              <a:rPr lang="en-US" dirty="0">
                <a:solidFill>
                  <a:srgbClr val="29B6E2"/>
                </a:solidFill>
                <a:latin typeface="+mj-lt"/>
              </a:rPr>
              <a:t>an </a:t>
            </a:r>
            <a:r>
              <a:rPr lang="en-US" i="1" dirty="0">
                <a:solidFill>
                  <a:srgbClr val="29B6E2"/>
                </a:solidFill>
                <a:latin typeface="+mj-lt"/>
              </a:rPr>
              <a:t>old-fashioned</a:t>
            </a:r>
            <a:r>
              <a:rPr lang="en-US" dirty="0">
                <a:solidFill>
                  <a:srgbClr val="29B6E2"/>
                </a:solidFill>
                <a:latin typeface="+mj-lt"/>
              </a:rPr>
              <a:t> bar was</a:t>
            </a:r>
            <a:br>
              <a:rPr lang="en-US" dirty="0">
                <a:solidFill>
                  <a:srgbClr val="29B6E2"/>
                </a:solidFill>
                <a:latin typeface="+mj-lt"/>
              </a:rPr>
            </a:br>
            <a:r>
              <a:rPr lang="en-US" i="1" dirty="0">
                <a:solidFill>
                  <a:srgbClr val="29B6E2"/>
                </a:solidFill>
                <a:latin typeface="+mj-lt"/>
              </a:rPr>
              <a:t>close</a:t>
            </a:r>
            <a:r>
              <a:rPr lang="en-US" dirty="0">
                <a:solidFill>
                  <a:srgbClr val="29B6E2"/>
                </a:solidFill>
                <a:latin typeface="+mj-lt"/>
              </a:rPr>
              <a:t> by</a:t>
            </a:r>
          </a:p>
        </p:txBody>
      </p:sp>
      <p:sp>
        <p:nvSpPr>
          <p:cNvPr id="19" name="TextBox 18">
            <a:extLst>
              <a:ext uri="{FF2B5EF4-FFF2-40B4-BE49-F238E27FC236}">
                <a16:creationId xmlns:a16="http://schemas.microsoft.com/office/drawing/2014/main" id="{EF4560A8-B26F-43CB-4E0D-84078FE77BBF}"/>
              </a:ext>
            </a:extLst>
          </p:cNvPr>
          <p:cNvSpPr txBox="1"/>
          <p:nvPr/>
        </p:nvSpPr>
        <p:spPr>
          <a:xfrm>
            <a:off x="7791572" y="4030747"/>
            <a:ext cx="3688190" cy="646331"/>
          </a:xfrm>
          <a:prstGeom prst="rect">
            <a:avLst/>
          </a:prstGeom>
          <a:noFill/>
        </p:spPr>
        <p:txBody>
          <a:bodyPr wrap="none" rtlCol="0">
            <a:spAutoFit/>
          </a:bodyPr>
          <a:lstStyle/>
          <a:p>
            <a:pPr algn="ctr"/>
            <a:r>
              <a:rPr lang="en-US" dirty="0">
                <a:latin typeface="+mj-lt"/>
              </a:rPr>
              <a:t>PlayMusic( play Song( </a:t>
            </a:r>
            <a:br>
              <a:rPr lang="en-US" dirty="0">
                <a:latin typeface="+mj-lt"/>
              </a:rPr>
            </a:br>
            <a:r>
              <a:rPr lang="en-US" dirty="0">
                <a:latin typeface="+mj-lt"/>
              </a:rPr>
              <a:t>don’t stop believing )Song )PlayMusic</a:t>
            </a:r>
          </a:p>
        </p:txBody>
      </p:sp>
      <p:cxnSp>
        <p:nvCxnSpPr>
          <p:cNvPr id="21" name="Straight Arrow Connector 20">
            <a:extLst>
              <a:ext uri="{FF2B5EF4-FFF2-40B4-BE49-F238E27FC236}">
                <a16:creationId xmlns:a16="http://schemas.microsoft.com/office/drawing/2014/main" id="{1B6FC1C4-5B59-9126-7D3B-05B242E07A7C}"/>
              </a:ext>
            </a:extLst>
          </p:cNvPr>
          <p:cNvCxnSpPr>
            <a:cxnSpLocks/>
          </p:cNvCxnSpPr>
          <p:nvPr/>
        </p:nvCxnSpPr>
        <p:spPr>
          <a:xfrm>
            <a:off x="4283922" y="2601535"/>
            <a:ext cx="391886" cy="297542"/>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4CFDC6D-6FE5-C0ED-9500-3435CD85F749}"/>
              </a:ext>
            </a:extLst>
          </p:cNvPr>
          <p:cNvCxnSpPr/>
          <p:nvPr/>
        </p:nvCxnSpPr>
        <p:spPr>
          <a:xfrm>
            <a:off x="4283922" y="3178478"/>
            <a:ext cx="391886" cy="0"/>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B1C092D-AFAC-D178-1FCD-192132EA4B41}"/>
              </a:ext>
            </a:extLst>
          </p:cNvPr>
          <p:cNvCxnSpPr>
            <a:cxnSpLocks/>
          </p:cNvCxnSpPr>
          <p:nvPr/>
        </p:nvCxnSpPr>
        <p:spPr>
          <a:xfrm flipV="1">
            <a:off x="4281503" y="3542545"/>
            <a:ext cx="394305" cy="212874"/>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7DC3B91-8BB6-C253-CFD9-29612CA8B592}"/>
              </a:ext>
            </a:extLst>
          </p:cNvPr>
          <p:cNvCxnSpPr/>
          <p:nvPr/>
        </p:nvCxnSpPr>
        <p:spPr>
          <a:xfrm>
            <a:off x="4283922" y="4319492"/>
            <a:ext cx="391886" cy="0"/>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grpSp>
        <p:nvGrpSpPr>
          <p:cNvPr id="25" name="Group 24">
            <a:extLst>
              <a:ext uri="{FF2B5EF4-FFF2-40B4-BE49-F238E27FC236}">
                <a16:creationId xmlns:a16="http://schemas.microsoft.com/office/drawing/2014/main" id="{9056E958-B977-D882-27A4-80B10DB2F0A3}"/>
              </a:ext>
            </a:extLst>
          </p:cNvPr>
          <p:cNvGrpSpPr/>
          <p:nvPr/>
        </p:nvGrpSpPr>
        <p:grpSpPr>
          <a:xfrm>
            <a:off x="1758431" y="1818933"/>
            <a:ext cx="2391234" cy="1352331"/>
            <a:chOff x="3133784" y="4436330"/>
            <a:chExt cx="3512645" cy="1456680"/>
          </a:xfrm>
        </p:grpSpPr>
        <p:pic>
          <p:nvPicPr>
            <p:cNvPr id="41" name="Graphic 40" descr="Voice">
              <a:extLst>
                <a:ext uri="{FF2B5EF4-FFF2-40B4-BE49-F238E27FC236}">
                  <a16:creationId xmlns:a16="http://schemas.microsoft.com/office/drawing/2014/main" id="{C09033DE-BDC3-1288-CEBE-AC3ADA5B96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33784" y="4707471"/>
              <a:ext cx="914400" cy="914400"/>
            </a:xfrm>
            <a:prstGeom prst="rect">
              <a:avLst/>
            </a:prstGeom>
          </p:spPr>
        </p:pic>
        <p:pic>
          <p:nvPicPr>
            <p:cNvPr id="42" name="Graphic 41" descr="Voice">
              <a:extLst>
                <a:ext uri="{FF2B5EF4-FFF2-40B4-BE49-F238E27FC236}">
                  <a16:creationId xmlns:a16="http://schemas.microsoft.com/office/drawing/2014/main" id="{740FC997-D36E-AFF7-AEC5-11ACAC04DD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9572" y="4813906"/>
              <a:ext cx="914400" cy="701529"/>
            </a:xfrm>
            <a:prstGeom prst="rect">
              <a:avLst/>
            </a:prstGeom>
          </p:spPr>
        </p:pic>
        <p:pic>
          <p:nvPicPr>
            <p:cNvPr id="43" name="Graphic 42" descr="Voice">
              <a:extLst>
                <a:ext uri="{FF2B5EF4-FFF2-40B4-BE49-F238E27FC236}">
                  <a16:creationId xmlns:a16="http://schemas.microsoft.com/office/drawing/2014/main" id="{2A343F41-3EAC-AC6A-2439-D33BE34538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73173" y="4436330"/>
              <a:ext cx="914400" cy="1456680"/>
            </a:xfrm>
            <a:prstGeom prst="rect">
              <a:avLst/>
            </a:prstGeom>
          </p:spPr>
        </p:pic>
        <p:pic>
          <p:nvPicPr>
            <p:cNvPr id="44" name="Graphic 43" descr="Voice">
              <a:extLst>
                <a:ext uri="{FF2B5EF4-FFF2-40B4-BE49-F238E27FC236}">
                  <a16:creationId xmlns:a16="http://schemas.microsoft.com/office/drawing/2014/main" id="{3645DE2A-AA99-F6B0-9E6C-462092C84C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2029" y="4944839"/>
              <a:ext cx="914400" cy="439661"/>
            </a:xfrm>
            <a:prstGeom prst="rect">
              <a:avLst/>
            </a:prstGeom>
          </p:spPr>
        </p:pic>
      </p:grpSp>
      <p:grpSp>
        <p:nvGrpSpPr>
          <p:cNvPr id="26" name="Group 25">
            <a:extLst>
              <a:ext uri="{FF2B5EF4-FFF2-40B4-BE49-F238E27FC236}">
                <a16:creationId xmlns:a16="http://schemas.microsoft.com/office/drawing/2014/main" id="{FB348879-44F1-9963-8805-9FC48E1BEAF0}"/>
              </a:ext>
            </a:extLst>
          </p:cNvPr>
          <p:cNvGrpSpPr/>
          <p:nvPr/>
        </p:nvGrpSpPr>
        <p:grpSpPr>
          <a:xfrm>
            <a:off x="1758431" y="2502312"/>
            <a:ext cx="2395182" cy="1352331"/>
            <a:chOff x="3148344" y="4436328"/>
            <a:chExt cx="3540999" cy="1456681"/>
          </a:xfrm>
          <a:solidFill>
            <a:srgbClr val="FD8788"/>
          </a:solidFill>
        </p:grpSpPr>
        <p:pic>
          <p:nvPicPr>
            <p:cNvPr id="37" name="Graphic 36" descr="Voice">
              <a:extLst>
                <a:ext uri="{FF2B5EF4-FFF2-40B4-BE49-F238E27FC236}">
                  <a16:creationId xmlns:a16="http://schemas.microsoft.com/office/drawing/2014/main" id="{80283516-EA79-6C8E-6CEE-3F54A52264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02788" y="4707469"/>
              <a:ext cx="914400" cy="914400"/>
            </a:xfrm>
            <a:prstGeom prst="rect">
              <a:avLst/>
            </a:prstGeom>
          </p:spPr>
        </p:pic>
        <p:pic>
          <p:nvPicPr>
            <p:cNvPr id="38" name="Graphic 37" descr="Voice">
              <a:extLst>
                <a:ext uri="{FF2B5EF4-FFF2-40B4-BE49-F238E27FC236}">
                  <a16:creationId xmlns:a16="http://schemas.microsoft.com/office/drawing/2014/main" id="{12EA442B-D195-5239-8CAC-70CE4ACFAF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09572" y="4813906"/>
              <a:ext cx="914400" cy="701529"/>
            </a:xfrm>
            <a:prstGeom prst="rect">
              <a:avLst/>
            </a:prstGeom>
          </p:spPr>
        </p:pic>
        <p:pic>
          <p:nvPicPr>
            <p:cNvPr id="39" name="Graphic 38" descr="Voice">
              <a:extLst>
                <a:ext uri="{FF2B5EF4-FFF2-40B4-BE49-F238E27FC236}">
                  <a16:creationId xmlns:a16="http://schemas.microsoft.com/office/drawing/2014/main" id="{A85F59CD-D6CA-D85C-419A-078475C9E9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48344" y="4436328"/>
              <a:ext cx="914400" cy="1456681"/>
            </a:xfrm>
            <a:prstGeom prst="rect">
              <a:avLst/>
            </a:prstGeom>
          </p:spPr>
        </p:pic>
        <p:pic>
          <p:nvPicPr>
            <p:cNvPr id="40" name="Graphic 39" descr="Voice">
              <a:extLst>
                <a:ext uri="{FF2B5EF4-FFF2-40B4-BE49-F238E27FC236}">
                  <a16:creationId xmlns:a16="http://schemas.microsoft.com/office/drawing/2014/main" id="{ACF9089E-7982-DD04-5F69-9A9BDA7645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74943" y="4944839"/>
              <a:ext cx="914400" cy="439661"/>
            </a:xfrm>
            <a:prstGeom prst="rect">
              <a:avLst/>
            </a:prstGeom>
          </p:spPr>
        </p:pic>
      </p:grpSp>
      <p:grpSp>
        <p:nvGrpSpPr>
          <p:cNvPr id="27" name="Group 26">
            <a:extLst>
              <a:ext uri="{FF2B5EF4-FFF2-40B4-BE49-F238E27FC236}">
                <a16:creationId xmlns:a16="http://schemas.microsoft.com/office/drawing/2014/main" id="{1842BE40-0C60-E711-1DB0-6C1F2218D596}"/>
              </a:ext>
            </a:extLst>
          </p:cNvPr>
          <p:cNvGrpSpPr/>
          <p:nvPr/>
        </p:nvGrpSpPr>
        <p:grpSpPr>
          <a:xfrm>
            <a:off x="1753330" y="3156048"/>
            <a:ext cx="2374357" cy="1352331"/>
            <a:chOff x="3188204" y="4436329"/>
            <a:chExt cx="3479494" cy="1456681"/>
          </a:xfrm>
          <a:solidFill>
            <a:srgbClr val="29B6E2"/>
          </a:solidFill>
        </p:grpSpPr>
        <p:pic>
          <p:nvPicPr>
            <p:cNvPr id="33" name="Graphic 32" descr="Voice">
              <a:extLst>
                <a:ext uri="{FF2B5EF4-FFF2-40B4-BE49-F238E27FC236}">
                  <a16:creationId xmlns:a16="http://schemas.microsoft.com/office/drawing/2014/main" id="{43C666A4-F7E4-67A5-3CBD-9A9C8C689D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02788" y="4707469"/>
              <a:ext cx="914400" cy="914400"/>
            </a:xfrm>
            <a:prstGeom prst="rect">
              <a:avLst/>
            </a:prstGeom>
          </p:spPr>
        </p:pic>
        <p:pic>
          <p:nvPicPr>
            <p:cNvPr id="34" name="Graphic 33" descr="Voice">
              <a:extLst>
                <a:ext uri="{FF2B5EF4-FFF2-40B4-BE49-F238E27FC236}">
                  <a16:creationId xmlns:a16="http://schemas.microsoft.com/office/drawing/2014/main" id="{28C9D7A9-B905-65B2-45D4-9F343A23BF2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88204" y="4813903"/>
              <a:ext cx="914400" cy="701528"/>
            </a:xfrm>
            <a:prstGeom prst="rect">
              <a:avLst/>
            </a:prstGeom>
          </p:spPr>
        </p:pic>
        <p:pic>
          <p:nvPicPr>
            <p:cNvPr id="35" name="Graphic 34" descr="Voice">
              <a:extLst>
                <a:ext uri="{FF2B5EF4-FFF2-40B4-BE49-F238E27FC236}">
                  <a16:creationId xmlns:a16="http://schemas.microsoft.com/office/drawing/2014/main" id="{524A6CDA-C9B7-AC72-55FA-1872D41D0D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37488" y="4436329"/>
              <a:ext cx="914400" cy="1456681"/>
            </a:xfrm>
            <a:prstGeom prst="rect">
              <a:avLst/>
            </a:prstGeom>
          </p:spPr>
        </p:pic>
        <p:pic>
          <p:nvPicPr>
            <p:cNvPr id="36" name="Graphic 35" descr="Voice">
              <a:extLst>
                <a:ext uri="{FF2B5EF4-FFF2-40B4-BE49-F238E27FC236}">
                  <a16:creationId xmlns:a16="http://schemas.microsoft.com/office/drawing/2014/main" id="{0B448709-1CA0-3145-7317-B1AFD451414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53297" y="4944839"/>
              <a:ext cx="914401" cy="439661"/>
            </a:xfrm>
            <a:prstGeom prst="rect">
              <a:avLst/>
            </a:prstGeom>
          </p:spPr>
        </p:pic>
      </p:grpSp>
      <p:sp>
        <p:nvSpPr>
          <p:cNvPr id="28" name="TextBox 27">
            <a:extLst>
              <a:ext uri="{FF2B5EF4-FFF2-40B4-BE49-F238E27FC236}">
                <a16:creationId xmlns:a16="http://schemas.microsoft.com/office/drawing/2014/main" id="{48CA03C4-98D2-7EF7-3DC7-A5AF1E8F33B1}"/>
              </a:ext>
            </a:extLst>
          </p:cNvPr>
          <p:cNvSpPr txBox="1"/>
          <p:nvPr/>
        </p:nvSpPr>
        <p:spPr>
          <a:xfrm>
            <a:off x="1758431" y="4168692"/>
            <a:ext cx="2479525" cy="369332"/>
          </a:xfrm>
          <a:prstGeom prst="rect">
            <a:avLst/>
          </a:prstGeom>
          <a:noFill/>
        </p:spPr>
        <p:txBody>
          <a:bodyPr wrap="none" rtlCol="0">
            <a:spAutoFit/>
          </a:bodyPr>
          <a:lstStyle/>
          <a:p>
            <a:r>
              <a:rPr lang="en-US" dirty="0">
                <a:latin typeface="+mj-lt"/>
              </a:rPr>
              <a:t>play don’t stop believing</a:t>
            </a:r>
          </a:p>
        </p:txBody>
      </p:sp>
      <p:sp>
        <p:nvSpPr>
          <p:cNvPr id="29" name="TextBox 28">
            <a:extLst>
              <a:ext uri="{FF2B5EF4-FFF2-40B4-BE49-F238E27FC236}">
                <a16:creationId xmlns:a16="http://schemas.microsoft.com/office/drawing/2014/main" id="{F5F8AF52-152E-BCD2-47B1-08C968D4B3F7}"/>
              </a:ext>
            </a:extLst>
          </p:cNvPr>
          <p:cNvSpPr txBox="1"/>
          <p:nvPr/>
        </p:nvSpPr>
        <p:spPr>
          <a:xfrm>
            <a:off x="1078743" y="2306312"/>
            <a:ext cx="528030" cy="369332"/>
          </a:xfrm>
          <a:prstGeom prst="rect">
            <a:avLst/>
          </a:prstGeom>
          <a:noFill/>
        </p:spPr>
        <p:txBody>
          <a:bodyPr wrap="none" rtlCol="0">
            <a:spAutoFit/>
          </a:bodyPr>
          <a:lstStyle/>
          <a:p>
            <a:r>
              <a:rPr lang="en-US" dirty="0">
                <a:solidFill>
                  <a:srgbClr val="00B050"/>
                </a:solidFill>
                <a:latin typeface="+mj-lt"/>
              </a:rPr>
              <a:t>SLU</a:t>
            </a:r>
          </a:p>
        </p:txBody>
      </p:sp>
      <p:sp>
        <p:nvSpPr>
          <p:cNvPr id="30" name="TextBox 29">
            <a:extLst>
              <a:ext uri="{FF2B5EF4-FFF2-40B4-BE49-F238E27FC236}">
                <a16:creationId xmlns:a16="http://schemas.microsoft.com/office/drawing/2014/main" id="{F00C5A98-B391-9DF1-8FAC-C4DC5581B29E}"/>
              </a:ext>
            </a:extLst>
          </p:cNvPr>
          <p:cNvSpPr txBox="1"/>
          <p:nvPr/>
        </p:nvSpPr>
        <p:spPr>
          <a:xfrm>
            <a:off x="1060115" y="2971382"/>
            <a:ext cx="548548" cy="369332"/>
          </a:xfrm>
          <a:prstGeom prst="rect">
            <a:avLst/>
          </a:prstGeom>
          <a:noFill/>
        </p:spPr>
        <p:txBody>
          <a:bodyPr wrap="none" rtlCol="0">
            <a:spAutoFit/>
          </a:bodyPr>
          <a:lstStyle/>
          <a:p>
            <a:r>
              <a:rPr lang="en-US" dirty="0">
                <a:solidFill>
                  <a:srgbClr val="FC8385"/>
                </a:solidFill>
                <a:latin typeface="+mj-lt"/>
              </a:rPr>
              <a:t>ASR</a:t>
            </a:r>
          </a:p>
        </p:txBody>
      </p:sp>
      <p:sp>
        <p:nvSpPr>
          <p:cNvPr id="31" name="TextBox 30">
            <a:extLst>
              <a:ext uri="{FF2B5EF4-FFF2-40B4-BE49-F238E27FC236}">
                <a16:creationId xmlns:a16="http://schemas.microsoft.com/office/drawing/2014/main" id="{71E97830-3344-9E6D-1F1C-C3CC8AC9C9A7}"/>
              </a:ext>
            </a:extLst>
          </p:cNvPr>
          <p:cNvSpPr txBox="1"/>
          <p:nvPr/>
        </p:nvSpPr>
        <p:spPr>
          <a:xfrm>
            <a:off x="1008019" y="3628131"/>
            <a:ext cx="676788" cy="369332"/>
          </a:xfrm>
          <a:prstGeom prst="rect">
            <a:avLst/>
          </a:prstGeom>
          <a:noFill/>
        </p:spPr>
        <p:txBody>
          <a:bodyPr wrap="none" rtlCol="0">
            <a:spAutoFit/>
          </a:bodyPr>
          <a:lstStyle/>
          <a:p>
            <a:r>
              <a:rPr lang="en-US" dirty="0">
                <a:solidFill>
                  <a:srgbClr val="00B0F0"/>
                </a:solidFill>
                <a:latin typeface="+mj-lt"/>
              </a:rPr>
              <a:t>MLM</a:t>
            </a:r>
          </a:p>
        </p:txBody>
      </p:sp>
      <p:sp>
        <p:nvSpPr>
          <p:cNvPr id="32" name="TextBox 31">
            <a:extLst>
              <a:ext uri="{FF2B5EF4-FFF2-40B4-BE49-F238E27FC236}">
                <a16:creationId xmlns:a16="http://schemas.microsoft.com/office/drawing/2014/main" id="{FD721D45-F934-428B-C783-9FD7F44DE40D}"/>
              </a:ext>
            </a:extLst>
          </p:cNvPr>
          <p:cNvSpPr txBox="1"/>
          <p:nvPr/>
        </p:nvSpPr>
        <p:spPr>
          <a:xfrm>
            <a:off x="1047526" y="4174397"/>
            <a:ext cx="571310" cy="369332"/>
          </a:xfrm>
          <a:prstGeom prst="rect">
            <a:avLst/>
          </a:prstGeom>
          <a:noFill/>
        </p:spPr>
        <p:txBody>
          <a:bodyPr wrap="none" rtlCol="0">
            <a:spAutoFit/>
          </a:bodyPr>
          <a:lstStyle/>
          <a:p>
            <a:r>
              <a:rPr lang="en-US" dirty="0">
                <a:latin typeface="+mj-lt"/>
              </a:rPr>
              <a:t>NLU</a:t>
            </a:r>
          </a:p>
        </p:txBody>
      </p:sp>
    </p:spTree>
    <p:extLst>
      <p:ext uri="{BB962C8B-B14F-4D97-AF65-F5344CB8AC3E}">
        <p14:creationId xmlns:p14="http://schemas.microsoft.com/office/powerpoint/2010/main" val="247652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8" grpId="0"/>
      <p:bldP spid="29" grpId="0"/>
      <p:bldP spid="30" grpId="0"/>
      <p:bldP spid="31" grpId="0"/>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108A-D242-B31B-822E-B8E009FDAA91}"/>
              </a:ext>
            </a:extLst>
          </p:cNvPr>
          <p:cNvSpPr>
            <a:spLocks noGrp="1"/>
          </p:cNvSpPr>
          <p:nvPr>
            <p:ph type="title"/>
          </p:nvPr>
        </p:nvSpPr>
        <p:spPr/>
        <p:txBody>
          <a:bodyPr/>
          <a:lstStyle/>
          <a:p>
            <a:r>
              <a:rPr lang="en-US" dirty="0"/>
              <a:t>Architecture: Audio Processing</a:t>
            </a:r>
          </a:p>
        </p:txBody>
      </p:sp>
      <p:sp>
        <p:nvSpPr>
          <p:cNvPr id="3" name="Content Placeholder 2">
            <a:extLst>
              <a:ext uri="{FF2B5EF4-FFF2-40B4-BE49-F238E27FC236}">
                <a16:creationId xmlns:a16="http://schemas.microsoft.com/office/drawing/2014/main" id="{57BC247C-05A6-A1AE-F7DE-7488ACE63FB3}"/>
              </a:ext>
            </a:extLst>
          </p:cNvPr>
          <p:cNvSpPr>
            <a:spLocks noGrp="1"/>
          </p:cNvSpPr>
          <p:nvPr>
            <p:ph idx="1"/>
          </p:nvPr>
        </p:nvSpPr>
        <p:spPr/>
        <p:txBody>
          <a:bodyPr/>
          <a:lstStyle/>
          <a:p>
            <a:r>
              <a:rPr lang="en-US" dirty="0"/>
              <a:t>Log filter-bank spectrograms (LFB)</a:t>
            </a:r>
          </a:p>
        </p:txBody>
      </p:sp>
      <p:sp>
        <p:nvSpPr>
          <p:cNvPr id="4" name="Date Placeholder 3">
            <a:extLst>
              <a:ext uri="{FF2B5EF4-FFF2-40B4-BE49-F238E27FC236}">
                <a16:creationId xmlns:a16="http://schemas.microsoft.com/office/drawing/2014/main" id="{B055E407-46DF-BD90-C95B-831CE56A6A40}"/>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DA0ECFFF-2F97-B1DD-6485-3C37A624DF97}"/>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FDC9224D-17D3-46BE-CA2A-E229A26B09B4}"/>
              </a:ext>
            </a:extLst>
          </p:cNvPr>
          <p:cNvSpPr>
            <a:spLocks noGrp="1"/>
          </p:cNvSpPr>
          <p:nvPr>
            <p:ph type="sldNum" sz="quarter" idx="12"/>
          </p:nvPr>
        </p:nvSpPr>
        <p:spPr/>
        <p:txBody>
          <a:bodyPr/>
          <a:lstStyle/>
          <a:p>
            <a:fld id="{D7ADE906-F283-C946-BC01-81E82A8FB615}" type="slidenum">
              <a:rPr lang="en-US" smtClean="0"/>
              <a:pPr/>
              <a:t>37</a:t>
            </a:fld>
            <a:endParaRPr lang="en-US" dirty="0"/>
          </a:p>
        </p:txBody>
      </p:sp>
      <p:grpSp>
        <p:nvGrpSpPr>
          <p:cNvPr id="7" name="Group 6">
            <a:extLst>
              <a:ext uri="{FF2B5EF4-FFF2-40B4-BE49-F238E27FC236}">
                <a16:creationId xmlns:a16="http://schemas.microsoft.com/office/drawing/2014/main" id="{3BC94E9C-8543-ED99-419B-36DED0BA322F}"/>
              </a:ext>
            </a:extLst>
          </p:cNvPr>
          <p:cNvGrpSpPr/>
          <p:nvPr/>
        </p:nvGrpSpPr>
        <p:grpSpPr>
          <a:xfrm>
            <a:off x="2036356" y="3022600"/>
            <a:ext cx="8119287" cy="1728461"/>
            <a:chOff x="2338402" y="3429000"/>
            <a:chExt cx="8119287" cy="1728461"/>
          </a:xfrm>
        </p:grpSpPr>
        <p:pic>
          <p:nvPicPr>
            <p:cNvPr id="8" name="Picture 7">
              <a:extLst>
                <a:ext uri="{FF2B5EF4-FFF2-40B4-BE49-F238E27FC236}">
                  <a16:creationId xmlns:a16="http://schemas.microsoft.com/office/drawing/2014/main" id="{2D6B54B2-72D2-C09E-CAF9-CD396B7FC37C}"/>
                </a:ext>
              </a:extLst>
            </p:cNvPr>
            <p:cNvPicPr>
              <a:picLocks noChangeAspect="1"/>
            </p:cNvPicPr>
            <p:nvPr/>
          </p:nvPicPr>
          <p:blipFill rotWithShape="1">
            <a:blip r:embed="rId2"/>
            <a:srcRect l="6927" t="22889" r="5511" b="22078"/>
            <a:stretch/>
          </p:blipFill>
          <p:spPr>
            <a:xfrm>
              <a:off x="8295190" y="3429000"/>
              <a:ext cx="2162499" cy="1359129"/>
            </a:xfrm>
            <a:prstGeom prst="rect">
              <a:avLst/>
            </a:prstGeom>
          </p:spPr>
        </p:pic>
        <p:sp>
          <p:nvSpPr>
            <p:cNvPr id="9" name="TextBox 8">
              <a:extLst>
                <a:ext uri="{FF2B5EF4-FFF2-40B4-BE49-F238E27FC236}">
                  <a16:creationId xmlns:a16="http://schemas.microsoft.com/office/drawing/2014/main" id="{6418B475-119D-0FF7-9181-57691D836666}"/>
                </a:ext>
              </a:extLst>
            </p:cNvPr>
            <p:cNvSpPr txBox="1"/>
            <p:nvPr/>
          </p:nvSpPr>
          <p:spPr>
            <a:xfrm>
              <a:off x="8686410" y="4788129"/>
              <a:ext cx="1380058" cy="369332"/>
            </a:xfrm>
            <a:prstGeom prst="rect">
              <a:avLst/>
            </a:prstGeom>
            <a:noFill/>
          </p:spPr>
          <p:txBody>
            <a:bodyPr wrap="none" rtlCol="0">
              <a:spAutoFit/>
            </a:bodyPr>
            <a:lstStyle/>
            <a:p>
              <a:r>
                <a:rPr lang="en-US" dirty="0"/>
                <a:t>Spectrogram</a:t>
              </a:r>
            </a:p>
          </p:txBody>
        </p:sp>
        <p:pic>
          <p:nvPicPr>
            <p:cNvPr id="10" name="Picture 2" descr="How to Generate Waveform Images From Audio Files">
              <a:extLst>
                <a:ext uri="{FF2B5EF4-FFF2-40B4-BE49-F238E27FC236}">
                  <a16:creationId xmlns:a16="http://schemas.microsoft.com/office/drawing/2014/main" id="{10640F9C-FEF4-5F41-7A75-64D302D68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212" y="3566036"/>
              <a:ext cx="2444186" cy="1222093"/>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Volume">
              <a:extLst>
                <a:ext uri="{FF2B5EF4-FFF2-40B4-BE49-F238E27FC236}">
                  <a16:creationId xmlns:a16="http://schemas.microsoft.com/office/drawing/2014/main" id="{676F3C3E-C48E-42E0-2AF1-5A1649E73D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38402" y="3804215"/>
              <a:ext cx="710629" cy="710629"/>
            </a:xfrm>
            <a:prstGeom prst="rect">
              <a:avLst/>
            </a:prstGeom>
          </p:spPr>
        </p:pic>
        <p:cxnSp>
          <p:nvCxnSpPr>
            <p:cNvPr id="12" name="Straight Arrow Connector 11">
              <a:extLst>
                <a:ext uri="{FF2B5EF4-FFF2-40B4-BE49-F238E27FC236}">
                  <a16:creationId xmlns:a16="http://schemas.microsoft.com/office/drawing/2014/main" id="{72326F35-F204-312F-30FB-45195DDD56F7}"/>
                </a:ext>
              </a:extLst>
            </p:cNvPr>
            <p:cNvCxnSpPr/>
            <p:nvPr/>
          </p:nvCxnSpPr>
          <p:spPr>
            <a:xfrm>
              <a:off x="3333067" y="4159528"/>
              <a:ext cx="4315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B0EAD8C-9CEE-D93C-A112-378393C7762D}"/>
                </a:ext>
              </a:extLst>
            </p:cNvPr>
            <p:cNvCxnSpPr/>
            <p:nvPr/>
          </p:nvCxnSpPr>
          <p:spPr>
            <a:xfrm>
              <a:off x="7270389" y="4142524"/>
              <a:ext cx="4315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ED53143-49C7-DF53-91F7-A1197B9EF8DF}"/>
                </a:ext>
              </a:extLst>
            </p:cNvPr>
            <p:cNvSpPr txBox="1"/>
            <p:nvPr/>
          </p:nvSpPr>
          <p:spPr>
            <a:xfrm>
              <a:off x="4742644" y="4788129"/>
              <a:ext cx="1725601" cy="369332"/>
            </a:xfrm>
            <a:prstGeom prst="rect">
              <a:avLst/>
            </a:prstGeom>
            <a:noFill/>
          </p:spPr>
          <p:txBody>
            <a:bodyPr wrap="none" rtlCol="0">
              <a:spAutoFit/>
            </a:bodyPr>
            <a:lstStyle/>
            <a:p>
              <a:r>
                <a:rPr lang="en-US" dirty="0"/>
                <a:t>Audio waveform</a:t>
              </a:r>
            </a:p>
          </p:txBody>
        </p:sp>
      </p:grpSp>
    </p:spTree>
    <p:extLst>
      <p:ext uri="{BB962C8B-B14F-4D97-AF65-F5344CB8AC3E}">
        <p14:creationId xmlns:p14="http://schemas.microsoft.com/office/powerpoint/2010/main" val="247964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CA85E9A-C237-0F39-862D-5D257C70B5F0}"/>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A9FA7A3E-C2A0-B15E-5FAE-ED832AC9F6E2}"/>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6DE32700-CB44-AF44-956A-4801B36E535E}"/>
              </a:ext>
            </a:extLst>
          </p:cNvPr>
          <p:cNvSpPr>
            <a:spLocks noGrp="1"/>
          </p:cNvSpPr>
          <p:nvPr>
            <p:ph type="sldNum" sz="quarter" idx="12"/>
          </p:nvPr>
        </p:nvSpPr>
        <p:spPr/>
        <p:txBody>
          <a:bodyPr/>
          <a:lstStyle/>
          <a:p>
            <a:fld id="{D7ADE906-F283-C946-BC01-81E82A8FB615}" type="slidenum">
              <a:rPr lang="en-US" smtClean="0"/>
              <a:pPr/>
              <a:t>38</a:t>
            </a:fld>
            <a:endParaRPr lang="en-US" dirty="0"/>
          </a:p>
        </p:txBody>
      </p:sp>
      <p:sp>
        <p:nvSpPr>
          <p:cNvPr id="7" name="Title 1">
            <a:extLst>
              <a:ext uri="{FF2B5EF4-FFF2-40B4-BE49-F238E27FC236}">
                <a16:creationId xmlns:a16="http://schemas.microsoft.com/office/drawing/2014/main" id="{FFAF56D4-F07C-5A72-77C5-960CEFED9598}"/>
              </a:ext>
            </a:extLst>
          </p:cNvPr>
          <p:cNvSpPr>
            <a:spLocks noGrp="1"/>
          </p:cNvSpPr>
          <p:nvPr>
            <p:ph type="title"/>
          </p:nvPr>
        </p:nvSpPr>
        <p:spPr>
          <a:xfrm>
            <a:off x="838200" y="365125"/>
            <a:ext cx="10515600" cy="1325563"/>
          </a:xfrm>
        </p:spPr>
        <p:txBody>
          <a:bodyPr/>
          <a:lstStyle/>
          <a:p>
            <a:r>
              <a:rPr lang="en-US" dirty="0"/>
              <a:t>Model Components </a:t>
            </a:r>
          </a:p>
        </p:txBody>
      </p:sp>
      <p:sp>
        <p:nvSpPr>
          <p:cNvPr id="8" name="TextBox 7">
            <a:extLst>
              <a:ext uri="{FF2B5EF4-FFF2-40B4-BE49-F238E27FC236}">
                <a16:creationId xmlns:a16="http://schemas.microsoft.com/office/drawing/2014/main" id="{5AAE9249-9073-044C-FA22-03079085F2A8}"/>
              </a:ext>
            </a:extLst>
          </p:cNvPr>
          <p:cNvSpPr txBox="1"/>
          <p:nvPr/>
        </p:nvSpPr>
        <p:spPr>
          <a:xfrm>
            <a:off x="2863654" y="5411637"/>
            <a:ext cx="1157689" cy="369332"/>
          </a:xfrm>
          <a:prstGeom prst="rect">
            <a:avLst/>
          </a:prstGeom>
          <a:noFill/>
        </p:spPr>
        <p:txBody>
          <a:bodyPr wrap="none" rtlCol="0">
            <a:spAutoFit/>
          </a:bodyPr>
          <a:lstStyle/>
          <a:p>
            <a:r>
              <a:rPr lang="en-US" dirty="0">
                <a:latin typeface="+mj-lt"/>
              </a:rPr>
              <a:t>Embedder</a:t>
            </a:r>
          </a:p>
        </p:txBody>
      </p:sp>
      <p:sp>
        <p:nvSpPr>
          <p:cNvPr id="9" name="TextBox 8">
            <a:extLst>
              <a:ext uri="{FF2B5EF4-FFF2-40B4-BE49-F238E27FC236}">
                <a16:creationId xmlns:a16="http://schemas.microsoft.com/office/drawing/2014/main" id="{D2D50869-7598-F24A-2453-03358D67891A}"/>
              </a:ext>
            </a:extLst>
          </p:cNvPr>
          <p:cNvSpPr txBox="1"/>
          <p:nvPr/>
        </p:nvSpPr>
        <p:spPr>
          <a:xfrm>
            <a:off x="4806834" y="5411637"/>
            <a:ext cx="1478931" cy="369332"/>
          </a:xfrm>
          <a:prstGeom prst="rect">
            <a:avLst/>
          </a:prstGeom>
          <a:noFill/>
        </p:spPr>
        <p:txBody>
          <a:bodyPr wrap="none" rtlCol="0">
            <a:spAutoFit/>
          </a:bodyPr>
          <a:lstStyle/>
          <a:p>
            <a:r>
              <a:rPr lang="en-US" dirty="0">
                <a:latin typeface="+mj-lt"/>
              </a:rPr>
              <a:t>BERT Encoder</a:t>
            </a:r>
          </a:p>
        </p:txBody>
      </p:sp>
      <p:sp>
        <p:nvSpPr>
          <p:cNvPr id="10" name="TextBox 9">
            <a:extLst>
              <a:ext uri="{FF2B5EF4-FFF2-40B4-BE49-F238E27FC236}">
                <a16:creationId xmlns:a16="http://schemas.microsoft.com/office/drawing/2014/main" id="{785BE7F3-6239-DD40-D176-CD644C002482}"/>
              </a:ext>
            </a:extLst>
          </p:cNvPr>
          <p:cNvSpPr txBox="1"/>
          <p:nvPr/>
        </p:nvSpPr>
        <p:spPr>
          <a:xfrm>
            <a:off x="7192175" y="5411637"/>
            <a:ext cx="2206566" cy="369332"/>
          </a:xfrm>
          <a:prstGeom prst="rect">
            <a:avLst/>
          </a:prstGeom>
          <a:noFill/>
        </p:spPr>
        <p:txBody>
          <a:bodyPr wrap="none" rtlCol="0">
            <a:spAutoFit/>
          </a:bodyPr>
          <a:lstStyle/>
          <a:p>
            <a:r>
              <a:rPr lang="en-US" dirty="0">
                <a:latin typeface="+mj-lt"/>
              </a:rPr>
              <a:t>Embedder/Generator</a:t>
            </a:r>
          </a:p>
        </p:txBody>
      </p:sp>
      <p:sp>
        <p:nvSpPr>
          <p:cNvPr id="11" name="TextBox 10">
            <a:extLst>
              <a:ext uri="{FF2B5EF4-FFF2-40B4-BE49-F238E27FC236}">
                <a16:creationId xmlns:a16="http://schemas.microsoft.com/office/drawing/2014/main" id="{769F18DD-B1B5-C39B-FBB7-F7C2B11375E9}"/>
              </a:ext>
            </a:extLst>
          </p:cNvPr>
          <p:cNvSpPr txBox="1"/>
          <p:nvPr/>
        </p:nvSpPr>
        <p:spPr>
          <a:xfrm>
            <a:off x="7157182" y="3652044"/>
            <a:ext cx="2171685" cy="369332"/>
          </a:xfrm>
          <a:prstGeom prst="rect">
            <a:avLst/>
          </a:prstGeom>
          <a:noFill/>
        </p:spPr>
        <p:txBody>
          <a:bodyPr wrap="none" rtlCol="0">
            <a:spAutoFit/>
          </a:bodyPr>
          <a:lstStyle/>
          <a:p>
            <a:r>
              <a:rPr lang="en-US" dirty="0">
                <a:latin typeface="+mj-lt"/>
              </a:rPr>
              <a:t>Transformer Decoder</a:t>
            </a:r>
          </a:p>
        </p:txBody>
      </p:sp>
      <p:sp>
        <p:nvSpPr>
          <p:cNvPr id="12" name="TextBox 11">
            <a:extLst>
              <a:ext uri="{FF2B5EF4-FFF2-40B4-BE49-F238E27FC236}">
                <a16:creationId xmlns:a16="http://schemas.microsoft.com/office/drawing/2014/main" id="{EFCB9FEB-F780-0DC5-5CAE-51DAE6C396EC}"/>
              </a:ext>
            </a:extLst>
          </p:cNvPr>
          <p:cNvSpPr txBox="1"/>
          <p:nvPr/>
        </p:nvSpPr>
        <p:spPr>
          <a:xfrm>
            <a:off x="2626409" y="3473836"/>
            <a:ext cx="1632178" cy="369332"/>
          </a:xfrm>
          <a:prstGeom prst="rect">
            <a:avLst/>
          </a:prstGeom>
          <a:noFill/>
        </p:spPr>
        <p:txBody>
          <a:bodyPr wrap="none" rtlCol="0">
            <a:spAutoFit/>
          </a:bodyPr>
          <a:lstStyle/>
          <a:p>
            <a:r>
              <a:rPr lang="en-US" dirty="0">
                <a:latin typeface="+mj-lt"/>
              </a:rPr>
              <a:t>CNN Embedder</a:t>
            </a:r>
          </a:p>
        </p:txBody>
      </p:sp>
      <p:sp>
        <p:nvSpPr>
          <p:cNvPr id="13" name="TextBox 12">
            <a:extLst>
              <a:ext uri="{FF2B5EF4-FFF2-40B4-BE49-F238E27FC236}">
                <a16:creationId xmlns:a16="http://schemas.microsoft.com/office/drawing/2014/main" id="{42429195-75E5-0BBC-125C-9B6D32C63695}"/>
              </a:ext>
            </a:extLst>
          </p:cNvPr>
          <p:cNvSpPr txBox="1"/>
          <p:nvPr/>
        </p:nvSpPr>
        <p:spPr>
          <a:xfrm>
            <a:off x="4377539" y="3473836"/>
            <a:ext cx="2147639" cy="369332"/>
          </a:xfrm>
          <a:prstGeom prst="rect">
            <a:avLst/>
          </a:prstGeom>
          <a:noFill/>
        </p:spPr>
        <p:txBody>
          <a:bodyPr wrap="none" rtlCol="0">
            <a:spAutoFit/>
          </a:bodyPr>
          <a:lstStyle/>
          <a:p>
            <a:r>
              <a:rPr lang="en-US" dirty="0">
                <a:latin typeface="+mj-lt"/>
              </a:rPr>
              <a:t>Transformer Encoder</a:t>
            </a:r>
          </a:p>
        </p:txBody>
      </p:sp>
      <p:sp>
        <p:nvSpPr>
          <p:cNvPr id="14" name="TextBox 13">
            <a:extLst>
              <a:ext uri="{FF2B5EF4-FFF2-40B4-BE49-F238E27FC236}">
                <a16:creationId xmlns:a16="http://schemas.microsoft.com/office/drawing/2014/main" id="{5BD82741-EA77-3CF7-4CA3-2E4FCD5B92F8}"/>
              </a:ext>
            </a:extLst>
          </p:cNvPr>
          <p:cNvSpPr txBox="1"/>
          <p:nvPr/>
        </p:nvSpPr>
        <p:spPr>
          <a:xfrm>
            <a:off x="3655845" y="1480861"/>
            <a:ext cx="1558119" cy="369332"/>
          </a:xfrm>
          <a:prstGeom prst="rect">
            <a:avLst/>
          </a:prstGeom>
          <a:noFill/>
        </p:spPr>
        <p:txBody>
          <a:bodyPr wrap="none" rtlCol="0">
            <a:spAutoFit/>
          </a:bodyPr>
          <a:lstStyle/>
          <a:p>
            <a:r>
              <a:rPr lang="en-US" dirty="0">
                <a:latin typeface="+mj-lt"/>
              </a:rPr>
              <a:t>Audio Encoder</a:t>
            </a:r>
          </a:p>
        </p:txBody>
      </p:sp>
      <p:sp>
        <p:nvSpPr>
          <p:cNvPr id="15" name="TextBox 14">
            <a:extLst>
              <a:ext uri="{FF2B5EF4-FFF2-40B4-BE49-F238E27FC236}">
                <a16:creationId xmlns:a16="http://schemas.microsoft.com/office/drawing/2014/main" id="{2B0D7E30-CD27-8B6A-0C15-A3931B7A3286}"/>
              </a:ext>
            </a:extLst>
          </p:cNvPr>
          <p:cNvSpPr txBox="1"/>
          <p:nvPr/>
        </p:nvSpPr>
        <p:spPr>
          <a:xfrm>
            <a:off x="3741220" y="5822182"/>
            <a:ext cx="1387367" cy="369332"/>
          </a:xfrm>
          <a:prstGeom prst="rect">
            <a:avLst/>
          </a:prstGeom>
          <a:noFill/>
        </p:spPr>
        <p:txBody>
          <a:bodyPr wrap="none" rtlCol="0">
            <a:spAutoFit/>
          </a:bodyPr>
          <a:lstStyle/>
          <a:p>
            <a:r>
              <a:rPr lang="en-US" dirty="0">
                <a:latin typeface="+mj-lt"/>
              </a:rPr>
              <a:t>Text Encoder</a:t>
            </a:r>
          </a:p>
        </p:txBody>
      </p:sp>
      <p:sp>
        <p:nvSpPr>
          <p:cNvPr id="16" name="TextBox 15">
            <a:extLst>
              <a:ext uri="{FF2B5EF4-FFF2-40B4-BE49-F238E27FC236}">
                <a16:creationId xmlns:a16="http://schemas.microsoft.com/office/drawing/2014/main" id="{5F069009-FB02-4DD8-4B68-8219EF856A24}"/>
              </a:ext>
            </a:extLst>
          </p:cNvPr>
          <p:cNvSpPr txBox="1"/>
          <p:nvPr/>
        </p:nvSpPr>
        <p:spPr>
          <a:xfrm rot="5400000">
            <a:off x="8586783" y="3404665"/>
            <a:ext cx="2108782" cy="369332"/>
          </a:xfrm>
          <a:prstGeom prst="rect">
            <a:avLst/>
          </a:prstGeom>
          <a:noFill/>
        </p:spPr>
        <p:txBody>
          <a:bodyPr wrap="none" rtlCol="0">
            <a:spAutoFit/>
          </a:bodyPr>
          <a:lstStyle/>
          <a:p>
            <a:r>
              <a:rPr lang="en-US" dirty="0">
                <a:latin typeface="+mj-lt"/>
              </a:rPr>
              <a:t>Joint Target Decoder</a:t>
            </a:r>
          </a:p>
        </p:txBody>
      </p:sp>
      <p:grpSp>
        <p:nvGrpSpPr>
          <p:cNvPr id="17" name="Group 16">
            <a:extLst>
              <a:ext uri="{FF2B5EF4-FFF2-40B4-BE49-F238E27FC236}">
                <a16:creationId xmlns:a16="http://schemas.microsoft.com/office/drawing/2014/main" id="{DCDF0245-3F2C-15DA-9F52-34CE3C3B562E}"/>
              </a:ext>
            </a:extLst>
          </p:cNvPr>
          <p:cNvGrpSpPr/>
          <p:nvPr/>
        </p:nvGrpSpPr>
        <p:grpSpPr>
          <a:xfrm>
            <a:off x="2423953" y="1810136"/>
            <a:ext cx="3789406" cy="1612529"/>
            <a:chOff x="2423953" y="1810136"/>
            <a:chExt cx="3789406" cy="1612529"/>
          </a:xfrm>
        </p:grpSpPr>
        <p:grpSp>
          <p:nvGrpSpPr>
            <p:cNvPr id="18" name="Group 17">
              <a:extLst>
                <a:ext uri="{FF2B5EF4-FFF2-40B4-BE49-F238E27FC236}">
                  <a16:creationId xmlns:a16="http://schemas.microsoft.com/office/drawing/2014/main" id="{5A1BE907-77B7-C725-442B-BBFE269CF561}"/>
                </a:ext>
              </a:extLst>
            </p:cNvPr>
            <p:cNvGrpSpPr/>
            <p:nvPr/>
          </p:nvGrpSpPr>
          <p:grpSpPr>
            <a:xfrm>
              <a:off x="4679834" y="2001860"/>
              <a:ext cx="1533525" cy="1420805"/>
              <a:chOff x="4549775" y="1211255"/>
              <a:chExt cx="1533525" cy="1420805"/>
            </a:xfrm>
          </p:grpSpPr>
          <p:sp>
            <p:nvSpPr>
              <p:cNvPr id="29" name="Rounded Rectangle 28">
                <a:extLst>
                  <a:ext uri="{FF2B5EF4-FFF2-40B4-BE49-F238E27FC236}">
                    <a16:creationId xmlns:a16="http://schemas.microsoft.com/office/drawing/2014/main" id="{99D36255-0F9E-CB42-FF2F-AEB08A4C4449}"/>
                  </a:ext>
                </a:extLst>
              </p:cNvPr>
              <p:cNvSpPr/>
              <p:nvPr/>
            </p:nvSpPr>
            <p:spPr>
              <a:xfrm>
                <a:off x="4549775" y="1211255"/>
                <a:ext cx="1289050" cy="1184260"/>
              </a:xfrm>
              <a:prstGeom prst="roundRect">
                <a:avLst>
                  <a:gd name="adj" fmla="val 7929"/>
                </a:avLst>
              </a:prstGeom>
              <a:solidFill>
                <a:srgbClr val="817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Rounded Rectangle 29">
                <a:extLst>
                  <a:ext uri="{FF2B5EF4-FFF2-40B4-BE49-F238E27FC236}">
                    <a16:creationId xmlns:a16="http://schemas.microsoft.com/office/drawing/2014/main" id="{F2C9B987-117E-F699-C8CD-FD2915BBA15D}"/>
                  </a:ext>
                </a:extLst>
              </p:cNvPr>
              <p:cNvSpPr/>
              <p:nvPr/>
            </p:nvSpPr>
            <p:spPr>
              <a:xfrm>
                <a:off x="4676775" y="1335050"/>
                <a:ext cx="1289050" cy="1184260"/>
              </a:xfrm>
              <a:prstGeom prst="roundRect">
                <a:avLst>
                  <a:gd name="adj" fmla="val 7929"/>
                </a:avLst>
              </a:prstGeom>
              <a:solidFill>
                <a:srgbClr val="B8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31" name="Group 30">
                <a:extLst>
                  <a:ext uri="{FF2B5EF4-FFF2-40B4-BE49-F238E27FC236}">
                    <a16:creationId xmlns:a16="http://schemas.microsoft.com/office/drawing/2014/main" id="{8ED893C9-C581-F365-B0F9-28EA97089802}"/>
                  </a:ext>
                </a:extLst>
              </p:cNvPr>
              <p:cNvGrpSpPr/>
              <p:nvPr/>
            </p:nvGrpSpPr>
            <p:grpSpPr>
              <a:xfrm>
                <a:off x="4794250" y="1447800"/>
                <a:ext cx="1289050" cy="1184260"/>
                <a:chOff x="4794250" y="1447800"/>
                <a:chExt cx="1289050" cy="1184260"/>
              </a:xfrm>
            </p:grpSpPr>
            <p:sp>
              <p:nvSpPr>
                <p:cNvPr id="32" name="Rounded Rectangle 31">
                  <a:extLst>
                    <a:ext uri="{FF2B5EF4-FFF2-40B4-BE49-F238E27FC236}">
                      <a16:creationId xmlns:a16="http://schemas.microsoft.com/office/drawing/2014/main" id="{E6E9A8A9-B1D0-84C6-4AF5-4F08C2E3EC1F}"/>
                    </a:ext>
                  </a:extLst>
                </p:cNvPr>
                <p:cNvSpPr/>
                <p:nvPr/>
              </p:nvSpPr>
              <p:spPr>
                <a:xfrm>
                  <a:off x="4794250" y="1447800"/>
                  <a:ext cx="1289050" cy="1184260"/>
                </a:xfrm>
                <a:prstGeom prst="roundRect">
                  <a:avLst>
                    <a:gd name="adj" fmla="val 7929"/>
                  </a:avLst>
                </a:prstGeom>
                <a:solidFill>
                  <a:srgbClr val="DCE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Rounded Rectangle 32">
                  <a:extLst>
                    <a:ext uri="{FF2B5EF4-FFF2-40B4-BE49-F238E27FC236}">
                      <a16:creationId xmlns:a16="http://schemas.microsoft.com/office/drawing/2014/main" id="{CC0AF46A-B711-3D8F-84ED-17D23ABE91CC}"/>
                    </a:ext>
                  </a:extLst>
                </p:cNvPr>
                <p:cNvSpPr/>
                <p:nvPr/>
              </p:nvSpPr>
              <p:spPr>
                <a:xfrm>
                  <a:off x="4924425" y="2092295"/>
                  <a:ext cx="1028700" cy="415970"/>
                </a:xfrm>
                <a:prstGeom prst="roundRect">
                  <a:avLst>
                    <a:gd name="adj" fmla="val 7929"/>
                  </a:avLst>
                </a:prstGeom>
                <a:solidFill>
                  <a:srgbClr val="F4B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Rounded Rectangle 33">
                  <a:extLst>
                    <a:ext uri="{FF2B5EF4-FFF2-40B4-BE49-F238E27FC236}">
                      <a16:creationId xmlns:a16="http://schemas.microsoft.com/office/drawing/2014/main" id="{AD75442F-422B-AED1-9252-AF326BA53CE4}"/>
                    </a:ext>
                  </a:extLst>
                </p:cNvPr>
                <p:cNvSpPr/>
                <p:nvPr/>
              </p:nvSpPr>
              <p:spPr>
                <a:xfrm>
                  <a:off x="4937125" y="1577930"/>
                  <a:ext cx="1028700" cy="415970"/>
                </a:xfrm>
                <a:prstGeom prst="roundRect">
                  <a:avLst>
                    <a:gd name="adj" fmla="val 7929"/>
                  </a:avLst>
                </a:prstGeom>
                <a:solidFill>
                  <a:srgbClr val="87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sp>
          <p:nvSpPr>
            <p:cNvPr id="19" name="Rounded Rectangle 18">
              <a:extLst>
                <a:ext uri="{FF2B5EF4-FFF2-40B4-BE49-F238E27FC236}">
                  <a16:creationId xmlns:a16="http://schemas.microsoft.com/office/drawing/2014/main" id="{F5F49D32-4781-7373-DFCA-4200EF97B707}"/>
                </a:ext>
              </a:extLst>
            </p:cNvPr>
            <p:cNvSpPr/>
            <p:nvPr/>
          </p:nvSpPr>
          <p:spPr>
            <a:xfrm rot="5400000">
              <a:off x="2785113" y="1791544"/>
              <a:ext cx="1184260" cy="1906578"/>
            </a:xfrm>
            <a:prstGeom prst="roundRect">
              <a:avLst>
                <a:gd name="adj" fmla="val 7929"/>
              </a:avLst>
            </a:prstGeom>
            <a:solidFill>
              <a:srgbClr val="DCE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20" name="Group 19">
              <a:extLst>
                <a:ext uri="{FF2B5EF4-FFF2-40B4-BE49-F238E27FC236}">
                  <a16:creationId xmlns:a16="http://schemas.microsoft.com/office/drawing/2014/main" id="{475BE431-70F3-1273-A43E-46956FBC31E5}"/>
                </a:ext>
              </a:extLst>
            </p:cNvPr>
            <p:cNvGrpSpPr/>
            <p:nvPr/>
          </p:nvGrpSpPr>
          <p:grpSpPr>
            <a:xfrm>
              <a:off x="2566942" y="2287409"/>
              <a:ext cx="946028" cy="914534"/>
              <a:chOff x="10396566" y="1644455"/>
              <a:chExt cx="946028" cy="914534"/>
            </a:xfrm>
          </p:grpSpPr>
          <p:sp>
            <p:nvSpPr>
              <p:cNvPr id="26" name="Rounded Rectangle 25">
                <a:extLst>
                  <a:ext uri="{FF2B5EF4-FFF2-40B4-BE49-F238E27FC236}">
                    <a16:creationId xmlns:a16="http://schemas.microsoft.com/office/drawing/2014/main" id="{A814EF24-35EA-7DC8-83D8-D56A7EC1EA45}"/>
                  </a:ext>
                </a:extLst>
              </p:cNvPr>
              <p:cNvSpPr/>
              <p:nvPr/>
            </p:nvSpPr>
            <p:spPr>
              <a:xfrm rot="5400000">
                <a:off x="10396566" y="1644455"/>
                <a:ext cx="739714" cy="739714"/>
              </a:xfrm>
              <a:prstGeom prst="roundRect">
                <a:avLst>
                  <a:gd name="adj" fmla="val 7929"/>
                </a:avLst>
              </a:prstGeom>
              <a:solidFill>
                <a:srgbClr val="FEE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 name="Rounded Rectangle 26">
                <a:extLst>
                  <a:ext uri="{FF2B5EF4-FFF2-40B4-BE49-F238E27FC236}">
                    <a16:creationId xmlns:a16="http://schemas.microsoft.com/office/drawing/2014/main" id="{85C5FF24-942B-56B5-FABB-B02C8CA81963}"/>
                  </a:ext>
                </a:extLst>
              </p:cNvPr>
              <p:cNvSpPr/>
              <p:nvPr/>
            </p:nvSpPr>
            <p:spPr>
              <a:xfrm rot="5400000">
                <a:off x="10499723" y="1731865"/>
                <a:ext cx="739714" cy="739714"/>
              </a:xfrm>
              <a:prstGeom prst="roundRect">
                <a:avLst>
                  <a:gd name="adj" fmla="val 7929"/>
                </a:avLst>
              </a:prstGeom>
              <a:solidFill>
                <a:srgbClr val="88D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Rounded Rectangle 27">
                <a:extLst>
                  <a:ext uri="{FF2B5EF4-FFF2-40B4-BE49-F238E27FC236}">
                    <a16:creationId xmlns:a16="http://schemas.microsoft.com/office/drawing/2014/main" id="{2A7DF2F1-FDE4-9904-3B4B-CF45182B10B0}"/>
                  </a:ext>
                </a:extLst>
              </p:cNvPr>
              <p:cNvSpPr/>
              <p:nvPr/>
            </p:nvSpPr>
            <p:spPr>
              <a:xfrm rot="5400000">
                <a:off x="10602880" y="1819275"/>
                <a:ext cx="739714" cy="739714"/>
              </a:xfrm>
              <a:prstGeom prst="roundRect">
                <a:avLst>
                  <a:gd name="adj" fmla="val 7929"/>
                </a:avLst>
              </a:prstGeom>
              <a:solidFill>
                <a:srgbClr val="FC83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21" name="Group 20">
              <a:extLst>
                <a:ext uri="{FF2B5EF4-FFF2-40B4-BE49-F238E27FC236}">
                  <a16:creationId xmlns:a16="http://schemas.microsoft.com/office/drawing/2014/main" id="{12E67580-ED3D-796C-F79B-723E9CC8A815}"/>
                </a:ext>
              </a:extLst>
            </p:cNvPr>
            <p:cNvGrpSpPr/>
            <p:nvPr/>
          </p:nvGrpSpPr>
          <p:grpSpPr>
            <a:xfrm>
              <a:off x="3655845" y="2472949"/>
              <a:ext cx="569943" cy="550969"/>
              <a:chOff x="10396566" y="1644455"/>
              <a:chExt cx="946028" cy="914534"/>
            </a:xfrm>
          </p:grpSpPr>
          <p:sp>
            <p:nvSpPr>
              <p:cNvPr id="23" name="Rounded Rectangle 22">
                <a:extLst>
                  <a:ext uri="{FF2B5EF4-FFF2-40B4-BE49-F238E27FC236}">
                    <a16:creationId xmlns:a16="http://schemas.microsoft.com/office/drawing/2014/main" id="{F3D8B437-6FFF-F8B7-53C9-B8B12D132178}"/>
                  </a:ext>
                </a:extLst>
              </p:cNvPr>
              <p:cNvSpPr/>
              <p:nvPr/>
            </p:nvSpPr>
            <p:spPr>
              <a:xfrm rot="5400000">
                <a:off x="10396566" y="1644455"/>
                <a:ext cx="739714" cy="739714"/>
              </a:xfrm>
              <a:prstGeom prst="roundRect">
                <a:avLst>
                  <a:gd name="adj" fmla="val 7929"/>
                </a:avLst>
              </a:prstGeom>
              <a:solidFill>
                <a:srgbClr val="FEE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Rounded Rectangle 23">
                <a:extLst>
                  <a:ext uri="{FF2B5EF4-FFF2-40B4-BE49-F238E27FC236}">
                    <a16:creationId xmlns:a16="http://schemas.microsoft.com/office/drawing/2014/main" id="{DE010CC9-F412-3B82-F41C-4B9824906633}"/>
                  </a:ext>
                </a:extLst>
              </p:cNvPr>
              <p:cNvSpPr/>
              <p:nvPr/>
            </p:nvSpPr>
            <p:spPr>
              <a:xfrm rot="5400000">
                <a:off x="10499723" y="1731865"/>
                <a:ext cx="739714" cy="739714"/>
              </a:xfrm>
              <a:prstGeom prst="roundRect">
                <a:avLst>
                  <a:gd name="adj" fmla="val 7929"/>
                </a:avLst>
              </a:prstGeom>
              <a:solidFill>
                <a:srgbClr val="88D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a:extLst>
                  <a:ext uri="{FF2B5EF4-FFF2-40B4-BE49-F238E27FC236}">
                    <a16:creationId xmlns:a16="http://schemas.microsoft.com/office/drawing/2014/main" id="{1EF0CDB8-96F7-C837-7B3C-75F3A4831743}"/>
                  </a:ext>
                </a:extLst>
              </p:cNvPr>
              <p:cNvSpPr/>
              <p:nvPr/>
            </p:nvSpPr>
            <p:spPr>
              <a:xfrm rot="5400000">
                <a:off x="10602880" y="1819275"/>
                <a:ext cx="739714" cy="739714"/>
              </a:xfrm>
              <a:prstGeom prst="roundRect">
                <a:avLst>
                  <a:gd name="adj" fmla="val 7929"/>
                </a:avLst>
              </a:prstGeom>
              <a:solidFill>
                <a:srgbClr val="FC83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22" name="Left Brace 21">
              <a:extLst>
                <a:ext uri="{FF2B5EF4-FFF2-40B4-BE49-F238E27FC236}">
                  <a16:creationId xmlns:a16="http://schemas.microsoft.com/office/drawing/2014/main" id="{6BEFD23A-D1EC-266C-9824-1F831710CE25}"/>
                </a:ext>
              </a:extLst>
            </p:cNvPr>
            <p:cNvSpPr/>
            <p:nvPr/>
          </p:nvSpPr>
          <p:spPr>
            <a:xfrm rot="5400000">
              <a:off x="4219703" y="14386"/>
              <a:ext cx="154662" cy="3746161"/>
            </a:xfrm>
            <a:prstGeom prst="leftBrace">
              <a:avLst>
                <a:gd name="adj1" fmla="val 4583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mj-lt"/>
              </a:endParaRPr>
            </a:p>
          </p:txBody>
        </p:sp>
      </p:grpSp>
      <p:grpSp>
        <p:nvGrpSpPr>
          <p:cNvPr id="35" name="Group 34">
            <a:extLst>
              <a:ext uri="{FF2B5EF4-FFF2-40B4-BE49-F238E27FC236}">
                <a16:creationId xmlns:a16="http://schemas.microsoft.com/office/drawing/2014/main" id="{389B97ED-5A6D-4CB5-A090-3526C7BCEFDB}"/>
              </a:ext>
            </a:extLst>
          </p:cNvPr>
          <p:cNvGrpSpPr/>
          <p:nvPr/>
        </p:nvGrpSpPr>
        <p:grpSpPr>
          <a:xfrm>
            <a:off x="2423954" y="3977484"/>
            <a:ext cx="3889149" cy="1898754"/>
            <a:chOff x="2423954" y="3977484"/>
            <a:chExt cx="3889149" cy="1898754"/>
          </a:xfrm>
        </p:grpSpPr>
        <p:sp>
          <p:nvSpPr>
            <p:cNvPr id="36" name="Rounded Rectangle 35">
              <a:extLst>
                <a:ext uri="{FF2B5EF4-FFF2-40B4-BE49-F238E27FC236}">
                  <a16:creationId xmlns:a16="http://schemas.microsoft.com/office/drawing/2014/main" id="{0AB7F231-24B9-4088-E935-1EABF6008930}"/>
                </a:ext>
              </a:extLst>
            </p:cNvPr>
            <p:cNvSpPr/>
            <p:nvPr/>
          </p:nvSpPr>
          <p:spPr>
            <a:xfrm rot="5400000">
              <a:off x="2785113" y="3734599"/>
              <a:ext cx="1184260" cy="1906578"/>
            </a:xfrm>
            <a:prstGeom prst="roundRect">
              <a:avLst>
                <a:gd name="adj" fmla="val 7929"/>
              </a:avLst>
            </a:prstGeom>
            <a:solidFill>
              <a:srgbClr val="DCE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37" name="Group 36">
              <a:extLst>
                <a:ext uri="{FF2B5EF4-FFF2-40B4-BE49-F238E27FC236}">
                  <a16:creationId xmlns:a16="http://schemas.microsoft.com/office/drawing/2014/main" id="{002CC35D-C699-736C-9FEF-2070B488E936}"/>
                </a:ext>
              </a:extLst>
            </p:cNvPr>
            <p:cNvGrpSpPr/>
            <p:nvPr/>
          </p:nvGrpSpPr>
          <p:grpSpPr>
            <a:xfrm>
              <a:off x="4679834" y="3977484"/>
              <a:ext cx="1533525" cy="1420805"/>
              <a:chOff x="4549775" y="1211255"/>
              <a:chExt cx="1533525" cy="1420805"/>
            </a:xfrm>
          </p:grpSpPr>
          <p:sp>
            <p:nvSpPr>
              <p:cNvPr id="60" name="Rounded Rectangle 59">
                <a:extLst>
                  <a:ext uri="{FF2B5EF4-FFF2-40B4-BE49-F238E27FC236}">
                    <a16:creationId xmlns:a16="http://schemas.microsoft.com/office/drawing/2014/main" id="{AE3AC4B0-045D-F981-F12A-41FDAFB51EF5}"/>
                  </a:ext>
                </a:extLst>
              </p:cNvPr>
              <p:cNvSpPr/>
              <p:nvPr/>
            </p:nvSpPr>
            <p:spPr>
              <a:xfrm>
                <a:off x="4549775" y="1211255"/>
                <a:ext cx="1289050" cy="1184260"/>
              </a:xfrm>
              <a:prstGeom prst="roundRect">
                <a:avLst>
                  <a:gd name="adj" fmla="val 7929"/>
                </a:avLst>
              </a:prstGeom>
              <a:solidFill>
                <a:srgbClr val="817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1" name="Rounded Rectangle 60">
                <a:extLst>
                  <a:ext uri="{FF2B5EF4-FFF2-40B4-BE49-F238E27FC236}">
                    <a16:creationId xmlns:a16="http://schemas.microsoft.com/office/drawing/2014/main" id="{7B00231D-4143-71A0-9ECB-19F33745E9C6}"/>
                  </a:ext>
                </a:extLst>
              </p:cNvPr>
              <p:cNvSpPr/>
              <p:nvPr/>
            </p:nvSpPr>
            <p:spPr>
              <a:xfrm>
                <a:off x="4676775" y="1335050"/>
                <a:ext cx="1289050" cy="1184260"/>
              </a:xfrm>
              <a:prstGeom prst="roundRect">
                <a:avLst>
                  <a:gd name="adj" fmla="val 7929"/>
                </a:avLst>
              </a:prstGeom>
              <a:solidFill>
                <a:srgbClr val="B8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62" name="Group 61">
                <a:extLst>
                  <a:ext uri="{FF2B5EF4-FFF2-40B4-BE49-F238E27FC236}">
                    <a16:creationId xmlns:a16="http://schemas.microsoft.com/office/drawing/2014/main" id="{846050CF-778C-1BCE-B759-D4E3193E437C}"/>
                  </a:ext>
                </a:extLst>
              </p:cNvPr>
              <p:cNvGrpSpPr/>
              <p:nvPr/>
            </p:nvGrpSpPr>
            <p:grpSpPr>
              <a:xfrm>
                <a:off x="4794250" y="1447800"/>
                <a:ext cx="1289050" cy="1184260"/>
                <a:chOff x="4794250" y="1447800"/>
                <a:chExt cx="1289050" cy="1184260"/>
              </a:xfrm>
            </p:grpSpPr>
            <p:sp>
              <p:nvSpPr>
                <p:cNvPr id="63" name="Rounded Rectangle 62">
                  <a:extLst>
                    <a:ext uri="{FF2B5EF4-FFF2-40B4-BE49-F238E27FC236}">
                      <a16:creationId xmlns:a16="http://schemas.microsoft.com/office/drawing/2014/main" id="{C9DF382B-F3E5-CE25-F85C-6992483301FB}"/>
                    </a:ext>
                  </a:extLst>
                </p:cNvPr>
                <p:cNvSpPr/>
                <p:nvPr/>
              </p:nvSpPr>
              <p:spPr>
                <a:xfrm>
                  <a:off x="4794250" y="1447800"/>
                  <a:ext cx="1289050" cy="1184260"/>
                </a:xfrm>
                <a:prstGeom prst="roundRect">
                  <a:avLst>
                    <a:gd name="adj" fmla="val 7929"/>
                  </a:avLst>
                </a:prstGeom>
                <a:solidFill>
                  <a:srgbClr val="DCE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4" name="Rounded Rectangle 63">
                  <a:extLst>
                    <a:ext uri="{FF2B5EF4-FFF2-40B4-BE49-F238E27FC236}">
                      <a16:creationId xmlns:a16="http://schemas.microsoft.com/office/drawing/2014/main" id="{E88A41D2-589D-23A7-F2F4-1DD325427A02}"/>
                    </a:ext>
                  </a:extLst>
                </p:cNvPr>
                <p:cNvSpPr/>
                <p:nvPr/>
              </p:nvSpPr>
              <p:spPr>
                <a:xfrm>
                  <a:off x="4924425" y="2092295"/>
                  <a:ext cx="1028700" cy="415970"/>
                </a:xfrm>
                <a:prstGeom prst="roundRect">
                  <a:avLst>
                    <a:gd name="adj" fmla="val 7929"/>
                  </a:avLst>
                </a:prstGeom>
                <a:solidFill>
                  <a:srgbClr val="F4B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a:extLst>
                    <a:ext uri="{FF2B5EF4-FFF2-40B4-BE49-F238E27FC236}">
                      <a16:creationId xmlns:a16="http://schemas.microsoft.com/office/drawing/2014/main" id="{33FCD407-6785-A8FC-AD2E-BDA6C8097829}"/>
                    </a:ext>
                  </a:extLst>
                </p:cNvPr>
                <p:cNvSpPr/>
                <p:nvPr/>
              </p:nvSpPr>
              <p:spPr>
                <a:xfrm>
                  <a:off x="4937125" y="1577930"/>
                  <a:ext cx="1028700" cy="415970"/>
                </a:xfrm>
                <a:prstGeom prst="roundRect">
                  <a:avLst>
                    <a:gd name="adj" fmla="val 7929"/>
                  </a:avLst>
                </a:prstGeom>
                <a:solidFill>
                  <a:srgbClr val="87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grpSp>
          <p:nvGrpSpPr>
            <p:cNvPr id="38" name="Group 37">
              <a:extLst>
                <a:ext uri="{FF2B5EF4-FFF2-40B4-BE49-F238E27FC236}">
                  <a16:creationId xmlns:a16="http://schemas.microsoft.com/office/drawing/2014/main" id="{054CDFFB-1E30-316F-9BCB-518EDC3B898A}"/>
                </a:ext>
              </a:extLst>
            </p:cNvPr>
            <p:cNvGrpSpPr/>
            <p:nvPr/>
          </p:nvGrpSpPr>
          <p:grpSpPr>
            <a:xfrm>
              <a:off x="2643941" y="4293359"/>
              <a:ext cx="1476854" cy="809015"/>
              <a:chOff x="228694" y="2108891"/>
              <a:chExt cx="1714406" cy="939145"/>
            </a:xfrm>
          </p:grpSpPr>
          <p:grpSp>
            <p:nvGrpSpPr>
              <p:cNvPr id="40" name="Group 39">
                <a:extLst>
                  <a:ext uri="{FF2B5EF4-FFF2-40B4-BE49-F238E27FC236}">
                    <a16:creationId xmlns:a16="http://schemas.microsoft.com/office/drawing/2014/main" id="{A30E373C-8091-2342-A216-3E285498ADA6}"/>
                  </a:ext>
                </a:extLst>
              </p:cNvPr>
              <p:cNvGrpSpPr/>
              <p:nvPr/>
            </p:nvGrpSpPr>
            <p:grpSpPr>
              <a:xfrm>
                <a:off x="1155700" y="2108891"/>
                <a:ext cx="330200" cy="939145"/>
                <a:chOff x="1155700" y="2108891"/>
                <a:chExt cx="330200" cy="939145"/>
              </a:xfrm>
            </p:grpSpPr>
            <p:sp>
              <p:nvSpPr>
                <p:cNvPr id="56" name="Rounded Rectangle 55">
                  <a:extLst>
                    <a:ext uri="{FF2B5EF4-FFF2-40B4-BE49-F238E27FC236}">
                      <a16:creationId xmlns:a16="http://schemas.microsoft.com/office/drawing/2014/main" id="{639D8151-3F1C-3604-E373-7A1E71FF1DD4}"/>
                    </a:ext>
                  </a:extLst>
                </p:cNvPr>
                <p:cNvSpPr/>
                <p:nvPr/>
              </p:nvSpPr>
              <p:spPr>
                <a:xfrm>
                  <a:off x="1155700" y="2108891"/>
                  <a:ext cx="330200" cy="939145"/>
                </a:xfrm>
                <a:prstGeom prst="roundRect">
                  <a:avLst>
                    <a:gd name="adj" fmla="val 50000"/>
                  </a:avLst>
                </a:prstGeom>
                <a:noFill/>
                <a:ln w="38100">
                  <a:solidFill>
                    <a:srgbClr val="527B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Oval 56">
                  <a:extLst>
                    <a:ext uri="{FF2B5EF4-FFF2-40B4-BE49-F238E27FC236}">
                      <a16:creationId xmlns:a16="http://schemas.microsoft.com/office/drawing/2014/main" id="{38011FCC-B716-3103-5AA0-30B1F3FD1F6F}"/>
                    </a:ext>
                  </a:extLst>
                </p:cNvPr>
                <p:cNvSpPr/>
                <p:nvPr/>
              </p:nvSpPr>
              <p:spPr>
                <a:xfrm>
                  <a:off x="1204950" y="2190697"/>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8" name="Oval 57">
                  <a:extLst>
                    <a:ext uri="{FF2B5EF4-FFF2-40B4-BE49-F238E27FC236}">
                      <a16:creationId xmlns:a16="http://schemas.microsoft.com/office/drawing/2014/main" id="{3CF38943-E2AC-9036-03C4-955CA015B9F3}"/>
                    </a:ext>
                  </a:extLst>
                </p:cNvPr>
                <p:cNvSpPr/>
                <p:nvPr/>
              </p:nvSpPr>
              <p:spPr>
                <a:xfrm>
                  <a:off x="1204950" y="2471748"/>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Oval 58">
                  <a:extLst>
                    <a:ext uri="{FF2B5EF4-FFF2-40B4-BE49-F238E27FC236}">
                      <a16:creationId xmlns:a16="http://schemas.microsoft.com/office/drawing/2014/main" id="{EAAF2D26-94D2-6C2C-8818-FEBC35F4D438}"/>
                    </a:ext>
                  </a:extLst>
                </p:cNvPr>
                <p:cNvSpPr/>
                <p:nvPr/>
              </p:nvSpPr>
              <p:spPr>
                <a:xfrm>
                  <a:off x="1204950" y="2752799"/>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41" name="Group 40">
                <a:extLst>
                  <a:ext uri="{FF2B5EF4-FFF2-40B4-BE49-F238E27FC236}">
                    <a16:creationId xmlns:a16="http://schemas.microsoft.com/office/drawing/2014/main" id="{D32306F1-FAEE-DBB5-F392-CE3A6B918EEA}"/>
                  </a:ext>
                </a:extLst>
              </p:cNvPr>
              <p:cNvGrpSpPr/>
              <p:nvPr/>
            </p:nvGrpSpPr>
            <p:grpSpPr>
              <a:xfrm>
                <a:off x="1612900" y="2108891"/>
                <a:ext cx="330200" cy="939145"/>
                <a:chOff x="1155700" y="2108891"/>
                <a:chExt cx="330200" cy="939145"/>
              </a:xfrm>
            </p:grpSpPr>
            <p:sp>
              <p:nvSpPr>
                <p:cNvPr id="52" name="Rounded Rectangle 51">
                  <a:extLst>
                    <a:ext uri="{FF2B5EF4-FFF2-40B4-BE49-F238E27FC236}">
                      <a16:creationId xmlns:a16="http://schemas.microsoft.com/office/drawing/2014/main" id="{6F0C4781-1B87-1D3F-452F-C2D4B394C18D}"/>
                    </a:ext>
                  </a:extLst>
                </p:cNvPr>
                <p:cNvSpPr/>
                <p:nvPr/>
              </p:nvSpPr>
              <p:spPr>
                <a:xfrm>
                  <a:off x="1155700" y="2108891"/>
                  <a:ext cx="330200" cy="939145"/>
                </a:xfrm>
                <a:prstGeom prst="roundRect">
                  <a:avLst>
                    <a:gd name="adj" fmla="val 50000"/>
                  </a:avLst>
                </a:prstGeom>
                <a:noFill/>
                <a:ln w="38100">
                  <a:solidFill>
                    <a:srgbClr val="527B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Oval 52">
                  <a:extLst>
                    <a:ext uri="{FF2B5EF4-FFF2-40B4-BE49-F238E27FC236}">
                      <a16:creationId xmlns:a16="http://schemas.microsoft.com/office/drawing/2014/main" id="{9AFED050-8CB7-DED6-9D8E-E5CCD8C3BEA9}"/>
                    </a:ext>
                  </a:extLst>
                </p:cNvPr>
                <p:cNvSpPr/>
                <p:nvPr/>
              </p:nvSpPr>
              <p:spPr>
                <a:xfrm>
                  <a:off x="1204950" y="2190697"/>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4" name="Oval 53">
                  <a:extLst>
                    <a:ext uri="{FF2B5EF4-FFF2-40B4-BE49-F238E27FC236}">
                      <a16:creationId xmlns:a16="http://schemas.microsoft.com/office/drawing/2014/main" id="{4BEF868C-764E-CADC-221F-9A7D3A422A21}"/>
                    </a:ext>
                  </a:extLst>
                </p:cNvPr>
                <p:cNvSpPr/>
                <p:nvPr/>
              </p:nvSpPr>
              <p:spPr>
                <a:xfrm>
                  <a:off x="1204950" y="2471748"/>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Oval 54">
                  <a:extLst>
                    <a:ext uri="{FF2B5EF4-FFF2-40B4-BE49-F238E27FC236}">
                      <a16:creationId xmlns:a16="http://schemas.microsoft.com/office/drawing/2014/main" id="{2B203966-C2D8-6A3F-E99F-623F68994A40}"/>
                    </a:ext>
                  </a:extLst>
                </p:cNvPr>
                <p:cNvSpPr/>
                <p:nvPr/>
              </p:nvSpPr>
              <p:spPr>
                <a:xfrm>
                  <a:off x="1204950" y="2752799"/>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42" name="Group 41">
                <a:extLst>
                  <a:ext uri="{FF2B5EF4-FFF2-40B4-BE49-F238E27FC236}">
                    <a16:creationId xmlns:a16="http://schemas.microsoft.com/office/drawing/2014/main" id="{D6AE0B00-98BF-DBF0-DB33-51A51E7518F4}"/>
                  </a:ext>
                </a:extLst>
              </p:cNvPr>
              <p:cNvGrpSpPr/>
              <p:nvPr/>
            </p:nvGrpSpPr>
            <p:grpSpPr>
              <a:xfrm>
                <a:off x="685025" y="2108891"/>
                <a:ext cx="330200" cy="939145"/>
                <a:chOff x="1155700" y="2108891"/>
                <a:chExt cx="330200" cy="939145"/>
              </a:xfrm>
            </p:grpSpPr>
            <p:sp>
              <p:nvSpPr>
                <p:cNvPr id="48" name="Rounded Rectangle 47">
                  <a:extLst>
                    <a:ext uri="{FF2B5EF4-FFF2-40B4-BE49-F238E27FC236}">
                      <a16:creationId xmlns:a16="http://schemas.microsoft.com/office/drawing/2014/main" id="{279C6189-8A1D-1FC6-739F-AC94072BAEC1}"/>
                    </a:ext>
                  </a:extLst>
                </p:cNvPr>
                <p:cNvSpPr/>
                <p:nvPr/>
              </p:nvSpPr>
              <p:spPr>
                <a:xfrm>
                  <a:off x="1155700" y="2108891"/>
                  <a:ext cx="330200" cy="939145"/>
                </a:xfrm>
                <a:prstGeom prst="roundRect">
                  <a:avLst>
                    <a:gd name="adj" fmla="val 50000"/>
                  </a:avLst>
                </a:prstGeom>
                <a:noFill/>
                <a:ln w="38100">
                  <a:solidFill>
                    <a:srgbClr val="527B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Oval 48">
                  <a:extLst>
                    <a:ext uri="{FF2B5EF4-FFF2-40B4-BE49-F238E27FC236}">
                      <a16:creationId xmlns:a16="http://schemas.microsoft.com/office/drawing/2014/main" id="{DFBF8069-9326-F04B-CD08-870542271264}"/>
                    </a:ext>
                  </a:extLst>
                </p:cNvPr>
                <p:cNvSpPr/>
                <p:nvPr/>
              </p:nvSpPr>
              <p:spPr>
                <a:xfrm>
                  <a:off x="1204950" y="2190697"/>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Oval 49">
                  <a:extLst>
                    <a:ext uri="{FF2B5EF4-FFF2-40B4-BE49-F238E27FC236}">
                      <a16:creationId xmlns:a16="http://schemas.microsoft.com/office/drawing/2014/main" id="{42B3F3C8-9174-FBDB-46D0-9B0FCD328051}"/>
                    </a:ext>
                  </a:extLst>
                </p:cNvPr>
                <p:cNvSpPr/>
                <p:nvPr/>
              </p:nvSpPr>
              <p:spPr>
                <a:xfrm>
                  <a:off x="1204950" y="2471748"/>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Oval 50">
                  <a:extLst>
                    <a:ext uri="{FF2B5EF4-FFF2-40B4-BE49-F238E27FC236}">
                      <a16:creationId xmlns:a16="http://schemas.microsoft.com/office/drawing/2014/main" id="{F30A2B2C-656E-1BE2-E797-511D678C8557}"/>
                    </a:ext>
                  </a:extLst>
                </p:cNvPr>
                <p:cNvSpPr/>
                <p:nvPr/>
              </p:nvSpPr>
              <p:spPr>
                <a:xfrm>
                  <a:off x="1204950" y="2752799"/>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43" name="Group 42">
                <a:extLst>
                  <a:ext uri="{FF2B5EF4-FFF2-40B4-BE49-F238E27FC236}">
                    <a16:creationId xmlns:a16="http://schemas.microsoft.com/office/drawing/2014/main" id="{F69464CC-5851-9815-54B9-120139A34A60}"/>
                  </a:ext>
                </a:extLst>
              </p:cNvPr>
              <p:cNvGrpSpPr/>
              <p:nvPr/>
            </p:nvGrpSpPr>
            <p:grpSpPr>
              <a:xfrm>
                <a:off x="228694" y="2108891"/>
                <a:ext cx="330200" cy="939145"/>
                <a:chOff x="1155700" y="2108891"/>
                <a:chExt cx="330200" cy="939145"/>
              </a:xfrm>
            </p:grpSpPr>
            <p:sp>
              <p:nvSpPr>
                <p:cNvPr id="44" name="Rounded Rectangle 43">
                  <a:extLst>
                    <a:ext uri="{FF2B5EF4-FFF2-40B4-BE49-F238E27FC236}">
                      <a16:creationId xmlns:a16="http://schemas.microsoft.com/office/drawing/2014/main" id="{2C6D5BA0-F379-8091-1F9C-5F68AB1B44F7}"/>
                    </a:ext>
                  </a:extLst>
                </p:cNvPr>
                <p:cNvSpPr/>
                <p:nvPr/>
              </p:nvSpPr>
              <p:spPr>
                <a:xfrm>
                  <a:off x="1155700" y="2108891"/>
                  <a:ext cx="330200" cy="939145"/>
                </a:xfrm>
                <a:prstGeom prst="roundRect">
                  <a:avLst>
                    <a:gd name="adj" fmla="val 50000"/>
                  </a:avLst>
                </a:prstGeom>
                <a:noFill/>
                <a:ln w="38100">
                  <a:solidFill>
                    <a:srgbClr val="527B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Oval 44">
                  <a:extLst>
                    <a:ext uri="{FF2B5EF4-FFF2-40B4-BE49-F238E27FC236}">
                      <a16:creationId xmlns:a16="http://schemas.microsoft.com/office/drawing/2014/main" id="{FAD31B4C-B650-988D-A711-D7D73F5C8724}"/>
                    </a:ext>
                  </a:extLst>
                </p:cNvPr>
                <p:cNvSpPr/>
                <p:nvPr/>
              </p:nvSpPr>
              <p:spPr>
                <a:xfrm>
                  <a:off x="1204950" y="2190697"/>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Oval 45">
                  <a:extLst>
                    <a:ext uri="{FF2B5EF4-FFF2-40B4-BE49-F238E27FC236}">
                      <a16:creationId xmlns:a16="http://schemas.microsoft.com/office/drawing/2014/main" id="{151CAF1F-1494-386D-35FE-316FAEAFC872}"/>
                    </a:ext>
                  </a:extLst>
                </p:cNvPr>
                <p:cNvSpPr/>
                <p:nvPr/>
              </p:nvSpPr>
              <p:spPr>
                <a:xfrm>
                  <a:off x="1204950" y="2471748"/>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Oval 46">
                  <a:extLst>
                    <a:ext uri="{FF2B5EF4-FFF2-40B4-BE49-F238E27FC236}">
                      <a16:creationId xmlns:a16="http://schemas.microsoft.com/office/drawing/2014/main" id="{69B50B6C-3585-76C8-0BCD-9502AC48234E}"/>
                    </a:ext>
                  </a:extLst>
                </p:cNvPr>
                <p:cNvSpPr/>
                <p:nvPr/>
              </p:nvSpPr>
              <p:spPr>
                <a:xfrm>
                  <a:off x="1204950" y="2752799"/>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sp>
          <p:nvSpPr>
            <p:cNvPr id="39" name="Left Brace 38">
              <a:extLst>
                <a:ext uri="{FF2B5EF4-FFF2-40B4-BE49-F238E27FC236}">
                  <a16:creationId xmlns:a16="http://schemas.microsoft.com/office/drawing/2014/main" id="{A78094FB-995B-E301-57F5-D036CDCEF1F6}"/>
                </a:ext>
              </a:extLst>
            </p:cNvPr>
            <p:cNvSpPr/>
            <p:nvPr/>
          </p:nvSpPr>
          <p:spPr>
            <a:xfrm rot="16200000">
              <a:off x="4362692" y="3925826"/>
              <a:ext cx="154662" cy="3746161"/>
            </a:xfrm>
            <a:prstGeom prst="leftBrace">
              <a:avLst>
                <a:gd name="adj1" fmla="val 4583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mj-lt"/>
              </a:endParaRPr>
            </a:p>
          </p:txBody>
        </p:sp>
      </p:grpSp>
      <p:grpSp>
        <p:nvGrpSpPr>
          <p:cNvPr id="66" name="Group 65">
            <a:extLst>
              <a:ext uri="{FF2B5EF4-FFF2-40B4-BE49-F238E27FC236}">
                <a16:creationId xmlns:a16="http://schemas.microsoft.com/office/drawing/2014/main" id="{485F566A-820E-BEA5-489A-E5F2986237BB}"/>
              </a:ext>
            </a:extLst>
          </p:cNvPr>
          <p:cNvGrpSpPr/>
          <p:nvPr/>
        </p:nvGrpSpPr>
        <p:grpSpPr>
          <a:xfrm>
            <a:off x="7289736" y="1724040"/>
            <a:ext cx="2188881" cy="3763771"/>
            <a:chOff x="7289736" y="1724040"/>
            <a:chExt cx="2188881" cy="3763771"/>
          </a:xfrm>
        </p:grpSpPr>
        <p:sp>
          <p:nvSpPr>
            <p:cNvPr id="67" name="Rounded Rectangle 66">
              <a:extLst>
                <a:ext uri="{FF2B5EF4-FFF2-40B4-BE49-F238E27FC236}">
                  <a16:creationId xmlns:a16="http://schemas.microsoft.com/office/drawing/2014/main" id="{483D1977-8397-561A-F18B-BEDFE22BC212}"/>
                </a:ext>
              </a:extLst>
            </p:cNvPr>
            <p:cNvSpPr/>
            <p:nvPr/>
          </p:nvSpPr>
          <p:spPr>
            <a:xfrm>
              <a:off x="7341325" y="1724040"/>
              <a:ext cx="1289050" cy="1704960"/>
            </a:xfrm>
            <a:prstGeom prst="roundRect">
              <a:avLst>
                <a:gd name="adj" fmla="val 7929"/>
              </a:avLst>
            </a:prstGeom>
            <a:solidFill>
              <a:srgbClr val="817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8" name="Rounded Rectangle 67">
              <a:extLst>
                <a:ext uri="{FF2B5EF4-FFF2-40B4-BE49-F238E27FC236}">
                  <a16:creationId xmlns:a16="http://schemas.microsoft.com/office/drawing/2014/main" id="{62B0AEEC-1426-CE2A-1192-A4DE87965799}"/>
                </a:ext>
              </a:extLst>
            </p:cNvPr>
            <p:cNvSpPr/>
            <p:nvPr/>
          </p:nvSpPr>
          <p:spPr>
            <a:xfrm>
              <a:off x="7471500" y="1843292"/>
              <a:ext cx="1289050" cy="1704960"/>
            </a:xfrm>
            <a:prstGeom prst="roundRect">
              <a:avLst>
                <a:gd name="adj" fmla="val 7929"/>
              </a:avLst>
            </a:prstGeom>
            <a:solidFill>
              <a:srgbClr val="B8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9" name="Rounded Rectangle 68">
              <a:extLst>
                <a:ext uri="{FF2B5EF4-FFF2-40B4-BE49-F238E27FC236}">
                  <a16:creationId xmlns:a16="http://schemas.microsoft.com/office/drawing/2014/main" id="{1EA070A9-12CC-0813-F27E-07DC581350AF}"/>
                </a:ext>
              </a:extLst>
            </p:cNvPr>
            <p:cNvSpPr/>
            <p:nvPr/>
          </p:nvSpPr>
          <p:spPr>
            <a:xfrm>
              <a:off x="7598500" y="1955538"/>
              <a:ext cx="1289050" cy="1704960"/>
            </a:xfrm>
            <a:prstGeom prst="roundRect">
              <a:avLst>
                <a:gd name="adj" fmla="val 7929"/>
              </a:avLst>
            </a:prstGeom>
            <a:solidFill>
              <a:srgbClr val="DCE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0" name="Rounded Rectangle 69">
              <a:extLst>
                <a:ext uri="{FF2B5EF4-FFF2-40B4-BE49-F238E27FC236}">
                  <a16:creationId xmlns:a16="http://schemas.microsoft.com/office/drawing/2014/main" id="{AC06A985-12B7-7F69-3460-C0A467C8FBC5}"/>
                </a:ext>
              </a:extLst>
            </p:cNvPr>
            <p:cNvSpPr/>
            <p:nvPr/>
          </p:nvSpPr>
          <p:spPr>
            <a:xfrm>
              <a:off x="7731850" y="3117558"/>
              <a:ext cx="1028700" cy="415970"/>
            </a:xfrm>
            <a:prstGeom prst="roundRect">
              <a:avLst>
                <a:gd name="adj" fmla="val 7929"/>
              </a:avLst>
            </a:prstGeom>
            <a:solidFill>
              <a:srgbClr val="F4B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Rounded Rectangle 70">
              <a:extLst>
                <a:ext uri="{FF2B5EF4-FFF2-40B4-BE49-F238E27FC236}">
                  <a16:creationId xmlns:a16="http://schemas.microsoft.com/office/drawing/2014/main" id="{A87D6804-0543-D4E5-543C-AA2AA3C219D2}"/>
                </a:ext>
              </a:extLst>
            </p:cNvPr>
            <p:cNvSpPr/>
            <p:nvPr/>
          </p:nvSpPr>
          <p:spPr>
            <a:xfrm>
              <a:off x="7731850" y="2607948"/>
              <a:ext cx="1028700" cy="415970"/>
            </a:xfrm>
            <a:prstGeom prst="roundRect">
              <a:avLst>
                <a:gd name="adj" fmla="val 7929"/>
              </a:avLst>
            </a:prstGeom>
            <a:solidFill>
              <a:srgbClr val="F4B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2" name="Rounded Rectangle 71">
              <a:extLst>
                <a:ext uri="{FF2B5EF4-FFF2-40B4-BE49-F238E27FC236}">
                  <a16:creationId xmlns:a16="http://schemas.microsoft.com/office/drawing/2014/main" id="{DCD31693-D82E-85F6-4E33-FABCB25203BD}"/>
                </a:ext>
              </a:extLst>
            </p:cNvPr>
            <p:cNvSpPr/>
            <p:nvPr/>
          </p:nvSpPr>
          <p:spPr>
            <a:xfrm>
              <a:off x="7731850" y="2093583"/>
              <a:ext cx="1028700" cy="415970"/>
            </a:xfrm>
            <a:prstGeom prst="roundRect">
              <a:avLst>
                <a:gd name="adj" fmla="val 7929"/>
              </a:avLst>
            </a:prstGeom>
            <a:solidFill>
              <a:srgbClr val="87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3" name="Rounded Rectangle 72">
              <a:extLst>
                <a:ext uri="{FF2B5EF4-FFF2-40B4-BE49-F238E27FC236}">
                  <a16:creationId xmlns:a16="http://schemas.microsoft.com/office/drawing/2014/main" id="{63D6ECAE-C721-F151-5700-0E7D99A731E4}"/>
                </a:ext>
              </a:extLst>
            </p:cNvPr>
            <p:cNvSpPr/>
            <p:nvPr/>
          </p:nvSpPr>
          <p:spPr>
            <a:xfrm rot="5400000">
              <a:off x="7650895" y="3753333"/>
              <a:ext cx="1184260" cy="1906578"/>
            </a:xfrm>
            <a:prstGeom prst="roundRect">
              <a:avLst>
                <a:gd name="adj" fmla="val 7929"/>
              </a:avLst>
            </a:prstGeom>
            <a:solidFill>
              <a:srgbClr val="DCE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74" name="Group 73">
              <a:extLst>
                <a:ext uri="{FF2B5EF4-FFF2-40B4-BE49-F238E27FC236}">
                  <a16:creationId xmlns:a16="http://schemas.microsoft.com/office/drawing/2014/main" id="{BD650ADB-3E99-4B77-534C-0EC774512357}"/>
                </a:ext>
              </a:extLst>
            </p:cNvPr>
            <p:cNvGrpSpPr/>
            <p:nvPr/>
          </p:nvGrpSpPr>
          <p:grpSpPr>
            <a:xfrm>
              <a:off x="7496900" y="4293359"/>
              <a:ext cx="1476854" cy="809015"/>
              <a:chOff x="228694" y="2108891"/>
              <a:chExt cx="1714406" cy="939145"/>
            </a:xfrm>
          </p:grpSpPr>
          <p:grpSp>
            <p:nvGrpSpPr>
              <p:cNvPr id="76" name="Group 75">
                <a:extLst>
                  <a:ext uri="{FF2B5EF4-FFF2-40B4-BE49-F238E27FC236}">
                    <a16:creationId xmlns:a16="http://schemas.microsoft.com/office/drawing/2014/main" id="{14FD3469-9F8A-547E-35CA-03D5130EB033}"/>
                  </a:ext>
                </a:extLst>
              </p:cNvPr>
              <p:cNvGrpSpPr/>
              <p:nvPr/>
            </p:nvGrpSpPr>
            <p:grpSpPr>
              <a:xfrm>
                <a:off x="1155700" y="2108891"/>
                <a:ext cx="330200" cy="939145"/>
                <a:chOff x="1155700" y="2108891"/>
                <a:chExt cx="330200" cy="939145"/>
              </a:xfrm>
            </p:grpSpPr>
            <p:sp>
              <p:nvSpPr>
                <p:cNvPr id="92" name="Rounded Rectangle 91">
                  <a:extLst>
                    <a:ext uri="{FF2B5EF4-FFF2-40B4-BE49-F238E27FC236}">
                      <a16:creationId xmlns:a16="http://schemas.microsoft.com/office/drawing/2014/main" id="{739D5D27-4228-4E44-62D8-F0CC172D05CA}"/>
                    </a:ext>
                  </a:extLst>
                </p:cNvPr>
                <p:cNvSpPr/>
                <p:nvPr/>
              </p:nvSpPr>
              <p:spPr>
                <a:xfrm>
                  <a:off x="1155700" y="2108891"/>
                  <a:ext cx="330200" cy="939145"/>
                </a:xfrm>
                <a:prstGeom prst="roundRect">
                  <a:avLst>
                    <a:gd name="adj" fmla="val 50000"/>
                  </a:avLst>
                </a:prstGeom>
                <a:noFill/>
                <a:ln w="38100">
                  <a:solidFill>
                    <a:srgbClr val="527B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3" name="Oval 92">
                  <a:extLst>
                    <a:ext uri="{FF2B5EF4-FFF2-40B4-BE49-F238E27FC236}">
                      <a16:creationId xmlns:a16="http://schemas.microsoft.com/office/drawing/2014/main" id="{AC706FB0-71F1-66E8-59CA-26A51B429C0F}"/>
                    </a:ext>
                  </a:extLst>
                </p:cNvPr>
                <p:cNvSpPr/>
                <p:nvPr/>
              </p:nvSpPr>
              <p:spPr>
                <a:xfrm>
                  <a:off x="1204950" y="2190697"/>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4" name="Oval 93">
                  <a:extLst>
                    <a:ext uri="{FF2B5EF4-FFF2-40B4-BE49-F238E27FC236}">
                      <a16:creationId xmlns:a16="http://schemas.microsoft.com/office/drawing/2014/main" id="{2E347C10-4363-4DD9-73AD-A1B4A66883F2}"/>
                    </a:ext>
                  </a:extLst>
                </p:cNvPr>
                <p:cNvSpPr/>
                <p:nvPr/>
              </p:nvSpPr>
              <p:spPr>
                <a:xfrm>
                  <a:off x="1204950" y="2471748"/>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5" name="Oval 94">
                  <a:extLst>
                    <a:ext uri="{FF2B5EF4-FFF2-40B4-BE49-F238E27FC236}">
                      <a16:creationId xmlns:a16="http://schemas.microsoft.com/office/drawing/2014/main" id="{85BD614A-776A-FB64-7E9B-610320F28833}"/>
                    </a:ext>
                  </a:extLst>
                </p:cNvPr>
                <p:cNvSpPr/>
                <p:nvPr/>
              </p:nvSpPr>
              <p:spPr>
                <a:xfrm>
                  <a:off x="1204950" y="2752799"/>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77" name="Group 76">
                <a:extLst>
                  <a:ext uri="{FF2B5EF4-FFF2-40B4-BE49-F238E27FC236}">
                    <a16:creationId xmlns:a16="http://schemas.microsoft.com/office/drawing/2014/main" id="{394A9B54-5F43-6D4D-3BA6-DBE6D00F6CE8}"/>
                  </a:ext>
                </a:extLst>
              </p:cNvPr>
              <p:cNvGrpSpPr/>
              <p:nvPr/>
            </p:nvGrpSpPr>
            <p:grpSpPr>
              <a:xfrm>
                <a:off x="1612900" y="2108891"/>
                <a:ext cx="330200" cy="939145"/>
                <a:chOff x="1155700" y="2108891"/>
                <a:chExt cx="330200" cy="939145"/>
              </a:xfrm>
            </p:grpSpPr>
            <p:sp>
              <p:nvSpPr>
                <p:cNvPr id="88" name="Rounded Rectangle 87">
                  <a:extLst>
                    <a:ext uri="{FF2B5EF4-FFF2-40B4-BE49-F238E27FC236}">
                      <a16:creationId xmlns:a16="http://schemas.microsoft.com/office/drawing/2014/main" id="{04D67A5C-4563-88CF-7C1E-78699CE9B894}"/>
                    </a:ext>
                  </a:extLst>
                </p:cNvPr>
                <p:cNvSpPr/>
                <p:nvPr/>
              </p:nvSpPr>
              <p:spPr>
                <a:xfrm>
                  <a:off x="1155700" y="2108891"/>
                  <a:ext cx="330200" cy="939145"/>
                </a:xfrm>
                <a:prstGeom prst="roundRect">
                  <a:avLst>
                    <a:gd name="adj" fmla="val 50000"/>
                  </a:avLst>
                </a:prstGeom>
                <a:noFill/>
                <a:ln w="38100">
                  <a:solidFill>
                    <a:srgbClr val="527B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9" name="Oval 88">
                  <a:extLst>
                    <a:ext uri="{FF2B5EF4-FFF2-40B4-BE49-F238E27FC236}">
                      <a16:creationId xmlns:a16="http://schemas.microsoft.com/office/drawing/2014/main" id="{C7E49FDE-8EC4-7D6B-74AA-997585F3D436}"/>
                    </a:ext>
                  </a:extLst>
                </p:cNvPr>
                <p:cNvSpPr/>
                <p:nvPr/>
              </p:nvSpPr>
              <p:spPr>
                <a:xfrm>
                  <a:off x="1204950" y="2190697"/>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0" name="Oval 89">
                  <a:extLst>
                    <a:ext uri="{FF2B5EF4-FFF2-40B4-BE49-F238E27FC236}">
                      <a16:creationId xmlns:a16="http://schemas.microsoft.com/office/drawing/2014/main" id="{1478D32B-67E9-9D0B-B27E-C0634AE86D1C}"/>
                    </a:ext>
                  </a:extLst>
                </p:cNvPr>
                <p:cNvSpPr/>
                <p:nvPr/>
              </p:nvSpPr>
              <p:spPr>
                <a:xfrm>
                  <a:off x="1204950" y="2471748"/>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1" name="Oval 90">
                  <a:extLst>
                    <a:ext uri="{FF2B5EF4-FFF2-40B4-BE49-F238E27FC236}">
                      <a16:creationId xmlns:a16="http://schemas.microsoft.com/office/drawing/2014/main" id="{FC5F80CB-BEFA-90B4-0467-DEAD315B5ED6}"/>
                    </a:ext>
                  </a:extLst>
                </p:cNvPr>
                <p:cNvSpPr/>
                <p:nvPr/>
              </p:nvSpPr>
              <p:spPr>
                <a:xfrm>
                  <a:off x="1204950" y="2752799"/>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78" name="Group 77">
                <a:extLst>
                  <a:ext uri="{FF2B5EF4-FFF2-40B4-BE49-F238E27FC236}">
                    <a16:creationId xmlns:a16="http://schemas.microsoft.com/office/drawing/2014/main" id="{C4FB65B5-CF3F-D6B4-CDE8-30804719DD73}"/>
                  </a:ext>
                </a:extLst>
              </p:cNvPr>
              <p:cNvGrpSpPr/>
              <p:nvPr/>
            </p:nvGrpSpPr>
            <p:grpSpPr>
              <a:xfrm>
                <a:off x="685025" y="2108891"/>
                <a:ext cx="330200" cy="939145"/>
                <a:chOff x="1155700" y="2108891"/>
                <a:chExt cx="330200" cy="939145"/>
              </a:xfrm>
            </p:grpSpPr>
            <p:sp>
              <p:nvSpPr>
                <p:cNvPr id="84" name="Rounded Rectangle 83">
                  <a:extLst>
                    <a:ext uri="{FF2B5EF4-FFF2-40B4-BE49-F238E27FC236}">
                      <a16:creationId xmlns:a16="http://schemas.microsoft.com/office/drawing/2014/main" id="{27575627-C07B-1EA6-9A41-D76DA0F81B53}"/>
                    </a:ext>
                  </a:extLst>
                </p:cNvPr>
                <p:cNvSpPr/>
                <p:nvPr/>
              </p:nvSpPr>
              <p:spPr>
                <a:xfrm>
                  <a:off x="1155700" y="2108891"/>
                  <a:ext cx="330200" cy="939145"/>
                </a:xfrm>
                <a:prstGeom prst="roundRect">
                  <a:avLst>
                    <a:gd name="adj" fmla="val 50000"/>
                  </a:avLst>
                </a:prstGeom>
                <a:noFill/>
                <a:ln w="38100">
                  <a:solidFill>
                    <a:srgbClr val="527B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5" name="Oval 84">
                  <a:extLst>
                    <a:ext uri="{FF2B5EF4-FFF2-40B4-BE49-F238E27FC236}">
                      <a16:creationId xmlns:a16="http://schemas.microsoft.com/office/drawing/2014/main" id="{F1DBAEAB-3203-0041-014D-06395DF21323}"/>
                    </a:ext>
                  </a:extLst>
                </p:cNvPr>
                <p:cNvSpPr/>
                <p:nvPr/>
              </p:nvSpPr>
              <p:spPr>
                <a:xfrm>
                  <a:off x="1204950" y="2190697"/>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6" name="Oval 85">
                  <a:extLst>
                    <a:ext uri="{FF2B5EF4-FFF2-40B4-BE49-F238E27FC236}">
                      <a16:creationId xmlns:a16="http://schemas.microsoft.com/office/drawing/2014/main" id="{93510D1D-451C-43DD-0247-CE782977BB16}"/>
                    </a:ext>
                  </a:extLst>
                </p:cNvPr>
                <p:cNvSpPr/>
                <p:nvPr/>
              </p:nvSpPr>
              <p:spPr>
                <a:xfrm>
                  <a:off x="1204950" y="2471748"/>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7" name="Oval 86">
                  <a:extLst>
                    <a:ext uri="{FF2B5EF4-FFF2-40B4-BE49-F238E27FC236}">
                      <a16:creationId xmlns:a16="http://schemas.microsoft.com/office/drawing/2014/main" id="{E38AC0DE-FBD6-A912-B183-996B845B2F0B}"/>
                    </a:ext>
                  </a:extLst>
                </p:cNvPr>
                <p:cNvSpPr/>
                <p:nvPr/>
              </p:nvSpPr>
              <p:spPr>
                <a:xfrm>
                  <a:off x="1204950" y="2752799"/>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79" name="Group 78">
                <a:extLst>
                  <a:ext uri="{FF2B5EF4-FFF2-40B4-BE49-F238E27FC236}">
                    <a16:creationId xmlns:a16="http://schemas.microsoft.com/office/drawing/2014/main" id="{56F560A2-CFB5-3951-D6CE-AD630ACD72DA}"/>
                  </a:ext>
                </a:extLst>
              </p:cNvPr>
              <p:cNvGrpSpPr/>
              <p:nvPr/>
            </p:nvGrpSpPr>
            <p:grpSpPr>
              <a:xfrm>
                <a:off x="228694" y="2108891"/>
                <a:ext cx="330200" cy="939145"/>
                <a:chOff x="1155700" y="2108891"/>
                <a:chExt cx="330200" cy="939145"/>
              </a:xfrm>
            </p:grpSpPr>
            <p:sp>
              <p:nvSpPr>
                <p:cNvPr id="80" name="Rounded Rectangle 79">
                  <a:extLst>
                    <a:ext uri="{FF2B5EF4-FFF2-40B4-BE49-F238E27FC236}">
                      <a16:creationId xmlns:a16="http://schemas.microsoft.com/office/drawing/2014/main" id="{ABD5412E-3CB7-1F80-CC1C-627B920D854E}"/>
                    </a:ext>
                  </a:extLst>
                </p:cNvPr>
                <p:cNvSpPr/>
                <p:nvPr/>
              </p:nvSpPr>
              <p:spPr>
                <a:xfrm>
                  <a:off x="1155700" y="2108891"/>
                  <a:ext cx="330200" cy="939145"/>
                </a:xfrm>
                <a:prstGeom prst="roundRect">
                  <a:avLst>
                    <a:gd name="adj" fmla="val 50000"/>
                  </a:avLst>
                </a:prstGeom>
                <a:noFill/>
                <a:ln w="38100">
                  <a:solidFill>
                    <a:srgbClr val="527B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1" name="Oval 80">
                  <a:extLst>
                    <a:ext uri="{FF2B5EF4-FFF2-40B4-BE49-F238E27FC236}">
                      <a16:creationId xmlns:a16="http://schemas.microsoft.com/office/drawing/2014/main" id="{CCFEA44D-5C34-D3CD-B246-5A32922ADFBD}"/>
                    </a:ext>
                  </a:extLst>
                </p:cNvPr>
                <p:cNvSpPr/>
                <p:nvPr/>
              </p:nvSpPr>
              <p:spPr>
                <a:xfrm>
                  <a:off x="1204950" y="2190697"/>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2" name="Oval 81">
                  <a:extLst>
                    <a:ext uri="{FF2B5EF4-FFF2-40B4-BE49-F238E27FC236}">
                      <a16:creationId xmlns:a16="http://schemas.microsoft.com/office/drawing/2014/main" id="{7BC29E3C-54F3-B98F-F556-7DF8800BDFA2}"/>
                    </a:ext>
                  </a:extLst>
                </p:cNvPr>
                <p:cNvSpPr/>
                <p:nvPr/>
              </p:nvSpPr>
              <p:spPr>
                <a:xfrm>
                  <a:off x="1204950" y="2471748"/>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3" name="Oval 82">
                  <a:extLst>
                    <a:ext uri="{FF2B5EF4-FFF2-40B4-BE49-F238E27FC236}">
                      <a16:creationId xmlns:a16="http://schemas.microsoft.com/office/drawing/2014/main" id="{A1ED38CD-69B0-C6F3-782C-33D59E39A963}"/>
                    </a:ext>
                  </a:extLst>
                </p:cNvPr>
                <p:cNvSpPr/>
                <p:nvPr/>
              </p:nvSpPr>
              <p:spPr>
                <a:xfrm>
                  <a:off x="1204950" y="2752799"/>
                  <a:ext cx="244437" cy="244437"/>
                </a:xfrm>
                <a:prstGeom prst="ellipse">
                  <a:avLst/>
                </a:prstGeom>
                <a:solidFill>
                  <a:srgbClr val="527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sp>
          <p:nvSpPr>
            <p:cNvPr id="75" name="Left Brace 74">
              <a:extLst>
                <a:ext uri="{FF2B5EF4-FFF2-40B4-BE49-F238E27FC236}">
                  <a16:creationId xmlns:a16="http://schemas.microsoft.com/office/drawing/2014/main" id="{3930099C-E121-7B36-4A36-51841B682994}"/>
                </a:ext>
              </a:extLst>
            </p:cNvPr>
            <p:cNvSpPr/>
            <p:nvPr/>
          </p:nvSpPr>
          <p:spPr>
            <a:xfrm rot="10800000">
              <a:off x="9323955" y="1741650"/>
              <a:ext cx="154662" cy="3746161"/>
            </a:xfrm>
            <a:prstGeom prst="leftBrace">
              <a:avLst>
                <a:gd name="adj1" fmla="val 4583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mj-lt"/>
              </a:endParaRPr>
            </a:p>
          </p:txBody>
        </p:sp>
      </p:grpSp>
      <p:pic>
        <p:nvPicPr>
          <p:cNvPr id="96" name="Graphic 95" descr="Arrow: Straight">
            <a:extLst>
              <a:ext uri="{FF2B5EF4-FFF2-40B4-BE49-F238E27FC236}">
                <a16:creationId xmlns:a16="http://schemas.microsoft.com/office/drawing/2014/main" id="{A7AD688E-B25D-CC7E-AE59-D82EFBB8FE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6560507" y="3660288"/>
            <a:ext cx="640080" cy="640080"/>
          </a:xfrm>
          <a:prstGeom prst="rect">
            <a:avLst/>
          </a:prstGeom>
        </p:spPr>
      </p:pic>
    </p:spTree>
    <p:extLst>
      <p:ext uri="{BB962C8B-B14F-4D97-AF65-F5344CB8AC3E}">
        <p14:creationId xmlns:p14="http://schemas.microsoft.com/office/powerpoint/2010/main" val="4208852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97BFB5C-3366-DBD6-A7B8-4485123960D2}"/>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FCABD10D-72A1-F7CA-7DF6-B0896CF6854B}"/>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3D5033C9-C9A5-ED67-EF0C-67134692A43A}"/>
              </a:ext>
            </a:extLst>
          </p:cNvPr>
          <p:cNvSpPr>
            <a:spLocks noGrp="1"/>
          </p:cNvSpPr>
          <p:nvPr>
            <p:ph type="sldNum" sz="quarter" idx="12"/>
          </p:nvPr>
        </p:nvSpPr>
        <p:spPr/>
        <p:txBody>
          <a:bodyPr/>
          <a:lstStyle/>
          <a:p>
            <a:fld id="{D7ADE906-F283-C946-BC01-81E82A8FB615}" type="slidenum">
              <a:rPr lang="en-US" smtClean="0"/>
              <a:pPr/>
              <a:t>39</a:t>
            </a:fld>
            <a:endParaRPr lang="en-US" dirty="0"/>
          </a:p>
        </p:txBody>
      </p:sp>
      <p:sp>
        <p:nvSpPr>
          <p:cNvPr id="7" name="Title 1">
            <a:extLst>
              <a:ext uri="{FF2B5EF4-FFF2-40B4-BE49-F238E27FC236}">
                <a16:creationId xmlns:a16="http://schemas.microsoft.com/office/drawing/2014/main" id="{5C32F901-C35A-CC9D-7634-357DD502E7B2}"/>
              </a:ext>
            </a:extLst>
          </p:cNvPr>
          <p:cNvSpPr>
            <a:spLocks noGrp="1"/>
          </p:cNvSpPr>
          <p:nvPr>
            <p:ph type="title"/>
          </p:nvPr>
        </p:nvSpPr>
        <p:spPr>
          <a:xfrm>
            <a:off x="838200" y="365125"/>
            <a:ext cx="10515600" cy="1325563"/>
          </a:xfrm>
        </p:spPr>
        <p:txBody>
          <a:bodyPr/>
          <a:lstStyle/>
          <a:p>
            <a:r>
              <a:rPr lang="en-US" dirty="0"/>
              <a:t>How can we do zero-shot with this?</a:t>
            </a:r>
          </a:p>
        </p:txBody>
      </p:sp>
      <p:sp>
        <p:nvSpPr>
          <p:cNvPr id="8" name="Content Placeholder 2">
            <a:extLst>
              <a:ext uri="{FF2B5EF4-FFF2-40B4-BE49-F238E27FC236}">
                <a16:creationId xmlns:a16="http://schemas.microsoft.com/office/drawing/2014/main" id="{F98F6575-4D99-9471-629A-807218702B8C}"/>
              </a:ext>
            </a:extLst>
          </p:cNvPr>
          <p:cNvSpPr>
            <a:spLocks noGrp="1"/>
          </p:cNvSpPr>
          <p:nvPr>
            <p:ph idx="1"/>
          </p:nvPr>
        </p:nvSpPr>
        <p:spPr>
          <a:xfrm>
            <a:off x="838200" y="1825625"/>
            <a:ext cx="10515600" cy="4351338"/>
          </a:xfrm>
        </p:spPr>
        <p:txBody>
          <a:bodyPr/>
          <a:lstStyle/>
          <a:p>
            <a:r>
              <a:rPr lang="en-US" dirty="0"/>
              <a:t>In the zero-shot setting, we have text NLU data for a new domain but no corresponding audio</a:t>
            </a:r>
          </a:p>
          <a:p>
            <a:r>
              <a:rPr lang="en-US" dirty="0"/>
              <a:t>Shared audio-text space due to training scheme</a:t>
            </a:r>
          </a:p>
          <a:p>
            <a:r>
              <a:rPr lang="en-US" dirty="0"/>
              <a:t>Train with text data, generalize to audio</a:t>
            </a:r>
          </a:p>
        </p:txBody>
      </p:sp>
    </p:spTree>
    <p:extLst>
      <p:ext uri="{BB962C8B-B14F-4D97-AF65-F5344CB8AC3E}">
        <p14:creationId xmlns:p14="http://schemas.microsoft.com/office/powerpoint/2010/main" val="347013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0255-82D1-A664-6400-48CEDC66E36A}"/>
              </a:ext>
            </a:extLst>
          </p:cNvPr>
          <p:cNvSpPr>
            <a:spLocks noGrp="1"/>
          </p:cNvSpPr>
          <p:nvPr>
            <p:ph type="title"/>
          </p:nvPr>
        </p:nvSpPr>
        <p:spPr/>
        <p:txBody>
          <a:bodyPr/>
          <a:lstStyle/>
          <a:p>
            <a:r>
              <a:rPr lang="en-US" dirty="0"/>
              <a:t>Voice Assistants</a:t>
            </a:r>
          </a:p>
        </p:txBody>
      </p:sp>
      <p:pic>
        <p:nvPicPr>
          <p:cNvPr id="4" name="Picture 3" descr="A black cylindrical object&#10;&#10;Description automatically generated with low confidence">
            <a:extLst>
              <a:ext uri="{FF2B5EF4-FFF2-40B4-BE49-F238E27FC236}">
                <a16:creationId xmlns:a16="http://schemas.microsoft.com/office/drawing/2014/main" id="{13B0DF5C-B983-0E21-1FAB-6DCB05877869}"/>
              </a:ext>
            </a:extLst>
          </p:cNvPr>
          <p:cNvPicPr>
            <a:picLocks noChangeAspect="1"/>
          </p:cNvPicPr>
          <p:nvPr/>
        </p:nvPicPr>
        <p:blipFill>
          <a:blip r:embed="rId3"/>
          <a:stretch>
            <a:fillRect/>
          </a:stretch>
        </p:blipFill>
        <p:spPr>
          <a:xfrm>
            <a:off x="1596615" y="2086129"/>
            <a:ext cx="2694448" cy="2694448"/>
          </a:xfrm>
          <a:prstGeom prst="rect">
            <a:avLst/>
          </a:prstGeom>
        </p:spPr>
      </p:pic>
      <p:pic>
        <p:nvPicPr>
          <p:cNvPr id="5" name="Picture 4" descr="Icon&#10;&#10;Description automatically generated">
            <a:extLst>
              <a:ext uri="{FF2B5EF4-FFF2-40B4-BE49-F238E27FC236}">
                <a16:creationId xmlns:a16="http://schemas.microsoft.com/office/drawing/2014/main" id="{EC4C1E98-170B-7561-3E21-9CE897A3C3F8}"/>
              </a:ext>
            </a:extLst>
          </p:cNvPr>
          <p:cNvPicPr>
            <a:picLocks noChangeAspect="1"/>
          </p:cNvPicPr>
          <p:nvPr/>
        </p:nvPicPr>
        <p:blipFill>
          <a:blip r:embed="rId4"/>
          <a:stretch>
            <a:fillRect/>
          </a:stretch>
        </p:blipFill>
        <p:spPr>
          <a:xfrm>
            <a:off x="4764649" y="2350794"/>
            <a:ext cx="2224753" cy="2224753"/>
          </a:xfrm>
          <a:prstGeom prst="rect">
            <a:avLst/>
          </a:prstGeom>
        </p:spPr>
      </p:pic>
      <p:pic>
        <p:nvPicPr>
          <p:cNvPr id="6" name="Picture 5" descr="A picture containing indoor, black, white&#10;&#10;Description automatically generated">
            <a:extLst>
              <a:ext uri="{FF2B5EF4-FFF2-40B4-BE49-F238E27FC236}">
                <a16:creationId xmlns:a16="http://schemas.microsoft.com/office/drawing/2014/main" id="{7762B6BB-A104-17B9-0C57-FC5E5D8697F8}"/>
              </a:ext>
            </a:extLst>
          </p:cNvPr>
          <p:cNvPicPr>
            <a:picLocks noChangeAspect="1"/>
          </p:cNvPicPr>
          <p:nvPr/>
        </p:nvPicPr>
        <p:blipFill>
          <a:blip r:embed="rId5"/>
          <a:stretch>
            <a:fillRect/>
          </a:stretch>
        </p:blipFill>
        <p:spPr>
          <a:xfrm>
            <a:off x="7462988" y="1879651"/>
            <a:ext cx="3004947" cy="3185969"/>
          </a:xfrm>
          <a:prstGeom prst="rect">
            <a:avLst/>
          </a:prstGeom>
        </p:spPr>
      </p:pic>
      <p:sp>
        <p:nvSpPr>
          <p:cNvPr id="7" name="Content Placeholder 2">
            <a:extLst>
              <a:ext uri="{FF2B5EF4-FFF2-40B4-BE49-F238E27FC236}">
                <a16:creationId xmlns:a16="http://schemas.microsoft.com/office/drawing/2014/main" id="{548B6068-49BA-4447-B5B7-C0F2555F8168}"/>
              </a:ext>
            </a:extLst>
          </p:cNvPr>
          <p:cNvSpPr>
            <a:spLocks noGrp="1"/>
          </p:cNvSpPr>
          <p:nvPr>
            <p:ph idx="1"/>
          </p:nvPr>
        </p:nvSpPr>
        <p:spPr>
          <a:xfrm>
            <a:off x="838200" y="5030967"/>
            <a:ext cx="10515600" cy="1325563"/>
          </a:xfrm>
        </p:spPr>
        <p:txBody>
          <a:bodyPr/>
          <a:lstStyle/>
          <a:p>
            <a:pPr marL="0" indent="0" algn="ctr">
              <a:buNone/>
            </a:pPr>
            <a:r>
              <a:rPr lang="en-US" dirty="0"/>
              <a:t>As of 2019, estimated that 21% of U.S. adults own a smart speaker, a 78% year-over-year increase. [National Public Radio 2019]</a:t>
            </a:r>
          </a:p>
        </p:txBody>
      </p:sp>
      <p:sp>
        <p:nvSpPr>
          <p:cNvPr id="10" name="Date Placeholder 9">
            <a:extLst>
              <a:ext uri="{FF2B5EF4-FFF2-40B4-BE49-F238E27FC236}">
                <a16:creationId xmlns:a16="http://schemas.microsoft.com/office/drawing/2014/main" id="{57D7FACB-B866-A385-8126-EE445BA18F30}"/>
              </a:ext>
            </a:extLst>
          </p:cNvPr>
          <p:cNvSpPr>
            <a:spLocks noGrp="1"/>
          </p:cNvSpPr>
          <p:nvPr>
            <p:ph type="dt" sz="half" idx="10"/>
          </p:nvPr>
        </p:nvSpPr>
        <p:spPr>
          <a:xfrm>
            <a:off x="838200" y="6481045"/>
            <a:ext cx="2743200" cy="365125"/>
          </a:xfrm>
          <a:prstGeom prst="rect">
            <a:avLst/>
          </a:prstGeom>
        </p:spPr>
        <p:txBody>
          <a:bodyPr/>
          <a:lstStyle/>
          <a:p>
            <a:fld id="{0613A557-AAD9-B34D-A86E-1C7678453883}" type="datetime1">
              <a:rPr lang="en-US" smtClean="0"/>
              <a:t>5/22/22</a:t>
            </a:fld>
            <a:endParaRPr lang="en-US"/>
          </a:p>
        </p:txBody>
      </p:sp>
      <p:sp>
        <p:nvSpPr>
          <p:cNvPr id="11" name="Footer Placeholder 10">
            <a:extLst>
              <a:ext uri="{FF2B5EF4-FFF2-40B4-BE49-F238E27FC236}">
                <a16:creationId xmlns:a16="http://schemas.microsoft.com/office/drawing/2014/main" id="{059B83ED-AF5F-55C3-2CB0-1A49C1583AB0}"/>
              </a:ext>
            </a:extLst>
          </p:cNvPr>
          <p:cNvSpPr>
            <a:spLocks noGrp="1"/>
          </p:cNvSpPr>
          <p:nvPr>
            <p:ph type="ftr" sz="quarter" idx="11"/>
          </p:nvPr>
        </p:nvSpPr>
        <p:spPr>
          <a:xfrm>
            <a:off x="4038600" y="6481045"/>
            <a:ext cx="4114800" cy="365125"/>
          </a:xfrm>
          <a:prstGeom prst="rect">
            <a:avLst/>
          </a:prstGeom>
        </p:spPr>
        <p:txBody>
          <a:bodyPr/>
          <a:lstStyle/>
          <a:p>
            <a:r>
              <a:rPr lang="en-US"/>
              <a:t>Dissertation Proposal - Subendhu Rongali</a:t>
            </a:r>
          </a:p>
        </p:txBody>
      </p:sp>
      <p:sp>
        <p:nvSpPr>
          <p:cNvPr id="12" name="Slide Number Placeholder 11">
            <a:extLst>
              <a:ext uri="{FF2B5EF4-FFF2-40B4-BE49-F238E27FC236}">
                <a16:creationId xmlns:a16="http://schemas.microsoft.com/office/drawing/2014/main" id="{56DAEB13-863A-3917-300F-A9DD3A8BB292}"/>
              </a:ext>
            </a:extLst>
          </p:cNvPr>
          <p:cNvSpPr>
            <a:spLocks noGrp="1"/>
          </p:cNvSpPr>
          <p:nvPr>
            <p:ph type="sldNum" sz="quarter" idx="12"/>
          </p:nvPr>
        </p:nvSpPr>
        <p:spPr>
          <a:xfrm>
            <a:off x="8610600" y="6481045"/>
            <a:ext cx="2743200" cy="365125"/>
          </a:xfrm>
          <a:prstGeom prst="rect">
            <a:avLst/>
          </a:prstGeom>
        </p:spPr>
        <p:txBody>
          <a:bodyPr/>
          <a:lstStyle/>
          <a:p>
            <a:pPr algn="r"/>
            <a:fld id="{D7ADE906-F283-C946-BC01-81E82A8FB615}" type="slidenum">
              <a:rPr lang="en-US" smtClean="0"/>
              <a:pPr algn="r"/>
              <a:t>4</a:t>
            </a:fld>
            <a:endParaRPr lang="en-US"/>
          </a:p>
        </p:txBody>
      </p:sp>
    </p:spTree>
    <p:extLst>
      <p:ext uri="{BB962C8B-B14F-4D97-AF65-F5344CB8AC3E}">
        <p14:creationId xmlns:p14="http://schemas.microsoft.com/office/powerpoint/2010/main" val="408369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D99A-5764-06D2-BAA8-283654F92381}"/>
              </a:ext>
            </a:extLst>
          </p:cNvPr>
          <p:cNvSpPr>
            <a:spLocks noGrp="1"/>
          </p:cNvSpPr>
          <p:nvPr>
            <p:ph type="title"/>
          </p:nvPr>
        </p:nvSpPr>
        <p:spPr/>
        <p:txBody>
          <a:bodyPr/>
          <a:lstStyle/>
          <a:p>
            <a:r>
              <a:rPr lang="en-US" dirty="0"/>
              <a:t>Shared audio-text space</a:t>
            </a:r>
          </a:p>
        </p:txBody>
      </p:sp>
      <p:sp>
        <p:nvSpPr>
          <p:cNvPr id="4" name="Date Placeholder 3">
            <a:extLst>
              <a:ext uri="{FF2B5EF4-FFF2-40B4-BE49-F238E27FC236}">
                <a16:creationId xmlns:a16="http://schemas.microsoft.com/office/drawing/2014/main" id="{F24BECF9-7F08-0194-562D-C81FD84EAAC1}"/>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69A8FA27-E920-C674-3DA3-8FD25B936B69}"/>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11A4C094-0072-9396-C8D8-94C0A93C3DF6}"/>
              </a:ext>
            </a:extLst>
          </p:cNvPr>
          <p:cNvSpPr>
            <a:spLocks noGrp="1"/>
          </p:cNvSpPr>
          <p:nvPr>
            <p:ph type="sldNum" sz="quarter" idx="12"/>
          </p:nvPr>
        </p:nvSpPr>
        <p:spPr/>
        <p:txBody>
          <a:bodyPr/>
          <a:lstStyle/>
          <a:p>
            <a:fld id="{D7ADE906-F283-C946-BC01-81E82A8FB615}" type="slidenum">
              <a:rPr lang="en-US" smtClean="0"/>
              <a:pPr/>
              <a:t>40</a:t>
            </a:fld>
            <a:endParaRPr lang="en-US" dirty="0"/>
          </a:p>
        </p:txBody>
      </p:sp>
      <p:cxnSp>
        <p:nvCxnSpPr>
          <p:cNvPr id="7" name="Straight Arrow Connector 6">
            <a:extLst>
              <a:ext uri="{FF2B5EF4-FFF2-40B4-BE49-F238E27FC236}">
                <a16:creationId xmlns:a16="http://schemas.microsoft.com/office/drawing/2014/main" id="{CC4FD029-975B-5243-25B6-99D5A94AC760}"/>
              </a:ext>
            </a:extLst>
          </p:cNvPr>
          <p:cNvCxnSpPr/>
          <p:nvPr/>
        </p:nvCxnSpPr>
        <p:spPr>
          <a:xfrm>
            <a:off x="4283922" y="4319492"/>
            <a:ext cx="391886" cy="0"/>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grpSp>
        <p:nvGrpSpPr>
          <p:cNvPr id="8" name="Group 7">
            <a:extLst>
              <a:ext uri="{FF2B5EF4-FFF2-40B4-BE49-F238E27FC236}">
                <a16:creationId xmlns:a16="http://schemas.microsoft.com/office/drawing/2014/main" id="{E5270AAD-0197-0429-67A2-87F359B22610}"/>
              </a:ext>
            </a:extLst>
          </p:cNvPr>
          <p:cNvGrpSpPr/>
          <p:nvPr/>
        </p:nvGrpSpPr>
        <p:grpSpPr>
          <a:xfrm>
            <a:off x="1721464" y="2386026"/>
            <a:ext cx="2391234" cy="1352331"/>
            <a:chOff x="3133784" y="4436330"/>
            <a:chExt cx="3512645" cy="1456680"/>
          </a:xfrm>
        </p:grpSpPr>
        <p:pic>
          <p:nvPicPr>
            <p:cNvPr id="9" name="Graphic 8" descr="Voice">
              <a:extLst>
                <a:ext uri="{FF2B5EF4-FFF2-40B4-BE49-F238E27FC236}">
                  <a16:creationId xmlns:a16="http://schemas.microsoft.com/office/drawing/2014/main" id="{8E511B3D-AB66-3068-7E91-A5DCD492E9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33784" y="4707471"/>
              <a:ext cx="914400" cy="914400"/>
            </a:xfrm>
            <a:prstGeom prst="rect">
              <a:avLst/>
            </a:prstGeom>
          </p:spPr>
        </p:pic>
        <p:pic>
          <p:nvPicPr>
            <p:cNvPr id="10" name="Graphic 9" descr="Voice">
              <a:extLst>
                <a:ext uri="{FF2B5EF4-FFF2-40B4-BE49-F238E27FC236}">
                  <a16:creationId xmlns:a16="http://schemas.microsoft.com/office/drawing/2014/main" id="{F9F86E14-7CFD-A617-133A-0632CD0FE4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9572" y="4813906"/>
              <a:ext cx="914400" cy="701529"/>
            </a:xfrm>
            <a:prstGeom prst="rect">
              <a:avLst/>
            </a:prstGeom>
          </p:spPr>
        </p:pic>
        <p:pic>
          <p:nvPicPr>
            <p:cNvPr id="11" name="Graphic 10" descr="Voice">
              <a:extLst>
                <a:ext uri="{FF2B5EF4-FFF2-40B4-BE49-F238E27FC236}">
                  <a16:creationId xmlns:a16="http://schemas.microsoft.com/office/drawing/2014/main" id="{BA0C8618-1EE8-4138-E2A8-12BE31C46E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73173" y="4436330"/>
              <a:ext cx="914400" cy="1456680"/>
            </a:xfrm>
            <a:prstGeom prst="rect">
              <a:avLst/>
            </a:prstGeom>
          </p:spPr>
        </p:pic>
        <p:pic>
          <p:nvPicPr>
            <p:cNvPr id="12" name="Graphic 11" descr="Voice">
              <a:extLst>
                <a:ext uri="{FF2B5EF4-FFF2-40B4-BE49-F238E27FC236}">
                  <a16:creationId xmlns:a16="http://schemas.microsoft.com/office/drawing/2014/main" id="{4DC5CC6D-54DB-9A8A-E682-F5D1B29F60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2029" y="4944839"/>
              <a:ext cx="914400" cy="439661"/>
            </a:xfrm>
            <a:prstGeom prst="rect">
              <a:avLst/>
            </a:prstGeom>
          </p:spPr>
        </p:pic>
      </p:grpSp>
      <p:sp>
        <p:nvSpPr>
          <p:cNvPr id="13" name="TextBox 12">
            <a:extLst>
              <a:ext uri="{FF2B5EF4-FFF2-40B4-BE49-F238E27FC236}">
                <a16:creationId xmlns:a16="http://schemas.microsoft.com/office/drawing/2014/main" id="{480F88F2-22A6-529B-BC7E-0D564FB9B179}"/>
              </a:ext>
            </a:extLst>
          </p:cNvPr>
          <p:cNvSpPr txBox="1"/>
          <p:nvPr/>
        </p:nvSpPr>
        <p:spPr>
          <a:xfrm>
            <a:off x="1758431" y="4168692"/>
            <a:ext cx="2479525" cy="369332"/>
          </a:xfrm>
          <a:prstGeom prst="rect">
            <a:avLst/>
          </a:prstGeom>
          <a:noFill/>
        </p:spPr>
        <p:txBody>
          <a:bodyPr wrap="none" rtlCol="0">
            <a:spAutoFit/>
          </a:bodyPr>
          <a:lstStyle/>
          <a:p>
            <a:r>
              <a:rPr lang="en-US" dirty="0">
                <a:latin typeface="+mj-lt"/>
              </a:rPr>
              <a:t>play don’t stop believing</a:t>
            </a:r>
          </a:p>
        </p:txBody>
      </p:sp>
      <p:cxnSp>
        <p:nvCxnSpPr>
          <p:cNvPr id="14" name="Straight Arrow Connector 13">
            <a:extLst>
              <a:ext uri="{FF2B5EF4-FFF2-40B4-BE49-F238E27FC236}">
                <a16:creationId xmlns:a16="http://schemas.microsoft.com/office/drawing/2014/main" id="{3BA9AACA-BDB4-88CE-787C-A082D2097779}"/>
              </a:ext>
            </a:extLst>
          </p:cNvPr>
          <p:cNvCxnSpPr/>
          <p:nvPr/>
        </p:nvCxnSpPr>
        <p:spPr>
          <a:xfrm>
            <a:off x="4283922" y="3062192"/>
            <a:ext cx="391886" cy="0"/>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sp>
        <p:nvSpPr>
          <p:cNvPr id="15" name="Rounded Rectangle 14">
            <a:extLst>
              <a:ext uri="{FF2B5EF4-FFF2-40B4-BE49-F238E27FC236}">
                <a16:creationId xmlns:a16="http://schemas.microsoft.com/office/drawing/2014/main" id="{6BC0BC7A-DDC3-FB58-7D9A-3A25FEA18A33}"/>
              </a:ext>
            </a:extLst>
          </p:cNvPr>
          <p:cNvSpPr/>
          <p:nvPr/>
        </p:nvSpPr>
        <p:spPr>
          <a:xfrm>
            <a:off x="4949160" y="2702963"/>
            <a:ext cx="1030514" cy="718456"/>
          </a:xfrm>
          <a:prstGeom prst="roundRect">
            <a:avLst>
              <a:gd name="adj" fmla="val 14647"/>
            </a:avLst>
          </a:prstGeom>
          <a:solidFill>
            <a:srgbClr val="87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Audio</a:t>
            </a:r>
          </a:p>
          <a:p>
            <a:pPr algn="ctr"/>
            <a:r>
              <a:rPr lang="en-US" dirty="0">
                <a:latin typeface="+mj-lt"/>
              </a:rPr>
              <a:t>Encoder</a:t>
            </a:r>
          </a:p>
        </p:txBody>
      </p:sp>
      <p:sp>
        <p:nvSpPr>
          <p:cNvPr id="16" name="Rounded Rectangle 15">
            <a:extLst>
              <a:ext uri="{FF2B5EF4-FFF2-40B4-BE49-F238E27FC236}">
                <a16:creationId xmlns:a16="http://schemas.microsoft.com/office/drawing/2014/main" id="{3B612F9B-889B-60C0-EC1F-CA4D8BE70126}"/>
              </a:ext>
            </a:extLst>
          </p:cNvPr>
          <p:cNvSpPr/>
          <p:nvPr/>
        </p:nvSpPr>
        <p:spPr>
          <a:xfrm>
            <a:off x="4949160" y="3960264"/>
            <a:ext cx="1030514" cy="718456"/>
          </a:xfrm>
          <a:prstGeom prst="roundRect">
            <a:avLst>
              <a:gd name="adj" fmla="val 14647"/>
            </a:avLst>
          </a:prstGeom>
          <a:solidFill>
            <a:srgbClr val="87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Text Encoder</a:t>
            </a:r>
          </a:p>
        </p:txBody>
      </p:sp>
      <p:cxnSp>
        <p:nvCxnSpPr>
          <p:cNvPr id="17" name="Straight Arrow Connector 16">
            <a:extLst>
              <a:ext uri="{FF2B5EF4-FFF2-40B4-BE49-F238E27FC236}">
                <a16:creationId xmlns:a16="http://schemas.microsoft.com/office/drawing/2014/main" id="{A6F7FEBB-7A97-57E1-C1F4-0B152714FCBF}"/>
              </a:ext>
            </a:extLst>
          </p:cNvPr>
          <p:cNvCxnSpPr/>
          <p:nvPr/>
        </p:nvCxnSpPr>
        <p:spPr>
          <a:xfrm>
            <a:off x="6214322" y="4308283"/>
            <a:ext cx="391886" cy="0"/>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708DF6F-2CD4-1816-EF8D-19F7E9439F5E}"/>
              </a:ext>
            </a:extLst>
          </p:cNvPr>
          <p:cNvCxnSpPr/>
          <p:nvPr/>
        </p:nvCxnSpPr>
        <p:spPr>
          <a:xfrm>
            <a:off x="6214322" y="3050983"/>
            <a:ext cx="391886" cy="0"/>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D6FD3894-8E60-CD62-2D1D-B1DAC890E7C4}"/>
              </a:ext>
            </a:extLst>
          </p:cNvPr>
          <p:cNvSpPr/>
          <p:nvPr/>
        </p:nvSpPr>
        <p:spPr>
          <a:xfrm>
            <a:off x="6989322"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0799857-72A9-BC5E-B180-4A7A2C44F26E}"/>
              </a:ext>
            </a:extLst>
          </p:cNvPr>
          <p:cNvSpPr/>
          <p:nvPr/>
        </p:nvSpPr>
        <p:spPr>
          <a:xfrm>
            <a:off x="7205222"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936E2C-1BC7-F3AC-C76F-5735D516BFE8}"/>
              </a:ext>
            </a:extLst>
          </p:cNvPr>
          <p:cNvSpPr/>
          <p:nvPr/>
        </p:nvSpPr>
        <p:spPr>
          <a:xfrm>
            <a:off x="7421122"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7DBD0C9-99DE-2380-A64B-A399C628A5A6}"/>
              </a:ext>
            </a:extLst>
          </p:cNvPr>
          <p:cNvSpPr/>
          <p:nvPr/>
        </p:nvSpPr>
        <p:spPr>
          <a:xfrm>
            <a:off x="7637022"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BBC521B-72FE-83EF-E70C-BF5975823417}"/>
              </a:ext>
            </a:extLst>
          </p:cNvPr>
          <p:cNvSpPr/>
          <p:nvPr/>
        </p:nvSpPr>
        <p:spPr>
          <a:xfrm>
            <a:off x="7852922"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68D44CA-D351-C3AA-7C27-1977A2BAB93D}"/>
              </a:ext>
            </a:extLst>
          </p:cNvPr>
          <p:cNvSpPr/>
          <p:nvPr/>
        </p:nvSpPr>
        <p:spPr>
          <a:xfrm>
            <a:off x="8068822"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B593C8D-C1A9-8E70-C656-D7FAA0DD7351}"/>
              </a:ext>
            </a:extLst>
          </p:cNvPr>
          <p:cNvSpPr/>
          <p:nvPr/>
        </p:nvSpPr>
        <p:spPr>
          <a:xfrm>
            <a:off x="8285658"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9EFC1A-AD41-4FB2-6CEB-BB4E953B4F24}"/>
              </a:ext>
            </a:extLst>
          </p:cNvPr>
          <p:cNvSpPr/>
          <p:nvPr/>
        </p:nvSpPr>
        <p:spPr>
          <a:xfrm>
            <a:off x="8501558"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E5B6C07-1D8A-558D-3AEC-2D2304730DBF}"/>
              </a:ext>
            </a:extLst>
          </p:cNvPr>
          <p:cNvSpPr/>
          <p:nvPr/>
        </p:nvSpPr>
        <p:spPr>
          <a:xfrm>
            <a:off x="8717458"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28666F4-2D28-5D56-0C8C-305A9CED4A27}"/>
              </a:ext>
            </a:extLst>
          </p:cNvPr>
          <p:cNvSpPr/>
          <p:nvPr/>
        </p:nvSpPr>
        <p:spPr>
          <a:xfrm>
            <a:off x="7587592" y="3960264"/>
            <a:ext cx="127000" cy="62853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F044797-B47F-4452-3C72-F785250C99B7}"/>
              </a:ext>
            </a:extLst>
          </p:cNvPr>
          <p:cNvSpPr/>
          <p:nvPr/>
        </p:nvSpPr>
        <p:spPr>
          <a:xfrm>
            <a:off x="7803492" y="3960264"/>
            <a:ext cx="127000" cy="62853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158F25D-0DB3-8A82-315B-11AACF6C60C5}"/>
              </a:ext>
            </a:extLst>
          </p:cNvPr>
          <p:cNvSpPr/>
          <p:nvPr/>
        </p:nvSpPr>
        <p:spPr>
          <a:xfrm>
            <a:off x="8019392" y="3960264"/>
            <a:ext cx="127000" cy="62853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EB11578-87F1-51DD-E403-BB0F745DA19E}"/>
              </a:ext>
            </a:extLst>
          </p:cNvPr>
          <p:cNvSpPr/>
          <p:nvPr/>
        </p:nvSpPr>
        <p:spPr>
          <a:xfrm>
            <a:off x="8235292" y="3960264"/>
            <a:ext cx="127000" cy="62853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1B02260-1070-942C-0007-625269E1A5DB}"/>
              </a:ext>
            </a:extLst>
          </p:cNvPr>
          <p:cNvSpPr txBox="1"/>
          <p:nvPr/>
        </p:nvSpPr>
        <p:spPr>
          <a:xfrm>
            <a:off x="6702980" y="1794884"/>
            <a:ext cx="2426883" cy="369332"/>
          </a:xfrm>
          <a:prstGeom prst="rect">
            <a:avLst/>
          </a:prstGeom>
          <a:noFill/>
        </p:spPr>
        <p:txBody>
          <a:bodyPr wrap="none" rtlCol="0">
            <a:spAutoFit/>
          </a:bodyPr>
          <a:lstStyle/>
          <a:p>
            <a:r>
              <a:rPr lang="en-US" dirty="0"/>
              <a:t>Information bottleneck</a:t>
            </a:r>
          </a:p>
        </p:txBody>
      </p:sp>
    </p:spTree>
    <p:extLst>
      <p:ext uri="{BB962C8B-B14F-4D97-AF65-F5344CB8AC3E}">
        <p14:creationId xmlns:p14="http://schemas.microsoft.com/office/powerpoint/2010/main" val="210258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625 0 " pathEditMode="fixed" ptsTypes="AA">
                                      <p:cBhvr>
                                        <p:cTn id="6" dur="1000" fill="hold"/>
                                        <p:tgtEl>
                                          <p:spTgt spid="19"/>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3.95833E-6 -0.00162 L 0.04388 -3.7037E-7 " pathEditMode="fixed" rAng="0" ptsTypes="AA">
                                      <p:cBhvr>
                                        <p:cTn id="8" dur="1000" fill="hold"/>
                                        <p:tgtEl>
                                          <p:spTgt spid="20"/>
                                        </p:tgtEl>
                                        <p:attrNameLst>
                                          <p:attrName>ppt_x</p:attrName>
                                          <p:attrName>ppt_y</p:attrName>
                                        </p:attrNameLst>
                                      </p:cBhvr>
                                      <p:rCtr x="2187" y="69"/>
                                    </p:animMotion>
                                  </p:childTnLst>
                                </p:cTn>
                              </p:par>
                              <p:par>
                                <p:cTn id="9" presetID="0" presetClass="path" presetSubtype="0" accel="50000" decel="50000" fill="hold" grpId="0" nodeType="withEffect">
                                  <p:stCondLst>
                                    <p:cond delay="0"/>
                                  </p:stCondLst>
                                  <p:childTnLst>
                                    <p:animMotion origin="layout" path="M 0 0 L 0.02631 0 " pathEditMode="fixed" ptsTypes="AA">
                                      <p:cBhvr>
                                        <p:cTn id="10" dur="1000" fill="hold"/>
                                        <p:tgtEl>
                                          <p:spTgt spid="2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2.29167E-6 -0.00162 L -0.07357 1.85185E-6 " pathEditMode="fixed" rAng="0" ptsTypes="AA">
                                      <p:cBhvr>
                                        <p:cTn id="12" dur="1000" fill="hold"/>
                                        <p:tgtEl>
                                          <p:spTgt spid="27"/>
                                        </p:tgtEl>
                                        <p:attrNameLst>
                                          <p:attrName>ppt_x</p:attrName>
                                          <p:attrName>ppt_y</p:attrName>
                                        </p:attrNameLst>
                                      </p:cBhvr>
                                      <p:rCtr x="-3685" y="69"/>
                                    </p:animMotion>
                                  </p:childTnLst>
                                </p:cTn>
                              </p:par>
                              <p:par>
                                <p:cTn id="13" presetID="0" presetClass="path" presetSubtype="0" accel="50000" decel="50000" fill="hold" grpId="0" nodeType="withEffect">
                                  <p:stCondLst>
                                    <p:cond delay="0"/>
                                  </p:stCondLst>
                                  <p:childTnLst>
                                    <p:animMotion origin="layout" path="M 0 0 L -0.05534 0 " pathEditMode="fixed" ptsTypes="AA">
                                      <p:cBhvr>
                                        <p:cTn id="14" dur="1000" fill="hold"/>
                                        <p:tgtEl>
                                          <p:spTgt spid="26"/>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63 0 " pathEditMode="fixed" ptsTypes="AA">
                                      <p:cBhvr>
                                        <p:cTn id="16" dur="1000" fill="hold"/>
                                        <p:tgtEl>
                                          <p:spTgt spid="25"/>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2.70833E-6 -0.00162 L -0.01992 1.85185E-6 " pathEditMode="fixed" rAng="0" ptsTypes="AA">
                                      <p:cBhvr>
                                        <p:cTn id="18" dur="1000" fill="hold"/>
                                        <p:tgtEl>
                                          <p:spTgt spid="24"/>
                                        </p:tgtEl>
                                        <p:attrNameLst>
                                          <p:attrName>ppt_x</p:attrName>
                                          <p:attrName>ppt_y</p:attrName>
                                        </p:attrNameLst>
                                      </p:cBhvr>
                                      <p:rCtr x="-1003" y="69"/>
                                    </p:animMotion>
                                  </p:childTnLst>
                                </p:cTn>
                              </p:par>
                              <p:par>
                                <p:cTn id="19" presetID="0" presetClass="path" presetSubtype="0" accel="50000" decel="50000" fill="hold" grpId="0" nodeType="withEffect">
                                  <p:stCondLst>
                                    <p:cond delay="0"/>
                                  </p:stCondLst>
                                  <p:childTnLst>
                                    <p:animMotion origin="layout" path="M 0 0 L 0.00898 0 " pathEditMode="fixed" ptsTypes="AA">
                                      <p:cBhvr>
                                        <p:cTn id="20" dur="1000" fill="hold"/>
                                        <p:tgtEl>
                                          <p:spTgt spid="22"/>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4.16667E-6 3.7037E-7 L 0.01498 3.7037E-7 " pathEditMode="fixed" rAng="0" ptsTypes="AA">
                                      <p:cBhvr>
                                        <p:cTn id="24" dur="1000" fill="hold"/>
                                        <p:tgtEl>
                                          <p:spTgt spid="28"/>
                                        </p:tgtEl>
                                        <p:attrNameLst>
                                          <p:attrName>ppt_x</p:attrName>
                                          <p:attrName>ppt_y</p:attrName>
                                        </p:attrNameLst>
                                      </p:cBhvr>
                                      <p:rCtr x="742" y="0"/>
                                    </p:animMotion>
                                  </p:childTnLst>
                                </p:cTn>
                              </p:par>
                              <p:par>
                                <p:cTn id="25" presetID="0" presetClass="path" presetSubtype="0" accel="50000" decel="50000" fill="hold" grpId="0" nodeType="withEffect">
                                  <p:stCondLst>
                                    <p:cond delay="0"/>
                                  </p:stCondLst>
                                  <p:childTnLst>
                                    <p:animMotion origin="layout" path="M -8.33333E-7 3.7037E-7 L -0.02044 3.7037E-7 " pathEditMode="fixed" rAng="0" ptsTypes="AA">
                                      <p:cBhvr>
                                        <p:cTn id="26" dur="1000" fill="hold"/>
                                        <p:tgtEl>
                                          <p:spTgt spid="30"/>
                                        </p:tgtEl>
                                        <p:attrNameLst>
                                          <p:attrName>ppt_x</p:attrName>
                                          <p:attrName>ppt_y</p:attrName>
                                        </p:attrNameLst>
                                      </p:cBhvr>
                                      <p:rCtr x="-1029" y="0"/>
                                    </p:animMotion>
                                  </p:childTnLst>
                                </p:cTn>
                              </p:par>
                              <p:par>
                                <p:cTn id="27" presetID="0" presetClass="path" presetSubtype="0" accel="50000" decel="50000" fill="hold" grpId="0" nodeType="withEffect">
                                  <p:stCondLst>
                                    <p:cond delay="0"/>
                                  </p:stCondLst>
                                  <p:childTnLst>
                                    <p:animMotion origin="layout" path="M 8.33333E-7 3.7037E-7 L -0.03294 3.7037E-7 " pathEditMode="fixed" rAng="0" ptsTypes="AA">
                                      <p:cBhvr>
                                        <p:cTn id="28" dur="1000" fill="hold"/>
                                        <p:tgtEl>
                                          <p:spTgt spid="31"/>
                                        </p:tgtEl>
                                        <p:attrNameLst>
                                          <p:attrName>ppt_x</p:attrName>
                                          <p:attrName>ppt_y</p:attrName>
                                        </p:attrNameLst>
                                      </p:cBhvr>
                                      <p:rCtr x="-1654" y="0"/>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4" grpId="0" animBg="1"/>
      <p:bldP spid="25" grpId="0" animBg="1"/>
      <p:bldP spid="26" grpId="0" animBg="1"/>
      <p:bldP spid="27" grpId="0" animBg="1"/>
      <p:bldP spid="28" grpId="0" animBg="1"/>
      <p:bldP spid="30" grpId="0" animBg="1"/>
      <p:bldP spid="31" grpId="0" animBg="1"/>
      <p:bldP spid="3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D99A-5764-06D2-BAA8-283654F92381}"/>
              </a:ext>
            </a:extLst>
          </p:cNvPr>
          <p:cNvSpPr>
            <a:spLocks noGrp="1"/>
          </p:cNvSpPr>
          <p:nvPr>
            <p:ph type="title"/>
          </p:nvPr>
        </p:nvSpPr>
        <p:spPr/>
        <p:txBody>
          <a:bodyPr/>
          <a:lstStyle/>
          <a:p>
            <a:r>
              <a:rPr lang="en-US" dirty="0"/>
              <a:t>Shared audio-text space</a:t>
            </a:r>
          </a:p>
        </p:txBody>
      </p:sp>
      <p:sp>
        <p:nvSpPr>
          <p:cNvPr id="4" name="Date Placeholder 3">
            <a:extLst>
              <a:ext uri="{FF2B5EF4-FFF2-40B4-BE49-F238E27FC236}">
                <a16:creationId xmlns:a16="http://schemas.microsoft.com/office/drawing/2014/main" id="{F24BECF9-7F08-0194-562D-C81FD84EAAC1}"/>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69A8FA27-E920-C674-3DA3-8FD25B936B69}"/>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11A4C094-0072-9396-C8D8-94C0A93C3DF6}"/>
              </a:ext>
            </a:extLst>
          </p:cNvPr>
          <p:cNvSpPr>
            <a:spLocks noGrp="1"/>
          </p:cNvSpPr>
          <p:nvPr>
            <p:ph type="sldNum" sz="quarter" idx="12"/>
          </p:nvPr>
        </p:nvSpPr>
        <p:spPr/>
        <p:txBody>
          <a:bodyPr/>
          <a:lstStyle/>
          <a:p>
            <a:fld id="{D7ADE906-F283-C946-BC01-81E82A8FB615}" type="slidenum">
              <a:rPr lang="en-US" smtClean="0"/>
              <a:pPr/>
              <a:t>41</a:t>
            </a:fld>
            <a:endParaRPr lang="en-US" dirty="0"/>
          </a:p>
        </p:txBody>
      </p:sp>
      <p:cxnSp>
        <p:nvCxnSpPr>
          <p:cNvPr id="7" name="Straight Arrow Connector 6">
            <a:extLst>
              <a:ext uri="{FF2B5EF4-FFF2-40B4-BE49-F238E27FC236}">
                <a16:creationId xmlns:a16="http://schemas.microsoft.com/office/drawing/2014/main" id="{CC4FD029-975B-5243-25B6-99D5A94AC760}"/>
              </a:ext>
            </a:extLst>
          </p:cNvPr>
          <p:cNvCxnSpPr/>
          <p:nvPr/>
        </p:nvCxnSpPr>
        <p:spPr>
          <a:xfrm>
            <a:off x="4283922" y="4319492"/>
            <a:ext cx="391886" cy="0"/>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grpSp>
        <p:nvGrpSpPr>
          <p:cNvPr id="8" name="Group 7">
            <a:extLst>
              <a:ext uri="{FF2B5EF4-FFF2-40B4-BE49-F238E27FC236}">
                <a16:creationId xmlns:a16="http://schemas.microsoft.com/office/drawing/2014/main" id="{E5270AAD-0197-0429-67A2-87F359B22610}"/>
              </a:ext>
            </a:extLst>
          </p:cNvPr>
          <p:cNvGrpSpPr/>
          <p:nvPr/>
        </p:nvGrpSpPr>
        <p:grpSpPr>
          <a:xfrm>
            <a:off x="1721464" y="2386026"/>
            <a:ext cx="2391234" cy="1352331"/>
            <a:chOff x="3133784" y="4436330"/>
            <a:chExt cx="3512645" cy="1456680"/>
          </a:xfrm>
        </p:grpSpPr>
        <p:pic>
          <p:nvPicPr>
            <p:cNvPr id="9" name="Graphic 8" descr="Voice">
              <a:extLst>
                <a:ext uri="{FF2B5EF4-FFF2-40B4-BE49-F238E27FC236}">
                  <a16:creationId xmlns:a16="http://schemas.microsoft.com/office/drawing/2014/main" id="{8E511B3D-AB66-3068-7E91-A5DCD492E9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33784" y="4707471"/>
              <a:ext cx="914400" cy="914400"/>
            </a:xfrm>
            <a:prstGeom prst="rect">
              <a:avLst/>
            </a:prstGeom>
          </p:spPr>
        </p:pic>
        <p:pic>
          <p:nvPicPr>
            <p:cNvPr id="10" name="Graphic 9" descr="Voice">
              <a:extLst>
                <a:ext uri="{FF2B5EF4-FFF2-40B4-BE49-F238E27FC236}">
                  <a16:creationId xmlns:a16="http://schemas.microsoft.com/office/drawing/2014/main" id="{F9F86E14-7CFD-A617-133A-0632CD0FE4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9572" y="4813906"/>
              <a:ext cx="914400" cy="701529"/>
            </a:xfrm>
            <a:prstGeom prst="rect">
              <a:avLst/>
            </a:prstGeom>
          </p:spPr>
        </p:pic>
        <p:pic>
          <p:nvPicPr>
            <p:cNvPr id="11" name="Graphic 10" descr="Voice">
              <a:extLst>
                <a:ext uri="{FF2B5EF4-FFF2-40B4-BE49-F238E27FC236}">
                  <a16:creationId xmlns:a16="http://schemas.microsoft.com/office/drawing/2014/main" id="{BA0C8618-1EE8-4138-E2A8-12BE31C46E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73173" y="4436330"/>
              <a:ext cx="914400" cy="1456680"/>
            </a:xfrm>
            <a:prstGeom prst="rect">
              <a:avLst/>
            </a:prstGeom>
          </p:spPr>
        </p:pic>
        <p:pic>
          <p:nvPicPr>
            <p:cNvPr id="12" name="Graphic 11" descr="Voice">
              <a:extLst>
                <a:ext uri="{FF2B5EF4-FFF2-40B4-BE49-F238E27FC236}">
                  <a16:creationId xmlns:a16="http://schemas.microsoft.com/office/drawing/2014/main" id="{4DC5CC6D-54DB-9A8A-E682-F5D1B29F60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2029" y="4944839"/>
              <a:ext cx="914400" cy="439661"/>
            </a:xfrm>
            <a:prstGeom prst="rect">
              <a:avLst/>
            </a:prstGeom>
          </p:spPr>
        </p:pic>
      </p:grpSp>
      <p:sp>
        <p:nvSpPr>
          <p:cNvPr id="13" name="TextBox 12">
            <a:extLst>
              <a:ext uri="{FF2B5EF4-FFF2-40B4-BE49-F238E27FC236}">
                <a16:creationId xmlns:a16="http://schemas.microsoft.com/office/drawing/2014/main" id="{480F88F2-22A6-529B-BC7E-0D564FB9B179}"/>
              </a:ext>
            </a:extLst>
          </p:cNvPr>
          <p:cNvSpPr txBox="1"/>
          <p:nvPr/>
        </p:nvSpPr>
        <p:spPr>
          <a:xfrm>
            <a:off x="1758431" y="4168692"/>
            <a:ext cx="2479525" cy="369332"/>
          </a:xfrm>
          <a:prstGeom prst="rect">
            <a:avLst/>
          </a:prstGeom>
          <a:noFill/>
        </p:spPr>
        <p:txBody>
          <a:bodyPr wrap="none" rtlCol="0">
            <a:spAutoFit/>
          </a:bodyPr>
          <a:lstStyle/>
          <a:p>
            <a:r>
              <a:rPr lang="en-US" dirty="0">
                <a:latin typeface="+mj-lt"/>
              </a:rPr>
              <a:t>play don’t stop believing</a:t>
            </a:r>
          </a:p>
        </p:txBody>
      </p:sp>
      <p:cxnSp>
        <p:nvCxnSpPr>
          <p:cNvPr id="14" name="Straight Arrow Connector 13">
            <a:extLst>
              <a:ext uri="{FF2B5EF4-FFF2-40B4-BE49-F238E27FC236}">
                <a16:creationId xmlns:a16="http://schemas.microsoft.com/office/drawing/2014/main" id="{3BA9AACA-BDB4-88CE-787C-A082D2097779}"/>
              </a:ext>
            </a:extLst>
          </p:cNvPr>
          <p:cNvCxnSpPr/>
          <p:nvPr/>
        </p:nvCxnSpPr>
        <p:spPr>
          <a:xfrm>
            <a:off x="4283922" y="3062192"/>
            <a:ext cx="391886" cy="0"/>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sp>
        <p:nvSpPr>
          <p:cNvPr id="15" name="Rounded Rectangle 14">
            <a:extLst>
              <a:ext uri="{FF2B5EF4-FFF2-40B4-BE49-F238E27FC236}">
                <a16:creationId xmlns:a16="http://schemas.microsoft.com/office/drawing/2014/main" id="{6BC0BC7A-DDC3-FB58-7D9A-3A25FEA18A33}"/>
              </a:ext>
            </a:extLst>
          </p:cNvPr>
          <p:cNvSpPr/>
          <p:nvPr/>
        </p:nvSpPr>
        <p:spPr>
          <a:xfrm>
            <a:off x="4949160" y="2702963"/>
            <a:ext cx="1030514" cy="718456"/>
          </a:xfrm>
          <a:prstGeom prst="roundRect">
            <a:avLst>
              <a:gd name="adj" fmla="val 14647"/>
            </a:avLst>
          </a:prstGeom>
          <a:solidFill>
            <a:srgbClr val="87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Audio</a:t>
            </a:r>
          </a:p>
          <a:p>
            <a:pPr algn="ctr"/>
            <a:r>
              <a:rPr lang="en-US" dirty="0">
                <a:latin typeface="+mj-lt"/>
              </a:rPr>
              <a:t>Encoder</a:t>
            </a:r>
          </a:p>
        </p:txBody>
      </p:sp>
      <p:sp>
        <p:nvSpPr>
          <p:cNvPr id="16" name="Rounded Rectangle 15">
            <a:extLst>
              <a:ext uri="{FF2B5EF4-FFF2-40B4-BE49-F238E27FC236}">
                <a16:creationId xmlns:a16="http://schemas.microsoft.com/office/drawing/2014/main" id="{3B612F9B-889B-60C0-EC1F-CA4D8BE70126}"/>
              </a:ext>
            </a:extLst>
          </p:cNvPr>
          <p:cNvSpPr/>
          <p:nvPr/>
        </p:nvSpPr>
        <p:spPr>
          <a:xfrm>
            <a:off x="4949160" y="3960264"/>
            <a:ext cx="1030514" cy="718456"/>
          </a:xfrm>
          <a:prstGeom prst="roundRect">
            <a:avLst>
              <a:gd name="adj" fmla="val 14647"/>
            </a:avLst>
          </a:prstGeom>
          <a:solidFill>
            <a:srgbClr val="87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Text Encoder</a:t>
            </a:r>
          </a:p>
        </p:txBody>
      </p:sp>
      <p:cxnSp>
        <p:nvCxnSpPr>
          <p:cNvPr id="17" name="Straight Arrow Connector 16">
            <a:extLst>
              <a:ext uri="{FF2B5EF4-FFF2-40B4-BE49-F238E27FC236}">
                <a16:creationId xmlns:a16="http://schemas.microsoft.com/office/drawing/2014/main" id="{A6F7FEBB-7A97-57E1-C1F4-0B152714FCBF}"/>
              </a:ext>
            </a:extLst>
          </p:cNvPr>
          <p:cNvCxnSpPr/>
          <p:nvPr/>
        </p:nvCxnSpPr>
        <p:spPr>
          <a:xfrm>
            <a:off x="6214322" y="4308283"/>
            <a:ext cx="391886" cy="0"/>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708DF6F-2CD4-1816-EF8D-19F7E9439F5E}"/>
              </a:ext>
            </a:extLst>
          </p:cNvPr>
          <p:cNvCxnSpPr/>
          <p:nvPr/>
        </p:nvCxnSpPr>
        <p:spPr>
          <a:xfrm>
            <a:off x="6214322" y="3050983"/>
            <a:ext cx="391886" cy="0"/>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D6FD3894-8E60-CD62-2D1D-B1DAC890E7C4}"/>
              </a:ext>
            </a:extLst>
          </p:cNvPr>
          <p:cNvSpPr/>
          <p:nvPr/>
        </p:nvSpPr>
        <p:spPr>
          <a:xfrm>
            <a:off x="6989322"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0799857-72A9-BC5E-B180-4A7A2C44F26E}"/>
              </a:ext>
            </a:extLst>
          </p:cNvPr>
          <p:cNvSpPr/>
          <p:nvPr/>
        </p:nvSpPr>
        <p:spPr>
          <a:xfrm>
            <a:off x="7205222"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936E2C-1BC7-F3AC-C76F-5735D516BFE8}"/>
              </a:ext>
            </a:extLst>
          </p:cNvPr>
          <p:cNvSpPr/>
          <p:nvPr/>
        </p:nvSpPr>
        <p:spPr>
          <a:xfrm>
            <a:off x="7421122"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7DBD0C9-99DE-2380-A64B-A399C628A5A6}"/>
              </a:ext>
            </a:extLst>
          </p:cNvPr>
          <p:cNvSpPr/>
          <p:nvPr/>
        </p:nvSpPr>
        <p:spPr>
          <a:xfrm>
            <a:off x="7637022"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BBC521B-72FE-83EF-E70C-BF5975823417}"/>
              </a:ext>
            </a:extLst>
          </p:cNvPr>
          <p:cNvSpPr/>
          <p:nvPr/>
        </p:nvSpPr>
        <p:spPr>
          <a:xfrm>
            <a:off x="7852922"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68D44CA-D351-C3AA-7C27-1977A2BAB93D}"/>
              </a:ext>
            </a:extLst>
          </p:cNvPr>
          <p:cNvSpPr/>
          <p:nvPr/>
        </p:nvSpPr>
        <p:spPr>
          <a:xfrm>
            <a:off x="8068822"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B593C8D-C1A9-8E70-C656-D7FAA0DD7351}"/>
              </a:ext>
            </a:extLst>
          </p:cNvPr>
          <p:cNvSpPr/>
          <p:nvPr/>
        </p:nvSpPr>
        <p:spPr>
          <a:xfrm>
            <a:off x="8285658"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9EFC1A-AD41-4FB2-6CEB-BB4E953B4F24}"/>
              </a:ext>
            </a:extLst>
          </p:cNvPr>
          <p:cNvSpPr/>
          <p:nvPr/>
        </p:nvSpPr>
        <p:spPr>
          <a:xfrm>
            <a:off x="8501558"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E5B6C07-1D8A-558D-3AEC-2D2304730DBF}"/>
              </a:ext>
            </a:extLst>
          </p:cNvPr>
          <p:cNvSpPr/>
          <p:nvPr/>
        </p:nvSpPr>
        <p:spPr>
          <a:xfrm>
            <a:off x="8717458" y="2759299"/>
            <a:ext cx="127000" cy="628530"/>
          </a:xfrm>
          <a:prstGeom prst="rect">
            <a:avLst/>
          </a:prstGeom>
          <a:solidFill>
            <a:srgbClr val="1CB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28666F4-2D28-5D56-0C8C-305A9CED4A27}"/>
              </a:ext>
            </a:extLst>
          </p:cNvPr>
          <p:cNvSpPr/>
          <p:nvPr/>
        </p:nvSpPr>
        <p:spPr>
          <a:xfrm>
            <a:off x="7587592" y="3960264"/>
            <a:ext cx="127000" cy="62853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F044797-B47F-4452-3C72-F785250C99B7}"/>
              </a:ext>
            </a:extLst>
          </p:cNvPr>
          <p:cNvSpPr/>
          <p:nvPr/>
        </p:nvSpPr>
        <p:spPr>
          <a:xfrm>
            <a:off x="7803492" y="3960264"/>
            <a:ext cx="127000" cy="62853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158F25D-0DB3-8A82-315B-11AACF6C60C5}"/>
              </a:ext>
            </a:extLst>
          </p:cNvPr>
          <p:cNvSpPr/>
          <p:nvPr/>
        </p:nvSpPr>
        <p:spPr>
          <a:xfrm>
            <a:off x="8019392" y="3960264"/>
            <a:ext cx="127000" cy="62853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EB11578-87F1-51DD-E403-BB0F745DA19E}"/>
              </a:ext>
            </a:extLst>
          </p:cNvPr>
          <p:cNvSpPr/>
          <p:nvPr/>
        </p:nvSpPr>
        <p:spPr>
          <a:xfrm>
            <a:off x="8235292" y="3960264"/>
            <a:ext cx="127000" cy="62853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1B02260-1070-942C-0007-625269E1A5DB}"/>
              </a:ext>
            </a:extLst>
          </p:cNvPr>
          <p:cNvSpPr txBox="1"/>
          <p:nvPr/>
        </p:nvSpPr>
        <p:spPr>
          <a:xfrm>
            <a:off x="5835602" y="1806632"/>
            <a:ext cx="4062779" cy="646331"/>
          </a:xfrm>
          <a:prstGeom prst="rect">
            <a:avLst/>
          </a:prstGeom>
          <a:noFill/>
        </p:spPr>
        <p:txBody>
          <a:bodyPr wrap="none" rtlCol="0">
            <a:spAutoFit/>
          </a:bodyPr>
          <a:lstStyle/>
          <a:p>
            <a:r>
              <a:rPr lang="en-US" dirty="0"/>
              <a:t>Requires manual chunking and alignment</a:t>
            </a:r>
          </a:p>
          <a:p>
            <a:pPr algn="ctr"/>
            <a:r>
              <a:rPr lang="en-US" dirty="0"/>
              <a:t>[Denisov et al. 2020]</a:t>
            </a:r>
          </a:p>
        </p:txBody>
      </p:sp>
    </p:spTree>
    <p:extLst>
      <p:ext uri="{BB962C8B-B14F-4D97-AF65-F5344CB8AC3E}">
        <p14:creationId xmlns:p14="http://schemas.microsoft.com/office/powerpoint/2010/main" val="178526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1771 0 " pathEditMode="relative" ptsTypes="AA">
                                      <p:cBhvr>
                                        <p:cTn id="6" dur="1000" fill="hold"/>
                                        <p:tgtEl>
                                          <p:spTgt spid="19"/>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1771 0 " pathEditMode="relative" ptsTypes="AA">
                                      <p:cBhvr>
                                        <p:cTn id="8" dur="1000" fill="hold"/>
                                        <p:tgtEl>
                                          <p:spTgt spid="21"/>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1771 0 " pathEditMode="relative" ptsTypes="AA">
                                      <p:cBhvr>
                                        <p:cTn id="10" dur="1000" fill="hold"/>
                                        <p:tgtEl>
                                          <p:spTgt spid="23"/>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1666 0 " pathEditMode="relative" ptsTypes="AA">
                                      <p:cBhvr>
                                        <p:cTn id="12" dur="1000" fill="hold"/>
                                        <p:tgtEl>
                                          <p:spTgt spid="25"/>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1823 0 " pathEditMode="relative" ptsTypes="AA">
                                      <p:cBhvr>
                                        <p:cTn id="14" dur="1000" fill="hold"/>
                                        <p:tgtEl>
                                          <p:spTgt spid="27"/>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3" grpId="0" animBg="1"/>
      <p:bldP spid="25" grpId="0" animBg="1"/>
      <p:bldP spid="27" grpId="0" animBg="1"/>
      <p:bldP spid="3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FCA0-9A95-FD1C-4FAB-2A414F3AE85A}"/>
              </a:ext>
            </a:extLst>
          </p:cNvPr>
          <p:cNvSpPr>
            <a:spLocks noGrp="1"/>
          </p:cNvSpPr>
          <p:nvPr>
            <p:ph type="title"/>
          </p:nvPr>
        </p:nvSpPr>
        <p:spPr/>
        <p:txBody>
          <a:bodyPr/>
          <a:lstStyle/>
          <a:p>
            <a:r>
              <a:rPr lang="en-US" dirty="0"/>
              <a:t>Shared audio-text space</a:t>
            </a:r>
          </a:p>
        </p:txBody>
      </p:sp>
      <p:sp>
        <p:nvSpPr>
          <p:cNvPr id="3" name="Content Placeholder 2">
            <a:extLst>
              <a:ext uri="{FF2B5EF4-FFF2-40B4-BE49-F238E27FC236}">
                <a16:creationId xmlns:a16="http://schemas.microsoft.com/office/drawing/2014/main" id="{CC1249C0-B284-B287-BCFA-B9EB3B0B9235}"/>
              </a:ext>
            </a:extLst>
          </p:cNvPr>
          <p:cNvSpPr>
            <a:spLocks noGrp="1"/>
          </p:cNvSpPr>
          <p:nvPr>
            <p:ph idx="1"/>
          </p:nvPr>
        </p:nvSpPr>
        <p:spPr/>
        <p:txBody>
          <a:bodyPr/>
          <a:lstStyle/>
          <a:p>
            <a:r>
              <a:rPr lang="en-US" dirty="0"/>
              <a:t>We avoid these issues by simply delegating this to the decoder</a:t>
            </a:r>
          </a:p>
          <a:p>
            <a:r>
              <a:rPr lang="en-US" dirty="0"/>
              <a:t>Sufficiently constrained decoder should learn to share space since it is not big enough to separately learn each task</a:t>
            </a:r>
          </a:p>
        </p:txBody>
      </p:sp>
      <p:sp>
        <p:nvSpPr>
          <p:cNvPr id="4" name="Date Placeholder 3">
            <a:extLst>
              <a:ext uri="{FF2B5EF4-FFF2-40B4-BE49-F238E27FC236}">
                <a16:creationId xmlns:a16="http://schemas.microsoft.com/office/drawing/2014/main" id="{A89445E5-A9B0-511F-E8FC-7819495D2CA6}"/>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66AF77D8-245C-CEB7-F8C8-7A262B936FCC}"/>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D7C83FFB-4DC3-71F2-5782-2D078C54B2EE}"/>
              </a:ext>
            </a:extLst>
          </p:cNvPr>
          <p:cNvSpPr>
            <a:spLocks noGrp="1"/>
          </p:cNvSpPr>
          <p:nvPr>
            <p:ph type="sldNum" sz="quarter" idx="12"/>
          </p:nvPr>
        </p:nvSpPr>
        <p:spPr/>
        <p:txBody>
          <a:bodyPr/>
          <a:lstStyle/>
          <a:p>
            <a:fld id="{D7ADE906-F283-C946-BC01-81E82A8FB615}" type="slidenum">
              <a:rPr lang="en-US" smtClean="0"/>
              <a:pPr/>
              <a:t>42</a:t>
            </a:fld>
            <a:endParaRPr lang="en-US" dirty="0"/>
          </a:p>
        </p:txBody>
      </p:sp>
    </p:spTree>
    <p:extLst>
      <p:ext uri="{BB962C8B-B14F-4D97-AF65-F5344CB8AC3E}">
        <p14:creationId xmlns:p14="http://schemas.microsoft.com/office/powerpoint/2010/main" val="206421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826C9-B2B4-A344-A672-B88E9EAB8369}"/>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6697AAFD-F7FA-5AB1-6CF3-7E3E381FA216}"/>
              </a:ext>
            </a:extLst>
          </p:cNvPr>
          <p:cNvSpPr>
            <a:spLocks noGrp="1"/>
          </p:cNvSpPr>
          <p:nvPr>
            <p:ph type="ftr" sz="quarter" idx="11"/>
          </p:nvPr>
        </p:nvSpPr>
        <p:spPr/>
        <p:txBody>
          <a:bodyPr/>
          <a:lstStyle/>
          <a:p>
            <a:r>
              <a:rPr lang="en-US" dirty="0"/>
              <a:t>Dissertation Proposal - Subendhu Rongali</a:t>
            </a:r>
          </a:p>
        </p:txBody>
      </p:sp>
      <p:sp>
        <p:nvSpPr>
          <p:cNvPr id="6" name="Slide Number Placeholder 5">
            <a:extLst>
              <a:ext uri="{FF2B5EF4-FFF2-40B4-BE49-F238E27FC236}">
                <a16:creationId xmlns:a16="http://schemas.microsoft.com/office/drawing/2014/main" id="{20C6CBBB-553A-F222-6EA1-B23ECD4C0FBB}"/>
              </a:ext>
            </a:extLst>
          </p:cNvPr>
          <p:cNvSpPr>
            <a:spLocks noGrp="1"/>
          </p:cNvSpPr>
          <p:nvPr>
            <p:ph type="sldNum" sz="quarter" idx="12"/>
          </p:nvPr>
        </p:nvSpPr>
        <p:spPr/>
        <p:txBody>
          <a:bodyPr/>
          <a:lstStyle/>
          <a:p>
            <a:fld id="{D7ADE906-F283-C946-BC01-81E82A8FB615}" type="slidenum">
              <a:rPr lang="en-US" smtClean="0"/>
              <a:pPr/>
              <a:t>43</a:t>
            </a:fld>
            <a:endParaRPr lang="en-US" dirty="0"/>
          </a:p>
        </p:txBody>
      </p:sp>
      <p:sp>
        <p:nvSpPr>
          <p:cNvPr id="7" name="Title 1">
            <a:extLst>
              <a:ext uri="{FF2B5EF4-FFF2-40B4-BE49-F238E27FC236}">
                <a16:creationId xmlns:a16="http://schemas.microsoft.com/office/drawing/2014/main" id="{3D0EB62B-9C49-98A4-835C-2A79C95A0269}"/>
              </a:ext>
            </a:extLst>
          </p:cNvPr>
          <p:cNvSpPr>
            <a:spLocks noGrp="1"/>
          </p:cNvSpPr>
          <p:nvPr>
            <p:ph type="title"/>
          </p:nvPr>
        </p:nvSpPr>
        <p:spPr>
          <a:xfrm>
            <a:off x="838200" y="365125"/>
            <a:ext cx="10515600" cy="1325563"/>
          </a:xfrm>
        </p:spPr>
        <p:txBody>
          <a:bodyPr/>
          <a:lstStyle/>
          <a:p>
            <a:r>
              <a:rPr lang="en-US" dirty="0"/>
              <a:t>AT-AT: Three phases</a:t>
            </a:r>
          </a:p>
        </p:txBody>
      </p:sp>
      <p:sp>
        <p:nvSpPr>
          <p:cNvPr id="8" name="Content Placeholder 2">
            <a:extLst>
              <a:ext uri="{FF2B5EF4-FFF2-40B4-BE49-F238E27FC236}">
                <a16:creationId xmlns:a16="http://schemas.microsoft.com/office/drawing/2014/main" id="{94E216A5-BAE0-E861-6766-D464776ED05A}"/>
              </a:ext>
            </a:extLst>
          </p:cNvPr>
          <p:cNvSpPr>
            <a:spLocks noGrp="1"/>
          </p:cNvSpPr>
          <p:nvPr>
            <p:ph idx="1"/>
          </p:nvPr>
        </p:nvSpPr>
        <p:spPr>
          <a:xfrm>
            <a:off x="838200" y="1825625"/>
            <a:ext cx="10515600" cy="4351338"/>
          </a:xfrm>
        </p:spPr>
        <p:txBody>
          <a:bodyPr/>
          <a:lstStyle/>
          <a:p>
            <a:r>
              <a:rPr lang="en-US" dirty="0"/>
              <a:t>Pretraining</a:t>
            </a:r>
          </a:p>
          <a:p>
            <a:r>
              <a:rPr lang="en-US" dirty="0"/>
              <a:t>Finetuning</a:t>
            </a:r>
          </a:p>
          <a:p>
            <a:r>
              <a:rPr lang="en-US" dirty="0"/>
              <a:t>Zero-shot learning</a:t>
            </a:r>
          </a:p>
        </p:txBody>
      </p:sp>
    </p:spTree>
    <p:extLst>
      <p:ext uri="{BB962C8B-B14F-4D97-AF65-F5344CB8AC3E}">
        <p14:creationId xmlns:p14="http://schemas.microsoft.com/office/powerpoint/2010/main" val="2408938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B2BC-62A3-853F-34AF-1630433F7F33}"/>
              </a:ext>
            </a:extLst>
          </p:cNvPr>
          <p:cNvSpPr>
            <a:spLocks noGrp="1"/>
          </p:cNvSpPr>
          <p:nvPr>
            <p:ph type="title"/>
          </p:nvPr>
        </p:nvSpPr>
        <p:spPr/>
        <p:txBody>
          <a:bodyPr/>
          <a:lstStyle/>
          <a:p>
            <a:r>
              <a:rPr lang="en-US" dirty="0"/>
              <a:t>AT-AT: Pretraining phase</a:t>
            </a:r>
          </a:p>
        </p:txBody>
      </p:sp>
      <p:sp>
        <p:nvSpPr>
          <p:cNvPr id="4" name="Date Placeholder 3">
            <a:extLst>
              <a:ext uri="{FF2B5EF4-FFF2-40B4-BE49-F238E27FC236}">
                <a16:creationId xmlns:a16="http://schemas.microsoft.com/office/drawing/2014/main" id="{859DC253-3AE2-1B7E-97C4-471D4D732933}"/>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A66479AB-626B-8790-DCE2-863D11104D29}"/>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CFB98E2B-CED1-B58E-FF32-9675B6BA55F2}"/>
              </a:ext>
            </a:extLst>
          </p:cNvPr>
          <p:cNvSpPr>
            <a:spLocks noGrp="1"/>
          </p:cNvSpPr>
          <p:nvPr>
            <p:ph type="sldNum" sz="quarter" idx="12"/>
          </p:nvPr>
        </p:nvSpPr>
        <p:spPr/>
        <p:txBody>
          <a:bodyPr/>
          <a:lstStyle/>
          <a:p>
            <a:fld id="{D7ADE906-F283-C946-BC01-81E82A8FB615}" type="slidenum">
              <a:rPr lang="en-US" smtClean="0"/>
              <a:pPr/>
              <a:t>44</a:t>
            </a:fld>
            <a:endParaRPr lang="en-US" dirty="0"/>
          </a:p>
        </p:txBody>
      </p:sp>
      <p:sp>
        <p:nvSpPr>
          <p:cNvPr id="7" name="Content Placeholder 2">
            <a:extLst>
              <a:ext uri="{FF2B5EF4-FFF2-40B4-BE49-F238E27FC236}">
                <a16:creationId xmlns:a16="http://schemas.microsoft.com/office/drawing/2014/main" id="{98DE4425-3562-7974-9116-F4EA3A33C40F}"/>
              </a:ext>
            </a:extLst>
          </p:cNvPr>
          <p:cNvSpPr>
            <a:spLocks noGrp="1"/>
          </p:cNvSpPr>
          <p:nvPr>
            <p:ph idx="1"/>
          </p:nvPr>
        </p:nvSpPr>
        <p:spPr>
          <a:xfrm>
            <a:off x="838200" y="1690688"/>
            <a:ext cx="10515600" cy="4351338"/>
          </a:xfrm>
        </p:spPr>
        <p:txBody>
          <a:bodyPr/>
          <a:lstStyle/>
          <a:p>
            <a:r>
              <a:rPr lang="en-US" dirty="0"/>
              <a:t>The model is trained using all available data from multiple tasks such as ASR, SLU etc. The goal is to learn as much knowledge as possible.</a:t>
            </a:r>
          </a:p>
          <a:p>
            <a:r>
              <a:rPr lang="en-US" dirty="0"/>
              <a:t>The task label, which denotes which task is being performed, is passed as the BOS token while decoding.</a:t>
            </a:r>
          </a:p>
        </p:txBody>
      </p:sp>
      <p:graphicFrame>
        <p:nvGraphicFramePr>
          <p:cNvPr id="9" name="Content Placeholder 4">
            <a:extLst>
              <a:ext uri="{FF2B5EF4-FFF2-40B4-BE49-F238E27FC236}">
                <a16:creationId xmlns:a16="http://schemas.microsoft.com/office/drawing/2014/main" id="{4E6F21E9-A445-5603-0170-F73EA2F96693}"/>
              </a:ext>
            </a:extLst>
          </p:cNvPr>
          <p:cNvGraphicFramePr>
            <a:graphicFrameLocks/>
          </p:cNvGraphicFramePr>
          <p:nvPr>
            <p:extLst>
              <p:ext uri="{D42A27DB-BD31-4B8C-83A1-F6EECF244321}">
                <p14:modId xmlns:p14="http://schemas.microsoft.com/office/powerpoint/2010/main" val="2339001141"/>
              </p:ext>
            </p:extLst>
          </p:nvPr>
        </p:nvGraphicFramePr>
        <p:xfrm>
          <a:off x="631693" y="3614856"/>
          <a:ext cx="11168007" cy="2595880"/>
        </p:xfrm>
        <a:graphic>
          <a:graphicData uri="http://schemas.openxmlformats.org/drawingml/2006/table">
            <a:tbl>
              <a:tblPr firstRow="1" bandRow="1">
                <a:tableStyleId>{F2DE63D5-997A-4646-A377-4702673A728D}</a:tableStyleId>
              </a:tblPr>
              <a:tblGrid>
                <a:gridCol w="3127507">
                  <a:extLst>
                    <a:ext uri="{9D8B030D-6E8A-4147-A177-3AD203B41FA5}">
                      <a16:colId xmlns:a16="http://schemas.microsoft.com/office/drawing/2014/main" val="2828685552"/>
                    </a:ext>
                  </a:extLst>
                </a:gridCol>
                <a:gridCol w="825500">
                  <a:extLst>
                    <a:ext uri="{9D8B030D-6E8A-4147-A177-3AD203B41FA5}">
                      <a16:colId xmlns:a16="http://schemas.microsoft.com/office/drawing/2014/main" val="3078188183"/>
                    </a:ext>
                  </a:extLst>
                </a:gridCol>
                <a:gridCol w="7215000">
                  <a:extLst>
                    <a:ext uri="{9D8B030D-6E8A-4147-A177-3AD203B41FA5}">
                      <a16:colId xmlns:a16="http://schemas.microsoft.com/office/drawing/2014/main" val="2324925598"/>
                    </a:ext>
                  </a:extLst>
                </a:gridCol>
              </a:tblGrid>
              <a:tr h="370840">
                <a:tc>
                  <a:txBody>
                    <a:bodyPr/>
                    <a:lstStyle/>
                    <a:p>
                      <a:pPr algn="ctr"/>
                      <a:r>
                        <a:rPr lang="en-US"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Source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Task</a:t>
                      </a:r>
                    </a:p>
                  </a:txBody>
                  <a:tcPr>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Target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7981391"/>
                  </a:ext>
                </a:extLst>
              </a:tr>
              <a:tr h="370840">
                <a:tc>
                  <a:txBody>
                    <a:bodyPr/>
                    <a:lstStyle/>
                    <a:p>
                      <a:pPr algn="ctr"/>
                      <a:r>
                        <a:rPr lang="en-US" dirty="0"/>
                        <a:t>Audio1.wav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ASR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play the latest hit songs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7709716"/>
                  </a:ext>
                </a:extLst>
              </a:tr>
              <a:tr h="370840">
                <a:tc>
                  <a:txBody>
                    <a:bodyPr/>
                    <a:lstStyle/>
                    <a:p>
                      <a:pPr algn="ctr"/>
                      <a:r>
                        <a:rPr lang="en-US" dirty="0"/>
                        <a:t>Audio2.wav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dirty="0">
                          <a:effectLst/>
                        </a:rPr>
                        <a:t>ASR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let’s listen to early nineties hip hop songs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1687546"/>
                  </a:ext>
                </a:extLst>
              </a:tr>
              <a:tr h="370840">
                <a:tc>
                  <a:txBody>
                    <a:bodyPr/>
                    <a:lstStyle/>
                    <a:p>
                      <a:pPr algn="ctr"/>
                      <a:r>
                        <a:rPr lang="en-US" dirty="0"/>
                        <a:t>Audio3.wav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SLU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PlayStation( play StationName(ninety-three f m )StationName)PlayStation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4923905"/>
                  </a:ext>
                </a:extLst>
              </a:tr>
              <a:tr h="370840">
                <a:tc>
                  <a:txBody>
                    <a:bodyPr/>
                    <a:lstStyle/>
                    <a:p>
                      <a:pPr algn="ctr"/>
                      <a:r>
                        <a:rPr lang="en-US" dirty="0"/>
                        <a:t>Audio4.wav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dirty="0">
                          <a:effectLst/>
                        </a:rPr>
                        <a:t>ASR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skip this song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9169922"/>
                  </a:ext>
                </a:extLst>
              </a:tr>
              <a:tr h="370840">
                <a:tc>
                  <a:txBody>
                    <a:bodyPr/>
                    <a:lstStyle/>
                    <a:p>
                      <a:pPr algn="ctr"/>
                      <a:r>
                        <a:rPr lang="en-US" dirty="0"/>
                        <a:t>Audio5.wav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dirty="0">
                          <a:effectLst/>
                        </a:rPr>
                        <a:t>SLU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PlayMusic( play ArtistName( the weeknd )ArtistName )PlayMusic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1126313"/>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2745263"/>
                  </a:ext>
                </a:extLst>
              </a:tr>
            </a:tbl>
          </a:graphicData>
        </a:graphic>
      </p:graphicFrame>
    </p:spTree>
    <p:extLst>
      <p:ext uri="{BB962C8B-B14F-4D97-AF65-F5344CB8AC3E}">
        <p14:creationId xmlns:p14="http://schemas.microsoft.com/office/powerpoint/2010/main" val="209897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122-8576-200A-6532-073DBE8510E0}"/>
              </a:ext>
            </a:extLst>
          </p:cNvPr>
          <p:cNvSpPr>
            <a:spLocks noGrp="1"/>
          </p:cNvSpPr>
          <p:nvPr>
            <p:ph type="title"/>
          </p:nvPr>
        </p:nvSpPr>
        <p:spPr/>
        <p:txBody>
          <a:bodyPr/>
          <a:lstStyle/>
          <a:p>
            <a:r>
              <a:rPr lang="en-US" dirty="0"/>
              <a:t>AT-AT: Finetuning phase</a:t>
            </a:r>
          </a:p>
        </p:txBody>
      </p:sp>
      <p:sp>
        <p:nvSpPr>
          <p:cNvPr id="4" name="Date Placeholder 3">
            <a:extLst>
              <a:ext uri="{FF2B5EF4-FFF2-40B4-BE49-F238E27FC236}">
                <a16:creationId xmlns:a16="http://schemas.microsoft.com/office/drawing/2014/main" id="{2D492946-E8C5-24BE-31E1-B9FD59B566CC}"/>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84016957-40F7-05B9-0C4E-BFB4B9D01484}"/>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854F16B9-F047-C68A-69A9-CB33E8DBE394}"/>
              </a:ext>
            </a:extLst>
          </p:cNvPr>
          <p:cNvSpPr>
            <a:spLocks noGrp="1"/>
          </p:cNvSpPr>
          <p:nvPr>
            <p:ph type="sldNum" sz="quarter" idx="12"/>
          </p:nvPr>
        </p:nvSpPr>
        <p:spPr/>
        <p:txBody>
          <a:bodyPr/>
          <a:lstStyle/>
          <a:p>
            <a:fld id="{D7ADE906-F283-C946-BC01-81E82A8FB615}" type="slidenum">
              <a:rPr lang="en-US" smtClean="0"/>
              <a:pPr/>
              <a:t>45</a:t>
            </a:fld>
            <a:endParaRPr lang="en-US" dirty="0"/>
          </a:p>
        </p:txBody>
      </p:sp>
      <p:sp>
        <p:nvSpPr>
          <p:cNvPr id="7" name="Content Placeholder 2">
            <a:extLst>
              <a:ext uri="{FF2B5EF4-FFF2-40B4-BE49-F238E27FC236}">
                <a16:creationId xmlns:a16="http://schemas.microsoft.com/office/drawing/2014/main" id="{B6B40A46-5703-99C6-1BE0-40C11857E63F}"/>
              </a:ext>
            </a:extLst>
          </p:cNvPr>
          <p:cNvSpPr>
            <a:spLocks noGrp="1"/>
          </p:cNvSpPr>
          <p:nvPr>
            <p:ph idx="1"/>
          </p:nvPr>
        </p:nvSpPr>
        <p:spPr>
          <a:xfrm>
            <a:off x="838200" y="1825625"/>
            <a:ext cx="10515600" cy="4351338"/>
          </a:xfrm>
        </p:spPr>
        <p:txBody>
          <a:bodyPr/>
          <a:lstStyle/>
          <a:p>
            <a:r>
              <a:rPr lang="en-US" dirty="0"/>
              <a:t>In this phase, we simply continue training AT-AT on a specific downstream task that we want to evaluate on. </a:t>
            </a:r>
          </a:p>
          <a:p>
            <a:r>
              <a:rPr lang="en-US" dirty="0"/>
              <a:t>This is done with gradual unfreezing with different learning rate multipliers to prevent any catastrophic forgetting.</a:t>
            </a:r>
          </a:p>
        </p:txBody>
      </p:sp>
    </p:spTree>
    <p:extLst>
      <p:ext uri="{BB962C8B-B14F-4D97-AF65-F5344CB8AC3E}">
        <p14:creationId xmlns:p14="http://schemas.microsoft.com/office/powerpoint/2010/main" val="80412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C40F-5B46-F006-C952-9F4155694A4F}"/>
              </a:ext>
            </a:extLst>
          </p:cNvPr>
          <p:cNvSpPr>
            <a:spLocks noGrp="1"/>
          </p:cNvSpPr>
          <p:nvPr>
            <p:ph type="title"/>
          </p:nvPr>
        </p:nvSpPr>
        <p:spPr/>
        <p:txBody>
          <a:bodyPr/>
          <a:lstStyle/>
          <a:p>
            <a:r>
              <a:rPr lang="en-US" dirty="0"/>
              <a:t>AT-AT: Zero-shot phase</a:t>
            </a:r>
          </a:p>
        </p:txBody>
      </p:sp>
      <p:sp>
        <p:nvSpPr>
          <p:cNvPr id="4" name="Date Placeholder 3">
            <a:extLst>
              <a:ext uri="{FF2B5EF4-FFF2-40B4-BE49-F238E27FC236}">
                <a16:creationId xmlns:a16="http://schemas.microsoft.com/office/drawing/2014/main" id="{248F5907-5440-3D98-E3B6-DA8F5E3DF1A2}"/>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E9208F6F-5826-6CDB-D65F-28F1702504B5}"/>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EFE3C61D-56FD-73C1-7313-E741DB2A78C0}"/>
              </a:ext>
            </a:extLst>
          </p:cNvPr>
          <p:cNvSpPr>
            <a:spLocks noGrp="1"/>
          </p:cNvSpPr>
          <p:nvPr>
            <p:ph type="sldNum" sz="quarter" idx="12"/>
          </p:nvPr>
        </p:nvSpPr>
        <p:spPr/>
        <p:txBody>
          <a:bodyPr/>
          <a:lstStyle/>
          <a:p>
            <a:fld id="{D7ADE906-F283-C946-BC01-81E82A8FB615}" type="slidenum">
              <a:rPr lang="en-US" smtClean="0"/>
              <a:pPr/>
              <a:t>46</a:t>
            </a:fld>
            <a:endParaRPr lang="en-US" dirty="0"/>
          </a:p>
        </p:txBody>
      </p:sp>
      <p:sp>
        <p:nvSpPr>
          <p:cNvPr id="7" name="Content Placeholder 2">
            <a:extLst>
              <a:ext uri="{FF2B5EF4-FFF2-40B4-BE49-F238E27FC236}">
                <a16:creationId xmlns:a16="http://schemas.microsoft.com/office/drawing/2014/main" id="{E2B2E4C3-E567-E6DC-E354-4127EBD35B0A}"/>
              </a:ext>
            </a:extLst>
          </p:cNvPr>
          <p:cNvSpPr>
            <a:spLocks noGrp="1"/>
          </p:cNvSpPr>
          <p:nvPr>
            <p:ph idx="1"/>
          </p:nvPr>
        </p:nvSpPr>
        <p:spPr>
          <a:xfrm>
            <a:off x="838200" y="1825625"/>
            <a:ext cx="10515600" cy="4351338"/>
          </a:xfrm>
        </p:spPr>
        <p:txBody>
          <a:bodyPr/>
          <a:lstStyle/>
          <a:p>
            <a:r>
              <a:rPr lang="en-US" dirty="0"/>
              <a:t>Train with at least one audio and one text task in the pretraining phase to learn a shared audio-text representation</a:t>
            </a:r>
          </a:p>
          <a:p>
            <a:r>
              <a:rPr lang="en-US" dirty="0"/>
              <a:t>Finetune with text data from a new domain</a:t>
            </a:r>
          </a:p>
        </p:txBody>
      </p:sp>
    </p:spTree>
    <p:extLst>
      <p:ext uri="{BB962C8B-B14F-4D97-AF65-F5344CB8AC3E}">
        <p14:creationId xmlns:p14="http://schemas.microsoft.com/office/powerpoint/2010/main" val="280975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7CF2-EA37-1BE6-41D9-487CAD8BF98F}"/>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7220465C-49A5-322B-6716-2AE5958A4C86}"/>
              </a:ext>
            </a:extLst>
          </p:cNvPr>
          <p:cNvSpPr>
            <a:spLocks noGrp="1"/>
          </p:cNvSpPr>
          <p:nvPr>
            <p:ph idx="1"/>
          </p:nvPr>
        </p:nvSpPr>
        <p:spPr/>
        <p:txBody>
          <a:bodyPr/>
          <a:lstStyle/>
          <a:p>
            <a:r>
              <a:rPr lang="en-US" dirty="0"/>
              <a:t>End-to-End SLU performance</a:t>
            </a:r>
          </a:p>
          <a:p>
            <a:pPr lvl="1"/>
            <a:r>
              <a:rPr lang="en-US" dirty="0"/>
              <a:t>SNIPS Audio</a:t>
            </a:r>
          </a:p>
          <a:p>
            <a:pPr lvl="1"/>
            <a:r>
              <a:rPr lang="en-US" dirty="0"/>
              <a:t>FluentSpeech</a:t>
            </a:r>
          </a:p>
          <a:p>
            <a:pPr lvl="1"/>
            <a:r>
              <a:rPr lang="en-US" dirty="0"/>
              <a:t>Internal Amazon datasets</a:t>
            </a:r>
            <a:br>
              <a:rPr lang="en-US" dirty="0"/>
            </a:br>
            <a:endParaRPr lang="en-US" dirty="0"/>
          </a:p>
          <a:p>
            <a:r>
              <a:rPr lang="en-US" dirty="0"/>
              <a:t>Zero-shot End-to-End</a:t>
            </a:r>
          </a:p>
          <a:p>
            <a:pPr lvl="1"/>
            <a:r>
              <a:rPr lang="en-US" dirty="0"/>
              <a:t>Facebook TOP</a:t>
            </a:r>
          </a:p>
          <a:p>
            <a:pPr lvl="1"/>
            <a:r>
              <a:rPr lang="en-US" dirty="0"/>
              <a:t>Internal Amazon datasets</a:t>
            </a:r>
          </a:p>
        </p:txBody>
      </p:sp>
      <p:sp>
        <p:nvSpPr>
          <p:cNvPr id="4" name="Date Placeholder 3">
            <a:extLst>
              <a:ext uri="{FF2B5EF4-FFF2-40B4-BE49-F238E27FC236}">
                <a16:creationId xmlns:a16="http://schemas.microsoft.com/office/drawing/2014/main" id="{0A6EDBFF-9D46-CC4A-E66D-15381C702B31}"/>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A0E20E89-1AF1-A6C0-0D0F-8DCF487842F0}"/>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55F6A860-0ED3-BD42-1C64-84FF32504DE0}"/>
              </a:ext>
            </a:extLst>
          </p:cNvPr>
          <p:cNvSpPr>
            <a:spLocks noGrp="1"/>
          </p:cNvSpPr>
          <p:nvPr>
            <p:ph type="sldNum" sz="quarter" idx="12"/>
          </p:nvPr>
        </p:nvSpPr>
        <p:spPr/>
        <p:txBody>
          <a:bodyPr/>
          <a:lstStyle/>
          <a:p>
            <a:fld id="{D7ADE906-F283-C946-BC01-81E82A8FB615}" type="slidenum">
              <a:rPr lang="en-US" smtClean="0"/>
              <a:pPr/>
              <a:t>47</a:t>
            </a:fld>
            <a:endParaRPr lang="en-US" dirty="0"/>
          </a:p>
        </p:txBody>
      </p:sp>
    </p:spTree>
    <p:extLst>
      <p:ext uri="{BB962C8B-B14F-4D97-AF65-F5344CB8AC3E}">
        <p14:creationId xmlns:p14="http://schemas.microsoft.com/office/powerpoint/2010/main" val="18058443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254B-7FCF-7AAA-9F80-AC1AE4CD2273}"/>
              </a:ext>
            </a:extLst>
          </p:cNvPr>
          <p:cNvSpPr>
            <a:spLocks noGrp="1"/>
          </p:cNvSpPr>
          <p:nvPr>
            <p:ph type="title"/>
          </p:nvPr>
        </p:nvSpPr>
        <p:spPr/>
        <p:txBody>
          <a:bodyPr/>
          <a:lstStyle/>
          <a:p>
            <a:r>
              <a:rPr lang="en-US" dirty="0"/>
              <a:t>SNIPS Audio</a:t>
            </a:r>
          </a:p>
        </p:txBody>
      </p:sp>
      <p:sp>
        <p:nvSpPr>
          <p:cNvPr id="3" name="Content Placeholder 2">
            <a:extLst>
              <a:ext uri="{FF2B5EF4-FFF2-40B4-BE49-F238E27FC236}">
                <a16:creationId xmlns:a16="http://schemas.microsoft.com/office/drawing/2014/main" id="{3E3EB3FE-23C4-FFFA-95B8-50AF7B600A6D}"/>
              </a:ext>
            </a:extLst>
          </p:cNvPr>
          <p:cNvSpPr>
            <a:spLocks noGrp="1"/>
          </p:cNvSpPr>
          <p:nvPr>
            <p:ph idx="1"/>
          </p:nvPr>
        </p:nvSpPr>
        <p:spPr/>
        <p:txBody>
          <a:bodyPr/>
          <a:lstStyle/>
          <a:p>
            <a:r>
              <a:rPr lang="en-US" dirty="0"/>
              <a:t>1660 examples, numbers reported on 5-fold cross validation</a:t>
            </a:r>
          </a:p>
          <a:p>
            <a:r>
              <a:rPr lang="en-US" dirty="0"/>
              <a:t>SOTA models</a:t>
            </a:r>
          </a:p>
          <a:p>
            <a:pPr lvl="1"/>
            <a:r>
              <a:rPr lang="en-US" dirty="0"/>
              <a:t>SNIPS pipeline: acoustic model, LM, NLU slot-filler</a:t>
            </a:r>
          </a:p>
          <a:p>
            <a:pPr lvl="1"/>
            <a:r>
              <a:rPr lang="en-US" dirty="0"/>
              <a:t>Google DialogFlow Service</a:t>
            </a:r>
          </a:p>
          <a:p>
            <a:endParaRPr lang="en-US" dirty="0"/>
          </a:p>
        </p:txBody>
      </p:sp>
      <p:sp>
        <p:nvSpPr>
          <p:cNvPr id="4" name="Date Placeholder 3">
            <a:extLst>
              <a:ext uri="{FF2B5EF4-FFF2-40B4-BE49-F238E27FC236}">
                <a16:creationId xmlns:a16="http://schemas.microsoft.com/office/drawing/2014/main" id="{C9231577-EC24-6FD8-8923-A09394146EA6}"/>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3EE263BE-5746-3906-92B2-F4DBB7267E4C}"/>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0F83E397-08B6-C9EB-AB87-F3897010E8D6}"/>
              </a:ext>
            </a:extLst>
          </p:cNvPr>
          <p:cNvSpPr>
            <a:spLocks noGrp="1"/>
          </p:cNvSpPr>
          <p:nvPr>
            <p:ph type="sldNum" sz="quarter" idx="12"/>
          </p:nvPr>
        </p:nvSpPr>
        <p:spPr/>
        <p:txBody>
          <a:bodyPr/>
          <a:lstStyle/>
          <a:p>
            <a:fld id="{D7ADE906-F283-C946-BC01-81E82A8FB615}" type="slidenum">
              <a:rPr lang="en-US" smtClean="0"/>
              <a:pPr/>
              <a:t>48</a:t>
            </a:fld>
            <a:endParaRPr lang="en-US" dirty="0"/>
          </a:p>
        </p:txBody>
      </p:sp>
    </p:spTree>
    <p:extLst>
      <p:ext uri="{BB962C8B-B14F-4D97-AF65-F5344CB8AC3E}">
        <p14:creationId xmlns:p14="http://schemas.microsoft.com/office/powerpoint/2010/main" val="8312003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5194-7565-C1AD-4EBC-5AB02458C23E}"/>
              </a:ext>
            </a:extLst>
          </p:cNvPr>
          <p:cNvSpPr>
            <a:spLocks noGrp="1"/>
          </p:cNvSpPr>
          <p:nvPr>
            <p:ph type="title"/>
          </p:nvPr>
        </p:nvSpPr>
        <p:spPr/>
        <p:txBody>
          <a:bodyPr/>
          <a:lstStyle/>
          <a:p>
            <a:r>
              <a:rPr lang="en-US" dirty="0"/>
              <a:t>SNIPS Audio</a:t>
            </a:r>
          </a:p>
        </p:txBody>
      </p:sp>
      <p:sp>
        <p:nvSpPr>
          <p:cNvPr id="4" name="Date Placeholder 3">
            <a:extLst>
              <a:ext uri="{FF2B5EF4-FFF2-40B4-BE49-F238E27FC236}">
                <a16:creationId xmlns:a16="http://schemas.microsoft.com/office/drawing/2014/main" id="{97BAFB2F-B471-3655-DBEA-F62329A72FD8}"/>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2291F53E-7B21-5F0E-CD24-DDF57D05A598}"/>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1CA2BB94-A6FA-1D49-17FC-232C80F42139}"/>
              </a:ext>
            </a:extLst>
          </p:cNvPr>
          <p:cNvSpPr>
            <a:spLocks noGrp="1"/>
          </p:cNvSpPr>
          <p:nvPr>
            <p:ph type="sldNum" sz="quarter" idx="12"/>
          </p:nvPr>
        </p:nvSpPr>
        <p:spPr/>
        <p:txBody>
          <a:bodyPr/>
          <a:lstStyle/>
          <a:p>
            <a:fld id="{D7ADE906-F283-C946-BC01-81E82A8FB615}" type="slidenum">
              <a:rPr lang="en-US" smtClean="0"/>
              <a:pPr/>
              <a:t>49</a:t>
            </a:fld>
            <a:endParaRPr lang="en-US" dirty="0"/>
          </a:p>
        </p:txBody>
      </p:sp>
      <p:graphicFrame>
        <p:nvGraphicFramePr>
          <p:cNvPr id="7" name="Content Placeholder 4">
            <a:extLst>
              <a:ext uri="{FF2B5EF4-FFF2-40B4-BE49-F238E27FC236}">
                <a16:creationId xmlns:a16="http://schemas.microsoft.com/office/drawing/2014/main" id="{69B1BF75-566F-E161-FE10-47860971E74F}"/>
              </a:ext>
            </a:extLst>
          </p:cNvPr>
          <p:cNvGraphicFramePr>
            <a:graphicFrameLocks/>
          </p:cNvGraphicFramePr>
          <p:nvPr>
            <p:extLst>
              <p:ext uri="{D42A27DB-BD31-4B8C-83A1-F6EECF244321}">
                <p14:modId xmlns:p14="http://schemas.microsoft.com/office/powerpoint/2010/main" val="3257828932"/>
              </p:ext>
            </p:extLst>
          </p:nvPr>
        </p:nvGraphicFramePr>
        <p:xfrm>
          <a:off x="2672505" y="1492193"/>
          <a:ext cx="7269517" cy="4079240"/>
        </p:xfrm>
        <a:graphic>
          <a:graphicData uri="http://schemas.openxmlformats.org/drawingml/2006/table">
            <a:tbl>
              <a:tblPr firstRow="1" bandRow="1">
                <a:tableStyleId>{F2DE63D5-997A-4646-A377-4702673A728D}</a:tableStyleId>
              </a:tblPr>
              <a:tblGrid>
                <a:gridCol w="5594021">
                  <a:extLst>
                    <a:ext uri="{9D8B030D-6E8A-4147-A177-3AD203B41FA5}">
                      <a16:colId xmlns:a16="http://schemas.microsoft.com/office/drawing/2014/main" val="2828685552"/>
                    </a:ext>
                  </a:extLst>
                </a:gridCol>
                <a:gridCol w="1675496">
                  <a:extLst>
                    <a:ext uri="{9D8B030D-6E8A-4147-A177-3AD203B41FA5}">
                      <a16:colId xmlns:a16="http://schemas.microsoft.com/office/drawing/2014/main" val="2599297300"/>
                    </a:ext>
                  </a:extLst>
                </a:gridCol>
              </a:tblGrid>
              <a:tr h="370840">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Model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a:solidFill>
                            <a:schemeClr val="bg1"/>
                          </a:solidFill>
                          <a:latin typeface="+mn-lt"/>
                          <a:ea typeface="Amazon Ember Light" panose="020B0403020204020204" pitchFamily="34" charset="0"/>
                          <a:cs typeface="Amazon Ember Light" panose="020B0403020204020204" pitchFamily="34" charset="0"/>
                        </a:rPr>
                        <a:t>EM Accuracy</a:t>
                      </a: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7981391"/>
                  </a:ext>
                </a:extLst>
              </a:tr>
              <a:tr h="370840">
                <a:tc gridSpan="2">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Close 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191062035"/>
                  </a:ext>
                </a:extLst>
              </a:tr>
              <a:tr h="370840">
                <a:tc>
                  <a:txBody>
                    <a:bodyPr/>
                    <a:lstStyle/>
                    <a:p>
                      <a:r>
                        <a:rPr lang="en-US" b="0" i="0" dirty="0">
                          <a:latin typeface="+mn-lt"/>
                          <a:ea typeface="Amazon Ember Light" panose="020B0403020204020204" pitchFamily="34" charset="0"/>
                          <a:cs typeface="Amazon Ember Light" panose="020B0403020204020204" pitchFamily="34" charset="0"/>
                        </a:rPr>
                        <a:t>SNIPS (Saade et al. 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i="0" dirty="0">
                          <a:latin typeface="+mn-lt"/>
                          <a:ea typeface="Amazon Ember Light" panose="020B0403020204020204" pitchFamily="34" charset="0"/>
                          <a:cs typeface="Amazon Ember Light" panose="020B0403020204020204" pitchFamily="34" charset="0"/>
                        </a:rPr>
                        <a:t>84.22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77097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Google (Saade et al. 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79.27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168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E2E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1" dirty="0">
                          <a:latin typeface="+mn-lt"/>
                          <a:ea typeface="Amazon Ember Light" panose="020B0403020204020204" pitchFamily="34" charset="0"/>
                          <a:cs typeface="Amazon Ember Light" panose="020B0403020204020204" pitchFamily="34" charset="0"/>
                        </a:rPr>
                        <a:t>no convergence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4923905"/>
                  </a:ext>
                </a:extLst>
              </a:tr>
              <a:tr h="370840">
                <a:tc>
                  <a:txBody>
                    <a:bodyPr/>
                    <a:lstStyle/>
                    <a:p>
                      <a:r>
                        <a:rPr lang="en-US" b="1" i="0" dirty="0">
                          <a:latin typeface="+mn-lt"/>
                          <a:ea typeface="Amazon Ember Light" panose="020B0403020204020204" pitchFamily="34" charset="0"/>
                          <a:cs typeface="Amazon Ember Light" panose="020B0403020204020204" pitchFamily="34" charset="0"/>
                        </a:rPr>
                        <a:t>AT-AT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r>
                        <a:rPr lang="en-US" b="1" i="0" dirty="0">
                          <a:latin typeface="+mn-lt"/>
                          <a:ea typeface="Amazon Ember Light" panose="020B0403020204020204" pitchFamily="34" charset="0"/>
                          <a:cs typeface="Amazon Ember Light" panose="020B0403020204020204" pitchFamily="34" charset="0"/>
                        </a:rPr>
                        <a:t>84.88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9169922"/>
                  </a:ext>
                </a:extLst>
              </a:tr>
              <a:tr h="370840">
                <a:tc gridSpan="2">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Far 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9729491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SNIPS (Saade et al. 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71.67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27452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Google (Saade et al. 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73.43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59094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E2E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1" dirty="0">
                          <a:latin typeface="+mn-lt"/>
                        </a:rPr>
                        <a:t>no convergence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9278662"/>
                  </a:ext>
                </a:extLst>
              </a:tr>
              <a:tr h="370840">
                <a:tc>
                  <a:txBody>
                    <a:bodyPr/>
                    <a:lstStyle/>
                    <a:p>
                      <a:r>
                        <a:rPr lang="en-US" b="1" i="0" dirty="0">
                          <a:latin typeface="+mn-lt"/>
                          <a:ea typeface="Amazon Ember Light" panose="020B0403020204020204" pitchFamily="34" charset="0"/>
                          <a:cs typeface="Amazon Ember Light" panose="020B0403020204020204" pitchFamily="34" charset="0"/>
                        </a:rPr>
                        <a:t>AT-AT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i="0" dirty="0">
                          <a:latin typeface="+mn-lt"/>
                          <a:ea typeface="Amazon Ember Light" panose="020B0403020204020204" pitchFamily="34" charset="0"/>
                          <a:cs typeface="Amazon Ember Light" panose="020B0403020204020204" pitchFamily="34" charset="0"/>
                        </a:rPr>
                        <a:t>74.64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5171197"/>
                  </a:ext>
                </a:extLst>
              </a:tr>
            </a:tbl>
          </a:graphicData>
        </a:graphic>
      </p:graphicFrame>
      <p:pic>
        <p:nvPicPr>
          <p:cNvPr id="8" name="Graphic 7" descr="Arrow Slight curve">
            <a:extLst>
              <a:ext uri="{FF2B5EF4-FFF2-40B4-BE49-F238E27FC236}">
                <a16:creationId xmlns:a16="http://schemas.microsoft.com/office/drawing/2014/main" id="{F76D816C-BDF8-E3DC-4559-6FD7C2DCAB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81727" y="3088703"/>
            <a:ext cx="914400" cy="914400"/>
          </a:xfrm>
          <a:prstGeom prst="rect">
            <a:avLst/>
          </a:prstGeom>
        </p:spPr>
      </p:pic>
      <p:pic>
        <p:nvPicPr>
          <p:cNvPr id="9" name="Graphic 8" descr="Arrow Slight curve">
            <a:extLst>
              <a:ext uri="{FF2B5EF4-FFF2-40B4-BE49-F238E27FC236}">
                <a16:creationId xmlns:a16="http://schemas.microsoft.com/office/drawing/2014/main" id="{D8DFBF2F-9CD9-C4EF-A930-117BA52756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81727" y="4948129"/>
            <a:ext cx="914400" cy="914400"/>
          </a:xfrm>
          <a:prstGeom prst="rect">
            <a:avLst/>
          </a:prstGeom>
        </p:spPr>
      </p:pic>
      <p:pic>
        <p:nvPicPr>
          <p:cNvPr id="10" name="Graphic 9" descr="Arrow Slight curve">
            <a:extLst>
              <a:ext uri="{FF2B5EF4-FFF2-40B4-BE49-F238E27FC236}">
                <a16:creationId xmlns:a16="http://schemas.microsoft.com/office/drawing/2014/main" id="{D9930EA5-94B8-66EB-E5FF-9A6A048460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81727" y="2694045"/>
            <a:ext cx="914400" cy="914400"/>
          </a:xfrm>
          <a:prstGeom prst="rect">
            <a:avLst/>
          </a:prstGeom>
        </p:spPr>
      </p:pic>
      <p:pic>
        <p:nvPicPr>
          <p:cNvPr id="11" name="Graphic 10" descr="Arrow Slight curve">
            <a:extLst>
              <a:ext uri="{FF2B5EF4-FFF2-40B4-BE49-F238E27FC236}">
                <a16:creationId xmlns:a16="http://schemas.microsoft.com/office/drawing/2014/main" id="{AEDDC7B3-8907-01D8-AA7D-3602C40A6D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81727" y="4553471"/>
            <a:ext cx="914400" cy="914400"/>
          </a:xfrm>
          <a:prstGeom prst="rect">
            <a:avLst/>
          </a:prstGeom>
        </p:spPr>
      </p:pic>
    </p:spTree>
    <p:extLst>
      <p:ext uri="{BB962C8B-B14F-4D97-AF65-F5344CB8AC3E}">
        <p14:creationId xmlns:p14="http://schemas.microsoft.com/office/powerpoint/2010/main" val="147741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438F-0459-B967-FE18-1C5190687B2B}"/>
              </a:ext>
            </a:extLst>
          </p:cNvPr>
          <p:cNvSpPr>
            <a:spLocks noGrp="1"/>
          </p:cNvSpPr>
          <p:nvPr>
            <p:ph type="title"/>
          </p:nvPr>
        </p:nvSpPr>
        <p:spPr/>
        <p:txBody>
          <a:bodyPr/>
          <a:lstStyle/>
          <a:p>
            <a:r>
              <a:rPr lang="en-US" dirty="0"/>
              <a:t>Voice Assistants</a:t>
            </a:r>
          </a:p>
        </p:txBody>
      </p:sp>
      <p:sp>
        <p:nvSpPr>
          <p:cNvPr id="4" name="Date Placeholder 3">
            <a:extLst>
              <a:ext uri="{FF2B5EF4-FFF2-40B4-BE49-F238E27FC236}">
                <a16:creationId xmlns:a16="http://schemas.microsoft.com/office/drawing/2014/main" id="{990C39B3-59F4-9F2B-20EF-68672CC04453}"/>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5EDA6F66-8895-39BF-009C-D1E0D5061A9F}"/>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DB7AA128-3633-584D-9B47-010BF4EC5F93}"/>
              </a:ext>
            </a:extLst>
          </p:cNvPr>
          <p:cNvSpPr>
            <a:spLocks noGrp="1"/>
          </p:cNvSpPr>
          <p:nvPr>
            <p:ph type="sldNum" sz="quarter" idx="12"/>
          </p:nvPr>
        </p:nvSpPr>
        <p:spPr/>
        <p:txBody>
          <a:bodyPr/>
          <a:lstStyle/>
          <a:p>
            <a:fld id="{D7ADE906-F283-C946-BC01-81E82A8FB615}" type="slidenum">
              <a:rPr lang="en-US" smtClean="0"/>
              <a:pPr/>
              <a:t>5</a:t>
            </a:fld>
            <a:endParaRPr lang="en-US" dirty="0"/>
          </a:p>
        </p:txBody>
      </p:sp>
      <p:pic>
        <p:nvPicPr>
          <p:cNvPr id="8" name="Graphic 7" descr="Music with solid fill">
            <a:extLst>
              <a:ext uri="{FF2B5EF4-FFF2-40B4-BE49-F238E27FC236}">
                <a16:creationId xmlns:a16="http://schemas.microsoft.com/office/drawing/2014/main" id="{DA50A8C2-A832-91EC-B365-384ABB5FC1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3734" y="2494134"/>
            <a:ext cx="1744129" cy="1744129"/>
          </a:xfrm>
          <a:prstGeom prst="rect">
            <a:avLst/>
          </a:prstGeom>
        </p:spPr>
      </p:pic>
      <p:pic>
        <p:nvPicPr>
          <p:cNvPr id="10" name="Graphic 9" descr="Presentation with media with solid fill">
            <a:extLst>
              <a:ext uri="{FF2B5EF4-FFF2-40B4-BE49-F238E27FC236}">
                <a16:creationId xmlns:a16="http://schemas.microsoft.com/office/drawing/2014/main" id="{A7E2790D-9490-4042-9B46-BB89E3CE93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3470" y="2544933"/>
            <a:ext cx="1744129" cy="1744129"/>
          </a:xfrm>
          <a:prstGeom prst="rect">
            <a:avLst/>
          </a:prstGeom>
        </p:spPr>
      </p:pic>
      <p:pic>
        <p:nvPicPr>
          <p:cNvPr id="12" name="Graphic 11" descr="Shopping bag with solid fill">
            <a:extLst>
              <a:ext uri="{FF2B5EF4-FFF2-40B4-BE49-F238E27FC236}">
                <a16:creationId xmlns:a16="http://schemas.microsoft.com/office/drawing/2014/main" id="{6B0539F7-72FD-C156-7E7D-B7817D9FBA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64665" y="2341737"/>
            <a:ext cx="1744129" cy="1744129"/>
          </a:xfrm>
          <a:prstGeom prst="rect">
            <a:avLst/>
          </a:prstGeom>
        </p:spPr>
      </p:pic>
      <p:pic>
        <p:nvPicPr>
          <p:cNvPr id="14" name="Graphic 13" descr="Partial sun with solid fill">
            <a:extLst>
              <a:ext uri="{FF2B5EF4-FFF2-40B4-BE49-F238E27FC236}">
                <a16:creationId xmlns:a16="http://schemas.microsoft.com/office/drawing/2014/main" id="{6E64A52B-3268-288C-C192-5AE6BEC220E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64401" y="2341737"/>
            <a:ext cx="1744129" cy="1744129"/>
          </a:xfrm>
          <a:prstGeom prst="rect">
            <a:avLst/>
          </a:prstGeom>
        </p:spPr>
      </p:pic>
      <p:pic>
        <p:nvPicPr>
          <p:cNvPr id="16" name="Graphic 15" descr="Work from home Wi-Fi with solid fill">
            <a:extLst>
              <a:ext uri="{FF2B5EF4-FFF2-40B4-BE49-F238E27FC236}">
                <a16:creationId xmlns:a16="http://schemas.microsoft.com/office/drawing/2014/main" id="{8D123161-BC4E-6439-5594-2D2CEBA2CC7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64137" y="2341737"/>
            <a:ext cx="1744129" cy="1744129"/>
          </a:xfrm>
          <a:prstGeom prst="rect">
            <a:avLst/>
          </a:prstGeom>
        </p:spPr>
      </p:pic>
    </p:spTree>
    <p:extLst>
      <p:ext uri="{BB962C8B-B14F-4D97-AF65-F5344CB8AC3E}">
        <p14:creationId xmlns:p14="http://schemas.microsoft.com/office/powerpoint/2010/main" val="76576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DD1A-45C4-1560-58F7-37A3AE668CDF}"/>
              </a:ext>
            </a:extLst>
          </p:cNvPr>
          <p:cNvSpPr>
            <a:spLocks noGrp="1"/>
          </p:cNvSpPr>
          <p:nvPr>
            <p:ph type="title"/>
          </p:nvPr>
        </p:nvSpPr>
        <p:spPr/>
        <p:txBody>
          <a:bodyPr/>
          <a:lstStyle/>
          <a:p>
            <a:r>
              <a:rPr lang="en-US" dirty="0"/>
              <a:t>FluentSpeech</a:t>
            </a:r>
          </a:p>
        </p:txBody>
      </p:sp>
      <p:sp>
        <p:nvSpPr>
          <p:cNvPr id="4" name="Date Placeholder 3">
            <a:extLst>
              <a:ext uri="{FF2B5EF4-FFF2-40B4-BE49-F238E27FC236}">
                <a16:creationId xmlns:a16="http://schemas.microsoft.com/office/drawing/2014/main" id="{25B5716D-1994-25F7-BBB4-40F6FC14415A}"/>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1C1C4D0A-1A19-6E5D-EB7F-A53E576F2B3D}"/>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FCA9D981-DA5C-58DA-E574-81DE426F9AB4}"/>
              </a:ext>
            </a:extLst>
          </p:cNvPr>
          <p:cNvSpPr>
            <a:spLocks noGrp="1"/>
          </p:cNvSpPr>
          <p:nvPr>
            <p:ph type="sldNum" sz="quarter" idx="12"/>
          </p:nvPr>
        </p:nvSpPr>
        <p:spPr/>
        <p:txBody>
          <a:bodyPr/>
          <a:lstStyle/>
          <a:p>
            <a:fld id="{D7ADE906-F283-C946-BC01-81E82A8FB615}" type="slidenum">
              <a:rPr lang="en-US" smtClean="0"/>
              <a:pPr/>
              <a:t>50</a:t>
            </a:fld>
            <a:endParaRPr lang="en-US" dirty="0"/>
          </a:p>
        </p:txBody>
      </p:sp>
      <p:sp>
        <p:nvSpPr>
          <p:cNvPr id="10" name="Content Placeholder 2">
            <a:extLst>
              <a:ext uri="{FF2B5EF4-FFF2-40B4-BE49-F238E27FC236}">
                <a16:creationId xmlns:a16="http://schemas.microsoft.com/office/drawing/2014/main" id="{B98AFB60-DCF4-CC00-7794-0E2558A452AF}"/>
              </a:ext>
            </a:extLst>
          </p:cNvPr>
          <p:cNvSpPr>
            <a:spLocks noGrp="1"/>
          </p:cNvSpPr>
          <p:nvPr>
            <p:ph idx="1"/>
          </p:nvPr>
        </p:nvSpPr>
        <p:spPr>
          <a:xfrm>
            <a:off x="838200" y="1825625"/>
            <a:ext cx="10515600" cy="4351338"/>
          </a:xfrm>
        </p:spPr>
        <p:txBody>
          <a:bodyPr>
            <a:normAutofit/>
          </a:bodyPr>
          <a:lstStyle/>
          <a:p>
            <a:r>
              <a:rPr lang="en-US" dirty="0"/>
              <a:t>Speech-NLU dataset where NLU is a 3-tuple of (action, object, location), converted into a sequence</a:t>
            </a:r>
          </a:p>
          <a:p>
            <a:r>
              <a:rPr lang="en-US" dirty="0"/>
              <a:t>Example:</a:t>
            </a:r>
          </a:p>
          <a:p>
            <a:pPr lvl="1"/>
            <a:r>
              <a:rPr lang="en-US" dirty="0"/>
              <a:t>Audio : Turn on the kitchen lights</a:t>
            </a:r>
          </a:p>
          <a:p>
            <a:pPr lvl="1"/>
            <a:r>
              <a:rPr lang="en-US" dirty="0"/>
              <a:t>Tuple  : activate, lights, kitchen</a:t>
            </a:r>
          </a:p>
          <a:p>
            <a:pPr lvl="1"/>
            <a:r>
              <a:rPr lang="en-US" dirty="0"/>
              <a:t>Target : Activate( Turn on the Location( kitchen )Location Object( lights 			)Object )Activate</a:t>
            </a:r>
          </a:p>
          <a:p>
            <a:r>
              <a:rPr lang="en-US" dirty="0"/>
              <a:t>23k train, 3k valid, 4k test</a:t>
            </a:r>
          </a:p>
        </p:txBody>
      </p:sp>
    </p:spTree>
    <p:extLst>
      <p:ext uri="{BB962C8B-B14F-4D97-AF65-F5344CB8AC3E}">
        <p14:creationId xmlns:p14="http://schemas.microsoft.com/office/powerpoint/2010/main" val="1962842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3CFB-1A1C-DD51-8255-6B2FDCD2395C}"/>
              </a:ext>
            </a:extLst>
          </p:cNvPr>
          <p:cNvSpPr>
            <a:spLocks noGrp="1"/>
          </p:cNvSpPr>
          <p:nvPr>
            <p:ph type="title"/>
          </p:nvPr>
        </p:nvSpPr>
        <p:spPr/>
        <p:txBody>
          <a:bodyPr/>
          <a:lstStyle/>
          <a:p>
            <a:r>
              <a:rPr lang="en-US" dirty="0"/>
              <a:t>FluentSpeech</a:t>
            </a:r>
          </a:p>
        </p:txBody>
      </p:sp>
      <p:sp>
        <p:nvSpPr>
          <p:cNvPr id="4" name="Date Placeholder 3">
            <a:extLst>
              <a:ext uri="{FF2B5EF4-FFF2-40B4-BE49-F238E27FC236}">
                <a16:creationId xmlns:a16="http://schemas.microsoft.com/office/drawing/2014/main" id="{BFC62B17-9749-3DD7-03F2-0FF1C587DBEA}"/>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63565247-64CB-7499-48BF-C386BDFC63DE}"/>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01499221-A400-3573-A6F7-ED5C1F196D29}"/>
              </a:ext>
            </a:extLst>
          </p:cNvPr>
          <p:cNvSpPr>
            <a:spLocks noGrp="1"/>
          </p:cNvSpPr>
          <p:nvPr>
            <p:ph type="sldNum" sz="quarter" idx="12"/>
          </p:nvPr>
        </p:nvSpPr>
        <p:spPr/>
        <p:txBody>
          <a:bodyPr/>
          <a:lstStyle/>
          <a:p>
            <a:fld id="{D7ADE906-F283-C946-BC01-81E82A8FB615}" type="slidenum">
              <a:rPr lang="en-US" smtClean="0"/>
              <a:pPr/>
              <a:t>51</a:t>
            </a:fld>
            <a:endParaRPr lang="en-US" dirty="0"/>
          </a:p>
        </p:txBody>
      </p:sp>
      <p:graphicFrame>
        <p:nvGraphicFramePr>
          <p:cNvPr id="7" name="Content Placeholder 4">
            <a:extLst>
              <a:ext uri="{FF2B5EF4-FFF2-40B4-BE49-F238E27FC236}">
                <a16:creationId xmlns:a16="http://schemas.microsoft.com/office/drawing/2014/main" id="{FB409FF4-2BE9-437F-0AE8-F8DD5013E36D}"/>
              </a:ext>
            </a:extLst>
          </p:cNvPr>
          <p:cNvGraphicFramePr>
            <a:graphicFrameLocks/>
          </p:cNvGraphicFramePr>
          <p:nvPr>
            <p:extLst>
              <p:ext uri="{D42A27DB-BD31-4B8C-83A1-F6EECF244321}">
                <p14:modId xmlns:p14="http://schemas.microsoft.com/office/powerpoint/2010/main" val="1975231524"/>
              </p:ext>
            </p:extLst>
          </p:nvPr>
        </p:nvGraphicFramePr>
        <p:xfrm>
          <a:off x="2535477" y="2152593"/>
          <a:ext cx="6558645" cy="2123440"/>
        </p:xfrm>
        <a:graphic>
          <a:graphicData uri="http://schemas.openxmlformats.org/drawingml/2006/table">
            <a:tbl>
              <a:tblPr firstRow="1" bandRow="1">
                <a:tableStyleId>{F2DE63D5-997A-4646-A377-4702673A728D}</a:tableStyleId>
              </a:tblPr>
              <a:tblGrid>
                <a:gridCol w="3649664">
                  <a:extLst>
                    <a:ext uri="{9D8B030D-6E8A-4147-A177-3AD203B41FA5}">
                      <a16:colId xmlns:a16="http://schemas.microsoft.com/office/drawing/2014/main" val="2828685552"/>
                    </a:ext>
                  </a:extLst>
                </a:gridCol>
                <a:gridCol w="1456560">
                  <a:extLst>
                    <a:ext uri="{9D8B030D-6E8A-4147-A177-3AD203B41FA5}">
                      <a16:colId xmlns:a16="http://schemas.microsoft.com/office/drawing/2014/main" val="3435719040"/>
                    </a:ext>
                  </a:extLst>
                </a:gridCol>
                <a:gridCol w="1452421">
                  <a:extLst>
                    <a:ext uri="{9D8B030D-6E8A-4147-A177-3AD203B41FA5}">
                      <a16:colId xmlns:a16="http://schemas.microsoft.com/office/drawing/2014/main" val="2599297300"/>
                    </a:ext>
                  </a:extLst>
                </a:gridCol>
              </a:tblGrid>
              <a:tr h="370840">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Model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Hypothesis</a:t>
                      </a:r>
                    </a:p>
                    <a:p>
                      <a:pPr algn="ctr"/>
                      <a:r>
                        <a:rPr lang="en-US" b="0" i="0" dirty="0">
                          <a:solidFill>
                            <a:schemeClr val="bg1"/>
                          </a:solidFill>
                          <a:latin typeface="+mn-lt"/>
                          <a:ea typeface="Amazon Ember Light" panose="020B0403020204020204" pitchFamily="34" charset="0"/>
                          <a:cs typeface="Amazon Ember Light" panose="020B0403020204020204" pitchFamily="34" charset="0"/>
                        </a:rPr>
                        <a:t>Error Rate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a:solidFill>
                            <a:schemeClr val="bg1"/>
                          </a:solidFill>
                          <a:latin typeface="+mn-lt"/>
                          <a:ea typeface="Amazon Ember Light" panose="020B0403020204020204" pitchFamily="34" charset="0"/>
                          <a:cs typeface="Amazon Ember Light" panose="020B0403020204020204" pitchFamily="34" charset="0"/>
                        </a:rPr>
                        <a:t>EM Accuracy</a:t>
                      </a: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7981391"/>
                  </a:ext>
                </a:extLst>
              </a:tr>
              <a:tr h="370840">
                <a:tc>
                  <a:txBody>
                    <a:bodyPr/>
                    <a:lstStyle/>
                    <a:p>
                      <a:r>
                        <a:rPr lang="en-US" b="0" i="0" dirty="0">
                          <a:latin typeface="+mn-lt"/>
                          <a:ea typeface="Amazon Ember Light" panose="020B0403020204020204" pitchFamily="34" charset="0"/>
                          <a:cs typeface="Amazon Ember Light" panose="020B0403020204020204" pitchFamily="34" charset="0"/>
                        </a:rPr>
                        <a:t>E2E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77097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SOTA 1 (Lugosch et al. 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98.9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168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SOTA 2 (Wang et al.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99.0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5909443"/>
                  </a:ext>
                </a:extLst>
              </a:tr>
              <a:tr h="370840">
                <a:tc>
                  <a:txBody>
                    <a:bodyPr/>
                    <a:lstStyle/>
                    <a:p>
                      <a:r>
                        <a:rPr lang="en-US" b="1" i="0" dirty="0">
                          <a:latin typeface="+mn-lt"/>
                          <a:ea typeface="Amazon Ember Light" panose="020B0403020204020204" pitchFamily="34" charset="0"/>
                          <a:cs typeface="Amazon Ember Light" panose="020B0403020204020204" pitchFamily="34" charset="0"/>
                        </a:rPr>
                        <a:t>AT-AT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1" i="0" dirty="0">
                          <a:latin typeface="+mn-lt"/>
                          <a:ea typeface="Amazon Ember Light" panose="020B0403020204020204" pitchFamily="34" charset="0"/>
                          <a:cs typeface="Amazon Ember Light" panose="020B0403020204020204"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1" i="0" dirty="0">
                          <a:latin typeface="+mn-lt"/>
                          <a:ea typeface="Amazon Ember Light" panose="020B0403020204020204" pitchFamily="34" charset="0"/>
                          <a:cs typeface="Amazon Ember Light" panose="020B0403020204020204" pitchFamily="34" charset="0"/>
                        </a:rPr>
                        <a:t>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5171197"/>
                  </a:ext>
                </a:extLst>
              </a:tr>
            </a:tbl>
          </a:graphicData>
        </a:graphic>
      </p:graphicFrame>
      <p:pic>
        <p:nvPicPr>
          <p:cNvPr id="8" name="Graphic 7" descr="Arrow Slight curve">
            <a:extLst>
              <a:ext uri="{FF2B5EF4-FFF2-40B4-BE49-F238E27FC236}">
                <a16:creationId xmlns:a16="http://schemas.microsoft.com/office/drawing/2014/main" id="{4ACF453D-BD73-F8BA-CCC6-2FAEA92066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2027" y="3038466"/>
            <a:ext cx="914400" cy="914400"/>
          </a:xfrm>
          <a:prstGeom prst="rect">
            <a:avLst/>
          </a:prstGeom>
        </p:spPr>
      </p:pic>
      <p:pic>
        <p:nvPicPr>
          <p:cNvPr id="9" name="Graphic 8" descr="Arrow Slight curve">
            <a:extLst>
              <a:ext uri="{FF2B5EF4-FFF2-40B4-BE49-F238E27FC236}">
                <a16:creationId xmlns:a16="http://schemas.microsoft.com/office/drawing/2014/main" id="{D4211390-D662-279F-97C9-201AF1C5A0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2027" y="3623837"/>
            <a:ext cx="914400" cy="914400"/>
          </a:xfrm>
          <a:prstGeom prst="rect">
            <a:avLst/>
          </a:prstGeom>
        </p:spPr>
      </p:pic>
      <p:pic>
        <p:nvPicPr>
          <p:cNvPr id="10" name="Graphic 9" descr="Arrow Slight curve">
            <a:extLst>
              <a:ext uri="{FF2B5EF4-FFF2-40B4-BE49-F238E27FC236}">
                <a16:creationId xmlns:a16="http://schemas.microsoft.com/office/drawing/2014/main" id="{31D42EE7-B99C-5113-6686-D95848467D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2027" y="2517766"/>
            <a:ext cx="914400" cy="914400"/>
          </a:xfrm>
          <a:prstGeom prst="rect">
            <a:avLst/>
          </a:prstGeom>
        </p:spPr>
      </p:pic>
      <p:sp>
        <p:nvSpPr>
          <p:cNvPr id="11" name="Rectangle 10">
            <a:extLst>
              <a:ext uri="{FF2B5EF4-FFF2-40B4-BE49-F238E27FC236}">
                <a16:creationId xmlns:a16="http://schemas.microsoft.com/office/drawing/2014/main" id="{12F24586-54EA-86D8-BB2C-106AD8B19964}"/>
              </a:ext>
            </a:extLst>
          </p:cNvPr>
          <p:cNvSpPr/>
          <p:nvPr/>
        </p:nvSpPr>
        <p:spPr>
          <a:xfrm>
            <a:off x="7077360" y="3512291"/>
            <a:ext cx="698500" cy="8544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0476CA1-5EE1-060E-8C62-BF79A6491188}"/>
              </a:ext>
            </a:extLst>
          </p:cNvPr>
          <p:cNvSpPr txBox="1"/>
          <p:nvPr/>
        </p:nvSpPr>
        <p:spPr>
          <a:xfrm>
            <a:off x="6391070" y="4538497"/>
            <a:ext cx="2071080" cy="369332"/>
          </a:xfrm>
          <a:prstGeom prst="rect">
            <a:avLst/>
          </a:prstGeom>
          <a:noFill/>
        </p:spPr>
        <p:txBody>
          <a:bodyPr wrap="none" rtlCol="0">
            <a:spAutoFit/>
          </a:bodyPr>
          <a:lstStyle/>
          <a:p>
            <a:r>
              <a:rPr lang="en-US" dirty="0">
                <a:solidFill>
                  <a:srgbClr val="C00000"/>
                </a:solidFill>
              </a:rPr>
              <a:t>50% error reduction</a:t>
            </a:r>
          </a:p>
        </p:txBody>
      </p:sp>
    </p:spTree>
    <p:extLst>
      <p:ext uri="{BB962C8B-B14F-4D97-AF65-F5344CB8AC3E}">
        <p14:creationId xmlns:p14="http://schemas.microsoft.com/office/powerpoint/2010/main" val="400520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B179-915F-F71F-B0F8-FA7B7E405B34}"/>
              </a:ext>
            </a:extLst>
          </p:cNvPr>
          <p:cNvSpPr>
            <a:spLocks noGrp="1"/>
          </p:cNvSpPr>
          <p:nvPr>
            <p:ph type="title"/>
          </p:nvPr>
        </p:nvSpPr>
        <p:spPr/>
        <p:txBody>
          <a:bodyPr/>
          <a:lstStyle/>
          <a:p>
            <a:r>
              <a:rPr lang="en-US" dirty="0"/>
              <a:t>Facebook TOP – End-to-End Zeroshot</a:t>
            </a:r>
          </a:p>
        </p:txBody>
      </p:sp>
      <p:sp>
        <p:nvSpPr>
          <p:cNvPr id="3" name="Content Placeholder 2">
            <a:extLst>
              <a:ext uri="{FF2B5EF4-FFF2-40B4-BE49-F238E27FC236}">
                <a16:creationId xmlns:a16="http://schemas.microsoft.com/office/drawing/2014/main" id="{270F11DA-07A7-C01E-1426-A237DB8B3155}"/>
              </a:ext>
            </a:extLst>
          </p:cNvPr>
          <p:cNvSpPr>
            <a:spLocks noGrp="1"/>
          </p:cNvSpPr>
          <p:nvPr>
            <p:ph idx="1"/>
          </p:nvPr>
        </p:nvSpPr>
        <p:spPr/>
        <p:txBody>
          <a:bodyPr/>
          <a:lstStyle/>
          <a:p>
            <a:r>
              <a:rPr lang="en-US" dirty="0"/>
              <a:t>We compiled real audio for the test set</a:t>
            </a:r>
          </a:p>
          <a:p>
            <a:r>
              <a:rPr lang="en-US" dirty="0"/>
              <a:t>Comparison</a:t>
            </a:r>
          </a:p>
          <a:p>
            <a:pPr lvl="1"/>
            <a:r>
              <a:rPr lang="en-US" dirty="0"/>
              <a:t>E2E model trained with synthetic audio created from a Text-to-Speech system (Amazon Polly)</a:t>
            </a:r>
          </a:p>
        </p:txBody>
      </p:sp>
      <p:sp>
        <p:nvSpPr>
          <p:cNvPr id="4" name="Date Placeholder 3">
            <a:extLst>
              <a:ext uri="{FF2B5EF4-FFF2-40B4-BE49-F238E27FC236}">
                <a16:creationId xmlns:a16="http://schemas.microsoft.com/office/drawing/2014/main" id="{EBF6DDC9-2D7A-B5E4-DD22-0A1CFECA7454}"/>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1D34C7D1-C9DB-E716-C184-59710AE614D8}"/>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7A22F3D0-DED8-40DF-9263-F5EB26A760A0}"/>
              </a:ext>
            </a:extLst>
          </p:cNvPr>
          <p:cNvSpPr>
            <a:spLocks noGrp="1"/>
          </p:cNvSpPr>
          <p:nvPr>
            <p:ph type="sldNum" sz="quarter" idx="12"/>
          </p:nvPr>
        </p:nvSpPr>
        <p:spPr/>
        <p:txBody>
          <a:bodyPr/>
          <a:lstStyle/>
          <a:p>
            <a:fld id="{D7ADE906-F283-C946-BC01-81E82A8FB615}" type="slidenum">
              <a:rPr lang="en-US" smtClean="0"/>
              <a:pPr/>
              <a:t>52</a:t>
            </a:fld>
            <a:endParaRPr lang="en-US" dirty="0"/>
          </a:p>
        </p:txBody>
      </p:sp>
    </p:spTree>
    <p:extLst>
      <p:ext uri="{BB962C8B-B14F-4D97-AF65-F5344CB8AC3E}">
        <p14:creationId xmlns:p14="http://schemas.microsoft.com/office/powerpoint/2010/main" val="33038052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B31-0D93-FA8D-0918-B825E9E9B76E}"/>
              </a:ext>
            </a:extLst>
          </p:cNvPr>
          <p:cNvSpPr>
            <a:spLocks noGrp="1"/>
          </p:cNvSpPr>
          <p:nvPr>
            <p:ph type="title"/>
          </p:nvPr>
        </p:nvSpPr>
        <p:spPr/>
        <p:txBody>
          <a:bodyPr/>
          <a:lstStyle/>
          <a:p>
            <a:r>
              <a:rPr lang="en-US" dirty="0"/>
              <a:t>Facebook TOP – End-to-End Zeroshot</a:t>
            </a:r>
          </a:p>
        </p:txBody>
      </p:sp>
      <p:sp>
        <p:nvSpPr>
          <p:cNvPr id="4" name="Date Placeholder 3">
            <a:extLst>
              <a:ext uri="{FF2B5EF4-FFF2-40B4-BE49-F238E27FC236}">
                <a16:creationId xmlns:a16="http://schemas.microsoft.com/office/drawing/2014/main" id="{91BF4E7C-3263-0A8B-0B67-2AEF468B125C}"/>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DA353D00-7498-C9EA-5AF1-54D8209EF833}"/>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3FD8340B-FEE0-4AB8-991A-92D6688A94D7}"/>
              </a:ext>
            </a:extLst>
          </p:cNvPr>
          <p:cNvSpPr>
            <a:spLocks noGrp="1"/>
          </p:cNvSpPr>
          <p:nvPr>
            <p:ph type="sldNum" sz="quarter" idx="12"/>
          </p:nvPr>
        </p:nvSpPr>
        <p:spPr/>
        <p:txBody>
          <a:bodyPr/>
          <a:lstStyle/>
          <a:p>
            <a:fld id="{D7ADE906-F283-C946-BC01-81E82A8FB615}" type="slidenum">
              <a:rPr lang="en-US" smtClean="0"/>
              <a:pPr/>
              <a:t>53</a:t>
            </a:fld>
            <a:endParaRPr lang="en-US" dirty="0"/>
          </a:p>
        </p:txBody>
      </p:sp>
      <p:graphicFrame>
        <p:nvGraphicFramePr>
          <p:cNvPr id="7" name="Content Placeholder 4">
            <a:extLst>
              <a:ext uri="{FF2B5EF4-FFF2-40B4-BE49-F238E27FC236}">
                <a16:creationId xmlns:a16="http://schemas.microsoft.com/office/drawing/2014/main" id="{0C61A0A7-654F-19D0-7BEB-DCB397319C84}"/>
              </a:ext>
            </a:extLst>
          </p:cNvPr>
          <p:cNvGraphicFramePr>
            <a:graphicFrameLocks/>
          </p:cNvGraphicFramePr>
          <p:nvPr>
            <p:extLst>
              <p:ext uri="{D42A27DB-BD31-4B8C-83A1-F6EECF244321}">
                <p14:modId xmlns:p14="http://schemas.microsoft.com/office/powerpoint/2010/main" val="1118480521"/>
              </p:ext>
            </p:extLst>
          </p:nvPr>
        </p:nvGraphicFramePr>
        <p:xfrm>
          <a:off x="3617701" y="2177993"/>
          <a:ext cx="4956598" cy="1538027"/>
        </p:xfrm>
        <a:graphic>
          <a:graphicData uri="http://schemas.openxmlformats.org/drawingml/2006/table">
            <a:tbl>
              <a:tblPr firstRow="1" bandRow="1">
                <a:tableStyleId>{F2DE63D5-997A-4646-A377-4702673A728D}</a:tableStyleId>
              </a:tblPr>
              <a:tblGrid>
                <a:gridCol w="3542719">
                  <a:extLst>
                    <a:ext uri="{9D8B030D-6E8A-4147-A177-3AD203B41FA5}">
                      <a16:colId xmlns:a16="http://schemas.microsoft.com/office/drawing/2014/main" val="2828685552"/>
                    </a:ext>
                  </a:extLst>
                </a:gridCol>
                <a:gridCol w="1413879">
                  <a:extLst>
                    <a:ext uri="{9D8B030D-6E8A-4147-A177-3AD203B41FA5}">
                      <a16:colId xmlns:a16="http://schemas.microsoft.com/office/drawing/2014/main" val="3435719040"/>
                    </a:ext>
                  </a:extLst>
                </a:gridCol>
              </a:tblGrid>
              <a:tr h="425507">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Model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EM Accuracy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7981391"/>
                  </a:ext>
                </a:extLst>
              </a:tr>
              <a:tr h="370840">
                <a:tc>
                  <a:txBody>
                    <a:bodyPr/>
                    <a:lstStyle/>
                    <a:p>
                      <a:r>
                        <a:rPr lang="en-US" b="0" i="0" dirty="0">
                          <a:latin typeface="+mn-lt"/>
                          <a:ea typeface="Amazon Ember Light" panose="020B0403020204020204" pitchFamily="34" charset="0"/>
                          <a:cs typeface="Amazon Ember Light" panose="020B0403020204020204" pitchFamily="34" charset="0"/>
                        </a:rPr>
                        <a:t>E2E Model with Synthetic Audio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69.19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77097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AT-AT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51.54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441687546"/>
                  </a:ext>
                </a:extLst>
              </a:tr>
              <a:tr h="370840">
                <a:tc>
                  <a:txBody>
                    <a:bodyPr/>
                    <a:lstStyle/>
                    <a:p>
                      <a:r>
                        <a:rPr lang="en-US" b="1" i="0" dirty="0">
                          <a:latin typeface="+mn-lt"/>
                          <a:ea typeface="Amazon Ember Light" panose="020B0403020204020204" pitchFamily="34" charset="0"/>
                          <a:cs typeface="Amazon Ember Light" panose="020B0403020204020204" pitchFamily="34" charset="0"/>
                        </a:rPr>
                        <a:t>AT-AT with Synthetic Audio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1" i="0" dirty="0">
                          <a:latin typeface="+mn-lt"/>
                          <a:ea typeface="Amazon Ember Light" panose="020B0403020204020204" pitchFamily="34" charset="0"/>
                          <a:cs typeface="Amazon Ember Light" panose="020B0403020204020204" pitchFamily="34" charset="0"/>
                        </a:rPr>
                        <a:t>71.60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5171197"/>
                  </a:ext>
                </a:extLst>
              </a:tr>
            </a:tbl>
          </a:graphicData>
        </a:graphic>
      </p:graphicFrame>
      <p:pic>
        <p:nvPicPr>
          <p:cNvPr id="8" name="Graphic 7" descr="Arrow Slight curve">
            <a:extLst>
              <a:ext uri="{FF2B5EF4-FFF2-40B4-BE49-F238E27FC236}">
                <a16:creationId xmlns:a16="http://schemas.microsoft.com/office/drawing/2014/main" id="{5E79D12F-0B97-33CA-D7A2-41F5073EA1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7964" y="2747286"/>
            <a:ext cx="914400" cy="914400"/>
          </a:xfrm>
          <a:prstGeom prst="rect">
            <a:avLst/>
          </a:prstGeom>
        </p:spPr>
      </p:pic>
      <p:pic>
        <p:nvPicPr>
          <p:cNvPr id="9" name="Graphic 8" descr="Arrow Slight curve">
            <a:extLst>
              <a:ext uri="{FF2B5EF4-FFF2-40B4-BE49-F238E27FC236}">
                <a16:creationId xmlns:a16="http://schemas.microsoft.com/office/drawing/2014/main" id="{735A30C5-50D8-4CDE-76A0-13BD705EB1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7964" y="3083172"/>
            <a:ext cx="914400" cy="914400"/>
          </a:xfrm>
          <a:prstGeom prst="rect">
            <a:avLst/>
          </a:prstGeom>
        </p:spPr>
      </p:pic>
      <p:pic>
        <p:nvPicPr>
          <p:cNvPr id="10" name="Graphic 9" descr="Arrow Slight curve">
            <a:extLst>
              <a:ext uri="{FF2B5EF4-FFF2-40B4-BE49-F238E27FC236}">
                <a16:creationId xmlns:a16="http://schemas.microsoft.com/office/drawing/2014/main" id="{B8E836C3-3C08-64BE-A9A1-5D2C76F3B9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7964" y="2364906"/>
            <a:ext cx="914400" cy="914400"/>
          </a:xfrm>
          <a:prstGeom prst="rect">
            <a:avLst/>
          </a:prstGeom>
        </p:spPr>
      </p:pic>
    </p:spTree>
    <p:extLst>
      <p:ext uri="{BB962C8B-B14F-4D97-AF65-F5344CB8AC3E}">
        <p14:creationId xmlns:p14="http://schemas.microsoft.com/office/powerpoint/2010/main" val="42144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6943-6AEE-698B-DDDD-A7B22B9D1A26}"/>
              </a:ext>
            </a:extLst>
          </p:cNvPr>
          <p:cNvSpPr>
            <a:spLocks noGrp="1"/>
          </p:cNvSpPr>
          <p:nvPr>
            <p:ph type="title"/>
          </p:nvPr>
        </p:nvSpPr>
        <p:spPr/>
        <p:txBody>
          <a:bodyPr/>
          <a:lstStyle/>
          <a:p>
            <a:r>
              <a:rPr lang="en-US" dirty="0"/>
              <a:t>Semantic Parsing with Very Little Data</a:t>
            </a:r>
          </a:p>
        </p:txBody>
      </p:sp>
      <p:sp>
        <p:nvSpPr>
          <p:cNvPr id="4" name="Date Placeholder 3">
            <a:extLst>
              <a:ext uri="{FF2B5EF4-FFF2-40B4-BE49-F238E27FC236}">
                <a16:creationId xmlns:a16="http://schemas.microsoft.com/office/drawing/2014/main" id="{AD269A35-F73E-A184-0420-0D804243DBDF}"/>
              </a:ext>
            </a:extLst>
          </p:cNvPr>
          <p:cNvSpPr>
            <a:spLocks noGrp="1"/>
          </p:cNvSpPr>
          <p:nvPr>
            <p:ph type="dt" sz="half" idx="10"/>
          </p:nvPr>
        </p:nvSpPr>
        <p:spPr/>
        <p:txBody>
          <a:bodyPr/>
          <a:lstStyle/>
          <a:p>
            <a:fld id="{B547CD59-45FF-014C-A109-31ECD53DE33C}" type="datetime1">
              <a:rPr lang="en-US" smtClean="0"/>
              <a:t>5/22/22</a:t>
            </a:fld>
            <a:endParaRPr lang="en-US"/>
          </a:p>
        </p:txBody>
      </p:sp>
      <p:sp>
        <p:nvSpPr>
          <p:cNvPr id="5" name="Footer Placeholder 4">
            <a:extLst>
              <a:ext uri="{FF2B5EF4-FFF2-40B4-BE49-F238E27FC236}">
                <a16:creationId xmlns:a16="http://schemas.microsoft.com/office/drawing/2014/main" id="{46390950-5FE8-9E1D-7302-3F7D36D5358B}"/>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2D1FF3A4-93ED-5DF6-7ED9-A35863141458}"/>
              </a:ext>
            </a:extLst>
          </p:cNvPr>
          <p:cNvSpPr>
            <a:spLocks noGrp="1"/>
          </p:cNvSpPr>
          <p:nvPr>
            <p:ph type="sldNum" sz="quarter" idx="12"/>
          </p:nvPr>
        </p:nvSpPr>
        <p:spPr/>
        <p:txBody>
          <a:bodyPr/>
          <a:lstStyle/>
          <a:p>
            <a:fld id="{D7ADE906-F283-C946-BC01-81E82A8FB615}" type="slidenum">
              <a:rPr lang="en-US" smtClean="0"/>
              <a:pPr/>
              <a:t>54</a:t>
            </a:fld>
            <a:endParaRPr lang="en-US"/>
          </a:p>
        </p:txBody>
      </p:sp>
    </p:spTree>
    <p:extLst>
      <p:ext uri="{BB962C8B-B14F-4D97-AF65-F5344CB8AC3E}">
        <p14:creationId xmlns:p14="http://schemas.microsoft.com/office/powerpoint/2010/main" val="469837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3EC5-FB83-CD74-7C79-A37DAB7CBFF1}"/>
              </a:ext>
            </a:extLst>
          </p:cNvPr>
          <p:cNvSpPr>
            <a:spLocks noGrp="1"/>
          </p:cNvSpPr>
          <p:nvPr>
            <p:ph type="title"/>
          </p:nvPr>
        </p:nvSpPr>
        <p:spPr/>
        <p:txBody>
          <a:bodyPr/>
          <a:lstStyle/>
          <a:p>
            <a:r>
              <a:rPr lang="en-US" dirty="0"/>
              <a:t>Big Picture</a:t>
            </a:r>
          </a:p>
        </p:txBody>
      </p:sp>
      <p:sp>
        <p:nvSpPr>
          <p:cNvPr id="4" name="Date Placeholder 3">
            <a:extLst>
              <a:ext uri="{FF2B5EF4-FFF2-40B4-BE49-F238E27FC236}">
                <a16:creationId xmlns:a16="http://schemas.microsoft.com/office/drawing/2014/main" id="{C69495BE-4CD1-5CCB-2C20-6CAE87866F4D}"/>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2A6C3199-E4F7-BC2B-F270-1C84D604E080}"/>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3642749E-895B-A8CD-B99B-B4AD03452BC3}"/>
              </a:ext>
            </a:extLst>
          </p:cNvPr>
          <p:cNvSpPr>
            <a:spLocks noGrp="1"/>
          </p:cNvSpPr>
          <p:nvPr>
            <p:ph type="sldNum" sz="quarter" idx="12"/>
          </p:nvPr>
        </p:nvSpPr>
        <p:spPr/>
        <p:txBody>
          <a:bodyPr/>
          <a:lstStyle/>
          <a:p>
            <a:fld id="{D7ADE906-F283-C946-BC01-81E82A8FB615}" type="slidenum">
              <a:rPr lang="en-US" smtClean="0"/>
              <a:pPr/>
              <a:t>55</a:t>
            </a:fld>
            <a:endParaRPr lang="en-US" dirty="0"/>
          </a:p>
        </p:txBody>
      </p:sp>
      <p:pic>
        <p:nvPicPr>
          <p:cNvPr id="7" name="Picture 6">
            <a:extLst>
              <a:ext uri="{FF2B5EF4-FFF2-40B4-BE49-F238E27FC236}">
                <a16:creationId xmlns:a16="http://schemas.microsoft.com/office/drawing/2014/main" id="{5FDA5A47-6E23-2366-2B30-70B7F0ADA9F8}"/>
              </a:ext>
            </a:extLst>
          </p:cNvPr>
          <p:cNvPicPr>
            <a:picLocks noChangeAspect="1"/>
          </p:cNvPicPr>
          <p:nvPr/>
        </p:nvPicPr>
        <p:blipFill>
          <a:blip r:embed="rId3"/>
          <a:stretch>
            <a:fillRect/>
          </a:stretch>
        </p:blipFill>
        <p:spPr>
          <a:xfrm>
            <a:off x="974043" y="2743751"/>
            <a:ext cx="795510" cy="807679"/>
          </a:xfrm>
          <a:prstGeom prst="rect">
            <a:avLst/>
          </a:prstGeom>
        </p:spPr>
      </p:pic>
      <p:grpSp>
        <p:nvGrpSpPr>
          <p:cNvPr id="8" name="Group 7">
            <a:extLst>
              <a:ext uri="{FF2B5EF4-FFF2-40B4-BE49-F238E27FC236}">
                <a16:creationId xmlns:a16="http://schemas.microsoft.com/office/drawing/2014/main" id="{AA9599BD-DDA7-D526-25E6-BA90C1CBB79B}"/>
              </a:ext>
            </a:extLst>
          </p:cNvPr>
          <p:cNvGrpSpPr/>
          <p:nvPr/>
        </p:nvGrpSpPr>
        <p:grpSpPr>
          <a:xfrm>
            <a:off x="5091382" y="2593612"/>
            <a:ext cx="1458220" cy="1463688"/>
            <a:chOff x="5401853" y="2971800"/>
            <a:chExt cx="1458220" cy="1463688"/>
          </a:xfrm>
        </p:grpSpPr>
        <p:pic>
          <p:nvPicPr>
            <p:cNvPr id="9" name="Graphic 8" descr="Document">
              <a:extLst>
                <a:ext uri="{FF2B5EF4-FFF2-40B4-BE49-F238E27FC236}">
                  <a16:creationId xmlns:a16="http://schemas.microsoft.com/office/drawing/2014/main" id="{9517CC1F-44AB-D904-0984-54E2DF77CF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971800"/>
              <a:ext cx="914400" cy="914400"/>
            </a:xfrm>
            <a:prstGeom prst="rect">
              <a:avLst/>
            </a:prstGeom>
          </p:spPr>
        </p:pic>
        <p:sp>
          <p:nvSpPr>
            <p:cNvPr id="10" name="TextBox 9">
              <a:extLst>
                <a:ext uri="{FF2B5EF4-FFF2-40B4-BE49-F238E27FC236}">
                  <a16:creationId xmlns:a16="http://schemas.microsoft.com/office/drawing/2014/main" id="{09E26C11-B023-893E-BB7C-8C84F5483710}"/>
                </a:ext>
              </a:extLst>
            </p:cNvPr>
            <p:cNvSpPr txBox="1"/>
            <p:nvPr/>
          </p:nvSpPr>
          <p:spPr>
            <a:xfrm>
              <a:off x="5401853" y="3789157"/>
              <a:ext cx="1458220" cy="646331"/>
            </a:xfrm>
            <a:prstGeom prst="rect">
              <a:avLst/>
            </a:prstGeom>
            <a:noFill/>
          </p:spPr>
          <p:txBody>
            <a:bodyPr wrap="none" rtlCol="0">
              <a:spAutoFit/>
            </a:bodyPr>
            <a:lstStyle/>
            <a:p>
              <a:pPr algn="ctr"/>
              <a:r>
                <a:rPr lang="en-US" dirty="0"/>
                <a:t>Transcription </a:t>
              </a:r>
            </a:p>
            <a:p>
              <a:pPr algn="ctr"/>
              <a:r>
                <a:rPr lang="en-US" dirty="0"/>
                <a:t>(query)</a:t>
              </a:r>
            </a:p>
          </p:txBody>
        </p:sp>
      </p:grpSp>
      <p:grpSp>
        <p:nvGrpSpPr>
          <p:cNvPr id="11" name="Group 10">
            <a:extLst>
              <a:ext uri="{FF2B5EF4-FFF2-40B4-BE49-F238E27FC236}">
                <a16:creationId xmlns:a16="http://schemas.microsoft.com/office/drawing/2014/main" id="{CAFFC22C-AECC-B455-9927-60CDCBEB6927}"/>
              </a:ext>
            </a:extLst>
          </p:cNvPr>
          <p:cNvGrpSpPr/>
          <p:nvPr/>
        </p:nvGrpSpPr>
        <p:grpSpPr>
          <a:xfrm>
            <a:off x="2400762" y="2729543"/>
            <a:ext cx="2411228" cy="835742"/>
            <a:chOff x="2644878" y="2997097"/>
            <a:chExt cx="2411228" cy="835742"/>
          </a:xfrm>
        </p:grpSpPr>
        <p:grpSp>
          <p:nvGrpSpPr>
            <p:cNvPr id="12" name="Group 11">
              <a:extLst>
                <a:ext uri="{FF2B5EF4-FFF2-40B4-BE49-F238E27FC236}">
                  <a16:creationId xmlns:a16="http://schemas.microsoft.com/office/drawing/2014/main" id="{07C5C23C-03AE-783B-1198-304231D81DA8}"/>
                </a:ext>
              </a:extLst>
            </p:cNvPr>
            <p:cNvGrpSpPr/>
            <p:nvPr/>
          </p:nvGrpSpPr>
          <p:grpSpPr>
            <a:xfrm>
              <a:off x="2644878" y="2997097"/>
              <a:ext cx="2399079" cy="835742"/>
              <a:chOff x="2654710" y="2861187"/>
              <a:chExt cx="2399079" cy="835742"/>
            </a:xfrm>
          </p:grpSpPr>
          <p:sp>
            <p:nvSpPr>
              <p:cNvPr id="14" name="Rounded Rectangle 13">
                <a:extLst>
                  <a:ext uri="{FF2B5EF4-FFF2-40B4-BE49-F238E27FC236}">
                    <a16:creationId xmlns:a16="http://schemas.microsoft.com/office/drawing/2014/main" id="{4466EAC2-B9BA-9DE1-F63F-8201F6727934}"/>
                  </a:ext>
                </a:extLst>
              </p:cNvPr>
              <p:cNvSpPr/>
              <p:nvPr/>
            </p:nvSpPr>
            <p:spPr>
              <a:xfrm>
                <a:off x="2654710" y="2861187"/>
                <a:ext cx="2399079" cy="835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DCD3D96-44DA-D4E9-332D-A14FA8DEC12B}"/>
                  </a:ext>
                </a:extLst>
              </p:cNvPr>
              <p:cNvSpPr txBox="1"/>
              <p:nvPr/>
            </p:nvSpPr>
            <p:spPr>
              <a:xfrm>
                <a:off x="2654710" y="2955892"/>
                <a:ext cx="2113935" cy="646331"/>
              </a:xfrm>
              <a:prstGeom prst="rect">
                <a:avLst/>
              </a:prstGeom>
              <a:noFill/>
            </p:spPr>
            <p:txBody>
              <a:bodyPr wrap="square" rtlCol="0">
                <a:spAutoFit/>
              </a:bodyPr>
              <a:lstStyle/>
              <a:p>
                <a:pPr algn="ctr"/>
                <a:r>
                  <a:rPr lang="en-US" dirty="0"/>
                  <a:t>Automatic Speech Recognition</a:t>
                </a:r>
              </a:p>
            </p:txBody>
          </p:sp>
        </p:grpSp>
        <p:pic>
          <p:nvPicPr>
            <p:cNvPr id="13" name="Graphic 12" descr="Gears">
              <a:extLst>
                <a:ext uri="{FF2B5EF4-FFF2-40B4-BE49-F238E27FC236}">
                  <a16:creationId xmlns:a16="http://schemas.microsoft.com/office/drawing/2014/main" id="{EBAA3D09-9098-51BC-FC9C-A2FD3DE1AD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5702" y="3083797"/>
              <a:ext cx="690404" cy="690404"/>
            </a:xfrm>
            <a:prstGeom prst="rect">
              <a:avLst/>
            </a:prstGeom>
          </p:spPr>
        </p:pic>
      </p:grpSp>
      <p:grpSp>
        <p:nvGrpSpPr>
          <p:cNvPr id="16" name="Group 15">
            <a:extLst>
              <a:ext uri="{FF2B5EF4-FFF2-40B4-BE49-F238E27FC236}">
                <a16:creationId xmlns:a16="http://schemas.microsoft.com/office/drawing/2014/main" id="{C6803277-0D08-E0B1-58C0-E75BE63D7A0D}"/>
              </a:ext>
            </a:extLst>
          </p:cNvPr>
          <p:cNvGrpSpPr/>
          <p:nvPr/>
        </p:nvGrpSpPr>
        <p:grpSpPr>
          <a:xfrm>
            <a:off x="6417261" y="2726368"/>
            <a:ext cx="2553447" cy="835742"/>
            <a:chOff x="2575224" y="2861187"/>
            <a:chExt cx="2193421" cy="835742"/>
          </a:xfrm>
        </p:grpSpPr>
        <p:sp>
          <p:nvSpPr>
            <p:cNvPr id="17" name="Rounded Rectangle 16">
              <a:extLst>
                <a:ext uri="{FF2B5EF4-FFF2-40B4-BE49-F238E27FC236}">
                  <a16:creationId xmlns:a16="http://schemas.microsoft.com/office/drawing/2014/main" id="{C8EB0EFA-4912-3417-5110-A245CDC45C17}"/>
                </a:ext>
              </a:extLst>
            </p:cNvPr>
            <p:cNvSpPr/>
            <p:nvPr/>
          </p:nvSpPr>
          <p:spPr>
            <a:xfrm>
              <a:off x="2885905" y="2861187"/>
              <a:ext cx="1882740" cy="835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DB97F65-A57D-8397-5FD0-9BF4A7A6EACC}"/>
                </a:ext>
              </a:extLst>
            </p:cNvPr>
            <p:cNvSpPr txBox="1"/>
            <p:nvPr/>
          </p:nvSpPr>
          <p:spPr>
            <a:xfrm>
              <a:off x="2575224" y="2969874"/>
              <a:ext cx="2113935" cy="646331"/>
            </a:xfrm>
            <a:prstGeom prst="rect">
              <a:avLst/>
            </a:prstGeom>
            <a:noFill/>
          </p:spPr>
          <p:txBody>
            <a:bodyPr wrap="square" rtlCol="0">
              <a:spAutoFit/>
            </a:bodyPr>
            <a:lstStyle/>
            <a:p>
              <a:pPr algn="ctr"/>
              <a:r>
                <a:rPr lang="en-US" dirty="0"/>
                <a:t>Language</a:t>
              </a:r>
            </a:p>
            <a:p>
              <a:pPr algn="ctr"/>
              <a:r>
                <a:rPr lang="en-US" dirty="0"/>
                <a:t>Understanding</a:t>
              </a:r>
            </a:p>
          </p:txBody>
        </p:sp>
      </p:grpSp>
      <p:pic>
        <p:nvPicPr>
          <p:cNvPr id="19" name="Graphic 18" descr="Gears">
            <a:extLst>
              <a:ext uri="{FF2B5EF4-FFF2-40B4-BE49-F238E27FC236}">
                <a16:creationId xmlns:a16="http://schemas.microsoft.com/office/drawing/2014/main" id="{F3FDD04A-69D2-D1C3-EE37-74DF5B75A8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8475" y="2799037"/>
            <a:ext cx="690404" cy="690404"/>
          </a:xfrm>
          <a:prstGeom prst="rect">
            <a:avLst/>
          </a:prstGeom>
        </p:spPr>
      </p:pic>
      <p:cxnSp>
        <p:nvCxnSpPr>
          <p:cNvPr id="20" name="Straight Arrow Connector 19">
            <a:extLst>
              <a:ext uri="{FF2B5EF4-FFF2-40B4-BE49-F238E27FC236}">
                <a16:creationId xmlns:a16="http://schemas.microsoft.com/office/drawing/2014/main" id="{115838E7-94ED-2A7E-6ABE-254D379313A8}"/>
              </a:ext>
            </a:extLst>
          </p:cNvPr>
          <p:cNvCxnSpPr/>
          <p:nvPr/>
        </p:nvCxnSpPr>
        <p:spPr>
          <a:xfrm>
            <a:off x="1941092" y="3144239"/>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74128AA-907C-6602-504A-9D373AF8E306}"/>
              </a:ext>
            </a:extLst>
          </p:cNvPr>
          <p:cNvCxnSpPr/>
          <p:nvPr/>
        </p:nvCxnSpPr>
        <p:spPr>
          <a:xfrm>
            <a:off x="4925206" y="3144239"/>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A3B97FC-1D42-9A92-A0D5-0F440D8B4A21}"/>
              </a:ext>
            </a:extLst>
          </p:cNvPr>
          <p:cNvCxnSpPr/>
          <p:nvPr/>
        </p:nvCxnSpPr>
        <p:spPr>
          <a:xfrm>
            <a:off x="6215693" y="3140753"/>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AE61F90-6302-9356-9CF5-077F9C77B3AB}"/>
              </a:ext>
            </a:extLst>
          </p:cNvPr>
          <p:cNvCxnSpPr/>
          <p:nvPr/>
        </p:nvCxnSpPr>
        <p:spPr>
          <a:xfrm>
            <a:off x="9142006" y="3140753"/>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359AA3A-28EF-0CD5-F1A4-C406E21DD5F7}"/>
              </a:ext>
            </a:extLst>
          </p:cNvPr>
          <p:cNvSpPr txBox="1"/>
          <p:nvPr/>
        </p:nvSpPr>
        <p:spPr>
          <a:xfrm>
            <a:off x="9777231" y="3503699"/>
            <a:ext cx="1383327" cy="369332"/>
          </a:xfrm>
          <a:prstGeom prst="rect">
            <a:avLst/>
          </a:prstGeom>
          <a:noFill/>
        </p:spPr>
        <p:txBody>
          <a:bodyPr wrap="none" rtlCol="0">
            <a:spAutoFit/>
          </a:bodyPr>
          <a:lstStyle/>
          <a:p>
            <a:pPr algn="ctr"/>
            <a:r>
              <a:rPr lang="en-US" dirty="0"/>
              <a:t>Logical form </a:t>
            </a:r>
          </a:p>
        </p:txBody>
      </p:sp>
      <p:grpSp>
        <p:nvGrpSpPr>
          <p:cNvPr id="25" name="Group 24">
            <a:extLst>
              <a:ext uri="{FF2B5EF4-FFF2-40B4-BE49-F238E27FC236}">
                <a16:creationId xmlns:a16="http://schemas.microsoft.com/office/drawing/2014/main" id="{A069F3EB-6C71-F0E2-7179-525DF993F415}"/>
              </a:ext>
            </a:extLst>
          </p:cNvPr>
          <p:cNvGrpSpPr/>
          <p:nvPr/>
        </p:nvGrpSpPr>
        <p:grpSpPr>
          <a:xfrm>
            <a:off x="6228607" y="940069"/>
            <a:ext cx="3158437" cy="2029968"/>
            <a:chOff x="6257807" y="1173129"/>
            <a:chExt cx="3158437" cy="2029968"/>
          </a:xfrm>
        </p:grpSpPr>
        <p:pic>
          <p:nvPicPr>
            <p:cNvPr id="26" name="Graphic 25" descr="Speech outline">
              <a:extLst>
                <a:ext uri="{FF2B5EF4-FFF2-40B4-BE49-F238E27FC236}">
                  <a16:creationId xmlns:a16="http://schemas.microsoft.com/office/drawing/2014/main" id="{3F3E69C0-DE83-6894-865A-2E4C7C8360D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27" name="TextBox 26">
              <a:extLst>
                <a:ext uri="{FF2B5EF4-FFF2-40B4-BE49-F238E27FC236}">
                  <a16:creationId xmlns:a16="http://schemas.microsoft.com/office/drawing/2014/main" id="{11E16A07-8DB4-513E-18B1-E1896619FA65}"/>
                </a:ext>
              </a:extLst>
            </p:cNvPr>
            <p:cNvSpPr txBox="1"/>
            <p:nvPr/>
          </p:nvSpPr>
          <p:spPr>
            <a:xfrm>
              <a:off x="6782032" y="1579848"/>
              <a:ext cx="2069109" cy="923330"/>
            </a:xfrm>
            <a:prstGeom prst="rect">
              <a:avLst/>
            </a:prstGeom>
            <a:noFill/>
          </p:spPr>
          <p:txBody>
            <a:bodyPr wrap="square" rtlCol="0">
              <a:spAutoFit/>
            </a:bodyPr>
            <a:lstStyle/>
            <a:p>
              <a:pPr algn="ctr"/>
              <a:r>
                <a:rPr lang="en-US" dirty="0"/>
                <a:t>Lots of annotated data required.</a:t>
              </a:r>
            </a:p>
            <a:p>
              <a:pPr algn="ctr"/>
              <a:r>
                <a:rPr lang="en-US" dirty="0"/>
                <a:t>Train with fewer ex?</a:t>
              </a:r>
            </a:p>
          </p:txBody>
        </p:sp>
      </p:grpSp>
      <p:grpSp>
        <p:nvGrpSpPr>
          <p:cNvPr id="28" name="Group 27">
            <a:extLst>
              <a:ext uri="{FF2B5EF4-FFF2-40B4-BE49-F238E27FC236}">
                <a16:creationId xmlns:a16="http://schemas.microsoft.com/office/drawing/2014/main" id="{0B8B107C-7546-EF83-2510-9D3279F10782}"/>
              </a:ext>
            </a:extLst>
          </p:cNvPr>
          <p:cNvGrpSpPr/>
          <p:nvPr/>
        </p:nvGrpSpPr>
        <p:grpSpPr>
          <a:xfrm rot="10800000">
            <a:off x="4917902" y="3743094"/>
            <a:ext cx="3158437" cy="2029968"/>
            <a:chOff x="6257807" y="1173129"/>
            <a:chExt cx="3158437" cy="2029968"/>
          </a:xfrm>
        </p:grpSpPr>
        <p:pic>
          <p:nvPicPr>
            <p:cNvPr id="29" name="Graphic 28" descr="Speech outline">
              <a:extLst>
                <a:ext uri="{FF2B5EF4-FFF2-40B4-BE49-F238E27FC236}">
                  <a16:creationId xmlns:a16="http://schemas.microsoft.com/office/drawing/2014/main" id="{D3F088D8-75B2-1796-B60E-536A6623978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257807" y="1173129"/>
              <a:ext cx="3158437" cy="2029968"/>
            </a:xfrm>
            <a:prstGeom prst="rect">
              <a:avLst/>
            </a:prstGeom>
          </p:spPr>
        </p:pic>
        <p:sp>
          <p:nvSpPr>
            <p:cNvPr id="30" name="TextBox 29">
              <a:extLst>
                <a:ext uri="{FF2B5EF4-FFF2-40B4-BE49-F238E27FC236}">
                  <a16:creationId xmlns:a16="http://schemas.microsoft.com/office/drawing/2014/main" id="{7FB54338-73F9-37BF-C3F5-8898FA0784DD}"/>
                </a:ext>
              </a:extLst>
            </p:cNvPr>
            <p:cNvSpPr txBox="1"/>
            <p:nvPr/>
          </p:nvSpPr>
          <p:spPr>
            <a:xfrm rot="10800000">
              <a:off x="6782032" y="1579848"/>
              <a:ext cx="2069109" cy="923330"/>
            </a:xfrm>
            <a:prstGeom prst="rect">
              <a:avLst/>
            </a:prstGeom>
            <a:noFill/>
          </p:spPr>
          <p:txBody>
            <a:bodyPr wrap="square" rtlCol="0">
              <a:spAutoFit/>
            </a:bodyPr>
            <a:lstStyle/>
            <a:p>
              <a:pPr algn="ctr"/>
              <a:r>
                <a:rPr lang="en-US" dirty="0">
                  <a:solidFill>
                    <a:schemeClr val="bg1">
                      <a:lumMod val="75000"/>
                    </a:schemeClr>
                  </a:solidFill>
                </a:rPr>
                <a:t>Pipeline system due to lack of E2E data. </a:t>
              </a:r>
            </a:p>
            <a:p>
              <a:pPr algn="ctr"/>
              <a:r>
                <a:rPr lang="en-US" dirty="0">
                  <a:solidFill>
                    <a:schemeClr val="bg1">
                      <a:lumMod val="75000"/>
                    </a:schemeClr>
                  </a:solidFill>
                </a:rPr>
                <a:t>E2E system?</a:t>
              </a:r>
            </a:p>
          </p:txBody>
        </p:sp>
      </p:grpSp>
      <p:grpSp>
        <p:nvGrpSpPr>
          <p:cNvPr id="31" name="Group 30">
            <a:extLst>
              <a:ext uri="{FF2B5EF4-FFF2-40B4-BE49-F238E27FC236}">
                <a16:creationId xmlns:a16="http://schemas.microsoft.com/office/drawing/2014/main" id="{2928E02E-2521-DC17-58EC-9C2D183C2667}"/>
              </a:ext>
            </a:extLst>
          </p:cNvPr>
          <p:cNvGrpSpPr/>
          <p:nvPr/>
        </p:nvGrpSpPr>
        <p:grpSpPr>
          <a:xfrm rot="10800000">
            <a:off x="7580240" y="3296456"/>
            <a:ext cx="3158437" cy="2029968"/>
            <a:chOff x="6257807" y="1173129"/>
            <a:chExt cx="3158437" cy="2029968"/>
          </a:xfrm>
        </p:grpSpPr>
        <p:pic>
          <p:nvPicPr>
            <p:cNvPr id="32" name="Graphic 31" descr="Speech outline">
              <a:extLst>
                <a:ext uri="{FF2B5EF4-FFF2-40B4-BE49-F238E27FC236}">
                  <a16:creationId xmlns:a16="http://schemas.microsoft.com/office/drawing/2014/main" id="{F3731A77-5AAA-B661-9E26-65415A90564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257807" y="1173129"/>
              <a:ext cx="3158437" cy="2029968"/>
            </a:xfrm>
            <a:prstGeom prst="rect">
              <a:avLst/>
            </a:prstGeom>
          </p:spPr>
        </p:pic>
        <p:sp>
          <p:nvSpPr>
            <p:cNvPr id="33" name="TextBox 32">
              <a:extLst>
                <a:ext uri="{FF2B5EF4-FFF2-40B4-BE49-F238E27FC236}">
                  <a16:creationId xmlns:a16="http://schemas.microsoft.com/office/drawing/2014/main" id="{CBD98190-BB7D-CD24-4426-68288AAAA634}"/>
                </a:ext>
              </a:extLst>
            </p:cNvPr>
            <p:cNvSpPr txBox="1"/>
            <p:nvPr/>
          </p:nvSpPr>
          <p:spPr>
            <a:xfrm rot="10800000">
              <a:off x="6782032" y="1579848"/>
              <a:ext cx="2069109" cy="923330"/>
            </a:xfrm>
            <a:prstGeom prst="rect">
              <a:avLst/>
            </a:prstGeom>
            <a:noFill/>
          </p:spPr>
          <p:txBody>
            <a:bodyPr wrap="square" rtlCol="0">
              <a:spAutoFit/>
            </a:bodyPr>
            <a:lstStyle/>
            <a:p>
              <a:pPr algn="ctr"/>
              <a:r>
                <a:rPr lang="en-US" dirty="0">
                  <a:solidFill>
                    <a:schemeClr val="bg1">
                      <a:lumMod val="75000"/>
                    </a:schemeClr>
                  </a:solidFill>
                </a:rPr>
                <a:t>New domains? Universal Semantic Parsing?</a:t>
              </a:r>
            </a:p>
          </p:txBody>
        </p:sp>
      </p:grpSp>
      <p:sp>
        <p:nvSpPr>
          <p:cNvPr id="34" name="Oval 33">
            <a:extLst>
              <a:ext uri="{FF2B5EF4-FFF2-40B4-BE49-F238E27FC236}">
                <a16:creationId xmlns:a16="http://schemas.microsoft.com/office/drawing/2014/main" id="{2A95508E-843A-22C3-1EBB-092189B8434B}"/>
              </a:ext>
            </a:extLst>
          </p:cNvPr>
          <p:cNvSpPr/>
          <p:nvPr/>
        </p:nvSpPr>
        <p:spPr>
          <a:xfrm>
            <a:off x="7704211" y="3410969"/>
            <a:ext cx="415637" cy="4156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6" name="Oval 35">
            <a:extLst>
              <a:ext uri="{FF2B5EF4-FFF2-40B4-BE49-F238E27FC236}">
                <a16:creationId xmlns:a16="http://schemas.microsoft.com/office/drawing/2014/main" id="{F352558A-64DE-B938-0041-A8600F88F626}"/>
              </a:ext>
            </a:extLst>
          </p:cNvPr>
          <p:cNvSpPr/>
          <p:nvPr/>
        </p:nvSpPr>
        <p:spPr>
          <a:xfrm>
            <a:off x="6309740" y="5444917"/>
            <a:ext cx="415637" cy="4156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B4AFB971-3C90-1B8A-BEA4-463B390A6BD2}"/>
              </a:ext>
            </a:extLst>
          </p:cNvPr>
          <p:cNvSpPr/>
          <p:nvPr/>
        </p:nvSpPr>
        <p:spPr>
          <a:xfrm>
            <a:off x="8991870" y="5011002"/>
            <a:ext cx="415637" cy="4156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8" name="Group 37">
            <a:extLst>
              <a:ext uri="{FF2B5EF4-FFF2-40B4-BE49-F238E27FC236}">
                <a16:creationId xmlns:a16="http://schemas.microsoft.com/office/drawing/2014/main" id="{5C55E5D6-F1B8-CD6C-03C1-F8026C655B1B}"/>
              </a:ext>
            </a:extLst>
          </p:cNvPr>
          <p:cNvGrpSpPr/>
          <p:nvPr/>
        </p:nvGrpSpPr>
        <p:grpSpPr>
          <a:xfrm>
            <a:off x="10002046" y="2681756"/>
            <a:ext cx="763658" cy="800119"/>
            <a:chOff x="924439" y="1435617"/>
            <a:chExt cx="1140077" cy="1194509"/>
          </a:xfrm>
          <a:solidFill>
            <a:schemeClr val="tx1"/>
          </a:solidFill>
        </p:grpSpPr>
        <p:sp>
          <p:nvSpPr>
            <p:cNvPr id="39" name="Oval 38">
              <a:extLst>
                <a:ext uri="{FF2B5EF4-FFF2-40B4-BE49-F238E27FC236}">
                  <a16:creationId xmlns:a16="http://schemas.microsoft.com/office/drawing/2014/main" id="{701679B1-499E-412C-8AF5-A2D4039559F6}"/>
                </a:ext>
              </a:extLst>
            </p:cNvPr>
            <p:cNvSpPr/>
            <p:nvPr/>
          </p:nvSpPr>
          <p:spPr>
            <a:xfrm>
              <a:off x="1491150" y="1892961"/>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F060EFF-6A60-D05D-C189-B8A2B38377CB}"/>
                </a:ext>
              </a:extLst>
            </p:cNvPr>
            <p:cNvSpPr/>
            <p:nvPr/>
          </p:nvSpPr>
          <p:spPr>
            <a:xfrm>
              <a:off x="1215316" y="2343443"/>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3BBE846-83A4-1671-0F96-8DA41C80CA32}"/>
                </a:ext>
              </a:extLst>
            </p:cNvPr>
            <p:cNvSpPr/>
            <p:nvPr/>
          </p:nvSpPr>
          <p:spPr>
            <a:xfrm>
              <a:off x="1777833" y="2343443"/>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59A78709-04BC-7CA4-FE73-7AA17509F3A3}"/>
                </a:ext>
              </a:extLst>
            </p:cNvPr>
            <p:cNvCxnSpPr>
              <a:cxnSpLocks/>
            </p:cNvCxnSpPr>
            <p:nvPr/>
          </p:nvCxnSpPr>
          <p:spPr>
            <a:xfrm flipH="1">
              <a:off x="1341743" y="2049898"/>
              <a:ext cx="298007" cy="45734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3BA018-27E8-872C-9801-01AFBBB0DE9F}"/>
                </a:ext>
              </a:extLst>
            </p:cNvPr>
            <p:cNvCxnSpPr>
              <a:cxnSpLocks/>
            </p:cNvCxnSpPr>
            <p:nvPr/>
          </p:nvCxnSpPr>
          <p:spPr>
            <a:xfrm>
              <a:off x="1639750" y="2049898"/>
              <a:ext cx="287490" cy="45734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D179D446-255E-FD0B-1902-95F1FABF3BAF}"/>
                </a:ext>
              </a:extLst>
            </p:cNvPr>
            <p:cNvSpPr/>
            <p:nvPr/>
          </p:nvSpPr>
          <p:spPr>
            <a:xfrm>
              <a:off x="1200273" y="1435617"/>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3C2B6111-1988-544E-6243-CD52B41B6E06}"/>
                </a:ext>
              </a:extLst>
            </p:cNvPr>
            <p:cNvSpPr/>
            <p:nvPr/>
          </p:nvSpPr>
          <p:spPr>
            <a:xfrm>
              <a:off x="924439" y="1886099"/>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0A49B519-5D6A-B0F2-0F30-C6031E723333}"/>
                </a:ext>
              </a:extLst>
            </p:cNvPr>
            <p:cNvCxnSpPr>
              <a:cxnSpLocks/>
            </p:cNvCxnSpPr>
            <p:nvPr/>
          </p:nvCxnSpPr>
          <p:spPr>
            <a:xfrm flipH="1">
              <a:off x="1062294" y="1602465"/>
              <a:ext cx="286579" cy="44743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3BF6E4-13D4-10D7-D10A-4C23BA1CFA17}"/>
                </a:ext>
              </a:extLst>
            </p:cNvPr>
            <p:cNvCxnSpPr>
              <a:cxnSpLocks/>
            </p:cNvCxnSpPr>
            <p:nvPr/>
          </p:nvCxnSpPr>
          <p:spPr>
            <a:xfrm>
              <a:off x="1341743" y="1602465"/>
              <a:ext cx="298007" cy="44743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Oval 47">
            <a:extLst>
              <a:ext uri="{FF2B5EF4-FFF2-40B4-BE49-F238E27FC236}">
                <a16:creationId xmlns:a16="http://schemas.microsoft.com/office/drawing/2014/main" id="{BD67BFEF-A8B0-970D-419B-155D12089BFD}"/>
              </a:ext>
            </a:extLst>
          </p:cNvPr>
          <p:cNvSpPr/>
          <p:nvPr/>
        </p:nvSpPr>
        <p:spPr>
          <a:xfrm>
            <a:off x="9032278" y="1577334"/>
            <a:ext cx="608622" cy="6086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spTree>
    <p:extLst>
      <p:ext uri="{BB962C8B-B14F-4D97-AF65-F5344CB8AC3E}">
        <p14:creationId xmlns:p14="http://schemas.microsoft.com/office/powerpoint/2010/main" val="182699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8"/>
                                        </p:tgtEl>
                                      </p:cBhvr>
                                    </p:animEffect>
                                    <p:animScale>
                                      <p:cBhvr>
                                        <p:cTn id="7" dur="250" autoRev="1" fill="hold"/>
                                        <p:tgtEl>
                                          <p:spTgt spid="48"/>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25"/>
                                        </p:tgtEl>
                                      </p:cBhvr>
                                    </p:animEffect>
                                    <p:animScale>
                                      <p:cBhvr>
                                        <p:cTn id="10"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F523-D166-C6E9-D254-4E506BD4F73D}"/>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DA93064A-01ED-80E3-B94A-37CE8B0DFF44}"/>
              </a:ext>
            </a:extLst>
          </p:cNvPr>
          <p:cNvSpPr>
            <a:spLocks noGrp="1"/>
          </p:cNvSpPr>
          <p:nvPr>
            <p:ph idx="1"/>
          </p:nvPr>
        </p:nvSpPr>
        <p:spPr/>
        <p:txBody>
          <a:bodyPr/>
          <a:lstStyle/>
          <a:p>
            <a:pPr marL="0" indent="0">
              <a:buNone/>
            </a:pPr>
            <a:r>
              <a:rPr lang="en-US" dirty="0"/>
              <a:t>Task-oriented Semantic Parsing but with very little data</a:t>
            </a:r>
          </a:p>
        </p:txBody>
      </p:sp>
      <p:sp>
        <p:nvSpPr>
          <p:cNvPr id="4" name="Date Placeholder 3">
            <a:extLst>
              <a:ext uri="{FF2B5EF4-FFF2-40B4-BE49-F238E27FC236}">
                <a16:creationId xmlns:a16="http://schemas.microsoft.com/office/drawing/2014/main" id="{9FF88948-0F9C-D0DA-4B58-EAFAC8393A5F}"/>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0F851A92-B44A-2058-E479-E9ABB92B85E1}"/>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A0105E0B-1282-AD8E-E693-C5A02C781086}"/>
              </a:ext>
            </a:extLst>
          </p:cNvPr>
          <p:cNvSpPr>
            <a:spLocks noGrp="1"/>
          </p:cNvSpPr>
          <p:nvPr>
            <p:ph type="sldNum" sz="quarter" idx="12"/>
          </p:nvPr>
        </p:nvSpPr>
        <p:spPr/>
        <p:txBody>
          <a:bodyPr/>
          <a:lstStyle/>
          <a:p>
            <a:fld id="{D7ADE906-F283-C946-BC01-81E82A8FB615}" type="slidenum">
              <a:rPr lang="en-US" smtClean="0"/>
              <a:pPr/>
              <a:t>56</a:t>
            </a:fld>
            <a:endParaRPr lang="en-US" dirty="0"/>
          </a:p>
        </p:txBody>
      </p:sp>
    </p:spTree>
    <p:extLst>
      <p:ext uri="{BB962C8B-B14F-4D97-AF65-F5344CB8AC3E}">
        <p14:creationId xmlns:p14="http://schemas.microsoft.com/office/powerpoint/2010/main" val="21487562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A744-2744-FD05-7C0E-C9F2CF7C88ED}"/>
              </a:ext>
            </a:extLst>
          </p:cNvPr>
          <p:cNvSpPr>
            <a:spLocks noGrp="1"/>
          </p:cNvSpPr>
          <p:nvPr>
            <p:ph type="title"/>
          </p:nvPr>
        </p:nvSpPr>
        <p:spPr/>
        <p:txBody>
          <a:bodyPr/>
          <a:lstStyle/>
          <a:p>
            <a:r>
              <a:rPr lang="en-US" dirty="0"/>
              <a:t>Prior Work: Naturalization of Semantic Parsing</a:t>
            </a:r>
          </a:p>
        </p:txBody>
      </p:sp>
      <p:sp>
        <p:nvSpPr>
          <p:cNvPr id="3" name="Content Placeholder 2">
            <a:extLst>
              <a:ext uri="{FF2B5EF4-FFF2-40B4-BE49-F238E27FC236}">
                <a16:creationId xmlns:a16="http://schemas.microsoft.com/office/drawing/2014/main" id="{944DD951-908D-6A83-8FEB-61A84F0595B0}"/>
              </a:ext>
            </a:extLst>
          </p:cNvPr>
          <p:cNvSpPr>
            <a:spLocks noGrp="1"/>
          </p:cNvSpPr>
          <p:nvPr>
            <p:ph idx="1"/>
          </p:nvPr>
        </p:nvSpPr>
        <p:spPr/>
        <p:txBody>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Convert the target logical form into controlled form of natural language called the canonical form</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Parsing is reduced to constrained paraphrasing/simplification</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Canonical form can be converted into the original target logical form using simple rules</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Based on recent work from Shin et al. 2021</a:t>
            </a:r>
          </a:p>
        </p:txBody>
      </p:sp>
      <p:sp>
        <p:nvSpPr>
          <p:cNvPr id="4" name="Date Placeholder 3">
            <a:extLst>
              <a:ext uri="{FF2B5EF4-FFF2-40B4-BE49-F238E27FC236}">
                <a16:creationId xmlns:a16="http://schemas.microsoft.com/office/drawing/2014/main" id="{9FD00CBB-E861-0E28-7B4E-343840B69FBD}"/>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330D31EC-0DC7-2753-54CB-52EC0F52AB0F}"/>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3FA88DC1-79DD-FE97-5D2D-0CFEB284DC8C}"/>
              </a:ext>
            </a:extLst>
          </p:cNvPr>
          <p:cNvSpPr>
            <a:spLocks noGrp="1"/>
          </p:cNvSpPr>
          <p:nvPr>
            <p:ph type="sldNum" sz="quarter" idx="12"/>
          </p:nvPr>
        </p:nvSpPr>
        <p:spPr/>
        <p:txBody>
          <a:bodyPr/>
          <a:lstStyle/>
          <a:p>
            <a:fld id="{D7ADE906-F283-C946-BC01-81E82A8FB615}" type="slidenum">
              <a:rPr lang="en-US" smtClean="0"/>
              <a:pPr/>
              <a:t>57</a:t>
            </a:fld>
            <a:endParaRPr lang="en-US" dirty="0"/>
          </a:p>
        </p:txBody>
      </p:sp>
    </p:spTree>
    <p:extLst>
      <p:ext uri="{BB962C8B-B14F-4D97-AF65-F5344CB8AC3E}">
        <p14:creationId xmlns:p14="http://schemas.microsoft.com/office/powerpoint/2010/main" val="7552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7E81B-C495-6101-E1DE-07E576879FD6}"/>
              </a:ext>
            </a:extLst>
          </p:cNvPr>
          <p:cNvSpPr>
            <a:spLocks noGrp="1"/>
          </p:cNvSpPr>
          <p:nvPr>
            <p:ph type="title"/>
          </p:nvPr>
        </p:nvSpPr>
        <p:spPr/>
        <p:txBody>
          <a:bodyPr/>
          <a:lstStyle/>
          <a:p>
            <a:r>
              <a:rPr lang="en-US" dirty="0"/>
              <a:t>Example</a:t>
            </a:r>
          </a:p>
        </p:txBody>
      </p:sp>
      <p:sp>
        <p:nvSpPr>
          <p:cNvPr id="4" name="Date Placeholder 3">
            <a:extLst>
              <a:ext uri="{FF2B5EF4-FFF2-40B4-BE49-F238E27FC236}">
                <a16:creationId xmlns:a16="http://schemas.microsoft.com/office/drawing/2014/main" id="{62E77E46-E451-1F36-03BD-238A871F986E}"/>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67CF4245-3D0A-5216-C4E6-A10E1DA16247}"/>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ACAA73E0-1725-353D-BBDB-D1A8C5D28384}"/>
              </a:ext>
            </a:extLst>
          </p:cNvPr>
          <p:cNvSpPr>
            <a:spLocks noGrp="1"/>
          </p:cNvSpPr>
          <p:nvPr>
            <p:ph type="sldNum" sz="quarter" idx="12"/>
          </p:nvPr>
        </p:nvSpPr>
        <p:spPr/>
        <p:txBody>
          <a:bodyPr/>
          <a:lstStyle/>
          <a:p>
            <a:fld id="{D7ADE906-F283-C946-BC01-81E82A8FB615}" type="slidenum">
              <a:rPr lang="en-US" smtClean="0"/>
              <a:pPr/>
              <a:t>58</a:t>
            </a:fld>
            <a:endParaRPr lang="en-US" dirty="0"/>
          </a:p>
        </p:txBody>
      </p:sp>
      <p:grpSp>
        <p:nvGrpSpPr>
          <p:cNvPr id="7" name="Group 6">
            <a:extLst>
              <a:ext uri="{FF2B5EF4-FFF2-40B4-BE49-F238E27FC236}">
                <a16:creationId xmlns:a16="http://schemas.microsoft.com/office/drawing/2014/main" id="{0838CC9E-4F8B-696C-4FE5-B0FE182109AB}"/>
              </a:ext>
            </a:extLst>
          </p:cNvPr>
          <p:cNvGrpSpPr/>
          <p:nvPr/>
        </p:nvGrpSpPr>
        <p:grpSpPr>
          <a:xfrm>
            <a:off x="1781403" y="3629475"/>
            <a:ext cx="2441572" cy="1117315"/>
            <a:chOff x="1781403" y="3629475"/>
            <a:chExt cx="2441572" cy="1117315"/>
          </a:xfrm>
        </p:grpSpPr>
        <p:sp>
          <p:nvSpPr>
            <p:cNvPr id="8" name="Rounded Rectangle 7">
              <a:extLst>
                <a:ext uri="{FF2B5EF4-FFF2-40B4-BE49-F238E27FC236}">
                  <a16:creationId xmlns:a16="http://schemas.microsoft.com/office/drawing/2014/main" id="{6AD81D68-9C59-1357-E37B-E58AC8A9A7DB}"/>
                </a:ext>
              </a:extLst>
            </p:cNvPr>
            <p:cNvSpPr/>
            <p:nvPr/>
          </p:nvSpPr>
          <p:spPr>
            <a:xfrm>
              <a:off x="1781403" y="3629475"/>
              <a:ext cx="2441572" cy="1117315"/>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9" name="Graphic 8" descr="Processor">
              <a:extLst>
                <a:ext uri="{FF2B5EF4-FFF2-40B4-BE49-F238E27FC236}">
                  <a16:creationId xmlns:a16="http://schemas.microsoft.com/office/drawing/2014/main" id="{C00C379C-FFA5-9B08-2196-35D4306C74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99649" y="3730932"/>
              <a:ext cx="914400" cy="914400"/>
            </a:xfrm>
            <a:prstGeom prst="rect">
              <a:avLst/>
            </a:prstGeom>
          </p:spPr>
        </p:pic>
        <p:sp>
          <p:nvSpPr>
            <p:cNvPr id="10" name="TextBox 9">
              <a:extLst>
                <a:ext uri="{FF2B5EF4-FFF2-40B4-BE49-F238E27FC236}">
                  <a16:creationId xmlns:a16="http://schemas.microsoft.com/office/drawing/2014/main" id="{F34B036E-AD5C-964A-AD91-BB718B6B74F9}"/>
                </a:ext>
              </a:extLst>
            </p:cNvPr>
            <p:cNvSpPr txBox="1"/>
            <p:nvPr/>
          </p:nvSpPr>
          <p:spPr>
            <a:xfrm>
              <a:off x="2754926" y="3864966"/>
              <a:ext cx="1349803" cy="646331"/>
            </a:xfrm>
            <a:prstGeom prst="rect">
              <a:avLst/>
            </a:prstGeom>
            <a:noFill/>
          </p:spPr>
          <p:txBody>
            <a:bodyPr wrap="square" rtlCol="0">
              <a:spAutoFit/>
            </a:bodyPr>
            <a:lstStyle/>
            <a:p>
              <a:pPr algn="ctr"/>
              <a:r>
                <a:rPr lang="en-US"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GPT3/</a:t>
              </a:r>
            </a:p>
            <a:p>
              <a:pPr algn="ctr"/>
              <a:r>
                <a:rPr lang="en-US"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BART</a:t>
              </a:r>
            </a:p>
          </p:txBody>
        </p:sp>
      </p:grpSp>
      <p:grpSp>
        <p:nvGrpSpPr>
          <p:cNvPr id="11" name="Group 10">
            <a:extLst>
              <a:ext uri="{FF2B5EF4-FFF2-40B4-BE49-F238E27FC236}">
                <a16:creationId xmlns:a16="http://schemas.microsoft.com/office/drawing/2014/main" id="{2A5C2AF7-C95E-4820-A8F4-9CF9C3C01597}"/>
              </a:ext>
            </a:extLst>
          </p:cNvPr>
          <p:cNvGrpSpPr/>
          <p:nvPr/>
        </p:nvGrpSpPr>
        <p:grpSpPr>
          <a:xfrm>
            <a:off x="7966569" y="3629475"/>
            <a:ext cx="2500440" cy="1117315"/>
            <a:chOff x="7966569" y="3629475"/>
            <a:chExt cx="2500440" cy="1117315"/>
          </a:xfrm>
        </p:grpSpPr>
        <p:sp>
          <p:nvSpPr>
            <p:cNvPr id="12" name="Rounded Rectangle 11">
              <a:extLst>
                <a:ext uri="{FF2B5EF4-FFF2-40B4-BE49-F238E27FC236}">
                  <a16:creationId xmlns:a16="http://schemas.microsoft.com/office/drawing/2014/main" id="{D19C9752-B45C-7E27-1099-4A46FBD8A68A}"/>
                </a:ext>
              </a:extLst>
            </p:cNvPr>
            <p:cNvSpPr/>
            <p:nvPr/>
          </p:nvSpPr>
          <p:spPr>
            <a:xfrm>
              <a:off x="7966569" y="3629475"/>
              <a:ext cx="2441572" cy="111731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3" name="Graphic 12" descr="Decision chart">
              <a:extLst>
                <a:ext uri="{FF2B5EF4-FFF2-40B4-BE49-F238E27FC236}">
                  <a16:creationId xmlns:a16="http://schemas.microsoft.com/office/drawing/2014/main" id="{5A4A33D7-F24C-B7B8-F9F7-677ED6CB99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90391" y="3730934"/>
              <a:ext cx="823784" cy="823784"/>
            </a:xfrm>
            <a:prstGeom prst="rect">
              <a:avLst/>
            </a:prstGeom>
          </p:spPr>
        </p:pic>
        <p:sp>
          <p:nvSpPr>
            <p:cNvPr id="14" name="TextBox 13">
              <a:extLst>
                <a:ext uri="{FF2B5EF4-FFF2-40B4-BE49-F238E27FC236}">
                  <a16:creationId xmlns:a16="http://schemas.microsoft.com/office/drawing/2014/main" id="{5C5508AE-0503-5383-3DE6-BDBBE6DFD992}"/>
                </a:ext>
              </a:extLst>
            </p:cNvPr>
            <p:cNvSpPr txBox="1"/>
            <p:nvPr/>
          </p:nvSpPr>
          <p:spPr>
            <a:xfrm>
              <a:off x="8737062" y="3864966"/>
              <a:ext cx="1729947" cy="646331"/>
            </a:xfrm>
            <a:prstGeom prst="rect">
              <a:avLst/>
            </a:prstGeom>
            <a:noFill/>
          </p:spPr>
          <p:txBody>
            <a:bodyPr wrap="square" rtlCol="0">
              <a:spAutoFit/>
            </a:bodyPr>
            <a:lstStyle/>
            <a:p>
              <a:pPr algn="ctr"/>
              <a:r>
                <a:rPr lang="en-US"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CFG / </a:t>
              </a:r>
            </a:p>
            <a:p>
              <a:pPr algn="ctr"/>
              <a:r>
                <a:rPr lang="en-US"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Simple rules</a:t>
              </a:r>
            </a:p>
          </p:txBody>
        </p:sp>
      </p:grpSp>
      <p:sp>
        <p:nvSpPr>
          <p:cNvPr id="15" name="TextBox 14">
            <a:extLst>
              <a:ext uri="{FF2B5EF4-FFF2-40B4-BE49-F238E27FC236}">
                <a16:creationId xmlns:a16="http://schemas.microsoft.com/office/drawing/2014/main" id="{3B90E011-3CB4-87EA-C432-058FA3E468CC}"/>
              </a:ext>
            </a:extLst>
          </p:cNvPr>
          <p:cNvSpPr txBox="1"/>
          <p:nvPr/>
        </p:nvSpPr>
        <p:spPr>
          <a:xfrm>
            <a:off x="225644" y="2246508"/>
            <a:ext cx="5553090" cy="369332"/>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Which January 2</a:t>
            </a:r>
            <a:r>
              <a:rPr lang="en-US" baseline="30000" dirty="0">
                <a:latin typeface="Amazon Ember Light" panose="020B0403020204020204" pitchFamily="34" charset="0"/>
                <a:ea typeface="Amazon Ember Light" panose="020B0403020204020204" pitchFamily="34" charset="0"/>
                <a:cs typeface="Amazon Ember Light" panose="020B0403020204020204" pitchFamily="34" charset="0"/>
              </a:rPr>
              <a:t>nd</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meetings is Alice attending?</a:t>
            </a:r>
          </a:p>
        </p:txBody>
      </p:sp>
      <p:pic>
        <p:nvPicPr>
          <p:cNvPr id="16" name="Graphic 15" descr="Arrow Straight">
            <a:extLst>
              <a:ext uri="{FF2B5EF4-FFF2-40B4-BE49-F238E27FC236}">
                <a16:creationId xmlns:a16="http://schemas.microsoft.com/office/drawing/2014/main" id="{24F940B1-8521-02BD-FC0E-2C8F224390E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6200000">
            <a:off x="2554557" y="2865382"/>
            <a:ext cx="692695" cy="692695"/>
          </a:xfrm>
          <a:prstGeom prst="rect">
            <a:avLst/>
          </a:prstGeom>
        </p:spPr>
      </p:pic>
      <p:pic>
        <p:nvPicPr>
          <p:cNvPr id="17" name="Graphic 16" descr="Arrow Straight">
            <a:extLst>
              <a:ext uri="{FF2B5EF4-FFF2-40B4-BE49-F238E27FC236}">
                <a16:creationId xmlns:a16="http://schemas.microsoft.com/office/drawing/2014/main" id="{07F65904-4559-963F-907B-9FE5510F62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5400000">
            <a:off x="8909340" y="2865382"/>
            <a:ext cx="692695" cy="692695"/>
          </a:xfrm>
          <a:prstGeom prst="rect">
            <a:avLst/>
          </a:prstGeom>
        </p:spPr>
      </p:pic>
      <p:sp>
        <p:nvSpPr>
          <p:cNvPr id="18" name="TextBox 17">
            <a:extLst>
              <a:ext uri="{FF2B5EF4-FFF2-40B4-BE49-F238E27FC236}">
                <a16:creationId xmlns:a16="http://schemas.microsoft.com/office/drawing/2014/main" id="{DAD30FA1-9CB9-B438-4A14-3DFAB10ED490}"/>
              </a:ext>
            </a:extLst>
          </p:cNvPr>
          <p:cNvSpPr txBox="1"/>
          <p:nvPr/>
        </p:nvSpPr>
        <p:spPr>
          <a:xfrm>
            <a:off x="6873412" y="1362339"/>
            <a:ext cx="4960830" cy="1477328"/>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(call listValue (call filter</a:t>
            </a:r>
            <a:br>
              <a:rPr lang="en-US"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(call filter (call getProperty </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            (call singleton </a:t>
            </a:r>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en.meeting</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(string !type))</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        (string date) (string =) (date </a:t>
            </a:r>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2015 1 2</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    (string attendee) (string =) </a:t>
            </a:r>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en.person.alice</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p>
        </p:txBody>
      </p:sp>
      <p:sp>
        <p:nvSpPr>
          <p:cNvPr id="19" name="TextBox 18">
            <a:extLst>
              <a:ext uri="{FF2B5EF4-FFF2-40B4-BE49-F238E27FC236}">
                <a16:creationId xmlns:a16="http://schemas.microsoft.com/office/drawing/2014/main" id="{02761A76-65F7-F379-D107-8982FCF0B79A}"/>
              </a:ext>
            </a:extLst>
          </p:cNvPr>
          <p:cNvSpPr txBox="1"/>
          <p:nvPr/>
        </p:nvSpPr>
        <p:spPr>
          <a:xfrm>
            <a:off x="3526622" y="5141534"/>
            <a:ext cx="5553090"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meeting whose date is jan 2 and whose attendee is alice</a:t>
            </a:r>
          </a:p>
        </p:txBody>
      </p:sp>
      <p:pic>
        <p:nvPicPr>
          <p:cNvPr id="20" name="Graphic 19" descr="Back">
            <a:extLst>
              <a:ext uri="{FF2B5EF4-FFF2-40B4-BE49-F238E27FC236}">
                <a16:creationId xmlns:a16="http://schemas.microsoft.com/office/drawing/2014/main" id="{116EA50D-DCB0-7564-0EEA-1B186C12BC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800000">
            <a:off x="2814049" y="4787298"/>
            <a:ext cx="712573" cy="712573"/>
          </a:xfrm>
          <a:prstGeom prst="rect">
            <a:avLst/>
          </a:prstGeom>
        </p:spPr>
      </p:pic>
      <p:pic>
        <p:nvPicPr>
          <p:cNvPr id="21" name="Graphic 20" descr="Back">
            <a:extLst>
              <a:ext uri="{FF2B5EF4-FFF2-40B4-BE49-F238E27FC236}">
                <a16:creationId xmlns:a16="http://schemas.microsoft.com/office/drawing/2014/main" id="{F4395451-8281-9967-0F71-893B8C3D8D7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400000">
            <a:off x="8899400" y="4787298"/>
            <a:ext cx="712573" cy="712573"/>
          </a:xfrm>
          <a:prstGeom prst="rect">
            <a:avLst/>
          </a:prstGeom>
        </p:spPr>
      </p:pic>
      <p:sp>
        <p:nvSpPr>
          <p:cNvPr id="22" name="TextBox 21">
            <a:extLst>
              <a:ext uri="{FF2B5EF4-FFF2-40B4-BE49-F238E27FC236}">
                <a16:creationId xmlns:a16="http://schemas.microsoft.com/office/drawing/2014/main" id="{04692155-A215-D0D1-D838-E4F4DCA016B7}"/>
              </a:ext>
            </a:extLst>
          </p:cNvPr>
          <p:cNvSpPr txBox="1"/>
          <p:nvPr/>
        </p:nvSpPr>
        <p:spPr>
          <a:xfrm>
            <a:off x="669570" y="4952962"/>
            <a:ext cx="2287806" cy="369332"/>
          </a:xfrm>
          <a:prstGeom prst="rect">
            <a:avLst/>
          </a:prstGeom>
          <a:noFill/>
        </p:spPr>
        <p:txBody>
          <a:bodyPr wrap="none" rtlCol="0">
            <a:spAutoFit/>
          </a:bodyPr>
          <a:lstStyle/>
          <a:p>
            <a:r>
              <a:rPr lang="en-US" i="1" dirty="0">
                <a:latin typeface="Amazon Ember Thin" panose="020B0303020204020204" pitchFamily="34" charset="0"/>
                <a:ea typeface="Amazon Ember Thin" panose="020B0303020204020204" pitchFamily="34" charset="0"/>
                <a:cs typeface="Amazon Ember Thin" panose="020B0303020204020204" pitchFamily="34" charset="0"/>
              </a:rPr>
              <a:t>Paraphrase / simplify</a:t>
            </a:r>
          </a:p>
        </p:txBody>
      </p:sp>
      <p:sp>
        <p:nvSpPr>
          <p:cNvPr id="23" name="TextBox 22">
            <a:extLst>
              <a:ext uri="{FF2B5EF4-FFF2-40B4-BE49-F238E27FC236}">
                <a16:creationId xmlns:a16="http://schemas.microsoft.com/office/drawing/2014/main" id="{722D4979-953C-6376-B99E-A541BB8C5A28}"/>
              </a:ext>
            </a:extLst>
          </p:cNvPr>
          <p:cNvSpPr txBox="1"/>
          <p:nvPr/>
        </p:nvSpPr>
        <p:spPr>
          <a:xfrm>
            <a:off x="9600708" y="4952962"/>
            <a:ext cx="1686680" cy="369332"/>
          </a:xfrm>
          <a:prstGeom prst="rect">
            <a:avLst/>
          </a:prstGeom>
          <a:noFill/>
        </p:spPr>
        <p:txBody>
          <a:bodyPr wrap="none" rtlCol="0">
            <a:spAutoFit/>
          </a:bodyPr>
          <a:lstStyle/>
          <a:p>
            <a:r>
              <a:rPr lang="en-US" i="1" dirty="0">
                <a:latin typeface="Amazon Ember Thin" panose="020B0303020204020204" pitchFamily="34" charset="0"/>
                <a:ea typeface="Amazon Ember Thin" panose="020B0303020204020204" pitchFamily="34" charset="0"/>
                <a:cs typeface="Amazon Ember Thin" panose="020B0303020204020204" pitchFamily="34" charset="0"/>
              </a:rPr>
              <a:t>Semantic parse</a:t>
            </a:r>
          </a:p>
        </p:txBody>
      </p:sp>
      <p:pic>
        <p:nvPicPr>
          <p:cNvPr id="24" name="Graphic 23" descr="Arrow Straight">
            <a:extLst>
              <a:ext uri="{FF2B5EF4-FFF2-40B4-BE49-F238E27FC236}">
                <a16:creationId xmlns:a16="http://schemas.microsoft.com/office/drawing/2014/main" id="{49E79637-DF55-58C6-7BEB-162DFA4D34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0800000">
            <a:off x="6096000" y="2067970"/>
            <a:ext cx="692695" cy="692695"/>
          </a:xfrm>
          <a:prstGeom prst="rect">
            <a:avLst/>
          </a:prstGeom>
        </p:spPr>
      </p:pic>
    </p:spTree>
    <p:extLst>
      <p:ext uri="{BB962C8B-B14F-4D97-AF65-F5344CB8AC3E}">
        <p14:creationId xmlns:p14="http://schemas.microsoft.com/office/powerpoint/2010/main" val="294050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8" grpId="1"/>
      <p:bldP spid="18" grpId="2"/>
      <p:bldP spid="19" grpId="0"/>
      <p:bldP spid="22" grpId="0"/>
      <p:bldP spid="2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ABA5D-9B6C-4161-275C-CD9DB7E0A5C9}"/>
              </a:ext>
            </a:extLst>
          </p:cNvPr>
          <p:cNvSpPr>
            <a:spLocks noGrp="1"/>
          </p:cNvSpPr>
          <p:nvPr>
            <p:ph type="title"/>
          </p:nvPr>
        </p:nvSpPr>
        <p:spPr/>
        <p:txBody>
          <a:bodyPr/>
          <a:lstStyle/>
          <a:p>
            <a:r>
              <a:rPr lang="en-US" dirty="0"/>
              <a:t>Advantages of Naturalization</a:t>
            </a:r>
          </a:p>
        </p:txBody>
      </p:sp>
      <p:sp>
        <p:nvSpPr>
          <p:cNvPr id="3" name="Content Placeholder 2">
            <a:extLst>
              <a:ext uri="{FF2B5EF4-FFF2-40B4-BE49-F238E27FC236}">
                <a16:creationId xmlns:a16="http://schemas.microsoft.com/office/drawing/2014/main" id="{B4EB403A-409F-226A-C54D-9C3A455CB16C}"/>
              </a:ext>
            </a:extLst>
          </p:cNvPr>
          <p:cNvSpPr>
            <a:spLocks noGrp="1"/>
          </p:cNvSpPr>
          <p:nvPr>
            <p:ph idx="1"/>
          </p:nvPr>
        </p:nvSpPr>
        <p:spPr/>
        <p:txBody>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Both the source and target sequences are in natural language</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Pre-trained encoder-decoder causal LMs would provide a great start for finetuning</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Shown to do well in few-shot settings with around a hundred examples</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Assumes access to a canonical form and target form grammar</a:t>
            </a:r>
          </a:p>
          <a:p>
            <a:endParaRPr lang="en-US" dirty="0"/>
          </a:p>
        </p:txBody>
      </p:sp>
      <p:sp>
        <p:nvSpPr>
          <p:cNvPr id="4" name="Date Placeholder 3">
            <a:extLst>
              <a:ext uri="{FF2B5EF4-FFF2-40B4-BE49-F238E27FC236}">
                <a16:creationId xmlns:a16="http://schemas.microsoft.com/office/drawing/2014/main" id="{41639756-9E01-D78B-B030-264EC4B09DAB}"/>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B23DB9A2-3F3F-F1F1-EB8D-B14704B0143E}"/>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F1A527A7-A80A-F3FC-9CC5-8F88C5837F6C}"/>
              </a:ext>
            </a:extLst>
          </p:cNvPr>
          <p:cNvSpPr>
            <a:spLocks noGrp="1"/>
          </p:cNvSpPr>
          <p:nvPr>
            <p:ph type="sldNum" sz="quarter" idx="12"/>
          </p:nvPr>
        </p:nvSpPr>
        <p:spPr/>
        <p:txBody>
          <a:bodyPr/>
          <a:lstStyle/>
          <a:p>
            <a:fld id="{D7ADE906-F283-C946-BC01-81E82A8FB615}" type="slidenum">
              <a:rPr lang="en-US" smtClean="0"/>
              <a:pPr/>
              <a:t>59</a:t>
            </a:fld>
            <a:endParaRPr lang="en-US" dirty="0"/>
          </a:p>
        </p:txBody>
      </p:sp>
    </p:spTree>
    <p:extLst>
      <p:ext uri="{BB962C8B-B14F-4D97-AF65-F5344CB8AC3E}">
        <p14:creationId xmlns:p14="http://schemas.microsoft.com/office/powerpoint/2010/main" val="164017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6D6-7036-54D6-30A1-0FC00D5BC053}"/>
              </a:ext>
            </a:extLst>
          </p:cNvPr>
          <p:cNvSpPr>
            <a:spLocks noGrp="1"/>
          </p:cNvSpPr>
          <p:nvPr>
            <p:ph type="title"/>
          </p:nvPr>
        </p:nvSpPr>
        <p:spPr/>
        <p:txBody>
          <a:bodyPr/>
          <a:lstStyle/>
          <a:p>
            <a:r>
              <a:rPr lang="en-US" dirty="0"/>
              <a:t>How do they work?</a:t>
            </a:r>
          </a:p>
        </p:txBody>
      </p:sp>
      <p:sp>
        <p:nvSpPr>
          <p:cNvPr id="3" name="Content Placeholder 2">
            <a:extLst>
              <a:ext uri="{FF2B5EF4-FFF2-40B4-BE49-F238E27FC236}">
                <a16:creationId xmlns:a16="http://schemas.microsoft.com/office/drawing/2014/main" id="{EA45175A-621E-2806-7191-FF4695BFD0FE}"/>
              </a:ext>
            </a:extLst>
          </p:cNvPr>
          <p:cNvSpPr>
            <a:spLocks noGrp="1"/>
          </p:cNvSpPr>
          <p:nvPr>
            <p:ph idx="1"/>
          </p:nvPr>
        </p:nvSpPr>
        <p:spPr/>
        <p:txBody>
          <a:bodyPr/>
          <a:lstStyle/>
          <a:p>
            <a:r>
              <a:rPr lang="en-US" dirty="0"/>
              <a:t>Language Understanding</a:t>
            </a:r>
          </a:p>
          <a:p>
            <a:r>
              <a:rPr lang="en-US" dirty="0"/>
              <a:t>Task-oriented Semantic Parsing</a:t>
            </a:r>
          </a:p>
          <a:p>
            <a:pPr lvl="1"/>
            <a:r>
              <a:rPr lang="en-US" dirty="0"/>
              <a:t>Identify the intents (play music, turn on lights, etc.)</a:t>
            </a:r>
          </a:p>
          <a:p>
            <a:pPr lvl="1"/>
            <a:r>
              <a:rPr lang="en-US" dirty="0"/>
              <a:t>Identify the slots (which song to play? which light to turn on?)</a:t>
            </a:r>
          </a:p>
        </p:txBody>
      </p:sp>
      <p:sp>
        <p:nvSpPr>
          <p:cNvPr id="4" name="Date Placeholder 3">
            <a:extLst>
              <a:ext uri="{FF2B5EF4-FFF2-40B4-BE49-F238E27FC236}">
                <a16:creationId xmlns:a16="http://schemas.microsoft.com/office/drawing/2014/main" id="{F9A29113-579F-0EE0-992A-77196321FF09}"/>
              </a:ext>
            </a:extLst>
          </p:cNvPr>
          <p:cNvSpPr>
            <a:spLocks noGrp="1"/>
          </p:cNvSpPr>
          <p:nvPr>
            <p:ph type="dt" sz="half" idx="10"/>
          </p:nvPr>
        </p:nvSpPr>
        <p:spPr>
          <a:xfrm>
            <a:off x="838200" y="6481045"/>
            <a:ext cx="2743200" cy="365125"/>
          </a:xfrm>
          <a:prstGeom prst="rect">
            <a:avLst/>
          </a:prstGeom>
        </p:spPr>
        <p:txBody>
          <a:bodyPr/>
          <a:lstStyle/>
          <a:p>
            <a:fld id="{15DD0752-F409-8E40-AC9E-1A525621B815}" type="datetime1">
              <a:rPr lang="en-US" smtClean="0"/>
              <a:t>5/22/22</a:t>
            </a:fld>
            <a:endParaRPr lang="en-US"/>
          </a:p>
        </p:txBody>
      </p:sp>
      <p:sp>
        <p:nvSpPr>
          <p:cNvPr id="5" name="Footer Placeholder 4">
            <a:extLst>
              <a:ext uri="{FF2B5EF4-FFF2-40B4-BE49-F238E27FC236}">
                <a16:creationId xmlns:a16="http://schemas.microsoft.com/office/drawing/2014/main" id="{C1D0813E-AF07-DAD2-61BC-DAAC23405908}"/>
              </a:ext>
            </a:extLst>
          </p:cNvPr>
          <p:cNvSpPr>
            <a:spLocks noGrp="1"/>
          </p:cNvSpPr>
          <p:nvPr>
            <p:ph type="ftr" sz="quarter" idx="11"/>
          </p:nvPr>
        </p:nvSpPr>
        <p:spPr>
          <a:xfrm>
            <a:off x="4038600" y="6481045"/>
            <a:ext cx="4114800" cy="365125"/>
          </a:xfrm>
          <a:prstGeom prst="rect">
            <a:avLst/>
          </a:prstGeom>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85E4080B-3199-CA8D-48CF-B383FC4226FE}"/>
              </a:ext>
            </a:extLst>
          </p:cNvPr>
          <p:cNvSpPr>
            <a:spLocks noGrp="1"/>
          </p:cNvSpPr>
          <p:nvPr>
            <p:ph type="sldNum" sz="quarter" idx="12"/>
          </p:nvPr>
        </p:nvSpPr>
        <p:spPr>
          <a:xfrm>
            <a:off x="8610600" y="6481045"/>
            <a:ext cx="2743200" cy="365125"/>
          </a:xfrm>
          <a:prstGeom prst="rect">
            <a:avLst/>
          </a:prstGeom>
        </p:spPr>
        <p:txBody>
          <a:bodyPr/>
          <a:lstStyle/>
          <a:p>
            <a:pPr algn="r"/>
            <a:fld id="{D7ADE906-F283-C946-BC01-81E82A8FB615}" type="slidenum">
              <a:rPr lang="en-US" smtClean="0"/>
              <a:pPr algn="r"/>
              <a:t>6</a:t>
            </a:fld>
            <a:endParaRPr lang="en-US" dirty="0"/>
          </a:p>
        </p:txBody>
      </p:sp>
    </p:spTree>
    <p:extLst>
      <p:ext uri="{BB962C8B-B14F-4D97-AF65-F5344CB8AC3E}">
        <p14:creationId xmlns:p14="http://schemas.microsoft.com/office/powerpoint/2010/main" val="21754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1535-845C-CB1F-2672-67E12157A1F4}"/>
              </a:ext>
            </a:extLst>
          </p:cNvPr>
          <p:cNvSpPr>
            <a:spLocks noGrp="1"/>
          </p:cNvSpPr>
          <p:nvPr>
            <p:ph type="title"/>
          </p:nvPr>
        </p:nvSpPr>
        <p:spPr/>
        <p:txBody>
          <a:bodyPr/>
          <a:lstStyle/>
          <a:p>
            <a:r>
              <a:rPr lang="en-US" dirty="0"/>
              <a:t>Our goals</a:t>
            </a:r>
          </a:p>
        </p:txBody>
      </p:sp>
      <p:sp>
        <p:nvSpPr>
          <p:cNvPr id="3" name="Content Placeholder 2">
            <a:extLst>
              <a:ext uri="{FF2B5EF4-FFF2-40B4-BE49-F238E27FC236}">
                <a16:creationId xmlns:a16="http://schemas.microsoft.com/office/drawing/2014/main" id="{780FD249-8864-5DD6-C47D-94F724A1E727}"/>
              </a:ext>
            </a:extLst>
          </p:cNvPr>
          <p:cNvSpPr>
            <a:spLocks noGrp="1"/>
          </p:cNvSpPr>
          <p:nvPr>
            <p:ph idx="1"/>
          </p:nvPr>
        </p:nvSpPr>
        <p:spPr/>
        <p:txBody>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Improve data efficiency further by training models with even fewer examples (16, 32, 48 examples)</a:t>
            </a:r>
          </a:p>
          <a:p>
            <a:r>
              <a:rPr lang="en-US" dirty="0">
                <a:latin typeface="Amazon Ember Light" panose="020B0403020204020204" pitchFamily="34" charset="0"/>
              </a:rPr>
              <a:t>Use transfer learning to make the model robust</a:t>
            </a:r>
            <a:endParaRPr lang="en-US" dirty="0"/>
          </a:p>
          <a:p>
            <a:endParaRPr lang="en-US" dirty="0"/>
          </a:p>
        </p:txBody>
      </p:sp>
      <p:sp>
        <p:nvSpPr>
          <p:cNvPr id="4" name="Date Placeholder 3">
            <a:extLst>
              <a:ext uri="{FF2B5EF4-FFF2-40B4-BE49-F238E27FC236}">
                <a16:creationId xmlns:a16="http://schemas.microsoft.com/office/drawing/2014/main" id="{E17A1DDD-4D66-C8E5-D1AB-B97A7C8D692C}"/>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DAB61485-0BF8-1E2E-B689-F538B365AC6C}"/>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DB6212F1-05E7-ACF7-8C76-956F8DA94673}"/>
              </a:ext>
            </a:extLst>
          </p:cNvPr>
          <p:cNvSpPr>
            <a:spLocks noGrp="1"/>
          </p:cNvSpPr>
          <p:nvPr>
            <p:ph type="sldNum" sz="quarter" idx="12"/>
          </p:nvPr>
        </p:nvSpPr>
        <p:spPr/>
        <p:txBody>
          <a:bodyPr/>
          <a:lstStyle/>
          <a:p>
            <a:fld id="{D7ADE906-F283-C946-BC01-81E82A8FB615}" type="slidenum">
              <a:rPr lang="en-US" smtClean="0"/>
              <a:pPr/>
              <a:t>60</a:t>
            </a:fld>
            <a:endParaRPr lang="en-US" dirty="0"/>
          </a:p>
        </p:txBody>
      </p:sp>
    </p:spTree>
    <p:extLst>
      <p:ext uri="{BB962C8B-B14F-4D97-AF65-F5344CB8AC3E}">
        <p14:creationId xmlns:p14="http://schemas.microsoft.com/office/powerpoint/2010/main" val="93798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D863-E521-7DA2-1352-426406124B02}"/>
              </a:ext>
            </a:extLst>
          </p:cNvPr>
          <p:cNvSpPr>
            <a:spLocks noGrp="1"/>
          </p:cNvSpPr>
          <p:nvPr>
            <p:ph type="title"/>
          </p:nvPr>
        </p:nvSpPr>
        <p:spPr/>
        <p:txBody>
          <a:bodyPr/>
          <a:lstStyle/>
          <a:p>
            <a:r>
              <a:rPr lang="en-US" dirty="0"/>
              <a:t>Proposed Scheme</a:t>
            </a:r>
          </a:p>
        </p:txBody>
      </p:sp>
      <p:sp>
        <p:nvSpPr>
          <p:cNvPr id="4" name="Date Placeholder 3">
            <a:extLst>
              <a:ext uri="{FF2B5EF4-FFF2-40B4-BE49-F238E27FC236}">
                <a16:creationId xmlns:a16="http://schemas.microsoft.com/office/drawing/2014/main" id="{030A348E-1A12-06E3-54AD-A2EE2248289A}"/>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43817AA8-56E9-3157-DFC5-0D4B5C56B44E}"/>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57395209-4C83-85A6-4E12-160A32463922}"/>
              </a:ext>
            </a:extLst>
          </p:cNvPr>
          <p:cNvSpPr>
            <a:spLocks noGrp="1"/>
          </p:cNvSpPr>
          <p:nvPr>
            <p:ph type="sldNum" sz="quarter" idx="12"/>
          </p:nvPr>
        </p:nvSpPr>
        <p:spPr/>
        <p:txBody>
          <a:bodyPr/>
          <a:lstStyle/>
          <a:p>
            <a:fld id="{D7ADE906-F283-C946-BC01-81E82A8FB615}" type="slidenum">
              <a:rPr lang="en-US" smtClean="0"/>
              <a:pPr/>
              <a:t>61</a:t>
            </a:fld>
            <a:endParaRPr lang="en-US" dirty="0"/>
          </a:p>
        </p:txBody>
      </p:sp>
      <p:grpSp>
        <p:nvGrpSpPr>
          <p:cNvPr id="56" name="Group 55">
            <a:extLst>
              <a:ext uri="{FF2B5EF4-FFF2-40B4-BE49-F238E27FC236}">
                <a16:creationId xmlns:a16="http://schemas.microsoft.com/office/drawing/2014/main" id="{61EC5077-16CC-9177-984F-89005C9564C1}"/>
              </a:ext>
            </a:extLst>
          </p:cNvPr>
          <p:cNvGrpSpPr/>
          <p:nvPr/>
        </p:nvGrpSpPr>
        <p:grpSpPr>
          <a:xfrm>
            <a:off x="892298" y="2358445"/>
            <a:ext cx="3043521" cy="2259064"/>
            <a:chOff x="892298" y="2358445"/>
            <a:chExt cx="3043521" cy="2259064"/>
          </a:xfrm>
        </p:grpSpPr>
        <p:grpSp>
          <p:nvGrpSpPr>
            <p:cNvPr id="19" name="Group 18">
              <a:extLst>
                <a:ext uri="{FF2B5EF4-FFF2-40B4-BE49-F238E27FC236}">
                  <a16:creationId xmlns:a16="http://schemas.microsoft.com/office/drawing/2014/main" id="{3A78CBEB-A096-8363-5282-454E9E6D8054}"/>
                </a:ext>
              </a:extLst>
            </p:cNvPr>
            <p:cNvGrpSpPr/>
            <p:nvPr/>
          </p:nvGrpSpPr>
          <p:grpSpPr>
            <a:xfrm>
              <a:off x="1990214" y="2890605"/>
              <a:ext cx="1862668" cy="1039453"/>
              <a:chOff x="1781404" y="3629475"/>
              <a:chExt cx="2002194" cy="1117315"/>
            </a:xfrm>
          </p:grpSpPr>
          <p:sp>
            <p:nvSpPr>
              <p:cNvPr id="20" name="Rounded Rectangle 19">
                <a:extLst>
                  <a:ext uri="{FF2B5EF4-FFF2-40B4-BE49-F238E27FC236}">
                    <a16:creationId xmlns:a16="http://schemas.microsoft.com/office/drawing/2014/main" id="{31051EC9-94D4-427F-1BA4-3846E972F539}"/>
                  </a:ext>
                </a:extLst>
              </p:cNvPr>
              <p:cNvSpPr/>
              <p:nvPr/>
            </p:nvSpPr>
            <p:spPr>
              <a:xfrm>
                <a:off x="1781404" y="3629475"/>
                <a:ext cx="2002194" cy="1117315"/>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Graphic 20" descr="Processor">
                <a:extLst>
                  <a:ext uri="{FF2B5EF4-FFF2-40B4-BE49-F238E27FC236}">
                    <a16:creationId xmlns:a16="http://schemas.microsoft.com/office/drawing/2014/main" id="{3957F367-5BDC-DABB-4AD0-929FE5A782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5300" y="3751000"/>
                <a:ext cx="914400" cy="914399"/>
              </a:xfrm>
              <a:prstGeom prst="rect">
                <a:avLst/>
              </a:prstGeom>
            </p:spPr>
          </p:pic>
        </p:grpSp>
        <p:sp>
          <p:nvSpPr>
            <p:cNvPr id="14" name="Plus 13">
              <a:extLst>
                <a:ext uri="{FF2B5EF4-FFF2-40B4-BE49-F238E27FC236}">
                  <a16:creationId xmlns:a16="http://schemas.microsoft.com/office/drawing/2014/main" id="{65811883-EC8A-F822-CA4B-359B73F34FE5}"/>
                </a:ext>
              </a:extLst>
            </p:cNvPr>
            <p:cNvSpPr/>
            <p:nvPr/>
          </p:nvSpPr>
          <p:spPr>
            <a:xfrm>
              <a:off x="913702" y="2358445"/>
              <a:ext cx="491067" cy="49357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nut 21">
              <a:extLst>
                <a:ext uri="{FF2B5EF4-FFF2-40B4-BE49-F238E27FC236}">
                  <a16:creationId xmlns:a16="http://schemas.microsoft.com/office/drawing/2014/main" id="{A0316EBA-A268-BC96-5AB9-A64AAE26C7AD}"/>
                </a:ext>
              </a:extLst>
            </p:cNvPr>
            <p:cNvSpPr/>
            <p:nvPr/>
          </p:nvSpPr>
          <p:spPr>
            <a:xfrm>
              <a:off x="961912" y="3428999"/>
              <a:ext cx="394648" cy="394648"/>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Multiply 22">
              <a:extLst>
                <a:ext uri="{FF2B5EF4-FFF2-40B4-BE49-F238E27FC236}">
                  <a16:creationId xmlns:a16="http://schemas.microsoft.com/office/drawing/2014/main" id="{0ADDF9AF-6BF4-690F-390B-0953763F9B8F}"/>
                </a:ext>
              </a:extLst>
            </p:cNvPr>
            <p:cNvSpPr/>
            <p:nvPr/>
          </p:nvSpPr>
          <p:spPr>
            <a:xfrm>
              <a:off x="892298" y="3866758"/>
              <a:ext cx="533873" cy="53387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Extract 23">
              <a:extLst>
                <a:ext uri="{FF2B5EF4-FFF2-40B4-BE49-F238E27FC236}">
                  <a16:creationId xmlns:a16="http://schemas.microsoft.com/office/drawing/2014/main" id="{9175D291-8FFC-9A1A-CC22-0190480DEAAF}"/>
                </a:ext>
              </a:extLst>
            </p:cNvPr>
            <p:cNvSpPr/>
            <p:nvPr/>
          </p:nvSpPr>
          <p:spPr>
            <a:xfrm>
              <a:off x="988399" y="2915429"/>
              <a:ext cx="341674" cy="3416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CD84C2A3-3360-342D-1F85-E0AFCBC6450F}"/>
                </a:ext>
              </a:extLst>
            </p:cNvPr>
            <p:cNvCxnSpPr>
              <a:cxnSpLocks/>
            </p:cNvCxnSpPr>
            <p:nvPr/>
          </p:nvCxnSpPr>
          <p:spPr>
            <a:xfrm>
              <a:off x="1496339" y="2701415"/>
              <a:ext cx="285938" cy="33312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424C618-5071-DE9A-B5D4-0EC79A9959FF}"/>
                </a:ext>
              </a:extLst>
            </p:cNvPr>
            <p:cNvCxnSpPr>
              <a:cxnSpLocks/>
            </p:cNvCxnSpPr>
            <p:nvPr/>
          </p:nvCxnSpPr>
          <p:spPr>
            <a:xfrm flipV="1">
              <a:off x="1496339" y="3742320"/>
              <a:ext cx="324590" cy="35120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1EA6396-B118-3DDC-CD25-F088832532E0}"/>
                </a:ext>
              </a:extLst>
            </p:cNvPr>
            <p:cNvCxnSpPr>
              <a:cxnSpLocks/>
            </p:cNvCxnSpPr>
            <p:nvPr/>
          </p:nvCxnSpPr>
          <p:spPr>
            <a:xfrm>
              <a:off x="1496339" y="3257103"/>
              <a:ext cx="295369"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7515BE-AA07-C0A3-2DA1-1429746FE99B}"/>
                </a:ext>
              </a:extLst>
            </p:cNvPr>
            <p:cNvCxnSpPr>
              <a:cxnSpLocks/>
            </p:cNvCxnSpPr>
            <p:nvPr/>
          </p:nvCxnSpPr>
          <p:spPr>
            <a:xfrm>
              <a:off x="1511272" y="3550851"/>
              <a:ext cx="295369"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6D7625E-F50A-C128-87C5-B09C2B4F04FE}"/>
                </a:ext>
              </a:extLst>
            </p:cNvPr>
            <p:cNvSpPr txBox="1"/>
            <p:nvPr/>
          </p:nvSpPr>
          <p:spPr>
            <a:xfrm>
              <a:off x="1826844" y="4094289"/>
              <a:ext cx="2108975" cy="523220"/>
            </a:xfrm>
            <a:prstGeom prst="rect">
              <a:avLst/>
            </a:prstGeom>
            <a:noFill/>
          </p:spPr>
          <p:txBody>
            <a:bodyPr wrap="none" rtlCol="0">
              <a:spAutoFit/>
            </a:bodyPr>
            <a:lstStyle/>
            <a:p>
              <a:r>
                <a:rPr lang="en-US" sz="2800" dirty="0"/>
                <a:t>Joint Training</a:t>
              </a:r>
            </a:p>
          </p:txBody>
        </p:sp>
      </p:grpSp>
      <p:grpSp>
        <p:nvGrpSpPr>
          <p:cNvPr id="59" name="Group 58">
            <a:extLst>
              <a:ext uri="{FF2B5EF4-FFF2-40B4-BE49-F238E27FC236}">
                <a16:creationId xmlns:a16="http://schemas.microsoft.com/office/drawing/2014/main" id="{4357E16A-8D37-D03F-A9C0-C253527DC08F}"/>
              </a:ext>
            </a:extLst>
          </p:cNvPr>
          <p:cNvGrpSpPr/>
          <p:nvPr/>
        </p:nvGrpSpPr>
        <p:grpSpPr>
          <a:xfrm>
            <a:off x="5164666" y="2484497"/>
            <a:ext cx="2269068" cy="2128809"/>
            <a:chOff x="5164666" y="2484497"/>
            <a:chExt cx="2269068" cy="2128809"/>
          </a:xfrm>
        </p:grpSpPr>
        <p:grpSp>
          <p:nvGrpSpPr>
            <p:cNvPr id="44" name="Group 43">
              <a:extLst>
                <a:ext uri="{FF2B5EF4-FFF2-40B4-BE49-F238E27FC236}">
                  <a16:creationId xmlns:a16="http://schemas.microsoft.com/office/drawing/2014/main" id="{FAB943BB-05BE-FE6B-A2AE-5F64C50ACF79}"/>
                </a:ext>
              </a:extLst>
            </p:cNvPr>
            <p:cNvGrpSpPr/>
            <p:nvPr/>
          </p:nvGrpSpPr>
          <p:grpSpPr>
            <a:xfrm>
              <a:off x="5164666" y="2484497"/>
              <a:ext cx="2269068" cy="1464229"/>
              <a:chOff x="5164666" y="2484497"/>
              <a:chExt cx="2269068" cy="1464229"/>
            </a:xfrm>
          </p:grpSpPr>
          <p:grpSp>
            <p:nvGrpSpPr>
              <p:cNvPr id="15" name="Group 14">
                <a:extLst>
                  <a:ext uri="{FF2B5EF4-FFF2-40B4-BE49-F238E27FC236}">
                    <a16:creationId xmlns:a16="http://schemas.microsoft.com/office/drawing/2014/main" id="{40C6898D-F485-AF02-3C95-D612154B002B}"/>
                  </a:ext>
                </a:extLst>
              </p:cNvPr>
              <p:cNvGrpSpPr/>
              <p:nvPr/>
            </p:nvGrpSpPr>
            <p:grpSpPr>
              <a:xfrm>
                <a:off x="5164666" y="2909273"/>
                <a:ext cx="1862668" cy="1039453"/>
                <a:chOff x="1781404" y="3629475"/>
                <a:chExt cx="2002194" cy="1117315"/>
              </a:xfrm>
            </p:grpSpPr>
            <p:sp>
              <p:nvSpPr>
                <p:cNvPr id="16" name="Rounded Rectangle 15">
                  <a:extLst>
                    <a:ext uri="{FF2B5EF4-FFF2-40B4-BE49-F238E27FC236}">
                      <a16:creationId xmlns:a16="http://schemas.microsoft.com/office/drawing/2014/main" id="{E20CB52F-3DB2-E516-F0F2-D0D67622644E}"/>
                    </a:ext>
                  </a:extLst>
                </p:cNvPr>
                <p:cNvSpPr/>
                <p:nvPr/>
              </p:nvSpPr>
              <p:spPr>
                <a:xfrm>
                  <a:off x="1781404" y="3629475"/>
                  <a:ext cx="2002194" cy="1117315"/>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7" name="Graphic 16" descr="Processor">
                  <a:extLst>
                    <a:ext uri="{FF2B5EF4-FFF2-40B4-BE49-F238E27FC236}">
                      <a16:creationId xmlns:a16="http://schemas.microsoft.com/office/drawing/2014/main" id="{3C96E527-3165-317C-191F-A835E0A898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5300" y="3751000"/>
                  <a:ext cx="914400" cy="914399"/>
                </a:xfrm>
                <a:prstGeom prst="rect">
                  <a:avLst/>
                </a:prstGeom>
              </p:spPr>
            </p:pic>
          </p:grpSp>
          <p:cxnSp>
            <p:nvCxnSpPr>
              <p:cNvPr id="30" name="Straight Arrow Connector 29">
                <a:extLst>
                  <a:ext uri="{FF2B5EF4-FFF2-40B4-BE49-F238E27FC236}">
                    <a16:creationId xmlns:a16="http://schemas.microsoft.com/office/drawing/2014/main" id="{BC05D128-F082-131D-4E40-A646C67343A7}"/>
                  </a:ext>
                </a:extLst>
              </p:cNvPr>
              <p:cNvCxnSpPr>
                <a:endCxn id="16" idx="0"/>
              </p:cNvCxnSpPr>
              <p:nvPr/>
            </p:nvCxnSpPr>
            <p:spPr>
              <a:xfrm>
                <a:off x="6096000" y="2484497"/>
                <a:ext cx="0" cy="42477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55D2944-47BA-6196-4279-8C0ABE3BF042}"/>
                  </a:ext>
                </a:extLst>
              </p:cNvPr>
              <p:cNvCxnSpPr/>
              <p:nvPr/>
            </p:nvCxnSpPr>
            <p:spPr>
              <a:xfrm>
                <a:off x="6079067" y="2501430"/>
                <a:ext cx="135466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9D6FC6-C084-CA0E-5C8D-FB1DDA901AF4}"/>
                  </a:ext>
                </a:extLst>
              </p:cNvPr>
              <p:cNvCxnSpPr>
                <a:cxnSpLocks/>
              </p:cNvCxnSpPr>
              <p:nvPr/>
            </p:nvCxnSpPr>
            <p:spPr>
              <a:xfrm flipV="1">
                <a:off x="7414551" y="2495036"/>
                <a:ext cx="1" cy="94675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B52CE7B-E392-DCFC-B1E3-6C9EECE99D80}"/>
                  </a:ext>
                </a:extLst>
              </p:cNvPr>
              <p:cNvCxnSpPr>
                <a:cxnSpLocks/>
                <a:endCxn id="16" idx="3"/>
              </p:cNvCxnSpPr>
              <p:nvPr/>
            </p:nvCxnSpPr>
            <p:spPr>
              <a:xfrm flipH="1">
                <a:off x="7027334" y="3429000"/>
                <a:ext cx="406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B30362B0-D870-065B-5093-FDDF8B43E173}"/>
                </a:ext>
              </a:extLst>
            </p:cNvPr>
            <p:cNvSpPr txBox="1"/>
            <p:nvPr/>
          </p:nvSpPr>
          <p:spPr>
            <a:xfrm>
              <a:off x="5164666" y="4090086"/>
              <a:ext cx="1952009" cy="523220"/>
            </a:xfrm>
            <a:prstGeom prst="rect">
              <a:avLst/>
            </a:prstGeom>
            <a:noFill/>
          </p:spPr>
          <p:txBody>
            <a:bodyPr wrap="none" rtlCol="0">
              <a:spAutoFit/>
            </a:bodyPr>
            <a:lstStyle/>
            <a:p>
              <a:r>
                <a:rPr lang="en-US" sz="2800" dirty="0"/>
                <a:t>Self Training</a:t>
              </a:r>
            </a:p>
          </p:txBody>
        </p:sp>
      </p:grpSp>
      <p:grpSp>
        <p:nvGrpSpPr>
          <p:cNvPr id="60" name="Group 59">
            <a:extLst>
              <a:ext uri="{FF2B5EF4-FFF2-40B4-BE49-F238E27FC236}">
                <a16:creationId xmlns:a16="http://schemas.microsoft.com/office/drawing/2014/main" id="{34A28493-1356-CF84-8661-5127027B040D}"/>
              </a:ext>
            </a:extLst>
          </p:cNvPr>
          <p:cNvGrpSpPr/>
          <p:nvPr/>
        </p:nvGrpSpPr>
        <p:grpSpPr>
          <a:xfrm>
            <a:off x="8356203" y="2605230"/>
            <a:ext cx="2549096" cy="2008076"/>
            <a:chOff x="8356203" y="2605230"/>
            <a:chExt cx="2549096" cy="2008076"/>
          </a:xfrm>
        </p:grpSpPr>
        <p:grpSp>
          <p:nvGrpSpPr>
            <p:cNvPr id="13" name="Group 12">
              <a:extLst>
                <a:ext uri="{FF2B5EF4-FFF2-40B4-BE49-F238E27FC236}">
                  <a16:creationId xmlns:a16="http://schemas.microsoft.com/office/drawing/2014/main" id="{B40E38DE-EE21-D407-4992-8C390F7B781F}"/>
                </a:ext>
              </a:extLst>
            </p:cNvPr>
            <p:cNvGrpSpPr/>
            <p:nvPr/>
          </p:nvGrpSpPr>
          <p:grpSpPr>
            <a:xfrm>
              <a:off x="8439140" y="2605230"/>
              <a:ext cx="1862667" cy="1862667"/>
              <a:chOff x="9050866" y="1972733"/>
              <a:chExt cx="1862667" cy="1862667"/>
            </a:xfrm>
          </p:grpSpPr>
          <p:pic>
            <p:nvPicPr>
              <p:cNvPr id="11" name="Graphic 10" descr="Speech with solid fill">
                <a:extLst>
                  <a:ext uri="{FF2B5EF4-FFF2-40B4-BE49-F238E27FC236}">
                    <a16:creationId xmlns:a16="http://schemas.microsoft.com/office/drawing/2014/main" id="{CA67DFDE-51E5-993C-2A15-4C756072D9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50866" y="1972733"/>
                <a:ext cx="1862667" cy="1862667"/>
              </a:xfrm>
              <a:prstGeom prst="rect">
                <a:avLst/>
              </a:prstGeom>
            </p:spPr>
          </p:pic>
          <p:sp>
            <p:nvSpPr>
              <p:cNvPr id="12" name="TextBox 11">
                <a:extLst>
                  <a:ext uri="{FF2B5EF4-FFF2-40B4-BE49-F238E27FC236}">
                    <a16:creationId xmlns:a16="http://schemas.microsoft.com/office/drawing/2014/main" id="{5FD61B36-0175-2E01-8E52-CA5B67D604BF}"/>
                  </a:ext>
                </a:extLst>
              </p:cNvPr>
              <p:cNvSpPr txBox="1"/>
              <p:nvPr/>
            </p:nvSpPr>
            <p:spPr>
              <a:xfrm>
                <a:off x="9525182" y="2228680"/>
                <a:ext cx="914033" cy="1569660"/>
              </a:xfrm>
              <a:prstGeom prst="rect">
                <a:avLst/>
              </a:prstGeom>
              <a:noFill/>
            </p:spPr>
            <p:txBody>
              <a:bodyPr wrap="none" rtlCol="0">
                <a:spAutoFit/>
              </a:bodyPr>
              <a:lstStyle/>
              <a:p>
                <a:r>
                  <a:rPr lang="en-US" sz="9600" dirty="0">
                    <a:solidFill>
                      <a:schemeClr val="bg1"/>
                    </a:solidFill>
                    <a:latin typeface="Times New Roman" panose="02020603050405020304" pitchFamily="18" charset="0"/>
                    <a:cs typeface="Times New Roman" panose="02020603050405020304" pitchFamily="18" charset="0"/>
                  </a:rPr>
                  <a:t>’’</a:t>
                </a:r>
              </a:p>
            </p:txBody>
          </p:sp>
        </p:grpSp>
        <p:sp>
          <p:nvSpPr>
            <p:cNvPr id="58" name="TextBox 57">
              <a:extLst>
                <a:ext uri="{FF2B5EF4-FFF2-40B4-BE49-F238E27FC236}">
                  <a16:creationId xmlns:a16="http://schemas.microsoft.com/office/drawing/2014/main" id="{60F69E72-A194-6B5C-5D55-DD26294D85A6}"/>
                </a:ext>
              </a:extLst>
            </p:cNvPr>
            <p:cNvSpPr txBox="1"/>
            <p:nvPr/>
          </p:nvSpPr>
          <p:spPr>
            <a:xfrm>
              <a:off x="8356203" y="4090086"/>
              <a:ext cx="2549096" cy="523220"/>
            </a:xfrm>
            <a:prstGeom prst="rect">
              <a:avLst/>
            </a:prstGeom>
            <a:noFill/>
          </p:spPr>
          <p:txBody>
            <a:bodyPr wrap="none" rtlCol="0">
              <a:spAutoFit/>
            </a:bodyPr>
            <a:lstStyle/>
            <a:p>
              <a:r>
                <a:rPr lang="en-US" sz="2800" dirty="0"/>
                <a:t>Paraphrase Aug.</a:t>
              </a:r>
            </a:p>
          </p:txBody>
        </p:sp>
      </p:grpSp>
    </p:spTree>
    <p:extLst>
      <p:ext uri="{BB962C8B-B14F-4D97-AF65-F5344CB8AC3E}">
        <p14:creationId xmlns:p14="http://schemas.microsoft.com/office/powerpoint/2010/main" val="166700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nodeType="clickEffect">
                                  <p:stCondLst>
                                    <p:cond delay="0"/>
                                  </p:stCondLst>
                                  <p:childTnLst>
                                    <p:animEffect transition="out" filter="fade">
                                      <p:cBhvr>
                                        <p:cTn id="18" dur="500" tmFilter="0, 0; .2, .5; .8, .5; 1, 0"/>
                                        <p:tgtEl>
                                          <p:spTgt spid="56"/>
                                        </p:tgtEl>
                                      </p:cBhvr>
                                    </p:animEffect>
                                    <p:animScale>
                                      <p:cBhvr>
                                        <p:cTn id="19" dur="250" autoRev="1" fill="hold"/>
                                        <p:tgtEl>
                                          <p:spTgt spid="5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4F74-117B-B03B-6220-B1DACA15CD5C}"/>
              </a:ext>
            </a:extLst>
          </p:cNvPr>
          <p:cNvSpPr>
            <a:spLocks noGrp="1"/>
          </p:cNvSpPr>
          <p:nvPr>
            <p:ph type="title"/>
          </p:nvPr>
        </p:nvSpPr>
        <p:spPr/>
        <p:txBody>
          <a:bodyPr/>
          <a:lstStyle/>
          <a:p>
            <a:r>
              <a:rPr lang="en-US" dirty="0"/>
              <a:t>Joint Training</a:t>
            </a:r>
          </a:p>
        </p:txBody>
      </p:sp>
      <p:sp>
        <p:nvSpPr>
          <p:cNvPr id="3" name="Content Placeholder 2">
            <a:extLst>
              <a:ext uri="{FF2B5EF4-FFF2-40B4-BE49-F238E27FC236}">
                <a16:creationId xmlns:a16="http://schemas.microsoft.com/office/drawing/2014/main" id="{82C123EC-53AD-5A9F-C201-D48681D886BD}"/>
              </a:ext>
            </a:extLst>
          </p:cNvPr>
          <p:cNvSpPr>
            <a:spLocks noGrp="1"/>
          </p:cNvSpPr>
          <p:nvPr>
            <p:ph idx="1"/>
          </p:nvPr>
        </p:nvSpPr>
        <p:spPr/>
        <p:txBody>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Carefully create auxiliary tasks from other available data to train the encoder and decoder</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What other data is available/easily obtainable?</a:t>
            </a:r>
          </a:p>
          <a:p>
            <a:pPr lvl="1"/>
            <a:r>
              <a:rPr lang="en-US" dirty="0">
                <a:latin typeface="Amazon Ember Light" panose="020B0403020204020204" pitchFamily="34" charset="0"/>
                <a:ea typeface="Amazon Ember Light" panose="020B0403020204020204" pitchFamily="34" charset="0"/>
                <a:cs typeface="Amazon Ember Light" panose="020B0403020204020204" pitchFamily="34" charset="0"/>
              </a:rPr>
              <a:t>Unannotated utterances</a:t>
            </a:r>
          </a:p>
          <a:p>
            <a:pPr lvl="1"/>
            <a:r>
              <a:rPr lang="en-US" dirty="0">
                <a:latin typeface="Amazon Ember Light" panose="020B0403020204020204" pitchFamily="34" charset="0"/>
                <a:ea typeface="Amazon Ember Light" panose="020B0403020204020204" pitchFamily="34" charset="0"/>
                <a:cs typeface="Amazon Ember Light" panose="020B0403020204020204" pitchFamily="34" charset="0"/>
              </a:rPr>
              <a:t>Random target semantic parses/canonical forms (we can generate these by sampling from a grammar)</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Two auxiliary tasks</a:t>
            </a:r>
            <a:endParaRPr lang="en-US" dirty="0"/>
          </a:p>
        </p:txBody>
      </p:sp>
      <p:sp>
        <p:nvSpPr>
          <p:cNvPr id="4" name="Date Placeholder 3">
            <a:extLst>
              <a:ext uri="{FF2B5EF4-FFF2-40B4-BE49-F238E27FC236}">
                <a16:creationId xmlns:a16="http://schemas.microsoft.com/office/drawing/2014/main" id="{45D027DA-E6CB-F275-2257-49750B6E88A7}"/>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6233C00F-69FC-DB9B-1CA0-1D3471C1C291}"/>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2116628E-532C-9D74-5C9C-35B1608608B3}"/>
              </a:ext>
            </a:extLst>
          </p:cNvPr>
          <p:cNvSpPr>
            <a:spLocks noGrp="1"/>
          </p:cNvSpPr>
          <p:nvPr>
            <p:ph type="sldNum" sz="quarter" idx="12"/>
          </p:nvPr>
        </p:nvSpPr>
        <p:spPr/>
        <p:txBody>
          <a:bodyPr/>
          <a:lstStyle/>
          <a:p>
            <a:fld id="{D7ADE906-F283-C946-BC01-81E82A8FB615}" type="slidenum">
              <a:rPr lang="en-US" smtClean="0"/>
              <a:pPr/>
              <a:t>62</a:t>
            </a:fld>
            <a:endParaRPr lang="en-US" dirty="0"/>
          </a:p>
        </p:txBody>
      </p:sp>
    </p:spTree>
    <p:extLst>
      <p:ext uri="{BB962C8B-B14F-4D97-AF65-F5344CB8AC3E}">
        <p14:creationId xmlns:p14="http://schemas.microsoft.com/office/powerpoint/2010/main" val="2973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71D7-B43A-7C0E-CD2D-404AE06D683F}"/>
              </a:ext>
            </a:extLst>
          </p:cNvPr>
          <p:cNvSpPr>
            <a:spLocks noGrp="1"/>
          </p:cNvSpPr>
          <p:nvPr>
            <p:ph type="title"/>
          </p:nvPr>
        </p:nvSpPr>
        <p:spPr/>
        <p:txBody>
          <a:bodyPr/>
          <a:lstStyle/>
          <a:p>
            <a:r>
              <a:rPr lang="en-US" dirty="0"/>
              <a:t>Auxiliary Task 1: Mask Prediction</a:t>
            </a:r>
          </a:p>
        </p:txBody>
      </p:sp>
      <p:sp>
        <p:nvSpPr>
          <p:cNvPr id="3" name="Content Placeholder 2">
            <a:extLst>
              <a:ext uri="{FF2B5EF4-FFF2-40B4-BE49-F238E27FC236}">
                <a16:creationId xmlns:a16="http://schemas.microsoft.com/office/drawing/2014/main" id="{416FA26D-4F2C-73B3-5EAD-323DE2EA2325}"/>
              </a:ext>
            </a:extLst>
          </p:cNvPr>
          <p:cNvSpPr>
            <a:spLocks noGrp="1"/>
          </p:cNvSpPr>
          <p:nvPr>
            <p:ph idx="1"/>
          </p:nvPr>
        </p:nvSpPr>
        <p:spPr/>
        <p:txBody>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Use the unannotated utterances to create a mask prediction task in the style of the pretrained LM objective</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Mask spans of words to create the source sequence; the model is then trained to predict the full unmasked sentence</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Target domain adaptation</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Trains the encoder</a:t>
            </a:r>
          </a:p>
          <a:p>
            <a:endParaRPr lang="en-US" dirty="0"/>
          </a:p>
        </p:txBody>
      </p:sp>
      <p:sp>
        <p:nvSpPr>
          <p:cNvPr id="4" name="Date Placeholder 3">
            <a:extLst>
              <a:ext uri="{FF2B5EF4-FFF2-40B4-BE49-F238E27FC236}">
                <a16:creationId xmlns:a16="http://schemas.microsoft.com/office/drawing/2014/main" id="{1AB8B5F0-F2AC-758D-A4F0-1130ABDCD05A}"/>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B1083E4D-EC3B-6FA2-3ABB-B318AF1FDE83}"/>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1C41A399-55B0-F261-4716-48A2E8E0BF72}"/>
              </a:ext>
            </a:extLst>
          </p:cNvPr>
          <p:cNvSpPr>
            <a:spLocks noGrp="1"/>
          </p:cNvSpPr>
          <p:nvPr>
            <p:ph type="sldNum" sz="quarter" idx="12"/>
          </p:nvPr>
        </p:nvSpPr>
        <p:spPr/>
        <p:txBody>
          <a:bodyPr/>
          <a:lstStyle/>
          <a:p>
            <a:fld id="{D7ADE906-F283-C946-BC01-81E82A8FB615}" type="slidenum">
              <a:rPr lang="en-US" smtClean="0"/>
              <a:pPr/>
              <a:t>63</a:t>
            </a:fld>
            <a:endParaRPr lang="en-US" dirty="0"/>
          </a:p>
        </p:txBody>
      </p:sp>
    </p:spTree>
    <p:extLst>
      <p:ext uri="{BB962C8B-B14F-4D97-AF65-F5344CB8AC3E}">
        <p14:creationId xmlns:p14="http://schemas.microsoft.com/office/powerpoint/2010/main" val="367599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6514-0432-742E-08FA-E70F058A0F93}"/>
              </a:ext>
            </a:extLst>
          </p:cNvPr>
          <p:cNvSpPr>
            <a:spLocks noGrp="1"/>
          </p:cNvSpPr>
          <p:nvPr>
            <p:ph type="title"/>
          </p:nvPr>
        </p:nvSpPr>
        <p:spPr/>
        <p:txBody>
          <a:bodyPr/>
          <a:lstStyle/>
          <a:p>
            <a:r>
              <a:rPr lang="en-US" dirty="0"/>
              <a:t>Mask Prediction: Examples</a:t>
            </a:r>
          </a:p>
        </p:txBody>
      </p:sp>
      <p:sp>
        <p:nvSpPr>
          <p:cNvPr id="4" name="Date Placeholder 3">
            <a:extLst>
              <a:ext uri="{FF2B5EF4-FFF2-40B4-BE49-F238E27FC236}">
                <a16:creationId xmlns:a16="http://schemas.microsoft.com/office/drawing/2014/main" id="{DA4880D8-8BF5-A111-6CFB-6008ED02A504}"/>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4856DE59-17E9-74D1-5FBE-0C53E6F9BABF}"/>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F266D9E0-B9BA-81DA-69FC-22F17429D455}"/>
              </a:ext>
            </a:extLst>
          </p:cNvPr>
          <p:cNvSpPr>
            <a:spLocks noGrp="1"/>
          </p:cNvSpPr>
          <p:nvPr>
            <p:ph type="sldNum" sz="quarter" idx="12"/>
          </p:nvPr>
        </p:nvSpPr>
        <p:spPr/>
        <p:txBody>
          <a:bodyPr/>
          <a:lstStyle/>
          <a:p>
            <a:fld id="{D7ADE906-F283-C946-BC01-81E82A8FB615}" type="slidenum">
              <a:rPr lang="en-US" smtClean="0"/>
              <a:pPr/>
              <a:t>64</a:t>
            </a:fld>
            <a:endParaRPr lang="en-US" dirty="0"/>
          </a:p>
        </p:txBody>
      </p:sp>
      <p:graphicFrame>
        <p:nvGraphicFramePr>
          <p:cNvPr id="7" name="Table 4">
            <a:extLst>
              <a:ext uri="{FF2B5EF4-FFF2-40B4-BE49-F238E27FC236}">
                <a16:creationId xmlns:a16="http://schemas.microsoft.com/office/drawing/2014/main" id="{01C24F80-03CA-3988-EF14-55FA9F41E1A1}"/>
              </a:ext>
            </a:extLst>
          </p:cNvPr>
          <p:cNvGraphicFramePr>
            <a:graphicFrameLocks noGrp="1"/>
          </p:cNvGraphicFramePr>
          <p:nvPr>
            <p:ph idx="1"/>
            <p:extLst>
              <p:ext uri="{D42A27DB-BD31-4B8C-83A1-F6EECF244321}">
                <p14:modId xmlns:p14="http://schemas.microsoft.com/office/powerpoint/2010/main" val="227829949"/>
              </p:ext>
            </p:extLst>
          </p:nvPr>
        </p:nvGraphicFramePr>
        <p:xfrm>
          <a:off x="838200" y="2054225"/>
          <a:ext cx="10515600" cy="2392680"/>
        </p:xfrm>
        <a:graphic>
          <a:graphicData uri="http://schemas.openxmlformats.org/drawingml/2006/table">
            <a:tbl>
              <a:tblPr firstRow="1" bandRow="1">
                <a:tableStyleId>{7E9639D4-E3E2-4D34-9284-5A2195B3D0D7}</a:tableStyleId>
              </a:tblPr>
              <a:tblGrid>
                <a:gridCol w="5257800">
                  <a:extLst>
                    <a:ext uri="{9D8B030D-6E8A-4147-A177-3AD203B41FA5}">
                      <a16:colId xmlns:a16="http://schemas.microsoft.com/office/drawing/2014/main" val="2920196600"/>
                    </a:ext>
                  </a:extLst>
                </a:gridCol>
                <a:gridCol w="5257800">
                  <a:extLst>
                    <a:ext uri="{9D8B030D-6E8A-4147-A177-3AD203B41FA5}">
                      <a16:colId xmlns:a16="http://schemas.microsoft.com/office/drawing/2014/main" val="1179156112"/>
                    </a:ext>
                  </a:extLst>
                </a:gridCol>
              </a:tblGrid>
              <a:tr h="370840">
                <a:tc>
                  <a:txBody>
                    <a:bodyPr/>
                    <a:lstStyle/>
                    <a:p>
                      <a:pPr algn="ct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Source</a:t>
                      </a:r>
                    </a:p>
                  </a:txBody>
                  <a:tcPr>
                    <a:solidFill>
                      <a:schemeClr val="accent1"/>
                    </a:solidFill>
                  </a:tcPr>
                </a:tc>
                <a:tc>
                  <a:txBody>
                    <a:bodyPr/>
                    <a:lstStyle/>
                    <a:p>
                      <a:pPr algn="ct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Target</a:t>
                      </a:r>
                    </a:p>
                  </a:txBody>
                  <a:tcPr>
                    <a:solidFill>
                      <a:schemeClr val="accent1"/>
                    </a:solidFill>
                  </a:tcPr>
                </a:tc>
                <a:extLst>
                  <a:ext uri="{0D108BD9-81ED-4DB2-BD59-A6C34878D82A}">
                    <a16:rowId xmlns:a16="http://schemas.microsoft.com/office/drawing/2014/main" val="3231609765"/>
                  </a:ext>
                </a:extLst>
              </a:tr>
              <a:tr h="370840">
                <a:tc>
                  <a:txBody>
                    <a:bodyPr/>
                    <a:lstStyle/>
                    <a:p>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get me a medium onion &lt;mask&gt; with ham</a:t>
                      </a:r>
                    </a:p>
                  </a:txBody>
                  <a:tcPr/>
                </a:tc>
                <a:tc>
                  <a:txBody>
                    <a:bodyPr/>
                    <a:lstStyle/>
                    <a:p>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get me a medium onion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and tuna pie </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with ham</a:t>
                      </a:r>
                    </a:p>
                  </a:txBody>
                  <a:tcPr/>
                </a:tc>
                <a:extLst>
                  <a:ext uri="{0D108BD9-81ED-4DB2-BD59-A6C34878D82A}">
                    <a16:rowId xmlns:a16="http://schemas.microsoft.com/office/drawing/2014/main" val="3875774749"/>
                  </a:ext>
                </a:extLst>
              </a:tr>
              <a:tr h="370840">
                <a:tc>
                  <a:txBody>
                    <a:bodyPr/>
                    <a:lstStyle/>
                    <a:p>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i’ll &lt;mask&gt; along with pesto and ham but avoid olives</a:t>
                      </a:r>
                    </a:p>
                  </a:txBody>
                  <a:tcPr/>
                </a:tc>
                <a:tc>
                  <a:txBody>
                    <a:bodyPr/>
                    <a:lstStyle/>
                    <a:p>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i'll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have one pie </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along with pesto and ham but avoid olives</a:t>
                      </a:r>
                    </a:p>
                  </a:txBody>
                  <a:tcPr/>
                </a:tc>
                <a:extLst>
                  <a:ext uri="{0D108BD9-81ED-4DB2-BD59-A6C34878D82A}">
                    <a16:rowId xmlns:a16="http://schemas.microsoft.com/office/drawing/2014/main" val="2274643399"/>
                  </a:ext>
                </a:extLst>
              </a:tr>
              <a:tr h="370840">
                <a:tc>
                  <a:txBody>
                    <a:bodyPr/>
                    <a:lstStyle/>
                    <a:p>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get me a small chicken pie with &lt;mask&gt; the ham</a:t>
                      </a:r>
                    </a:p>
                  </a:txBody>
                  <a:tcPr/>
                </a:tc>
                <a:tc>
                  <a:txBody>
                    <a:bodyPr/>
                    <a:lstStyle/>
                    <a:p>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get me a small chicken pie with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extra cheese hold </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the ham</a:t>
                      </a:r>
                    </a:p>
                  </a:txBody>
                  <a:tcPr/>
                </a:tc>
                <a:extLst>
                  <a:ext uri="{0D108BD9-81ED-4DB2-BD59-A6C34878D82A}">
                    <a16:rowId xmlns:a16="http://schemas.microsoft.com/office/drawing/2014/main" val="1269086510"/>
                  </a:ext>
                </a:extLst>
              </a:tr>
              <a:tr h="370840">
                <a:tc>
                  <a:txBody>
                    <a:bodyPr/>
                    <a:lstStyle/>
                    <a:p>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can i get two pepsis &lt;mask&gt; fantas and a coke</a:t>
                      </a:r>
                    </a:p>
                  </a:txBody>
                  <a:tcPr/>
                </a:tc>
                <a:tc>
                  <a:txBody>
                    <a:bodyPr/>
                    <a:lstStyle/>
                    <a:p>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can i get two pepsis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five large </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fantas and a coke</a:t>
                      </a:r>
                    </a:p>
                  </a:txBody>
                  <a:tcPr/>
                </a:tc>
                <a:extLst>
                  <a:ext uri="{0D108BD9-81ED-4DB2-BD59-A6C34878D82A}">
                    <a16:rowId xmlns:a16="http://schemas.microsoft.com/office/drawing/2014/main" val="151570775"/>
                  </a:ext>
                </a:extLst>
              </a:tr>
            </a:tbl>
          </a:graphicData>
        </a:graphic>
      </p:graphicFrame>
    </p:spTree>
    <p:extLst>
      <p:ext uri="{BB962C8B-B14F-4D97-AF65-F5344CB8AC3E}">
        <p14:creationId xmlns:p14="http://schemas.microsoft.com/office/powerpoint/2010/main" val="18780802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85B0-A35B-11DB-B0D2-6056ABA8A0E2}"/>
              </a:ext>
            </a:extLst>
          </p:cNvPr>
          <p:cNvSpPr>
            <a:spLocks noGrp="1"/>
          </p:cNvSpPr>
          <p:nvPr>
            <p:ph type="title"/>
          </p:nvPr>
        </p:nvSpPr>
        <p:spPr/>
        <p:txBody>
          <a:bodyPr/>
          <a:lstStyle/>
          <a:p>
            <a:r>
              <a:rPr lang="en-US" dirty="0"/>
              <a:t>Auxiliary Task 2: Denoising</a:t>
            </a:r>
          </a:p>
        </p:txBody>
      </p:sp>
      <p:sp>
        <p:nvSpPr>
          <p:cNvPr id="3" name="Content Placeholder 2">
            <a:extLst>
              <a:ext uri="{FF2B5EF4-FFF2-40B4-BE49-F238E27FC236}">
                <a16:creationId xmlns:a16="http://schemas.microsoft.com/office/drawing/2014/main" id="{F85DAACF-A2AA-7A7C-B1BD-B2FA07876FF7}"/>
              </a:ext>
            </a:extLst>
          </p:cNvPr>
          <p:cNvSpPr>
            <a:spLocks noGrp="1"/>
          </p:cNvSpPr>
          <p:nvPr>
            <p:ph idx="1"/>
          </p:nvPr>
        </p:nvSpPr>
        <p:spPr/>
        <p:txBody>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Noise - insert/delete/replace/swap/duplicate </a:t>
            </a:r>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non-content</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tokens</a:t>
            </a:r>
          </a:p>
          <a:p>
            <a:r>
              <a:rPr lang="en-US" i="1" dirty="0">
                <a:latin typeface="Amazon Ember Light" panose="020B0403020204020204" pitchFamily="34" charset="0"/>
                <a:ea typeface="Amazon Ember Light" panose="020B0403020204020204" pitchFamily="34" charset="0"/>
                <a:cs typeface="Amazon Ember Light" panose="020B0403020204020204" pitchFamily="34" charset="0"/>
              </a:rPr>
              <a:t>Source</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noisy canonical form</a:t>
            </a:r>
            <a:br>
              <a:rPr lang="en-US"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i="1" dirty="0">
                <a:latin typeface="Amazon Ember Light" panose="020B0403020204020204" pitchFamily="34" charset="0"/>
                <a:ea typeface="Amazon Ember Light" panose="020B0403020204020204" pitchFamily="34" charset="0"/>
                <a:cs typeface="Amazon Ember Light" panose="020B0403020204020204" pitchFamily="34" charset="0"/>
              </a:rPr>
              <a:t>Target</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denoised original canonical form</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Decoder is trained to generate lots of good canonical forms, which helps it prepare for the parsing task</a:t>
            </a:r>
          </a:p>
          <a:p>
            <a:endParaRPr lang="en-US" dirty="0"/>
          </a:p>
        </p:txBody>
      </p:sp>
      <p:sp>
        <p:nvSpPr>
          <p:cNvPr id="4" name="Date Placeholder 3">
            <a:extLst>
              <a:ext uri="{FF2B5EF4-FFF2-40B4-BE49-F238E27FC236}">
                <a16:creationId xmlns:a16="http://schemas.microsoft.com/office/drawing/2014/main" id="{E8374087-96A9-AC71-2EA9-35A18A3E5D0D}"/>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ED09C602-EFCF-BCBB-F8A8-B0A8F611B9E4}"/>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FAA3B0C3-82DF-3D8C-AFE6-DF171EC3056A}"/>
              </a:ext>
            </a:extLst>
          </p:cNvPr>
          <p:cNvSpPr>
            <a:spLocks noGrp="1"/>
          </p:cNvSpPr>
          <p:nvPr>
            <p:ph type="sldNum" sz="quarter" idx="12"/>
          </p:nvPr>
        </p:nvSpPr>
        <p:spPr/>
        <p:txBody>
          <a:bodyPr/>
          <a:lstStyle/>
          <a:p>
            <a:fld id="{D7ADE906-F283-C946-BC01-81E82A8FB615}" type="slidenum">
              <a:rPr lang="en-US" smtClean="0"/>
              <a:pPr/>
              <a:t>65</a:t>
            </a:fld>
            <a:endParaRPr lang="en-US" dirty="0"/>
          </a:p>
        </p:txBody>
      </p:sp>
    </p:spTree>
    <p:extLst>
      <p:ext uri="{BB962C8B-B14F-4D97-AF65-F5344CB8AC3E}">
        <p14:creationId xmlns:p14="http://schemas.microsoft.com/office/powerpoint/2010/main" val="417013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B1B1-611B-D51F-95E3-3BFCEF3739C0}"/>
              </a:ext>
            </a:extLst>
          </p:cNvPr>
          <p:cNvSpPr>
            <a:spLocks noGrp="1"/>
          </p:cNvSpPr>
          <p:nvPr>
            <p:ph type="title"/>
          </p:nvPr>
        </p:nvSpPr>
        <p:spPr/>
        <p:txBody>
          <a:bodyPr/>
          <a:lstStyle/>
          <a:p>
            <a:r>
              <a:rPr lang="en-US" dirty="0"/>
              <a:t>Denoising: Examples</a:t>
            </a:r>
          </a:p>
        </p:txBody>
      </p:sp>
      <p:sp>
        <p:nvSpPr>
          <p:cNvPr id="4" name="Date Placeholder 3">
            <a:extLst>
              <a:ext uri="{FF2B5EF4-FFF2-40B4-BE49-F238E27FC236}">
                <a16:creationId xmlns:a16="http://schemas.microsoft.com/office/drawing/2014/main" id="{401A3F4B-9209-BF76-838B-0C95C2B64F25}"/>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59584CB2-3280-5BFB-BECA-E620277207D6}"/>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A5989B6C-A124-6694-787C-820F81E65061}"/>
              </a:ext>
            </a:extLst>
          </p:cNvPr>
          <p:cNvSpPr>
            <a:spLocks noGrp="1"/>
          </p:cNvSpPr>
          <p:nvPr>
            <p:ph type="sldNum" sz="quarter" idx="12"/>
          </p:nvPr>
        </p:nvSpPr>
        <p:spPr/>
        <p:txBody>
          <a:bodyPr/>
          <a:lstStyle/>
          <a:p>
            <a:fld id="{D7ADE906-F283-C946-BC01-81E82A8FB615}" type="slidenum">
              <a:rPr lang="en-US" smtClean="0"/>
              <a:pPr/>
              <a:t>66</a:t>
            </a:fld>
            <a:endParaRPr lang="en-US" dirty="0"/>
          </a:p>
        </p:txBody>
      </p:sp>
      <p:graphicFrame>
        <p:nvGraphicFramePr>
          <p:cNvPr id="7" name="Table 4">
            <a:extLst>
              <a:ext uri="{FF2B5EF4-FFF2-40B4-BE49-F238E27FC236}">
                <a16:creationId xmlns:a16="http://schemas.microsoft.com/office/drawing/2014/main" id="{A0CDEF81-0164-E649-6299-CC85F477A76B}"/>
              </a:ext>
            </a:extLst>
          </p:cNvPr>
          <p:cNvGraphicFramePr>
            <a:graphicFrameLocks noGrp="1"/>
          </p:cNvGraphicFramePr>
          <p:nvPr>
            <p:ph idx="1"/>
            <p:extLst>
              <p:ext uri="{D42A27DB-BD31-4B8C-83A1-F6EECF244321}">
                <p14:modId xmlns:p14="http://schemas.microsoft.com/office/powerpoint/2010/main" val="3049014099"/>
              </p:ext>
            </p:extLst>
          </p:nvPr>
        </p:nvGraphicFramePr>
        <p:xfrm>
          <a:off x="838200" y="1825625"/>
          <a:ext cx="10515600" cy="2667000"/>
        </p:xfrm>
        <a:graphic>
          <a:graphicData uri="http://schemas.openxmlformats.org/drawingml/2006/table">
            <a:tbl>
              <a:tblPr firstRow="1" bandRow="1">
                <a:tableStyleId>{7E9639D4-E3E2-4D34-9284-5A2195B3D0D7}</a:tableStyleId>
              </a:tblPr>
              <a:tblGrid>
                <a:gridCol w="5257800">
                  <a:extLst>
                    <a:ext uri="{9D8B030D-6E8A-4147-A177-3AD203B41FA5}">
                      <a16:colId xmlns:a16="http://schemas.microsoft.com/office/drawing/2014/main" val="2920196600"/>
                    </a:ext>
                  </a:extLst>
                </a:gridCol>
                <a:gridCol w="5257800">
                  <a:extLst>
                    <a:ext uri="{9D8B030D-6E8A-4147-A177-3AD203B41FA5}">
                      <a16:colId xmlns:a16="http://schemas.microsoft.com/office/drawing/2014/main" val="1179156112"/>
                    </a:ext>
                  </a:extLst>
                </a:gridCol>
              </a:tblGrid>
              <a:tr h="370840">
                <a:tc>
                  <a:txBody>
                    <a:bodyPr/>
                    <a:lstStyle/>
                    <a:p>
                      <a:pPr algn="ct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Source</a:t>
                      </a:r>
                    </a:p>
                  </a:txBody>
                  <a:tcPr>
                    <a:solidFill>
                      <a:schemeClr val="accent1"/>
                    </a:solidFill>
                  </a:tcPr>
                </a:tc>
                <a:tc>
                  <a:txBody>
                    <a:bodyPr/>
                    <a:lstStyle/>
                    <a:p>
                      <a:pPr algn="ct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Target</a:t>
                      </a:r>
                    </a:p>
                  </a:txBody>
                  <a:tcPr>
                    <a:solidFill>
                      <a:schemeClr val="accent1"/>
                    </a:solidFill>
                  </a:tcPr>
                </a:tc>
                <a:extLst>
                  <a:ext uri="{0D108BD9-81ED-4DB2-BD59-A6C34878D82A}">
                    <a16:rowId xmlns:a16="http://schemas.microsoft.com/office/drawing/2014/main" val="3231609765"/>
                  </a:ext>
                </a:extLst>
              </a:tr>
              <a:tr h="370840">
                <a:tc>
                  <a:txBody>
                    <a:bodyPr/>
                    <a:lstStyle/>
                    <a:p>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three</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osing with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light green olives</a:t>
                      </a:r>
                    </a:p>
                  </a:txBody>
                  <a:tcPr/>
                </a:tc>
                <a:tc>
                  <a:txBody>
                    <a:bodyPr/>
                    <a:lstStyle/>
                    <a:p>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i want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three</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pizza with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light green olives</a:t>
                      </a:r>
                    </a:p>
                  </a:txBody>
                  <a:tcPr/>
                </a:tc>
                <a:extLst>
                  <a:ext uri="{0D108BD9-81ED-4DB2-BD59-A6C34878D82A}">
                    <a16:rowId xmlns:a16="http://schemas.microsoft.com/office/drawing/2014/main" val="3875774749"/>
                  </a:ext>
                </a:extLst>
              </a:tr>
              <a:tr h="370840">
                <a:tc>
                  <a:txBody>
                    <a:bodyPr/>
                    <a:lstStyle/>
                    <a:p>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i uben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one</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org with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alfredo chicken </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paw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dried tomatoes</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 and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american cheese </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not thin crust </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Malaysia </a:t>
                      </a:r>
                    </a:p>
                  </a:txBody>
                  <a:tcPr/>
                </a:tc>
                <a:tc>
                  <a:txBody>
                    <a:bodyPr/>
                    <a:lstStyle/>
                    <a:p>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i want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one</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pizza with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alfredo chicken </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dried tomatoes</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 and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american cheese </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not thin crust </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style</a:t>
                      </a:r>
                    </a:p>
                  </a:txBody>
                  <a:tcPr/>
                </a:tc>
                <a:extLst>
                  <a:ext uri="{0D108BD9-81ED-4DB2-BD59-A6C34878D82A}">
                    <a16:rowId xmlns:a16="http://schemas.microsoft.com/office/drawing/2014/main" val="2274643399"/>
                  </a:ext>
                </a:extLst>
              </a:tr>
              <a:tr h="370840">
                <a:tc>
                  <a:txBody>
                    <a:bodyPr/>
                    <a:lstStyle/>
                    <a:p>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i want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five</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personal</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size</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with with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pesto</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terror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hot peppers</a:t>
                      </a:r>
                    </a:p>
                  </a:txBody>
                  <a:tcPr/>
                </a:tc>
                <a:tc>
                  <a:txBody>
                    <a:bodyPr/>
                    <a:lstStyle/>
                    <a:p>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i want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five</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personal</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size</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pizza with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pesto</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and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hot peppers</a:t>
                      </a:r>
                    </a:p>
                  </a:txBody>
                  <a:tcPr/>
                </a:tc>
                <a:extLst>
                  <a:ext uri="{0D108BD9-81ED-4DB2-BD59-A6C34878D82A}">
                    <a16:rowId xmlns:a16="http://schemas.microsoft.com/office/drawing/2014/main" val="1269086510"/>
                  </a:ext>
                </a:extLst>
              </a:tr>
              <a:tr h="370840">
                <a:tc>
                  <a:txBody>
                    <a:bodyPr/>
                    <a:lstStyle/>
                    <a:p>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i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one</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party</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size</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with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arugula</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peas</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and </a:t>
                      </a:r>
                    </a:p>
                  </a:txBody>
                  <a:tcPr/>
                </a:tc>
                <a:tc>
                  <a:txBody>
                    <a:bodyPr/>
                    <a:lstStyle/>
                    <a:p>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i want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one</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party</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size</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pizza with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arugula</a:t>
                      </a:r>
                      <a:r>
                        <a:rPr lang="en-US" b="0" i="0" dirty="0">
                          <a:latin typeface="Amazon Ember Light" panose="020B0403020204020204" pitchFamily="34" charset="0"/>
                          <a:ea typeface="Amazon Ember Light" panose="020B0403020204020204" pitchFamily="34" charset="0"/>
                          <a:cs typeface="Amazon Ember Light" panose="020B0403020204020204" pitchFamily="34" charset="0"/>
                        </a:rPr>
                        <a:t> and </a:t>
                      </a:r>
                      <a:r>
                        <a:rPr lang="en-US" b="1" i="0" dirty="0">
                          <a:latin typeface="Amazon Ember Light" panose="020B0403020204020204" pitchFamily="34" charset="0"/>
                          <a:ea typeface="Amazon Ember Light" panose="020B0403020204020204" pitchFamily="34" charset="0"/>
                          <a:cs typeface="Amazon Ember Light" panose="020B0403020204020204" pitchFamily="34" charset="0"/>
                        </a:rPr>
                        <a:t>peas</a:t>
                      </a:r>
                    </a:p>
                  </a:txBody>
                  <a:tcPr/>
                </a:tc>
                <a:extLst>
                  <a:ext uri="{0D108BD9-81ED-4DB2-BD59-A6C34878D82A}">
                    <a16:rowId xmlns:a16="http://schemas.microsoft.com/office/drawing/2014/main" val="151570775"/>
                  </a:ext>
                </a:extLst>
              </a:tr>
            </a:tbl>
          </a:graphicData>
        </a:graphic>
      </p:graphicFrame>
    </p:spTree>
    <p:extLst>
      <p:ext uri="{BB962C8B-B14F-4D97-AF65-F5344CB8AC3E}">
        <p14:creationId xmlns:p14="http://schemas.microsoft.com/office/powerpoint/2010/main" val="16226141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85B0-B914-BB9A-B7A0-690100E16BEF}"/>
              </a:ext>
            </a:extLst>
          </p:cNvPr>
          <p:cNvSpPr>
            <a:spLocks noGrp="1"/>
          </p:cNvSpPr>
          <p:nvPr>
            <p:ph type="title"/>
          </p:nvPr>
        </p:nvSpPr>
        <p:spPr/>
        <p:txBody>
          <a:bodyPr/>
          <a:lstStyle/>
          <a:p>
            <a:r>
              <a:rPr lang="en-US" dirty="0"/>
              <a:t>Bringing it together</a:t>
            </a:r>
          </a:p>
        </p:txBody>
      </p:sp>
      <p:sp>
        <p:nvSpPr>
          <p:cNvPr id="4" name="Date Placeholder 3">
            <a:extLst>
              <a:ext uri="{FF2B5EF4-FFF2-40B4-BE49-F238E27FC236}">
                <a16:creationId xmlns:a16="http://schemas.microsoft.com/office/drawing/2014/main" id="{EFD8FA1B-A630-4304-61CA-9D973FA8F859}"/>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B9E977BC-26A5-52F3-6121-5B63D965DF7C}"/>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EFB7516D-010E-370C-E395-1CEA12FE0F7F}"/>
              </a:ext>
            </a:extLst>
          </p:cNvPr>
          <p:cNvSpPr>
            <a:spLocks noGrp="1"/>
          </p:cNvSpPr>
          <p:nvPr>
            <p:ph type="sldNum" sz="quarter" idx="12"/>
          </p:nvPr>
        </p:nvSpPr>
        <p:spPr/>
        <p:txBody>
          <a:bodyPr/>
          <a:lstStyle/>
          <a:p>
            <a:fld id="{D7ADE906-F283-C946-BC01-81E82A8FB615}" type="slidenum">
              <a:rPr lang="en-US" smtClean="0"/>
              <a:pPr/>
              <a:t>67</a:t>
            </a:fld>
            <a:endParaRPr lang="en-US" dirty="0"/>
          </a:p>
        </p:txBody>
      </p:sp>
      <p:sp>
        <p:nvSpPr>
          <p:cNvPr id="7" name="TextBox 6">
            <a:extLst>
              <a:ext uri="{FF2B5EF4-FFF2-40B4-BE49-F238E27FC236}">
                <a16:creationId xmlns:a16="http://schemas.microsoft.com/office/drawing/2014/main" id="{003EAD41-14CB-54B1-FB31-2E1C7C2863FD}"/>
              </a:ext>
            </a:extLst>
          </p:cNvPr>
          <p:cNvSpPr txBox="1"/>
          <p:nvPr/>
        </p:nvSpPr>
        <p:spPr>
          <a:xfrm>
            <a:off x="2718535" y="2338168"/>
            <a:ext cx="2601994" cy="923330"/>
          </a:xfrm>
          <a:prstGeom prst="rect">
            <a:avLst/>
          </a:prstGeom>
          <a:noFill/>
        </p:spPr>
        <p:txBody>
          <a:bodyPr wrap="none" rtlCol="0">
            <a:spAutoFit/>
          </a:bodyPr>
          <a:lstStyle/>
          <a:p>
            <a:pPr algn="r"/>
            <a:r>
              <a:rPr lang="en-US" dirty="0">
                <a:latin typeface="Amazon Ember Light" panose="020B0403020204020204" pitchFamily="34" charset="0"/>
                <a:ea typeface="Amazon Ember Light" panose="020B0403020204020204" pitchFamily="34" charset="0"/>
                <a:cs typeface="Amazon Ember Light" panose="020B0403020204020204" pitchFamily="34" charset="0"/>
              </a:rPr>
              <a:t>get me a pepperoni pie </a:t>
            </a:r>
          </a:p>
          <a:p>
            <a:pPr algn="r"/>
            <a:r>
              <a:rPr lang="en-US" dirty="0">
                <a:latin typeface="Amazon Ember Light" panose="020B0403020204020204" pitchFamily="34" charset="0"/>
                <a:ea typeface="Amazon Ember Light" panose="020B0403020204020204" pitchFamily="34" charset="0"/>
                <a:cs typeface="Amazon Ember Light" panose="020B0403020204020204" pitchFamily="34" charset="0"/>
              </a:rPr>
              <a:t>&lt;mask&gt; onions</a:t>
            </a:r>
          </a:p>
          <a:p>
            <a:pPr algn="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p>
        </p:txBody>
      </p:sp>
      <p:sp>
        <p:nvSpPr>
          <p:cNvPr id="8" name="TextBox 7">
            <a:extLst>
              <a:ext uri="{FF2B5EF4-FFF2-40B4-BE49-F238E27FC236}">
                <a16:creationId xmlns:a16="http://schemas.microsoft.com/office/drawing/2014/main" id="{A227E04B-0CB7-7ABD-CAF9-13516C841C50}"/>
              </a:ext>
            </a:extLst>
          </p:cNvPr>
          <p:cNvSpPr txBox="1"/>
          <p:nvPr/>
        </p:nvSpPr>
        <p:spPr>
          <a:xfrm>
            <a:off x="2708288" y="3158388"/>
            <a:ext cx="2642070" cy="923330"/>
          </a:xfrm>
          <a:prstGeom prst="rect">
            <a:avLst/>
          </a:prstGeom>
          <a:noFill/>
        </p:spPr>
        <p:txBody>
          <a:bodyPr wrap="none" rtlCol="0">
            <a:spAutoFit/>
          </a:bodyPr>
          <a:lstStyle/>
          <a:p>
            <a:pPr algn="r"/>
            <a:r>
              <a:rPr lang="en-US" dirty="0">
                <a:latin typeface="Amazon Ember Light" panose="020B0403020204020204" pitchFamily="34" charset="0"/>
                <a:ea typeface="Amazon Ember Light" panose="020B0403020204020204" pitchFamily="34" charset="0"/>
                <a:cs typeface="Amazon Ember Light" panose="020B0403020204020204" pitchFamily="34" charset="0"/>
              </a:rPr>
              <a:t>come three blues green </a:t>
            </a:r>
          </a:p>
          <a:p>
            <a:pPr algn="r"/>
            <a:r>
              <a:rPr lang="en-US" dirty="0">
                <a:latin typeface="Amazon Ember Light" panose="020B0403020204020204" pitchFamily="34" charset="0"/>
                <a:ea typeface="Amazon Ember Light" panose="020B0403020204020204" pitchFamily="34" charset="0"/>
                <a:cs typeface="Amazon Ember Light" panose="020B0403020204020204" pitchFamily="34" charset="0"/>
              </a:rPr>
              <a:t>peppers with</a:t>
            </a:r>
          </a:p>
          <a:p>
            <a:pPr algn="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p>
        </p:txBody>
      </p:sp>
      <p:sp>
        <p:nvSpPr>
          <p:cNvPr id="9" name="TextBox 8">
            <a:extLst>
              <a:ext uri="{FF2B5EF4-FFF2-40B4-BE49-F238E27FC236}">
                <a16:creationId xmlns:a16="http://schemas.microsoft.com/office/drawing/2014/main" id="{8DD7394D-73DC-73CC-7D6B-E7716023982B}"/>
              </a:ext>
            </a:extLst>
          </p:cNvPr>
          <p:cNvSpPr txBox="1"/>
          <p:nvPr/>
        </p:nvSpPr>
        <p:spPr>
          <a:xfrm>
            <a:off x="2810515" y="3997080"/>
            <a:ext cx="2509021" cy="923330"/>
          </a:xfrm>
          <a:prstGeom prst="rect">
            <a:avLst/>
          </a:prstGeom>
          <a:noFill/>
        </p:spPr>
        <p:txBody>
          <a:bodyPr wrap="none" rtlCol="0">
            <a:spAutoFit/>
          </a:bodyPr>
          <a:lstStyle/>
          <a:p>
            <a:pPr algn="r"/>
            <a:r>
              <a:rPr lang="en-US" dirty="0">
                <a:latin typeface="Amazon Ember Light" panose="020B0403020204020204" pitchFamily="34" charset="0"/>
                <a:ea typeface="Amazon Ember Light" panose="020B0403020204020204" pitchFamily="34" charset="0"/>
                <a:cs typeface="Amazon Ember Light" panose="020B0403020204020204" pitchFamily="34" charset="0"/>
              </a:rPr>
              <a:t>lets do two mediums </a:t>
            </a:r>
          </a:p>
          <a:p>
            <a:pPr algn="r"/>
            <a:r>
              <a:rPr lang="en-US" dirty="0">
                <a:latin typeface="Amazon Ember Light" panose="020B0403020204020204" pitchFamily="34" charset="0"/>
                <a:ea typeface="Amazon Ember Light" panose="020B0403020204020204" pitchFamily="34" charset="0"/>
                <a:cs typeface="Amazon Ember Light" panose="020B0403020204020204" pitchFamily="34" charset="0"/>
              </a:rPr>
              <a:t>with chicken and olives</a:t>
            </a:r>
          </a:p>
          <a:p>
            <a:pPr algn="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10" name="TextBox 9">
            <a:extLst>
              <a:ext uri="{FF2B5EF4-FFF2-40B4-BE49-F238E27FC236}">
                <a16:creationId xmlns:a16="http://schemas.microsoft.com/office/drawing/2014/main" id="{1E662054-006B-9005-2289-B6E9747B7CD6}"/>
              </a:ext>
            </a:extLst>
          </p:cNvPr>
          <p:cNvSpPr txBox="1"/>
          <p:nvPr/>
        </p:nvSpPr>
        <p:spPr>
          <a:xfrm>
            <a:off x="6388958" y="3997080"/>
            <a:ext cx="2781531" cy="923330"/>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i want two medium pizza </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with chicken and olives</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11" name="TextBox 10">
            <a:extLst>
              <a:ext uri="{FF2B5EF4-FFF2-40B4-BE49-F238E27FC236}">
                <a16:creationId xmlns:a16="http://schemas.microsoft.com/office/drawing/2014/main" id="{964AB129-0808-0136-A5A6-E10FDC48F210}"/>
              </a:ext>
            </a:extLst>
          </p:cNvPr>
          <p:cNvSpPr txBox="1"/>
          <p:nvPr/>
        </p:nvSpPr>
        <p:spPr>
          <a:xfrm>
            <a:off x="6388958" y="3158388"/>
            <a:ext cx="2206053" cy="923330"/>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i want three pizza </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with green peppers </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12" name="TextBox 11">
            <a:extLst>
              <a:ext uri="{FF2B5EF4-FFF2-40B4-BE49-F238E27FC236}">
                <a16:creationId xmlns:a16="http://schemas.microsoft.com/office/drawing/2014/main" id="{AA7E498C-89C1-132E-5AE0-87ABBE1B5311}"/>
              </a:ext>
            </a:extLst>
          </p:cNvPr>
          <p:cNvSpPr txBox="1"/>
          <p:nvPr/>
        </p:nvSpPr>
        <p:spPr>
          <a:xfrm>
            <a:off x="6408514" y="2338168"/>
            <a:ext cx="3100529" cy="923330"/>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get me a pepperoni pie with </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extra cheese and onions</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13" name="TextBox 12">
            <a:extLst>
              <a:ext uri="{FF2B5EF4-FFF2-40B4-BE49-F238E27FC236}">
                <a16:creationId xmlns:a16="http://schemas.microsoft.com/office/drawing/2014/main" id="{064782A6-4B0F-6CE7-B829-3D3E8712D6AE}"/>
              </a:ext>
            </a:extLst>
          </p:cNvPr>
          <p:cNvSpPr txBox="1"/>
          <p:nvPr/>
        </p:nvSpPr>
        <p:spPr>
          <a:xfrm rot="16200000">
            <a:off x="1924053" y="2595069"/>
            <a:ext cx="679994"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MLM</a:t>
            </a:r>
          </a:p>
        </p:txBody>
      </p:sp>
      <p:sp>
        <p:nvSpPr>
          <p:cNvPr id="14" name="TextBox 13">
            <a:extLst>
              <a:ext uri="{FF2B5EF4-FFF2-40B4-BE49-F238E27FC236}">
                <a16:creationId xmlns:a16="http://schemas.microsoft.com/office/drawing/2014/main" id="{B44E0327-E0DB-60AE-2ACD-1497194AF5BA}"/>
              </a:ext>
            </a:extLst>
          </p:cNvPr>
          <p:cNvSpPr txBox="1"/>
          <p:nvPr/>
        </p:nvSpPr>
        <p:spPr>
          <a:xfrm rot="16200000">
            <a:off x="1873164" y="3406716"/>
            <a:ext cx="745717"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Noise</a:t>
            </a:r>
          </a:p>
        </p:txBody>
      </p:sp>
      <p:sp>
        <p:nvSpPr>
          <p:cNvPr id="15" name="TextBox 14">
            <a:extLst>
              <a:ext uri="{FF2B5EF4-FFF2-40B4-BE49-F238E27FC236}">
                <a16:creationId xmlns:a16="http://schemas.microsoft.com/office/drawing/2014/main" id="{FA4AD08C-5414-290D-E644-21063144695E}"/>
              </a:ext>
            </a:extLst>
          </p:cNvPr>
          <p:cNvSpPr txBox="1"/>
          <p:nvPr/>
        </p:nvSpPr>
        <p:spPr>
          <a:xfrm rot="16200000">
            <a:off x="1889589" y="4243156"/>
            <a:ext cx="748923"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Label</a:t>
            </a:r>
          </a:p>
        </p:txBody>
      </p:sp>
      <p:grpSp>
        <p:nvGrpSpPr>
          <p:cNvPr id="16" name="Group 15">
            <a:extLst>
              <a:ext uri="{FF2B5EF4-FFF2-40B4-BE49-F238E27FC236}">
                <a16:creationId xmlns:a16="http://schemas.microsoft.com/office/drawing/2014/main" id="{4714C316-C60D-933B-8DC9-678969EF692C}"/>
              </a:ext>
            </a:extLst>
          </p:cNvPr>
          <p:cNvGrpSpPr/>
          <p:nvPr/>
        </p:nvGrpSpPr>
        <p:grpSpPr>
          <a:xfrm>
            <a:off x="4815814" y="1868055"/>
            <a:ext cx="978647" cy="372508"/>
            <a:chOff x="5351361" y="1055062"/>
            <a:chExt cx="978647" cy="372508"/>
          </a:xfrm>
        </p:grpSpPr>
        <p:sp>
          <p:nvSpPr>
            <p:cNvPr id="17" name="Rectangle 16">
              <a:extLst>
                <a:ext uri="{FF2B5EF4-FFF2-40B4-BE49-F238E27FC236}">
                  <a16:creationId xmlns:a16="http://schemas.microsoft.com/office/drawing/2014/main" id="{9856B1CE-F273-FC2E-F299-BFDEBADD4F0D}"/>
                </a:ext>
              </a:extLst>
            </p:cNvPr>
            <p:cNvSpPr/>
            <p:nvPr/>
          </p:nvSpPr>
          <p:spPr>
            <a:xfrm>
              <a:off x="5351361" y="1065459"/>
              <a:ext cx="959902" cy="287229"/>
            </a:xfrm>
            <a:prstGeom prst="rect">
              <a:avLst/>
            </a:prstGeom>
            <a:solidFill>
              <a:srgbClr val="F6D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8" name="TextBox 17">
              <a:extLst>
                <a:ext uri="{FF2B5EF4-FFF2-40B4-BE49-F238E27FC236}">
                  <a16:creationId xmlns:a16="http://schemas.microsoft.com/office/drawing/2014/main" id="{19809706-3BC7-73E3-14E0-6FFF653521E6}"/>
                </a:ext>
              </a:extLst>
            </p:cNvPr>
            <p:cNvSpPr txBox="1"/>
            <p:nvPr/>
          </p:nvSpPr>
          <p:spPr>
            <a:xfrm>
              <a:off x="5370106" y="1055062"/>
              <a:ext cx="959902" cy="307777"/>
            </a:xfrm>
            <a:prstGeom prst="rect">
              <a:avLst/>
            </a:prstGeom>
            <a:noFill/>
            <a:ln>
              <a:noFill/>
            </a:ln>
          </p:spPr>
          <p:txBody>
            <a:bodyPr wrap="square" rtlCol="0">
              <a:spAutoFit/>
            </a:bodyPr>
            <a:lstStyle/>
            <a:p>
              <a:pPr algn="ct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Encoder</a:t>
              </a:r>
            </a:p>
          </p:txBody>
        </p:sp>
        <p:sp>
          <p:nvSpPr>
            <p:cNvPr id="19" name="TextBox 18">
              <a:extLst>
                <a:ext uri="{FF2B5EF4-FFF2-40B4-BE49-F238E27FC236}">
                  <a16:creationId xmlns:a16="http://schemas.microsoft.com/office/drawing/2014/main" id="{9324187E-4549-27E1-4931-8B04F0035AC3}"/>
                </a:ext>
              </a:extLst>
            </p:cNvPr>
            <p:cNvSpPr txBox="1"/>
            <p:nvPr/>
          </p:nvSpPr>
          <p:spPr>
            <a:xfrm>
              <a:off x="5435029" y="1058238"/>
              <a:ext cx="184731" cy="369332"/>
            </a:xfrm>
            <a:prstGeom prst="rect">
              <a:avLst/>
            </a:prstGeom>
            <a:noFill/>
            <a:ln>
              <a:noFill/>
            </a:ln>
          </p:spPr>
          <p:txBody>
            <a:bodyPr wrap="none" rtlCol="0">
              <a:spAutoFit/>
            </a:bodyPr>
            <a:lstStyle/>
            <a:p>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20" name="Group 19">
            <a:extLst>
              <a:ext uri="{FF2B5EF4-FFF2-40B4-BE49-F238E27FC236}">
                <a16:creationId xmlns:a16="http://schemas.microsoft.com/office/drawing/2014/main" id="{CDA28129-6F1E-A418-2B0C-43D935A4C761}"/>
              </a:ext>
            </a:extLst>
          </p:cNvPr>
          <p:cNvGrpSpPr/>
          <p:nvPr/>
        </p:nvGrpSpPr>
        <p:grpSpPr>
          <a:xfrm>
            <a:off x="5828067" y="1858818"/>
            <a:ext cx="1033784" cy="320347"/>
            <a:chOff x="6311474" y="665181"/>
            <a:chExt cx="1033784" cy="320347"/>
          </a:xfrm>
        </p:grpSpPr>
        <p:sp>
          <p:nvSpPr>
            <p:cNvPr id="21" name="Rectangle 20">
              <a:extLst>
                <a:ext uri="{FF2B5EF4-FFF2-40B4-BE49-F238E27FC236}">
                  <a16:creationId xmlns:a16="http://schemas.microsoft.com/office/drawing/2014/main" id="{CFE2662D-6B54-9319-CCE6-823E1F7D5D90}"/>
                </a:ext>
              </a:extLst>
            </p:cNvPr>
            <p:cNvSpPr/>
            <p:nvPr/>
          </p:nvSpPr>
          <p:spPr>
            <a:xfrm>
              <a:off x="6348415" y="677751"/>
              <a:ext cx="959902" cy="30777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2" name="TextBox 21">
              <a:extLst>
                <a:ext uri="{FF2B5EF4-FFF2-40B4-BE49-F238E27FC236}">
                  <a16:creationId xmlns:a16="http://schemas.microsoft.com/office/drawing/2014/main" id="{A86B6CFB-7D4E-8D6A-455B-4FF49C324B0B}"/>
                </a:ext>
              </a:extLst>
            </p:cNvPr>
            <p:cNvSpPr txBox="1"/>
            <p:nvPr/>
          </p:nvSpPr>
          <p:spPr>
            <a:xfrm>
              <a:off x="6311474" y="665181"/>
              <a:ext cx="1033784" cy="307777"/>
            </a:xfrm>
            <a:prstGeom prst="rect">
              <a:avLst/>
            </a:prstGeom>
            <a:noFill/>
            <a:ln>
              <a:noFill/>
            </a:ln>
          </p:spPr>
          <p:txBody>
            <a:bodyPr wrap="square" rtlCol="0">
              <a:spAutoFit/>
            </a:bodyPr>
            <a:lstStyle/>
            <a:p>
              <a:pPr algn="ct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Decoder</a:t>
              </a:r>
            </a:p>
          </p:txBody>
        </p:sp>
      </p:grpSp>
      <p:grpSp>
        <p:nvGrpSpPr>
          <p:cNvPr id="23" name="Group 22">
            <a:extLst>
              <a:ext uri="{FF2B5EF4-FFF2-40B4-BE49-F238E27FC236}">
                <a16:creationId xmlns:a16="http://schemas.microsoft.com/office/drawing/2014/main" id="{0F1B028A-1E43-83C8-2A10-67F59C0255B6}"/>
              </a:ext>
            </a:extLst>
          </p:cNvPr>
          <p:cNvGrpSpPr/>
          <p:nvPr/>
        </p:nvGrpSpPr>
        <p:grpSpPr>
          <a:xfrm rot="16200000">
            <a:off x="5522683" y="2337227"/>
            <a:ext cx="686734" cy="759212"/>
            <a:chOff x="5409266" y="556330"/>
            <a:chExt cx="686734" cy="759212"/>
          </a:xfrm>
        </p:grpSpPr>
        <p:grpSp>
          <p:nvGrpSpPr>
            <p:cNvPr id="24" name="Group 23">
              <a:extLst>
                <a:ext uri="{FF2B5EF4-FFF2-40B4-BE49-F238E27FC236}">
                  <a16:creationId xmlns:a16="http://schemas.microsoft.com/office/drawing/2014/main" id="{6B7F91C7-C226-4D8A-889B-2C3F9F776EDB}"/>
                </a:ext>
              </a:extLst>
            </p:cNvPr>
            <p:cNvGrpSpPr/>
            <p:nvPr/>
          </p:nvGrpSpPr>
          <p:grpSpPr>
            <a:xfrm>
              <a:off x="5414481" y="556330"/>
              <a:ext cx="681519" cy="369332"/>
              <a:chOff x="5351361" y="1058238"/>
              <a:chExt cx="681519" cy="369332"/>
            </a:xfrm>
          </p:grpSpPr>
          <p:sp>
            <p:nvSpPr>
              <p:cNvPr id="28" name="Rectangle 27">
                <a:extLst>
                  <a:ext uri="{FF2B5EF4-FFF2-40B4-BE49-F238E27FC236}">
                    <a16:creationId xmlns:a16="http://schemas.microsoft.com/office/drawing/2014/main" id="{2EE08E3F-37BF-400A-A5CD-2E3D82F8FBA4}"/>
                  </a:ext>
                </a:extLst>
              </p:cNvPr>
              <p:cNvSpPr/>
              <p:nvPr/>
            </p:nvSpPr>
            <p:spPr>
              <a:xfrm>
                <a:off x="5351361" y="1065459"/>
                <a:ext cx="681519" cy="2872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9" name="TextBox 28">
                <a:extLst>
                  <a:ext uri="{FF2B5EF4-FFF2-40B4-BE49-F238E27FC236}">
                    <a16:creationId xmlns:a16="http://schemas.microsoft.com/office/drawing/2014/main" id="{76A14F32-908E-19D1-6DD5-A147F4B37477}"/>
                  </a:ext>
                </a:extLst>
              </p:cNvPr>
              <p:cNvSpPr txBox="1"/>
              <p:nvPr/>
            </p:nvSpPr>
            <p:spPr>
              <a:xfrm>
                <a:off x="5435029" y="1058238"/>
                <a:ext cx="184731" cy="369332"/>
              </a:xfrm>
              <a:prstGeom prst="rect">
                <a:avLst/>
              </a:prstGeom>
              <a:noFill/>
              <a:ln>
                <a:noFill/>
              </a:ln>
            </p:spPr>
            <p:txBody>
              <a:bodyPr wrap="none" rtlCol="0">
                <a:spAutoFit/>
              </a:bodyPr>
              <a:lstStyle/>
              <a:p>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25" name="Group 24">
              <a:extLst>
                <a:ext uri="{FF2B5EF4-FFF2-40B4-BE49-F238E27FC236}">
                  <a16:creationId xmlns:a16="http://schemas.microsoft.com/office/drawing/2014/main" id="{60E6A6FD-9AE4-5301-81C7-55E9D526EDFC}"/>
                </a:ext>
              </a:extLst>
            </p:cNvPr>
            <p:cNvGrpSpPr/>
            <p:nvPr/>
          </p:nvGrpSpPr>
          <p:grpSpPr>
            <a:xfrm>
              <a:off x="5409266" y="932883"/>
              <a:ext cx="679635" cy="382659"/>
              <a:chOff x="5238590" y="1044911"/>
              <a:chExt cx="679635" cy="382659"/>
            </a:xfrm>
          </p:grpSpPr>
          <p:sp>
            <p:nvSpPr>
              <p:cNvPr id="26" name="Rectangle 25">
                <a:extLst>
                  <a:ext uri="{FF2B5EF4-FFF2-40B4-BE49-F238E27FC236}">
                    <a16:creationId xmlns:a16="http://schemas.microsoft.com/office/drawing/2014/main" id="{27B1888A-5B1E-7875-25B8-C30211896130}"/>
                  </a:ext>
                </a:extLst>
              </p:cNvPr>
              <p:cNvSpPr/>
              <p:nvPr/>
            </p:nvSpPr>
            <p:spPr>
              <a:xfrm>
                <a:off x="5238590" y="1044911"/>
                <a:ext cx="679635" cy="30777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7" name="TextBox 26">
                <a:extLst>
                  <a:ext uri="{FF2B5EF4-FFF2-40B4-BE49-F238E27FC236}">
                    <a16:creationId xmlns:a16="http://schemas.microsoft.com/office/drawing/2014/main" id="{766BD7E1-A707-DEFF-DE88-02264E897B53}"/>
                  </a:ext>
                </a:extLst>
              </p:cNvPr>
              <p:cNvSpPr txBox="1"/>
              <p:nvPr/>
            </p:nvSpPr>
            <p:spPr>
              <a:xfrm>
                <a:off x="5435029" y="1058238"/>
                <a:ext cx="184731" cy="369332"/>
              </a:xfrm>
              <a:prstGeom prst="rect">
                <a:avLst/>
              </a:prstGeom>
              <a:noFill/>
              <a:ln>
                <a:noFill/>
              </a:ln>
            </p:spPr>
            <p:txBody>
              <a:bodyPr wrap="none" rtlCol="0">
                <a:spAutoFit/>
              </a:bodyPr>
              <a:lstStyle/>
              <a:p>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grpSp>
        <p:nvGrpSpPr>
          <p:cNvPr id="30" name="Group 29">
            <a:extLst>
              <a:ext uri="{FF2B5EF4-FFF2-40B4-BE49-F238E27FC236}">
                <a16:creationId xmlns:a16="http://schemas.microsoft.com/office/drawing/2014/main" id="{8C1953BF-E997-6BDC-81AD-182C7A23EF0E}"/>
              </a:ext>
            </a:extLst>
          </p:cNvPr>
          <p:cNvGrpSpPr/>
          <p:nvPr/>
        </p:nvGrpSpPr>
        <p:grpSpPr>
          <a:xfrm rot="16200000">
            <a:off x="5525289" y="3173824"/>
            <a:ext cx="681519" cy="759212"/>
            <a:chOff x="5414481" y="556330"/>
            <a:chExt cx="681519" cy="759212"/>
          </a:xfrm>
        </p:grpSpPr>
        <p:grpSp>
          <p:nvGrpSpPr>
            <p:cNvPr id="31" name="Group 30">
              <a:extLst>
                <a:ext uri="{FF2B5EF4-FFF2-40B4-BE49-F238E27FC236}">
                  <a16:creationId xmlns:a16="http://schemas.microsoft.com/office/drawing/2014/main" id="{83AD89A7-1A21-2C45-C664-B21B4045A60D}"/>
                </a:ext>
              </a:extLst>
            </p:cNvPr>
            <p:cNvGrpSpPr/>
            <p:nvPr/>
          </p:nvGrpSpPr>
          <p:grpSpPr>
            <a:xfrm>
              <a:off x="5414481" y="556330"/>
              <a:ext cx="681519" cy="369332"/>
              <a:chOff x="5351361" y="1058238"/>
              <a:chExt cx="681519" cy="369332"/>
            </a:xfrm>
          </p:grpSpPr>
          <p:sp>
            <p:nvSpPr>
              <p:cNvPr id="35" name="Rectangle 34">
                <a:extLst>
                  <a:ext uri="{FF2B5EF4-FFF2-40B4-BE49-F238E27FC236}">
                    <a16:creationId xmlns:a16="http://schemas.microsoft.com/office/drawing/2014/main" id="{510B954D-6CFB-D819-4634-AB244C4C357D}"/>
                  </a:ext>
                </a:extLst>
              </p:cNvPr>
              <p:cNvSpPr/>
              <p:nvPr/>
            </p:nvSpPr>
            <p:spPr>
              <a:xfrm>
                <a:off x="5351361" y="1065459"/>
                <a:ext cx="681519" cy="287229"/>
              </a:xfrm>
              <a:prstGeom prst="rect">
                <a:avLst/>
              </a:prstGeom>
              <a:solidFill>
                <a:srgbClr val="F6D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6" name="TextBox 35">
                <a:extLst>
                  <a:ext uri="{FF2B5EF4-FFF2-40B4-BE49-F238E27FC236}">
                    <a16:creationId xmlns:a16="http://schemas.microsoft.com/office/drawing/2014/main" id="{C5DE55F8-4FA7-EBEA-63EF-36D4BE6DCB48}"/>
                  </a:ext>
                </a:extLst>
              </p:cNvPr>
              <p:cNvSpPr txBox="1"/>
              <p:nvPr/>
            </p:nvSpPr>
            <p:spPr>
              <a:xfrm>
                <a:off x="5435029" y="1058238"/>
                <a:ext cx="184731" cy="369332"/>
              </a:xfrm>
              <a:prstGeom prst="rect">
                <a:avLst/>
              </a:prstGeom>
              <a:noFill/>
              <a:ln>
                <a:noFill/>
              </a:ln>
            </p:spPr>
            <p:txBody>
              <a:bodyPr wrap="none" rtlCol="0">
                <a:spAutoFit/>
              </a:bodyPr>
              <a:lstStyle/>
              <a:p>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32" name="Group 31">
              <a:extLst>
                <a:ext uri="{FF2B5EF4-FFF2-40B4-BE49-F238E27FC236}">
                  <a16:creationId xmlns:a16="http://schemas.microsoft.com/office/drawing/2014/main" id="{8A2BF92D-2ECE-AE35-7494-9C9756929E6F}"/>
                </a:ext>
              </a:extLst>
            </p:cNvPr>
            <p:cNvGrpSpPr/>
            <p:nvPr/>
          </p:nvGrpSpPr>
          <p:grpSpPr>
            <a:xfrm>
              <a:off x="5415616" y="932883"/>
              <a:ext cx="679635" cy="382659"/>
              <a:chOff x="5244940" y="1044911"/>
              <a:chExt cx="679635" cy="382659"/>
            </a:xfrm>
          </p:grpSpPr>
          <p:sp>
            <p:nvSpPr>
              <p:cNvPr id="33" name="Rectangle 32">
                <a:extLst>
                  <a:ext uri="{FF2B5EF4-FFF2-40B4-BE49-F238E27FC236}">
                    <a16:creationId xmlns:a16="http://schemas.microsoft.com/office/drawing/2014/main" id="{EF26F18F-D7AB-7E9E-E412-86C695562E59}"/>
                  </a:ext>
                </a:extLst>
              </p:cNvPr>
              <p:cNvSpPr/>
              <p:nvPr/>
            </p:nvSpPr>
            <p:spPr>
              <a:xfrm>
                <a:off x="5244940" y="1044911"/>
                <a:ext cx="679635" cy="3077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4" name="TextBox 33">
                <a:extLst>
                  <a:ext uri="{FF2B5EF4-FFF2-40B4-BE49-F238E27FC236}">
                    <a16:creationId xmlns:a16="http://schemas.microsoft.com/office/drawing/2014/main" id="{4975E3BE-C19E-0027-11C5-6405AA2B4D32}"/>
                  </a:ext>
                </a:extLst>
              </p:cNvPr>
              <p:cNvSpPr txBox="1"/>
              <p:nvPr/>
            </p:nvSpPr>
            <p:spPr>
              <a:xfrm>
                <a:off x="5435029" y="1058238"/>
                <a:ext cx="184731" cy="369332"/>
              </a:xfrm>
              <a:prstGeom prst="rect">
                <a:avLst/>
              </a:prstGeom>
              <a:noFill/>
              <a:ln>
                <a:noFill/>
              </a:ln>
            </p:spPr>
            <p:txBody>
              <a:bodyPr wrap="none" rtlCol="0">
                <a:spAutoFit/>
              </a:bodyPr>
              <a:lstStyle/>
              <a:p>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grpSp>
        <p:nvGrpSpPr>
          <p:cNvPr id="37" name="Group 36">
            <a:extLst>
              <a:ext uri="{FF2B5EF4-FFF2-40B4-BE49-F238E27FC236}">
                <a16:creationId xmlns:a16="http://schemas.microsoft.com/office/drawing/2014/main" id="{1F355041-7ECB-6392-07A8-FA98B0D625AB}"/>
              </a:ext>
            </a:extLst>
          </p:cNvPr>
          <p:cNvGrpSpPr/>
          <p:nvPr/>
        </p:nvGrpSpPr>
        <p:grpSpPr>
          <a:xfrm rot="16200000">
            <a:off x="5524269" y="4006037"/>
            <a:ext cx="683559" cy="759212"/>
            <a:chOff x="5412441" y="556330"/>
            <a:chExt cx="683559" cy="759212"/>
          </a:xfrm>
        </p:grpSpPr>
        <p:grpSp>
          <p:nvGrpSpPr>
            <p:cNvPr id="38" name="Group 37">
              <a:extLst>
                <a:ext uri="{FF2B5EF4-FFF2-40B4-BE49-F238E27FC236}">
                  <a16:creationId xmlns:a16="http://schemas.microsoft.com/office/drawing/2014/main" id="{F5A950B8-B7FA-944D-16CE-C50C9A9C3287}"/>
                </a:ext>
              </a:extLst>
            </p:cNvPr>
            <p:cNvGrpSpPr/>
            <p:nvPr/>
          </p:nvGrpSpPr>
          <p:grpSpPr>
            <a:xfrm>
              <a:off x="5414481" y="556330"/>
              <a:ext cx="681519" cy="369332"/>
              <a:chOff x="5351361" y="1058238"/>
              <a:chExt cx="681519" cy="369332"/>
            </a:xfrm>
          </p:grpSpPr>
          <p:sp>
            <p:nvSpPr>
              <p:cNvPr id="42" name="Rectangle 41">
                <a:extLst>
                  <a:ext uri="{FF2B5EF4-FFF2-40B4-BE49-F238E27FC236}">
                    <a16:creationId xmlns:a16="http://schemas.microsoft.com/office/drawing/2014/main" id="{4CF43647-A393-EB27-1043-0A7DA7B85AC4}"/>
                  </a:ext>
                </a:extLst>
              </p:cNvPr>
              <p:cNvSpPr/>
              <p:nvPr/>
            </p:nvSpPr>
            <p:spPr>
              <a:xfrm>
                <a:off x="5351361" y="1065459"/>
                <a:ext cx="681519" cy="2872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3" name="TextBox 42">
                <a:extLst>
                  <a:ext uri="{FF2B5EF4-FFF2-40B4-BE49-F238E27FC236}">
                    <a16:creationId xmlns:a16="http://schemas.microsoft.com/office/drawing/2014/main" id="{DA22600A-48BB-ADC9-3ED9-8A804A519ECA}"/>
                  </a:ext>
                </a:extLst>
              </p:cNvPr>
              <p:cNvSpPr txBox="1"/>
              <p:nvPr/>
            </p:nvSpPr>
            <p:spPr>
              <a:xfrm>
                <a:off x="5435029" y="1058238"/>
                <a:ext cx="184731" cy="369332"/>
              </a:xfrm>
              <a:prstGeom prst="rect">
                <a:avLst/>
              </a:prstGeom>
              <a:noFill/>
              <a:ln>
                <a:noFill/>
              </a:ln>
            </p:spPr>
            <p:txBody>
              <a:bodyPr wrap="none" rtlCol="0">
                <a:spAutoFit/>
              </a:bodyPr>
              <a:lstStyle/>
              <a:p>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39" name="Group 38">
              <a:extLst>
                <a:ext uri="{FF2B5EF4-FFF2-40B4-BE49-F238E27FC236}">
                  <a16:creationId xmlns:a16="http://schemas.microsoft.com/office/drawing/2014/main" id="{E174A878-D8FE-1BFC-BC3B-681EDC7F3E12}"/>
                </a:ext>
              </a:extLst>
            </p:cNvPr>
            <p:cNvGrpSpPr/>
            <p:nvPr/>
          </p:nvGrpSpPr>
          <p:grpSpPr>
            <a:xfrm>
              <a:off x="5412441" y="932883"/>
              <a:ext cx="679635" cy="382659"/>
              <a:chOff x="5241765" y="1044911"/>
              <a:chExt cx="679635" cy="382659"/>
            </a:xfrm>
          </p:grpSpPr>
          <p:sp>
            <p:nvSpPr>
              <p:cNvPr id="40" name="Rectangle 39">
                <a:extLst>
                  <a:ext uri="{FF2B5EF4-FFF2-40B4-BE49-F238E27FC236}">
                    <a16:creationId xmlns:a16="http://schemas.microsoft.com/office/drawing/2014/main" id="{A6D8E221-55AB-5BF1-39C4-93F9D027AB88}"/>
                  </a:ext>
                </a:extLst>
              </p:cNvPr>
              <p:cNvSpPr/>
              <p:nvPr/>
            </p:nvSpPr>
            <p:spPr>
              <a:xfrm>
                <a:off x="5241765" y="1044911"/>
                <a:ext cx="679635" cy="3077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1" name="TextBox 40">
                <a:extLst>
                  <a:ext uri="{FF2B5EF4-FFF2-40B4-BE49-F238E27FC236}">
                    <a16:creationId xmlns:a16="http://schemas.microsoft.com/office/drawing/2014/main" id="{385497B5-E018-DDF0-E846-1AB64FD2FC57}"/>
                  </a:ext>
                </a:extLst>
              </p:cNvPr>
              <p:cNvSpPr txBox="1"/>
              <p:nvPr/>
            </p:nvSpPr>
            <p:spPr>
              <a:xfrm>
                <a:off x="5435029" y="1058238"/>
                <a:ext cx="184731" cy="369332"/>
              </a:xfrm>
              <a:prstGeom prst="rect">
                <a:avLst/>
              </a:prstGeom>
              <a:noFill/>
              <a:ln>
                <a:noFill/>
              </a:ln>
            </p:spPr>
            <p:txBody>
              <a:bodyPr wrap="none" rtlCol="0">
                <a:spAutoFit/>
              </a:bodyPr>
              <a:lstStyle/>
              <a:p>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pic>
        <p:nvPicPr>
          <p:cNvPr id="44" name="Graphic 43" descr="Checkmark">
            <a:extLst>
              <a:ext uri="{FF2B5EF4-FFF2-40B4-BE49-F238E27FC236}">
                <a16:creationId xmlns:a16="http://schemas.microsoft.com/office/drawing/2014/main" id="{6DCAA287-2824-2785-D20D-A734D4F7EF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6850" y="2627282"/>
            <a:ext cx="184732" cy="184732"/>
          </a:xfrm>
          <a:prstGeom prst="rect">
            <a:avLst/>
          </a:prstGeom>
        </p:spPr>
      </p:pic>
      <p:pic>
        <p:nvPicPr>
          <p:cNvPr id="45" name="Graphic 44" descr="Checkmark">
            <a:extLst>
              <a:ext uri="{FF2B5EF4-FFF2-40B4-BE49-F238E27FC236}">
                <a16:creationId xmlns:a16="http://schemas.microsoft.com/office/drawing/2014/main" id="{89C46A95-6FBF-1F86-3AC7-F9BC432E8E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1881" y="3449863"/>
            <a:ext cx="184732" cy="184732"/>
          </a:xfrm>
          <a:prstGeom prst="rect">
            <a:avLst/>
          </a:prstGeom>
        </p:spPr>
      </p:pic>
      <p:pic>
        <p:nvPicPr>
          <p:cNvPr id="46" name="Graphic 45" descr="Checkmark">
            <a:extLst>
              <a:ext uri="{FF2B5EF4-FFF2-40B4-BE49-F238E27FC236}">
                <a16:creationId xmlns:a16="http://schemas.microsoft.com/office/drawing/2014/main" id="{3C81F6E4-9F3D-5B57-7590-23CCBE5D38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2445" y="4307310"/>
            <a:ext cx="184732" cy="184732"/>
          </a:xfrm>
          <a:prstGeom prst="rect">
            <a:avLst/>
          </a:prstGeom>
        </p:spPr>
      </p:pic>
      <p:pic>
        <p:nvPicPr>
          <p:cNvPr id="47" name="Graphic 46" descr="Checkmark">
            <a:extLst>
              <a:ext uri="{FF2B5EF4-FFF2-40B4-BE49-F238E27FC236}">
                <a16:creationId xmlns:a16="http://schemas.microsoft.com/office/drawing/2014/main" id="{692E10AF-F064-C5C7-4B7C-8AF0CD2F70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30315" y="4306809"/>
            <a:ext cx="184732" cy="184732"/>
          </a:xfrm>
          <a:prstGeom prst="rect">
            <a:avLst/>
          </a:prstGeom>
        </p:spPr>
      </p:pic>
      <p:sp>
        <p:nvSpPr>
          <p:cNvPr id="48" name="TextBox 47">
            <a:extLst>
              <a:ext uri="{FF2B5EF4-FFF2-40B4-BE49-F238E27FC236}">
                <a16:creationId xmlns:a16="http://schemas.microsoft.com/office/drawing/2014/main" id="{49CAA3F9-61B3-0EAD-7DB0-BBAF2047A2AF}"/>
              </a:ext>
            </a:extLst>
          </p:cNvPr>
          <p:cNvSpPr txBox="1"/>
          <p:nvPr/>
        </p:nvSpPr>
        <p:spPr>
          <a:xfrm rot="5400000">
            <a:off x="9087259" y="3286727"/>
            <a:ext cx="1593257"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Joint Training</a:t>
            </a:r>
          </a:p>
        </p:txBody>
      </p:sp>
      <p:sp>
        <p:nvSpPr>
          <p:cNvPr id="49" name="Left Brace 48">
            <a:extLst>
              <a:ext uri="{FF2B5EF4-FFF2-40B4-BE49-F238E27FC236}">
                <a16:creationId xmlns:a16="http://schemas.microsoft.com/office/drawing/2014/main" id="{3971622A-CAA4-9B7F-C3F4-36F0D25FDE2F}"/>
              </a:ext>
            </a:extLst>
          </p:cNvPr>
          <p:cNvSpPr/>
          <p:nvPr/>
        </p:nvSpPr>
        <p:spPr>
          <a:xfrm>
            <a:off x="2472247" y="2419785"/>
            <a:ext cx="124477" cy="689964"/>
          </a:xfrm>
          <a:prstGeom prst="leftBrace">
            <a:avLst>
              <a:gd name="adj1" fmla="val 20333"/>
              <a:gd name="adj2" fmla="val 5000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0" name="Left Brace 49">
            <a:extLst>
              <a:ext uri="{FF2B5EF4-FFF2-40B4-BE49-F238E27FC236}">
                <a16:creationId xmlns:a16="http://schemas.microsoft.com/office/drawing/2014/main" id="{0AE9AF29-058F-DBDE-7CB3-6314CB3F5668}"/>
              </a:ext>
            </a:extLst>
          </p:cNvPr>
          <p:cNvSpPr/>
          <p:nvPr/>
        </p:nvSpPr>
        <p:spPr>
          <a:xfrm>
            <a:off x="2477155" y="3228598"/>
            <a:ext cx="124477" cy="689964"/>
          </a:xfrm>
          <a:prstGeom prst="leftBrace">
            <a:avLst>
              <a:gd name="adj1" fmla="val 20333"/>
              <a:gd name="adj2" fmla="val 5000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1" name="Left Brace 50">
            <a:extLst>
              <a:ext uri="{FF2B5EF4-FFF2-40B4-BE49-F238E27FC236}">
                <a16:creationId xmlns:a16="http://schemas.microsoft.com/office/drawing/2014/main" id="{9EDE5EFE-AF00-22D4-AA93-F690A3D2D96B}"/>
              </a:ext>
            </a:extLst>
          </p:cNvPr>
          <p:cNvSpPr/>
          <p:nvPr/>
        </p:nvSpPr>
        <p:spPr>
          <a:xfrm>
            <a:off x="2496078" y="4033078"/>
            <a:ext cx="124477" cy="689964"/>
          </a:xfrm>
          <a:prstGeom prst="leftBrace">
            <a:avLst>
              <a:gd name="adj1" fmla="val 20333"/>
              <a:gd name="adj2" fmla="val 5000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2" name="Left Brace 51">
            <a:extLst>
              <a:ext uri="{FF2B5EF4-FFF2-40B4-BE49-F238E27FC236}">
                <a16:creationId xmlns:a16="http://schemas.microsoft.com/office/drawing/2014/main" id="{515C8D9C-09FB-62AC-F67A-ED6C883D40EA}"/>
              </a:ext>
            </a:extLst>
          </p:cNvPr>
          <p:cNvSpPr/>
          <p:nvPr/>
        </p:nvSpPr>
        <p:spPr>
          <a:xfrm rot="10800000">
            <a:off x="9513560" y="2379882"/>
            <a:ext cx="160189" cy="2300745"/>
          </a:xfrm>
          <a:prstGeom prst="leftBrace">
            <a:avLst>
              <a:gd name="adj1" fmla="val 20333"/>
              <a:gd name="adj2" fmla="val 5000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69079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23"/>
                                        </p:tgtEl>
                                      </p:cBhvr>
                                    </p:animEffect>
                                    <p:animScale>
                                      <p:cBhvr>
                                        <p:cTn id="57" dur="250" autoRev="1" fill="hold"/>
                                        <p:tgtEl>
                                          <p:spTgt spid="23"/>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6" presetClass="emph" presetSubtype="0" fill="hold" nodeType="clickEffect">
                                  <p:stCondLst>
                                    <p:cond delay="0"/>
                                  </p:stCondLst>
                                  <p:childTnLst>
                                    <p:animEffect transition="out" filter="fade">
                                      <p:cBhvr>
                                        <p:cTn id="61" dur="500" tmFilter="0, 0; .2, .5; .8, .5; 1, 0"/>
                                        <p:tgtEl>
                                          <p:spTgt spid="30"/>
                                        </p:tgtEl>
                                      </p:cBhvr>
                                    </p:animEffect>
                                    <p:animScale>
                                      <p:cBhvr>
                                        <p:cTn id="62" dur="250" autoRev="1" fill="hold"/>
                                        <p:tgtEl>
                                          <p:spTgt spid="30"/>
                                        </p:tgtEl>
                                      </p:cBhvr>
                                      <p:by x="105000" y="105000"/>
                                    </p:animScale>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nodeType="clickEffect">
                                  <p:stCondLst>
                                    <p:cond delay="0"/>
                                  </p:stCondLst>
                                  <p:childTnLst>
                                    <p:animEffect transition="out" filter="fade">
                                      <p:cBhvr>
                                        <p:cTn id="66" dur="500" tmFilter="0, 0; .2, .5; .8, .5; 1, 0"/>
                                        <p:tgtEl>
                                          <p:spTgt spid="37"/>
                                        </p:tgtEl>
                                      </p:cBhvr>
                                    </p:animEffect>
                                    <p:animScale>
                                      <p:cBhvr>
                                        <p:cTn id="6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48" grpId="0"/>
      <p:bldP spid="49" grpId="0" animBg="1"/>
      <p:bldP spid="50" grpId="0" animBg="1"/>
      <p:bldP spid="51" grpId="0" animBg="1"/>
      <p:bldP spid="52"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FDBB-3AF3-B375-6BCE-CA9EB8346FD4}"/>
              </a:ext>
            </a:extLst>
          </p:cNvPr>
          <p:cNvSpPr>
            <a:spLocks noGrp="1"/>
          </p:cNvSpPr>
          <p:nvPr>
            <p:ph type="title"/>
          </p:nvPr>
        </p:nvSpPr>
        <p:spPr/>
        <p:txBody>
          <a:bodyPr/>
          <a:lstStyle/>
          <a:p>
            <a:r>
              <a:rPr lang="en-US" dirty="0"/>
              <a:t>Self Learning</a:t>
            </a:r>
          </a:p>
        </p:txBody>
      </p:sp>
      <p:sp>
        <p:nvSpPr>
          <p:cNvPr id="3" name="Content Placeholder 2">
            <a:extLst>
              <a:ext uri="{FF2B5EF4-FFF2-40B4-BE49-F238E27FC236}">
                <a16:creationId xmlns:a16="http://schemas.microsoft.com/office/drawing/2014/main" id="{30CA42B7-53B1-1F72-7C2B-EC1924E862B0}"/>
              </a:ext>
            </a:extLst>
          </p:cNvPr>
          <p:cNvSpPr>
            <a:spLocks noGrp="1"/>
          </p:cNvSpPr>
          <p:nvPr>
            <p:ph idx="1"/>
          </p:nvPr>
        </p:nvSpPr>
        <p:spPr/>
        <p:txBody>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Label all unannotated utterances with checkpoint</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Add this silver labeled data to the gold annotated data and perform another round of joint training. </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Note: The labeling is done using constrained decoding, so it corrects the model when it strays a bit. This knowledge is now injected back to the model during re-training.</a:t>
            </a:r>
          </a:p>
          <a:p>
            <a:endParaRPr lang="en-US" dirty="0"/>
          </a:p>
        </p:txBody>
      </p:sp>
      <p:sp>
        <p:nvSpPr>
          <p:cNvPr id="4" name="Date Placeholder 3">
            <a:extLst>
              <a:ext uri="{FF2B5EF4-FFF2-40B4-BE49-F238E27FC236}">
                <a16:creationId xmlns:a16="http://schemas.microsoft.com/office/drawing/2014/main" id="{6E58F68C-2982-0D28-60E7-9DFDE1FEA039}"/>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5B4A40AA-CEA0-3400-EC0E-35C8DF1B364B}"/>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19C48944-192F-76B9-3723-15DC4E89D371}"/>
              </a:ext>
            </a:extLst>
          </p:cNvPr>
          <p:cNvSpPr>
            <a:spLocks noGrp="1"/>
          </p:cNvSpPr>
          <p:nvPr>
            <p:ph type="sldNum" sz="quarter" idx="12"/>
          </p:nvPr>
        </p:nvSpPr>
        <p:spPr/>
        <p:txBody>
          <a:bodyPr/>
          <a:lstStyle/>
          <a:p>
            <a:fld id="{D7ADE906-F283-C946-BC01-81E82A8FB615}" type="slidenum">
              <a:rPr lang="en-US" smtClean="0"/>
              <a:pPr/>
              <a:t>68</a:t>
            </a:fld>
            <a:endParaRPr lang="en-US" dirty="0"/>
          </a:p>
        </p:txBody>
      </p:sp>
    </p:spTree>
    <p:extLst>
      <p:ext uri="{BB962C8B-B14F-4D97-AF65-F5344CB8AC3E}">
        <p14:creationId xmlns:p14="http://schemas.microsoft.com/office/powerpoint/2010/main" val="83173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2502-9D72-6EE2-A3E3-8A280543ACEA}"/>
              </a:ext>
            </a:extLst>
          </p:cNvPr>
          <p:cNvSpPr>
            <a:spLocks noGrp="1"/>
          </p:cNvSpPr>
          <p:nvPr>
            <p:ph type="title"/>
          </p:nvPr>
        </p:nvSpPr>
        <p:spPr/>
        <p:txBody>
          <a:bodyPr/>
          <a:lstStyle/>
          <a:p>
            <a:r>
              <a:rPr lang="en-US" dirty="0"/>
              <a:t>Self Learning</a:t>
            </a:r>
          </a:p>
        </p:txBody>
      </p:sp>
      <p:sp>
        <p:nvSpPr>
          <p:cNvPr id="4" name="Date Placeholder 3">
            <a:extLst>
              <a:ext uri="{FF2B5EF4-FFF2-40B4-BE49-F238E27FC236}">
                <a16:creationId xmlns:a16="http://schemas.microsoft.com/office/drawing/2014/main" id="{CF492978-0290-0F07-21D9-E81F01F838C9}"/>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8BC0C4F7-3697-B9C0-B563-F9F1D0461CE3}"/>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DA833654-8509-D06F-C543-86EB922B1777}"/>
              </a:ext>
            </a:extLst>
          </p:cNvPr>
          <p:cNvSpPr>
            <a:spLocks noGrp="1"/>
          </p:cNvSpPr>
          <p:nvPr>
            <p:ph type="sldNum" sz="quarter" idx="12"/>
          </p:nvPr>
        </p:nvSpPr>
        <p:spPr/>
        <p:txBody>
          <a:bodyPr/>
          <a:lstStyle/>
          <a:p>
            <a:fld id="{D7ADE906-F283-C946-BC01-81E82A8FB615}" type="slidenum">
              <a:rPr lang="en-US" smtClean="0"/>
              <a:pPr/>
              <a:t>69</a:t>
            </a:fld>
            <a:endParaRPr lang="en-US" dirty="0"/>
          </a:p>
        </p:txBody>
      </p:sp>
      <p:sp>
        <p:nvSpPr>
          <p:cNvPr id="7" name="Rectangle 6">
            <a:extLst>
              <a:ext uri="{FF2B5EF4-FFF2-40B4-BE49-F238E27FC236}">
                <a16:creationId xmlns:a16="http://schemas.microsoft.com/office/drawing/2014/main" id="{53DE9CBE-D96B-35CB-3DD9-B9A4CAE52D23}"/>
              </a:ext>
            </a:extLst>
          </p:cNvPr>
          <p:cNvSpPr/>
          <p:nvPr/>
        </p:nvSpPr>
        <p:spPr>
          <a:xfrm>
            <a:off x="4792463" y="3564600"/>
            <a:ext cx="1006764" cy="57034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BART</a:t>
            </a:r>
          </a:p>
        </p:txBody>
      </p:sp>
      <p:sp>
        <p:nvSpPr>
          <p:cNvPr id="8" name="Rectangle 7">
            <a:extLst>
              <a:ext uri="{FF2B5EF4-FFF2-40B4-BE49-F238E27FC236}">
                <a16:creationId xmlns:a16="http://schemas.microsoft.com/office/drawing/2014/main" id="{C64E6BAA-9F73-7798-7419-1F18F6013FDF}"/>
              </a:ext>
            </a:extLst>
          </p:cNvPr>
          <p:cNvSpPr/>
          <p:nvPr/>
        </p:nvSpPr>
        <p:spPr>
          <a:xfrm>
            <a:off x="6559586" y="3586535"/>
            <a:ext cx="1006764" cy="57034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9" name="Graphic 8" descr="Database">
            <a:extLst>
              <a:ext uri="{FF2B5EF4-FFF2-40B4-BE49-F238E27FC236}">
                <a16:creationId xmlns:a16="http://schemas.microsoft.com/office/drawing/2014/main" id="{4091DE48-A5DA-DA24-47E2-BE75967C4C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15707" y="3478008"/>
            <a:ext cx="708891" cy="708891"/>
          </a:xfrm>
          <a:prstGeom prst="rect">
            <a:avLst/>
          </a:prstGeom>
        </p:spPr>
      </p:pic>
      <p:pic>
        <p:nvPicPr>
          <p:cNvPr id="10" name="Graphic 9" descr="Database">
            <a:extLst>
              <a:ext uri="{FF2B5EF4-FFF2-40B4-BE49-F238E27FC236}">
                <a16:creationId xmlns:a16="http://schemas.microsoft.com/office/drawing/2014/main" id="{A0806511-8812-1379-4F81-5019DE4E0B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59586" y="4560970"/>
            <a:ext cx="1006764" cy="1006764"/>
          </a:xfrm>
          <a:prstGeom prst="rect">
            <a:avLst/>
          </a:prstGeom>
        </p:spPr>
      </p:pic>
      <p:pic>
        <p:nvPicPr>
          <p:cNvPr id="11" name="Graphic 10" descr="Database">
            <a:extLst>
              <a:ext uri="{FF2B5EF4-FFF2-40B4-BE49-F238E27FC236}">
                <a16:creationId xmlns:a16="http://schemas.microsoft.com/office/drawing/2014/main" id="{A8B59CF4-05CD-B451-1F4E-CA9B5F7AF0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59586" y="2000198"/>
            <a:ext cx="1006764" cy="1006764"/>
          </a:xfrm>
          <a:prstGeom prst="rect">
            <a:avLst/>
          </a:prstGeom>
        </p:spPr>
      </p:pic>
      <p:pic>
        <p:nvPicPr>
          <p:cNvPr id="12" name="Graphic 11" descr="Tag">
            <a:extLst>
              <a:ext uri="{FF2B5EF4-FFF2-40B4-BE49-F238E27FC236}">
                <a16:creationId xmlns:a16="http://schemas.microsoft.com/office/drawing/2014/main" id="{581F4E32-82CB-93B1-7C87-DE09E75747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540253">
            <a:off x="3705794" y="3157169"/>
            <a:ext cx="502690" cy="502690"/>
          </a:xfrm>
          <a:prstGeom prst="rect">
            <a:avLst/>
          </a:prstGeom>
        </p:spPr>
      </p:pic>
      <p:pic>
        <p:nvPicPr>
          <p:cNvPr id="13" name="Graphic 12" descr="Tag">
            <a:extLst>
              <a:ext uri="{FF2B5EF4-FFF2-40B4-BE49-F238E27FC236}">
                <a16:creationId xmlns:a16="http://schemas.microsoft.com/office/drawing/2014/main" id="{47E3282C-0665-2D2E-2A14-93190FB44C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6540253">
            <a:off x="6988635" y="1588576"/>
            <a:ext cx="661604" cy="661604"/>
          </a:xfrm>
          <a:prstGeom prst="rect">
            <a:avLst/>
          </a:prstGeom>
        </p:spPr>
      </p:pic>
      <p:cxnSp>
        <p:nvCxnSpPr>
          <p:cNvPr id="14" name="Straight Arrow Connector 13">
            <a:extLst>
              <a:ext uri="{FF2B5EF4-FFF2-40B4-BE49-F238E27FC236}">
                <a16:creationId xmlns:a16="http://schemas.microsoft.com/office/drawing/2014/main" id="{C432E7D5-46E7-3D0B-F062-3E06684675DF}"/>
              </a:ext>
            </a:extLst>
          </p:cNvPr>
          <p:cNvCxnSpPr/>
          <p:nvPr/>
        </p:nvCxnSpPr>
        <p:spPr>
          <a:xfrm>
            <a:off x="4254108" y="3837071"/>
            <a:ext cx="36021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EFC8CA1-8B1E-E771-9115-F38219C87015}"/>
              </a:ext>
            </a:extLst>
          </p:cNvPr>
          <p:cNvCxnSpPr/>
          <p:nvPr/>
        </p:nvCxnSpPr>
        <p:spPr>
          <a:xfrm>
            <a:off x="6015799" y="3880940"/>
            <a:ext cx="36021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4EDE1AF-1B89-3C55-C4DB-08F580A2559C}"/>
              </a:ext>
            </a:extLst>
          </p:cNvPr>
          <p:cNvCxnSpPr>
            <a:cxnSpLocks/>
          </p:cNvCxnSpPr>
          <p:nvPr/>
        </p:nvCxnSpPr>
        <p:spPr>
          <a:xfrm flipV="1">
            <a:off x="7056161" y="4265406"/>
            <a:ext cx="0" cy="29556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077EF72-78B2-6F4A-5309-8995F4C00EB7}"/>
              </a:ext>
            </a:extLst>
          </p:cNvPr>
          <p:cNvCxnSpPr>
            <a:cxnSpLocks/>
          </p:cNvCxnSpPr>
          <p:nvPr/>
        </p:nvCxnSpPr>
        <p:spPr>
          <a:xfrm flipV="1">
            <a:off x="7056161" y="3182443"/>
            <a:ext cx="0" cy="29556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1BF5F48E-00F3-D48A-DCAA-37DFAAA1207E}"/>
              </a:ext>
            </a:extLst>
          </p:cNvPr>
          <p:cNvSpPr txBox="1"/>
          <p:nvPr/>
        </p:nvSpPr>
        <p:spPr>
          <a:xfrm>
            <a:off x="5934724" y="3573834"/>
            <a:ext cx="522900" cy="276999"/>
          </a:xfrm>
          <a:prstGeom prst="rect">
            <a:avLst/>
          </a:prstGeom>
          <a:noFill/>
        </p:spPr>
        <p:txBody>
          <a:bodyPr wrap="none" rtlCol="0">
            <a:spAutoFit/>
          </a:bodyPr>
          <a:lstStyle/>
          <a:p>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Train</a:t>
            </a:r>
          </a:p>
        </p:txBody>
      </p:sp>
      <p:sp>
        <p:nvSpPr>
          <p:cNvPr id="19" name="TextBox 18">
            <a:extLst>
              <a:ext uri="{FF2B5EF4-FFF2-40B4-BE49-F238E27FC236}">
                <a16:creationId xmlns:a16="http://schemas.microsoft.com/office/drawing/2014/main" id="{019402EB-217C-8F99-E9EF-B70514F58E8A}"/>
              </a:ext>
            </a:extLst>
          </p:cNvPr>
          <p:cNvSpPr txBox="1"/>
          <p:nvPr/>
        </p:nvSpPr>
        <p:spPr>
          <a:xfrm>
            <a:off x="7243439" y="3112169"/>
            <a:ext cx="1162498" cy="461665"/>
          </a:xfrm>
          <a:prstGeom prst="rect">
            <a:avLst/>
          </a:prstGeom>
          <a:noFill/>
        </p:spPr>
        <p:txBody>
          <a:bodyPr wrap="none" rtlCol="0">
            <a:spAutoFit/>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Decode labels </a:t>
            </a:r>
          </a:p>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(constrained)</a:t>
            </a:r>
          </a:p>
        </p:txBody>
      </p:sp>
      <p:sp>
        <p:nvSpPr>
          <p:cNvPr id="20" name="TextBox 19">
            <a:extLst>
              <a:ext uri="{FF2B5EF4-FFF2-40B4-BE49-F238E27FC236}">
                <a16:creationId xmlns:a16="http://schemas.microsoft.com/office/drawing/2014/main" id="{57A1E378-963D-CFE0-1EA1-624E4CDE3FDC}"/>
              </a:ext>
            </a:extLst>
          </p:cNvPr>
          <p:cNvSpPr txBox="1"/>
          <p:nvPr/>
        </p:nvSpPr>
        <p:spPr>
          <a:xfrm>
            <a:off x="3128020" y="4144272"/>
            <a:ext cx="1377300" cy="276999"/>
          </a:xfrm>
          <a:prstGeom prst="rect">
            <a:avLst/>
          </a:prstGeom>
          <a:noFill/>
        </p:spPr>
        <p:txBody>
          <a:bodyPr wrap="none" rtlCol="0">
            <a:spAutoFit/>
          </a:bodyPr>
          <a:lstStyle/>
          <a:p>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Gold labeled data</a:t>
            </a:r>
          </a:p>
        </p:txBody>
      </p:sp>
      <p:sp>
        <p:nvSpPr>
          <p:cNvPr id="21" name="TextBox 20">
            <a:extLst>
              <a:ext uri="{FF2B5EF4-FFF2-40B4-BE49-F238E27FC236}">
                <a16:creationId xmlns:a16="http://schemas.microsoft.com/office/drawing/2014/main" id="{05A64E2C-CB10-2E84-26E6-4F03270BAEC8}"/>
              </a:ext>
            </a:extLst>
          </p:cNvPr>
          <p:cNvSpPr txBox="1"/>
          <p:nvPr/>
        </p:nvSpPr>
        <p:spPr>
          <a:xfrm>
            <a:off x="6535551" y="5492278"/>
            <a:ext cx="1212191" cy="276999"/>
          </a:xfrm>
          <a:prstGeom prst="rect">
            <a:avLst/>
          </a:prstGeom>
          <a:noFill/>
        </p:spPr>
        <p:txBody>
          <a:bodyPr wrap="none" rtlCol="0">
            <a:spAutoFit/>
          </a:bodyPr>
          <a:lstStyle/>
          <a:p>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Unlabeled data</a:t>
            </a:r>
          </a:p>
        </p:txBody>
      </p:sp>
      <p:sp>
        <p:nvSpPr>
          <p:cNvPr id="22" name="TextBox 21">
            <a:extLst>
              <a:ext uri="{FF2B5EF4-FFF2-40B4-BE49-F238E27FC236}">
                <a16:creationId xmlns:a16="http://schemas.microsoft.com/office/drawing/2014/main" id="{39B11F78-243F-7DCE-0271-25D74AD12F59}"/>
              </a:ext>
            </a:extLst>
          </p:cNvPr>
          <p:cNvSpPr txBox="1"/>
          <p:nvPr/>
        </p:nvSpPr>
        <p:spPr>
          <a:xfrm>
            <a:off x="6438505" y="2916944"/>
            <a:ext cx="1423788" cy="276999"/>
          </a:xfrm>
          <a:prstGeom prst="rect">
            <a:avLst/>
          </a:prstGeom>
          <a:noFill/>
        </p:spPr>
        <p:txBody>
          <a:bodyPr wrap="none" rtlCol="0">
            <a:spAutoFit/>
          </a:bodyPr>
          <a:lstStyle/>
          <a:p>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Silver labeled data</a:t>
            </a:r>
          </a:p>
        </p:txBody>
      </p:sp>
      <p:cxnSp>
        <p:nvCxnSpPr>
          <p:cNvPr id="23" name="Elbow Connector 22">
            <a:extLst>
              <a:ext uri="{FF2B5EF4-FFF2-40B4-BE49-F238E27FC236}">
                <a16:creationId xmlns:a16="http://schemas.microsoft.com/office/drawing/2014/main" id="{CF13A205-8DCA-8DAA-9BAD-5B1312B15DAB}"/>
              </a:ext>
            </a:extLst>
          </p:cNvPr>
          <p:cNvCxnSpPr>
            <a:cxnSpLocks/>
            <a:stCxn id="11" idx="1"/>
          </p:cNvCxnSpPr>
          <p:nvPr/>
        </p:nvCxnSpPr>
        <p:spPr>
          <a:xfrm rot="10800000" flipV="1">
            <a:off x="5261878" y="2503579"/>
            <a:ext cx="1297709" cy="809327"/>
          </a:xfrm>
          <a:prstGeom prst="bentConnector3">
            <a:avLst>
              <a:gd name="adj1" fmla="val 99822"/>
            </a:avLst>
          </a:prstGeom>
          <a:ln w="127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3FEB0F2C-84CC-57A3-7E69-0E7B7880CECC}"/>
              </a:ext>
            </a:extLst>
          </p:cNvPr>
          <p:cNvSpPr txBox="1"/>
          <p:nvPr/>
        </p:nvSpPr>
        <p:spPr>
          <a:xfrm>
            <a:off x="5532167" y="2211525"/>
            <a:ext cx="811441" cy="276999"/>
          </a:xfrm>
          <a:prstGeom prst="rect">
            <a:avLst/>
          </a:prstGeom>
          <a:noFill/>
        </p:spPr>
        <p:txBody>
          <a:bodyPr wrap="none" rtlCol="0">
            <a:spAutoFit/>
          </a:bodyPr>
          <a:lstStyle/>
          <a:p>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Augment</a:t>
            </a:r>
          </a:p>
        </p:txBody>
      </p:sp>
      <p:grpSp>
        <p:nvGrpSpPr>
          <p:cNvPr id="25" name="Group 24">
            <a:extLst>
              <a:ext uri="{FF2B5EF4-FFF2-40B4-BE49-F238E27FC236}">
                <a16:creationId xmlns:a16="http://schemas.microsoft.com/office/drawing/2014/main" id="{A7EAAB03-043D-D56A-C0E0-1326A49E3317}"/>
              </a:ext>
            </a:extLst>
          </p:cNvPr>
          <p:cNvGrpSpPr/>
          <p:nvPr/>
        </p:nvGrpSpPr>
        <p:grpSpPr>
          <a:xfrm>
            <a:off x="6885746" y="3689360"/>
            <a:ext cx="354444" cy="354444"/>
            <a:chOff x="2374848" y="794327"/>
            <a:chExt cx="354444" cy="354444"/>
          </a:xfrm>
        </p:grpSpPr>
        <p:sp>
          <p:nvSpPr>
            <p:cNvPr id="26" name="Oval 25">
              <a:extLst>
                <a:ext uri="{FF2B5EF4-FFF2-40B4-BE49-F238E27FC236}">
                  <a16:creationId xmlns:a16="http://schemas.microsoft.com/office/drawing/2014/main" id="{17F850D5-9C9B-7224-8182-8F692EEF5696}"/>
                </a:ext>
              </a:extLst>
            </p:cNvPr>
            <p:cNvSpPr/>
            <p:nvPr/>
          </p:nvSpPr>
          <p:spPr>
            <a:xfrm>
              <a:off x="2374848" y="794327"/>
              <a:ext cx="354444" cy="35444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27" name="Graphic 26" descr="Checkmark">
              <a:extLst>
                <a:ext uri="{FF2B5EF4-FFF2-40B4-BE49-F238E27FC236}">
                  <a16:creationId xmlns:a16="http://schemas.microsoft.com/office/drawing/2014/main" id="{6ED0771E-262B-88CE-CEA9-8B21A7A455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04287" y="839362"/>
              <a:ext cx="295566" cy="295566"/>
            </a:xfrm>
            <a:prstGeom prst="rect">
              <a:avLst/>
            </a:prstGeom>
          </p:spPr>
        </p:pic>
      </p:grpSp>
    </p:spTree>
    <p:extLst>
      <p:ext uri="{BB962C8B-B14F-4D97-AF65-F5344CB8AC3E}">
        <p14:creationId xmlns:p14="http://schemas.microsoft.com/office/powerpoint/2010/main" val="73112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8" grpId="0"/>
      <p:bldP spid="19" grpId="0"/>
      <p:bldP spid="20" grpId="0"/>
      <p:bldP spid="21" grpId="0"/>
      <p:bldP spid="2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0CA3789-FBBF-61AF-37E1-23727BD00710}"/>
              </a:ext>
            </a:extLst>
          </p:cNvPr>
          <p:cNvSpPr/>
          <p:nvPr/>
        </p:nvSpPr>
        <p:spPr>
          <a:xfrm>
            <a:off x="4904509" y="1825625"/>
            <a:ext cx="2743200" cy="4465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ectangle 10">
            <a:extLst>
              <a:ext uri="{FF2B5EF4-FFF2-40B4-BE49-F238E27FC236}">
                <a16:creationId xmlns:a16="http://schemas.microsoft.com/office/drawing/2014/main" id="{4DC4A4BA-EE09-BAF8-1222-DFAA951E0004}"/>
              </a:ext>
            </a:extLst>
          </p:cNvPr>
          <p:cNvSpPr/>
          <p:nvPr/>
        </p:nvSpPr>
        <p:spPr>
          <a:xfrm>
            <a:off x="8095288" y="1825625"/>
            <a:ext cx="1201112" cy="4465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1">
            <a:extLst>
              <a:ext uri="{FF2B5EF4-FFF2-40B4-BE49-F238E27FC236}">
                <a16:creationId xmlns:a16="http://schemas.microsoft.com/office/drawing/2014/main" id="{B2F352D5-AF9D-CCAD-6D45-C44BB855601E}"/>
              </a:ext>
            </a:extLst>
          </p:cNvPr>
          <p:cNvSpPr>
            <a:spLocks noGrp="1"/>
          </p:cNvSpPr>
          <p:nvPr>
            <p:ph type="title"/>
          </p:nvPr>
        </p:nvSpPr>
        <p:spPr/>
        <p:txBody>
          <a:bodyPr/>
          <a:lstStyle/>
          <a:p>
            <a:r>
              <a:rPr lang="en-US" dirty="0"/>
              <a:t>A Simple Example</a:t>
            </a:r>
          </a:p>
        </p:txBody>
      </p:sp>
      <p:sp>
        <p:nvSpPr>
          <p:cNvPr id="5" name="Content Placeholder 2">
            <a:extLst>
              <a:ext uri="{FF2B5EF4-FFF2-40B4-BE49-F238E27FC236}">
                <a16:creationId xmlns:a16="http://schemas.microsoft.com/office/drawing/2014/main" id="{6F8C523F-26CA-FC79-FEA8-B83A17DAAA93}"/>
              </a:ext>
            </a:extLst>
          </p:cNvPr>
          <p:cNvSpPr txBox="1">
            <a:spLocks/>
          </p:cNvSpPr>
          <p:nvPr/>
        </p:nvSpPr>
        <p:spPr>
          <a:xfrm>
            <a:off x="-131618" y="2524120"/>
            <a:ext cx="10515600" cy="543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2"/>
                </a:solidFill>
              </a:rPr>
              <a:t>Intent</a:t>
            </a:r>
            <a:r>
              <a:rPr lang="en-US" dirty="0"/>
              <a:t>: PlaySongIntent</a:t>
            </a:r>
          </a:p>
        </p:txBody>
      </p:sp>
      <p:sp>
        <p:nvSpPr>
          <p:cNvPr id="6" name="Content Placeholder 2">
            <a:extLst>
              <a:ext uri="{FF2B5EF4-FFF2-40B4-BE49-F238E27FC236}">
                <a16:creationId xmlns:a16="http://schemas.microsoft.com/office/drawing/2014/main" id="{215C1FE3-FBF7-3513-F75A-7245C4D62BB2}"/>
              </a:ext>
            </a:extLst>
          </p:cNvPr>
          <p:cNvSpPr txBox="1">
            <a:spLocks/>
          </p:cNvSpPr>
          <p:nvPr/>
        </p:nvSpPr>
        <p:spPr>
          <a:xfrm>
            <a:off x="1087581" y="3072665"/>
            <a:ext cx="10515600" cy="1656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5"/>
                </a:solidFill>
              </a:rPr>
              <a:t>Slots</a:t>
            </a:r>
            <a:r>
              <a:rPr lang="en-US" dirty="0"/>
              <a:t>:   SongName( don’t stop believin )</a:t>
            </a:r>
          </a:p>
          <a:p>
            <a:pPr marL="0" indent="0" algn="ctr">
              <a:buFont typeface="Arial" panose="020B0604020202020204" pitchFamily="34" charset="0"/>
              <a:buNone/>
            </a:pPr>
            <a:r>
              <a:rPr lang="en-US" dirty="0"/>
              <a:t>ArtistName( Journey )</a:t>
            </a:r>
          </a:p>
        </p:txBody>
      </p:sp>
      <p:sp>
        <p:nvSpPr>
          <p:cNvPr id="7" name="Date Placeholder 6">
            <a:extLst>
              <a:ext uri="{FF2B5EF4-FFF2-40B4-BE49-F238E27FC236}">
                <a16:creationId xmlns:a16="http://schemas.microsoft.com/office/drawing/2014/main" id="{A435FD86-1F6C-43F8-15F7-7C3E0FA673EA}"/>
              </a:ext>
            </a:extLst>
          </p:cNvPr>
          <p:cNvSpPr>
            <a:spLocks noGrp="1"/>
          </p:cNvSpPr>
          <p:nvPr>
            <p:ph type="dt" sz="half" idx="10"/>
          </p:nvPr>
        </p:nvSpPr>
        <p:spPr>
          <a:xfrm>
            <a:off x="838200" y="6481045"/>
            <a:ext cx="2743200" cy="365125"/>
          </a:xfrm>
          <a:prstGeom prst="rect">
            <a:avLst/>
          </a:prstGeom>
        </p:spPr>
        <p:txBody>
          <a:bodyPr/>
          <a:lstStyle/>
          <a:p>
            <a:fld id="{BC80D437-F718-3043-82DA-CA206801B5A2}" type="datetime1">
              <a:rPr lang="en-US" smtClean="0"/>
              <a:t>5/22/22</a:t>
            </a:fld>
            <a:endParaRPr lang="en-US" dirty="0"/>
          </a:p>
        </p:txBody>
      </p:sp>
      <p:sp>
        <p:nvSpPr>
          <p:cNvPr id="8" name="Footer Placeholder 7">
            <a:extLst>
              <a:ext uri="{FF2B5EF4-FFF2-40B4-BE49-F238E27FC236}">
                <a16:creationId xmlns:a16="http://schemas.microsoft.com/office/drawing/2014/main" id="{82B0AA61-E748-B2AA-9605-B08117DF4A24}"/>
              </a:ext>
            </a:extLst>
          </p:cNvPr>
          <p:cNvSpPr>
            <a:spLocks noGrp="1"/>
          </p:cNvSpPr>
          <p:nvPr>
            <p:ph type="ftr" sz="quarter" idx="11"/>
          </p:nvPr>
        </p:nvSpPr>
        <p:spPr>
          <a:xfrm>
            <a:off x="4038600" y="6481045"/>
            <a:ext cx="4114800" cy="365125"/>
          </a:xfrm>
          <a:prstGeom prst="rect">
            <a:avLst/>
          </a:prstGeom>
        </p:spPr>
        <p:txBody>
          <a:bodyPr/>
          <a:lstStyle/>
          <a:p>
            <a:r>
              <a:rPr lang="en-US"/>
              <a:t>Dissertation Proposal - Subendhu Rongali</a:t>
            </a:r>
          </a:p>
        </p:txBody>
      </p:sp>
      <p:sp>
        <p:nvSpPr>
          <p:cNvPr id="9" name="Slide Number Placeholder 8">
            <a:extLst>
              <a:ext uri="{FF2B5EF4-FFF2-40B4-BE49-F238E27FC236}">
                <a16:creationId xmlns:a16="http://schemas.microsoft.com/office/drawing/2014/main" id="{7CC07CE5-FAB0-2399-B05D-CB919C5CD024}"/>
              </a:ext>
            </a:extLst>
          </p:cNvPr>
          <p:cNvSpPr>
            <a:spLocks noGrp="1"/>
          </p:cNvSpPr>
          <p:nvPr>
            <p:ph type="sldNum" sz="quarter" idx="12"/>
          </p:nvPr>
        </p:nvSpPr>
        <p:spPr>
          <a:xfrm>
            <a:off x="8610600" y="6481045"/>
            <a:ext cx="2743200" cy="365125"/>
          </a:xfrm>
          <a:prstGeom prst="rect">
            <a:avLst/>
          </a:prstGeom>
        </p:spPr>
        <p:txBody>
          <a:bodyPr/>
          <a:lstStyle/>
          <a:p>
            <a:pPr algn="r"/>
            <a:fld id="{D7ADE906-F283-C946-BC01-81E82A8FB615}" type="slidenum">
              <a:rPr lang="en-US" smtClean="0"/>
              <a:pPr algn="r"/>
              <a:t>7</a:t>
            </a:fld>
            <a:endParaRPr lang="en-US" dirty="0"/>
          </a:p>
        </p:txBody>
      </p:sp>
      <p:sp>
        <p:nvSpPr>
          <p:cNvPr id="3" name="Content Placeholder 2">
            <a:extLst>
              <a:ext uri="{FF2B5EF4-FFF2-40B4-BE49-F238E27FC236}">
                <a16:creationId xmlns:a16="http://schemas.microsoft.com/office/drawing/2014/main" id="{EA6F5608-8670-EE0A-93BB-3BD19608572F}"/>
              </a:ext>
            </a:extLst>
          </p:cNvPr>
          <p:cNvSpPr>
            <a:spLocks noGrp="1"/>
          </p:cNvSpPr>
          <p:nvPr>
            <p:ph idx="1"/>
          </p:nvPr>
        </p:nvSpPr>
        <p:spPr>
          <a:xfrm>
            <a:off x="838200" y="1825625"/>
            <a:ext cx="10515600" cy="543502"/>
          </a:xfrm>
        </p:spPr>
        <p:txBody>
          <a:bodyPr/>
          <a:lstStyle/>
          <a:p>
            <a:pPr marL="0" indent="0" algn="ctr">
              <a:buNone/>
            </a:pPr>
            <a:r>
              <a:rPr lang="en-US" dirty="0"/>
              <a:t>Play the song don’t stop believin by Journey</a:t>
            </a:r>
          </a:p>
        </p:txBody>
      </p:sp>
      <p:cxnSp>
        <p:nvCxnSpPr>
          <p:cNvPr id="13" name="Straight Arrow Connector 12">
            <a:extLst>
              <a:ext uri="{FF2B5EF4-FFF2-40B4-BE49-F238E27FC236}">
                <a16:creationId xmlns:a16="http://schemas.microsoft.com/office/drawing/2014/main" id="{ED7471B4-DDFE-6189-8313-2041F748532D}"/>
              </a:ext>
            </a:extLst>
          </p:cNvPr>
          <p:cNvCxnSpPr/>
          <p:nvPr/>
        </p:nvCxnSpPr>
        <p:spPr>
          <a:xfrm>
            <a:off x="2895600" y="2369127"/>
            <a:ext cx="6525491"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3744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5"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44DBF-34F7-4093-CDF2-AEA0D01BAF8D}"/>
              </a:ext>
            </a:extLst>
          </p:cNvPr>
          <p:cNvSpPr>
            <a:spLocks noGrp="1"/>
          </p:cNvSpPr>
          <p:nvPr>
            <p:ph type="title"/>
          </p:nvPr>
        </p:nvSpPr>
        <p:spPr/>
        <p:txBody>
          <a:bodyPr/>
          <a:lstStyle/>
          <a:p>
            <a:r>
              <a:rPr lang="en-US" dirty="0"/>
              <a:t>Paraphrase Augmentation</a:t>
            </a:r>
          </a:p>
        </p:txBody>
      </p:sp>
      <p:sp>
        <p:nvSpPr>
          <p:cNvPr id="3" name="Content Placeholder 2">
            <a:extLst>
              <a:ext uri="{FF2B5EF4-FFF2-40B4-BE49-F238E27FC236}">
                <a16:creationId xmlns:a16="http://schemas.microsoft.com/office/drawing/2014/main" id="{894BAE65-B85D-C3BA-3482-9C930472C77F}"/>
              </a:ext>
            </a:extLst>
          </p:cNvPr>
          <p:cNvSpPr>
            <a:spLocks noGrp="1"/>
          </p:cNvSpPr>
          <p:nvPr>
            <p:ph idx="1"/>
          </p:nvPr>
        </p:nvSpPr>
        <p:spPr/>
        <p:txBody>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Create more data by paraphrasing existing utterances</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Our paraphrasing model - BART paraphrasing model trained on roughly 6 million paraphrases from ParaNMT, Google PAWS, Microsoft MSRP, and Quora QQP datasets</a:t>
            </a:r>
          </a:p>
          <a:p>
            <a:endParaRPr lang="en-US" dirty="0"/>
          </a:p>
        </p:txBody>
      </p:sp>
      <p:sp>
        <p:nvSpPr>
          <p:cNvPr id="4" name="Date Placeholder 3">
            <a:extLst>
              <a:ext uri="{FF2B5EF4-FFF2-40B4-BE49-F238E27FC236}">
                <a16:creationId xmlns:a16="http://schemas.microsoft.com/office/drawing/2014/main" id="{CDD8175B-DC2A-B020-302D-B8D4A0546944}"/>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16A59612-29A4-993A-A14F-478822F7E7A5}"/>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6E28D8C0-A89A-F212-C7D9-2CFD1AC1361A}"/>
              </a:ext>
            </a:extLst>
          </p:cNvPr>
          <p:cNvSpPr>
            <a:spLocks noGrp="1"/>
          </p:cNvSpPr>
          <p:nvPr>
            <p:ph type="sldNum" sz="quarter" idx="12"/>
          </p:nvPr>
        </p:nvSpPr>
        <p:spPr/>
        <p:txBody>
          <a:bodyPr/>
          <a:lstStyle/>
          <a:p>
            <a:fld id="{D7ADE906-F283-C946-BC01-81E82A8FB615}" type="slidenum">
              <a:rPr lang="en-US" smtClean="0"/>
              <a:pPr/>
              <a:t>70</a:t>
            </a:fld>
            <a:endParaRPr lang="en-US" dirty="0"/>
          </a:p>
        </p:txBody>
      </p:sp>
    </p:spTree>
    <p:extLst>
      <p:ext uri="{BB962C8B-B14F-4D97-AF65-F5344CB8AC3E}">
        <p14:creationId xmlns:p14="http://schemas.microsoft.com/office/powerpoint/2010/main" val="12841720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8C830-CF4B-E2EF-202D-9D06E905765F}"/>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E51A9903-027C-A934-2649-F01E128BD14F}"/>
              </a:ext>
            </a:extLst>
          </p:cNvPr>
          <p:cNvSpPr>
            <a:spLocks noGrp="1"/>
          </p:cNvSpPr>
          <p:nvPr>
            <p:ph idx="1"/>
          </p:nvPr>
        </p:nvSpPr>
        <p:spPr/>
        <p:txBody>
          <a:bodyPr/>
          <a:lstStyle/>
          <a:p>
            <a:r>
              <a:rPr lang="en-US" dirty="0"/>
              <a:t>Pizza</a:t>
            </a:r>
          </a:p>
          <a:p>
            <a:pPr lvl="1"/>
            <a:r>
              <a:rPr lang="en-US" dirty="0">
                <a:latin typeface="Amazon Ember Light" panose="020B0403020204020204" pitchFamily="34" charset="0"/>
                <a:ea typeface="Amazon Ember Light" panose="020B0403020204020204" pitchFamily="34" charset="0"/>
                <a:cs typeface="Amazon Ember Light" panose="020B0403020204020204" pitchFamily="34" charset="0"/>
              </a:rPr>
              <a:t>Contains utterances of user ordering pizzas and drinks</a:t>
            </a:r>
          </a:p>
          <a:p>
            <a:pPr lvl="1"/>
            <a:r>
              <a:rPr lang="en-US" dirty="0">
                <a:latin typeface="Amazon Ember Light" panose="020B0403020204020204" pitchFamily="34" charset="0"/>
              </a:rPr>
              <a:t>We create our own canonical form grammar</a:t>
            </a:r>
          </a:p>
          <a:p>
            <a:pPr marL="457200" lvl="1" indent="0">
              <a:buNone/>
            </a:pPr>
            <a:endParaRPr lang="en-US" dirty="0"/>
          </a:p>
          <a:p>
            <a:r>
              <a:rPr lang="en-US" dirty="0"/>
              <a:t>Overnight</a:t>
            </a:r>
          </a:p>
          <a:p>
            <a:pPr lvl="1"/>
            <a:r>
              <a:rPr lang="en-US" dirty="0">
                <a:latin typeface="Amazon Ember Light" panose="020B0403020204020204" pitchFamily="34" charset="0"/>
                <a:ea typeface="Amazon Ember Light" panose="020B0403020204020204" pitchFamily="34" charset="0"/>
                <a:cs typeface="Amazon Ember Light" panose="020B0403020204020204" pitchFamily="34" charset="0"/>
              </a:rPr>
              <a:t>Natural language utterances are mapped to database queries in eight domains (basketball, calendar etc.)</a:t>
            </a:r>
          </a:p>
          <a:p>
            <a:pPr lvl="1"/>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The canonical forms/grammar are also present in the dataset</a:t>
            </a:r>
            <a:endParaRPr lang="en-US" dirty="0"/>
          </a:p>
          <a:p>
            <a:pPr lvl="1"/>
            <a:endParaRPr lang="en-US" dirty="0"/>
          </a:p>
        </p:txBody>
      </p:sp>
      <p:sp>
        <p:nvSpPr>
          <p:cNvPr id="4" name="Date Placeholder 3">
            <a:extLst>
              <a:ext uri="{FF2B5EF4-FFF2-40B4-BE49-F238E27FC236}">
                <a16:creationId xmlns:a16="http://schemas.microsoft.com/office/drawing/2014/main" id="{0CEA64A0-D7AC-2ADB-A7FB-2BCA43FF2F32}"/>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7AC46EBB-9235-F195-CD75-4002DE34824E}"/>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7BCC7866-41F8-0184-2542-1BC908F9051F}"/>
              </a:ext>
            </a:extLst>
          </p:cNvPr>
          <p:cNvSpPr>
            <a:spLocks noGrp="1"/>
          </p:cNvSpPr>
          <p:nvPr>
            <p:ph type="sldNum" sz="quarter" idx="12"/>
          </p:nvPr>
        </p:nvSpPr>
        <p:spPr/>
        <p:txBody>
          <a:bodyPr/>
          <a:lstStyle/>
          <a:p>
            <a:fld id="{D7ADE906-F283-C946-BC01-81E82A8FB615}" type="slidenum">
              <a:rPr lang="en-US" smtClean="0"/>
              <a:pPr/>
              <a:t>71</a:t>
            </a:fld>
            <a:endParaRPr lang="en-US" dirty="0"/>
          </a:p>
        </p:txBody>
      </p:sp>
    </p:spTree>
    <p:extLst>
      <p:ext uri="{BB962C8B-B14F-4D97-AF65-F5344CB8AC3E}">
        <p14:creationId xmlns:p14="http://schemas.microsoft.com/office/powerpoint/2010/main" val="13456244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FAEB-22C2-072E-F78A-94B19ADB6866}"/>
              </a:ext>
            </a:extLst>
          </p:cNvPr>
          <p:cNvSpPr>
            <a:spLocks noGrp="1"/>
          </p:cNvSpPr>
          <p:nvPr>
            <p:ph type="title"/>
          </p:nvPr>
        </p:nvSpPr>
        <p:spPr/>
        <p:txBody>
          <a:bodyPr/>
          <a:lstStyle/>
          <a:p>
            <a:r>
              <a:rPr lang="en-US" dirty="0"/>
              <a:t>Pizza</a:t>
            </a:r>
          </a:p>
        </p:txBody>
      </p:sp>
      <p:sp>
        <p:nvSpPr>
          <p:cNvPr id="4" name="Date Placeholder 3">
            <a:extLst>
              <a:ext uri="{FF2B5EF4-FFF2-40B4-BE49-F238E27FC236}">
                <a16:creationId xmlns:a16="http://schemas.microsoft.com/office/drawing/2014/main" id="{D7740F97-233A-7DA9-015F-AEB0D898BD99}"/>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8BA20440-E0EA-1D57-213F-7BC04D6FDDC2}"/>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C0852191-69B7-6304-CF50-21B59EA3DAA2}"/>
              </a:ext>
            </a:extLst>
          </p:cNvPr>
          <p:cNvSpPr>
            <a:spLocks noGrp="1"/>
          </p:cNvSpPr>
          <p:nvPr>
            <p:ph type="sldNum" sz="quarter" idx="12"/>
          </p:nvPr>
        </p:nvSpPr>
        <p:spPr/>
        <p:txBody>
          <a:bodyPr/>
          <a:lstStyle/>
          <a:p>
            <a:fld id="{D7ADE906-F283-C946-BC01-81E82A8FB615}" type="slidenum">
              <a:rPr lang="en-US" smtClean="0"/>
              <a:pPr/>
              <a:t>72</a:t>
            </a:fld>
            <a:endParaRPr lang="en-US" dirty="0"/>
          </a:p>
        </p:txBody>
      </p:sp>
      <p:graphicFrame>
        <p:nvGraphicFramePr>
          <p:cNvPr id="7" name="Content Placeholder 4">
            <a:extLst>
              <a:ext uri="{FF2B5EF4-FFF2-40B4-BE49-F238E27FC236}">
                <a16:creationId xmlns:a16="http://schemas.microsoft.com/office/drawing/2014/main" id="{B3F1B2AF-66AE-A4CD-1ACC-1E35560607ED}"/>
              </a:ext>
            </a:extLst>
          </p:cNvPr>
          <p:cNvGraphicFramePr>
            <a:graphicFrameLocks/>
          </p:cNvGraphicFramePr>
          <p:nvPr>
            <p:extLst>
              <p:ext uri="{D42A27DB-BD31-4B8C-83A1-F6EECF244321}">
                <p14:modId xmlns:p14="http://schemas.microsoft.com/office/powerpoint/2010/main" val="2783392061"/>
              </p:ext>
            </p:extLst>
          </p:nvPr>
        </p:nvGraphicFramePr>
        <p:xfrm>
          <a:off x="2672506" y="1492193"/>
          <a:ext cx="6860915" cy="3708400"/>
        </p:xfrm>
        <a:graphic>
          <a:graphicData uri="http://schemas.openxmlformats.org/drawingml/2006/table">
            <a:tbl>
              <a:tblPr firstRow="1" bandRow="1">
                <a:tableStyleId>{F2DE63D5-997A-4646-A377-4702673A728D}</a:tableStyleId>
              </a:tblPr>
              <a:tblGrid>
                <a:gridCol w="3903841">
                  <a:extLst>
                    <a:ext uri="{9D8B030D-6E8A-4147-A177-3AD203B41FA5}">
                      <a16:colId xmlns:a16="http://schemas.microsoft.com/office/drawing/2014/main" val="2828685552"/>
                    </a:ext>
                  </a:extLst>
                </a:gridCol>
                <a:gridCol w="1024603">
                  <a:extLst>
                    <a:ext uri="{9D8B030D-6E8A-4147-A177-3AD203B41FA5}">
                      <a16:colId xmlns:a16="http://schemas.microsoft.com/office/drawing/2014/main" val="2599297300"/>
                    </a:ext>
                  </a:extLst>
                </a:gridCol>
                <a:gridCol w="928688">
                  <a:extLst>
                    <a:ext uri="{9D8B030D-6E8A-4147-A177-3AD203B41FA5}">
                      <a16:colId xmlns:a16="http://schemas.microsoft.com/office/drawing/2014/main" val="1057821870"/>
                    </a:ext>
                  </a:extLst>
                </a:gridCol>
                <a:gridCol w="1003783">
                  <a:extLst>
                    <a:ext uri="{9D8B030D-6E8A-4147-A177-3AD203B41FA5}">
                      <a16:colId xmlns:a16="http://schemas.microsoft.com/office/drawing/2014/main" val="407136670"/>
                    </a:ext>
                  </a:extLst>
                </a:gridCol>
              </a:tblGrid>
              <a:tr h="370840">
                <a:tc>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EM Accuracy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67981391"/>
                  </a:ext>
                </a:extLst>
              </a:tr>
              <a:tr h="370840">
                <a:tc>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n=16</a:t>
                      </a:r>
                    </a:p>
                  </a:txBody>
                  <a:tcPr>
                    <a:lnL w="12700" cap="flat" cmpd="sng" algn="ctr">
                      <a:no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n=32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n=48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72930965"/>
                  </a:ext>
                </a:extLst>
              </a:tr>
              <a:tr h="370840">
                <a:tc gridSpan="4">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Baselines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lnT w="6350" cap="flat" cmpd="sng" algn="ctr">
                      <a:noFill/>
                      <a:prstDash val="solid"/>
                      <a:miter lim="800000"/>
                    </a:lnT>
                  </a:tcPr>
                </a:tc>
                <a:extLst>
                  <a:ext uri="{0D108BD9-81ED-4DB2-BD59-A6C34878D82A}">
                    <a16:rowId xmlns:a16="http://schemas.microsoft.com/office/drawing/2014/main" val="1191062035"/>
                  </a:ext>
                </a:extLst>
              </a:tr>
              <a:tr h="370840">
                <a:tc>
                  <a:txBody>
                    <a:bodyPr/>
                    <a:lstStyle/>
                    <a:p>
                      <a:r>
                        <a:rPr lang="en-US" b="0" i="0" dirty="0">
                          <a:latin typeface="+mn-lt"/>
                          <a:ea typeface="Amazon Ember Light" panose="020B0403020204020204" pitchFamily="34" charset="0"/>
                          <a:cs typeface="Amazon Ember Light" panose="020B0403020204020204" pitchFamily="34" charset="0"/>
                        </a:rPr>
                        <a:t>BART Canonical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16.95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53.35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58.36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7709716"/>
                  </a:ext>
                </a:extLst>
              </a:tr>
              <a:tr h="370840">
                <a:tc gridSpan="4">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Our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lnT w="6350" cap="flat" cmpd="sng" algn="ctr">
                      <a:noFill/>
                      <a:prstDash val="solid"/>
                      <a:miter lim="800000"/>
                    </a:lnT>
                  </a:tcPr>
                </a:tc>
                <a:extLst>
                  <a:ext uri="{0D108BD9-81ED-4DB2-BD59-A6C34878D82A}">
                    <a16:rowId xmlns:a16="http://schemas.microsoft.com/office/drawing/2014/main" val="9729491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JT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42.23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i="0" dirty="0">
                          <a:latin typeface="+mn-lt"/>
                          <a:ea typeface="Amazon Ember Light" panose="020B0403020204020204" pitchFamily="34" charset="0"/>
                          <a:cs typeface="Amazon Ember Light" panose="020B0403020204020204" pitchFamily="34" charset="0"/>
                        </a:rPr>
                        <a:t>64.70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27452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JT + 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i="0" dirty="0">
                          <a:latin typeface="+mn-lt"/>
                          <a:ea typeface="Amazon Ember Light" panose="020B0403020204020204" pitchFamily="34" charset="0"/>
                          <a:cs typeface="Amazon Ember Light" panose="020B0403020204020204" pitchFamily="34" charset="0"/>
                        </a:rPr>
                        <a:t>49.89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63.23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72.07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5909443"/>
                  </a:ext>
                </a:extLst>
              </a:tr>
              <a:tr h="370840">
                <a:tc>
                  <a:txBody>
                    <a:bodyPr/>
                    <a:lstStyle/>
                    <a:p>
                      <a:r>
                        <a:rPr lang="en-US" b="0" i="0" dirty="0">
                          <a:latin typeface="+mn-lt"/>
                          <a:ea typeface="Amazon Ember Light" panose="020B0403020204020204" pitchFamily="34" charset="0"/>
                          <a:cs typeface="Amazon Ember Light" panose="020B0403020204020204" pitchFamily="34" charset="0"/>
                        </a:rPr>
                        <a:t>JT + ST + Paraphrasing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48.19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64.55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1" i="0" dirty="0">
                          <a:latin typeface="+mn-lt"/>
                          <a:ea typeface="Amazon Ember Light" panose="020B0403020204020204" pitchFamily="34" charset="0"/>
                          <a:cs typeface="Amazon Ember Light" panose="020B0403020204020204" pitchFamily="34" charset="0"/>
                        </a:rPr>
                        <a:t>73.10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5171197"/>
                  </a:ext>
                </a:extLst>
              </a:tr>
              <a:tr h="370840">
                <a:tc gridSpan="4">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Reference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b="0" i="0" dirty="0">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b="0" i="0" dirty="0">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b="1" i="0" dirty="0">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549299903"/>
                  </a:ext>
                </a:extLst>
              </a:tr>
              <a:tr h="370840">
                <a:tc>
                  <a:txBody>
                    <a:bodyPr/>
                    <a:lstStyle/>
                    <a:p>
                      <a:r>
                        <a:rPr lang="en-US" b="0" i="0" dirty="0">
                          <a:latin typeface="+mn-lt"/>
                          <a:ea typeface="Amazon Ember Light" panose="020B0403020204020204" pitchFamily="34" charset="0"/>
                          <a:cs typeface="Amazon Ember Light" panose="020B0403020204020204" pitchFamily="34" charset="0"/>
                        </a:rPr>
                        <a:t>Full BART Canonical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b="0" i="0" dirty="0">
                          <a:latin typeface="+mn-lt"/>
                          <a:ea typeface="Amazon Ember Light" panose="020B0403020204020204" pitchFamily="34" charset="0"/>
                          <a:cs typeface="Amazon Ember Light" panose="020B0403020204020204" pitchFamily="34" charset="0"/>
                        </a:rPr>
                        <a:t>87.25 (n=348)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b="0" i="0" dirty="0">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b="1" i="0" dirty="0">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754165"/>
                  </a:ext>
                </a:extLst>
              </a:tr>
            </a:tbl>
          </a:graphicData>
        </a:graphic>
      </p:graphicFrame>
      <p:sp>
        <p:nvSpPr>
          <p:cNvPr id="11" name="Rectangle 10">
            <a:extLst>
              <a:ext uri="{FF2B5EF4-FFF2-40B4-BE49-F238E27FC236}">
                <a16:creationId xmlns:a16="http://schemas.microsoft.com/office/drawing/2014/main" id="{200A19AC-1C9C-2973-F045-7FA88443F40C}"/>
              </a:ext>
            </a:extLst>
          </p:cNvPr>
          <p:cNvSpPr/>
          <p:nvPr/>
        </p:nvSpPr>
        <p:spPr>
          <a:xfrm>
            <a:off x="6861491" y="2578010"/>
            <a:ext cx="733647" cy="189898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7DF61C4-B7D3-AA95-BD7D-B0BEF0F3E22C}"/>
              </a:ext>
            </a:extLst>
          </p:cNvPr>
          <p:cNvSpPr txBox="1"/>
          <p:nvPr/>
        </p:nvSpPr>
        <p:spPr>
          <a:xfrm>
            <a:off x="9646254" y="3207856"/>
            <a:ext cx="619080" cy="584775"/>
          </a:xfrm>
          <a:prstGeom prst="rect">
            <a:avLst/>
          </a:prstGeom>
          <a:noFill/>
        </p:spPr>
        <p:txBody>
          <a:bodyPr wrap="none" rtlCol="0">
            <a:spAutoFit/>
          </a:bodyPr>
          <a:lstStyle/>
          <a:p>
            <a:r>
              <a:rPr lang="en-US" sz="3200" b="1" dirty="0">
                <a:solidFill>
                  <a:srgbClr val="C00000"/>
                </a:solidFill>
              </a:rPr>
              <a:t>3X</a:t>
            </a:r>
          </a:p>
        </p:txBody>
      </p:sp>
      <p:pic>
        <p:nvPicPr>
          <p:cNvPr id="13" name="Graphic 12" descr="Arrow Slight curve">
            <a:extLst>
              <a:ext uri="{FF2B5EF4-FFF2-40B4-BE49-F238E27FC236}">
                <a16:creationId xmlns:a16="http://schemas.microsoft.com/office/drawing/2014/main" id="{1B946CBA-A665-D503-3926-24E8377E4F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13023" y="2349185"/>
            <a:ext cx="914400" cy="914400"/>
          </a:xfrm>
          <a:prstGeom prst="rect">
            <a:avLst/>
          </a:prstGeom>
        </p:spPr>
      </p:pic>
      <p:pic>
        <p:nvPicPr>
          <p:cNvPr id="14" name="Graphic 13" descr="Arrow Slight curve">
            <a:extLst>
              <a:ext uri="{FF2B5EF4-FFF2-40B4-BE49-F238E27FC236}">
                <a16:creationId xmlns:a16="http://schemas.microsoft.com/office/drawing/2014/main" id="{970E3742-733B-46EC-DA9C-2701F42F82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14149" y="4562808"/>
            <a:ext cx="914400" cy="914400"/>
          </a:xfrm>
          <a:prstGeom prst="rect">
            <a:avLst/>
          </a:prstGeom>
        </p:spPr>
      </p:pic>
      <p:pic>
        <p:nvPicPr>
          <p:cNvPr id="15" name="Graphic 14" descr="Arrow Slight curve">
            <a:extLst>
              <a:ext uri="{FF2B5EF4-FFF2-40B4-BE49-F238E27FC236}">
                <a16:creationId xmlns:a16="http://schemas.microsoft.com/office/drawing/2014/main" id="{9ADBE5B3-B6EA-FCC6-D2DA-F14138E80E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13023" y="3465382"/>
            <a:ext cx="914400" cy="914400"/>
          </a:xfrm>
          <a:prstGeom prst="rect">
            <a:avLst/>
          </a:prstGeom>
        </p:spPr>
      </p:pic>
    </p:spTree>
    <p:extLst>
      <p:ext uri="{BB962C8B-B14F-4D97-AF65-F5344CB8AC3E}">
        <p14:creationId xmlns:p14="http://schemas.microsoft.com/office/powerpoint/2010/main" val="182761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F795-A1FA-84C3-5484-36B214727B75}"/>
              </a:ext>
            </a:extLst>
          </p:cNvPr>
          <p:cNvSpPr>
            <a:spLocks noGrp="1"/>
          </p:cNvSpPr>
          <p:nvPr>
            <p:ph type="title"/>
          </p:nvPr>
        </p:nvSpPr>
        <p:spPr/>
        <p:txBody>
          <a:bodyPr/>
          <a:lstStyle/>
          <a:p>
            <a:r>
              <a:rPr lang="en-US" dirty="0"/>
              <a:t>Overnight (n=16)</a:t>
            </a:r>
          </a:p>
        </p:txBody>
      </p:sp>
      <p:sp>
        <p:nvSpPr>
          <p:cNvPr id="4" name="Date Placeholder 3">
            <a:extLst>
              <a:ext uri="{FF2B5EF4-FFF2-40B4-BE49-F238E27FC236}">
                <a16:creationId xmlns:a16="http://schemas.microsoft.com/office/drawing/2014/main" id="{6AF7AE91-59E8-8286-608F-091EACD1B573}"/>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68A70F2A-1619-F668-02F1-66945ABC82AC}"/>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358D151E-75DC-AF06-0F42-92FEADB294C3}"/>
              </a:ext>
            </a:extLst>
          </p:cNvPr>
          <p:cNvSpPr>
            <a:spLocks noGrp="1"/>
          </p:cNvSpPr>
          <p:nvPr>
            <p:ph type="sldNum" sz="quarter" idx="12"/>
          </p:nvPr>
        </p:nvSpPr>
        <p:spPr/>
        <p:txBody>
          <a:bodyPr/>
          <a:lstStyle/>
          <a:p>
            <a:fld id="{D7ADE906-F283-C946-BC01-81E82A8FB615}" type="slidenum">
              <a:rPr lang="en-US" smtClean="0"/>
              <a:pPr/>
              <a:t>73</a:t>
            </a:fld>
            <a:endParaRPr lang="en-US" dirty="0"/>
          </a:p>
        </p:txBody>
      </p:sp>
      <p:graphicFrame>
        <p:nvGraphicFramePr>
          <p:cNvPr id="7" name="Content Placeholder 4">
            <a:extLst>
              <a:ext uri="{FF2B5EF4-FFF2-40B4-BE49-F238E27FC236}">
                <a16:creationId xmlns:a16="http://schemas.microsoft.com/office/drawing/2014/main" id="{3DA916B8-208F-26F8-827B-AFAB7A6AA7FF}"/>
              </a:ext>
            </a:extLst>
          </p:cNvPr>
          <p:cNvGraphicFramePr>
            <a:graphicFrameLocks/>
          </p:cNvGraphicFramePr>
          <p:nvPr>
            <p:extLst>
              <p:ext uri="{D42A27DB-BD31-4B8C-83A1-F6EECF244321}">
                <p14:modId xmlns:p14="http://schemas.microsoft.com/office/powerpoint/2010/main" val="2646440007"/>
              </p:ext>
            </p:extLst>
          </p:nvPr>
        </p:nvGraphicFramePr>
        <p:xfrm>
          <a:off x="629392" y="1945640"/>
          <a:ext cx="11155680" cy="2966720"/>
        </p:xfrm>
        <a:graphic>
          <a:graphicData uri="http://schemas.openxmlformats.org/drawingml/2006/table">
            <a:tbl>
              <a:tblPr firstRow="1" bandRow="1">
                <a:tableStyleId>{F2DE63D5-997A-4646-A377-4702673A728D}</a:tableStyleId>
              </a:tblPr>
              <a:tblGrid>
                <a:gridCol w="3108960">
                  <a:extLst>
                    <a:ext uri="{9D8B030D-6E8A-4147-A177-3AD203B41FA5}">
                      <a16:colId xmlns:a16="http://schemas.microsoft.com/office/drawing/2014/main" val="2828685552"/>
                    </a:ext>
                  </a:extLst>
                </a:gridCol>
                <a:gridCol w="1005840">
                  <a:extLst>
                    <a:ext uri="{9D8B030D-6E8A-4147-A177-3AD203B41FA5}">
                      <a16:colId xmlns:a16="http://schemas.microsoft.com/office/drawing/2014/main" val="2407066292"/>
                    </a:ext>
                  </a:extLst>
                </a:gridCol>
                <a:gridCol w="1005840">
                  <a:extLst>
                    <a:ext uri="{9D8B030D-6E8A-4147-A177-3AD203B41FA5}">
                      <a16:colId xmlns:a16="http://schemas.microsoft.com/office/drawing/2014/main" val="2450112830"/>
                    </a:ext>
                  </a:extLst>
                </a:gridCol>
                <a:gridCol w="1005840">
                  <a:extLst>
                    <a:ext uri="{9D8B030D-6E8A-4147-A177-3AD203B41FA5}">
                      <a16:colId xmlns:a16="http://schemas.microsoft.com/office/drawing/2014/main" val="4238515359"/>
                    </a:ext>
                  </a:extLst>
                </a:gridCol>
                <a:gridCol w="1005840">
                  <a:extLst>
                    <a:ext uri="{9D8B030D-6E8A-4147-A177-3AD203B41FA5}">
                      <a16:colId xmlns:a16="http://schemas.microsoft.com/office/drawing/2014/main" val="2726718643"/>
                    </a:ext>
                  </a:extLst>
                </a:gridCol>
                <a:gridCol w="1005840">
                  <a:extLst>
                    <a:ext uri="{9D8B030D-6E8A-4147-A177-3AD203B41FA5}">
                      <a16:colId xmlns:a16="http://schemas.microsoft.com/office/drawing/2014/main" val="4180597652"/>
                    </a:ext>
                  </a:extLst>
                </a:gridCol>
                <a:gridCol w="1005840">
                  <a:extLst>
                    <a:ext uri="{9D8B030D-6E8A-4147-A177-3AD203B41FA5}">
                      <a16:colId xmlns:a16="http://schemas.microsoft.com/office/drawing/2014/main" val="1189165167"/>
                    </a:ext>
                  </a:extLst>
                </a:gridCol>
                <a:gridCol w="1005840">
                  <a:extLst>
                    <a:ext uri="{9D8B030D-6E8A-4147-A177-3AD203B41FA5}">
                      <a16:colId xmlns:a16="http://schemas.microsoft.com/office/drawing/2014/main" val="527266033"/>
                    </a:ext>
                  </a:extLst>
                </a:gridCol>
                <a:gridCol w="1005840">
                  <a:extLst>
                    <a:ext uri="{9D8B030D-6E8A-4147-A177-3AD203B41FA5}">
                      <a16:colId xmlns:a16="http://schemas.microsoft.com/office/drawing/2014/main" val="799374650"/>
                    </a:ext>
                  </a:extLst>
                </a:gridCol>
              </a:tblGrid>
              <a:tr h="370840">
                <a:tc>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0" i="0" dirty="0">
                          <a:solidFill>
                            <a:schemeClr val="bg1"/>
                          </a:solidFill>
                          <a:latin typeface="+mn-lt"/>
                          <a:ea typeface="Amazon Ember Light" panose="020B0403020204020204" pitchFamily="34" charset="0"/>
                          <a:cs typeface="Amazon Ember Light" panose="020B0403020204020204" pitchFamily="34" charset="0"/>
                        </a:rPr>
                        <a:t>basketball</a:t>
                      </a:r>
                    </a:p>
                  </a:txBody>
                  <a:tcPr>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0" i="0" dirty="0">
                          <a:solidFill>
                            <a:schemeClr val="bg1"/>
                          </a:solidFill>
                          <a:latin typeface="+mn-lt"/>
                          <a:ea typeface="Amazon Ember Light" panose="020B0403020204020204" pitchFamily="34" charset="0"/>
                          <a:cs typeface="Amazon Ember Light" panose="020B0403020204020204" pitchFamily="34" charset="0"/>
                        </a:rPr>
                        <a:t>blocks</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0" i="0" dirty="0">
                          <a:solidFill>
                            <a:schemeClr val="bg1"/>
                          </a:solidFill>
                          <a:latin typeface="+mn-lt"/>
                          <a:ea typeface="Amazon Ember Light" panose="020B0403020204020204" pitchFamily="34" charset="0"/>
                          <a:cs typeface="Amazon Ember Light" panose="020B0403020204020204" pitchFamily="34" charset="0"/>
                        </a:rPr>
                        <a:t>calendar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0" i="0" dirty="0">
                          <a:solidFill>
                            <a:schemeClr val="bg1"/>
                          </a:solidFill>
                          <a:latin typeface="+mn-lt"/>
                          <a:ea typeface="Amazon Ember Light" panose="020B0403020204020204" pitchFamily="34" charset="0"/>
                          <a:cs typeface="Amazon Ember Light" panose="020B0403020204020204" pitchFamily="34" charset="0"/>
                        </a:rPr>
                        <a:t>housing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0" i="0" dirty="0">
                          <a:solidFill>
                            <a:schemeClr val="bg1"/>
                          </a:solidFill>
                          <a:latin typeface="+mn-lt"/>
                          <a:ea typeface="Amazon Ember Light" panose="020B0403020204020204" pitchFamily="34" charset="0"/>
                          <a:cs typeface="Amazon Ember Light" panose="020B0403020204020204" pitchFamily="34" charset="0"/>
                        </a:rPr>
                        <a:t>publication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0" i="0" dirty="0">
                          <a:solidFill>
                            <a:schemeClr val="bg1"/>
                          </a:solidFill>
                          <a:latin typeface="+mn-lt"/>
                          <a:ea typeface="Amazon Ember Light" panose="020B0403020204020204" pitchFamily="34" charset="0"/>
                          <a:cs typeface="Amazon Ember Light" panose="020B0403020204020204" pitchFamily="34" charset="0"/>
                        </a:rPr>
                        <a:t>recipes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0" i="0" dirty="0">
                          <a:solidFill>
                            <a:schemeClr val="bg1"/>
                          </a:solidFill>
                          <a:latin typeface="+mn-lt"/>
                          <a:ea typeface="Amazon Ember Light" panose="020B0403020204020204" pitchFamily="34" charset="0"/>
                          <a:cs typeface="Amazon Ember Light" panose="020B0403020204020204" pitchFamily="34" charset="0"/>
                        </a:rPr>
                        <a:t>restaurants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0" i="0" dirty="0">
                          <a:solidFill>
                            <a:schemeClr val="bg1"/>
                          </a:solidFill>
                          <a:latin typeface="+mn-lt"/>
                          <a:ea typeface="Amazon Ember Light" panose="020B0403020204020204" pitchFamily="34" charset="0"/>
                          <a:cs typeface="Amazon Ember Light" panose="020B0403020204020204" pitchFamily="34" charset="0"/>
                        </a:rPr>
                        <a:t>social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72930965"/>
                  </a:ext>
                </a:extLst>
              </a:tr>
              <a:tr h="370840">
                <a:tc gridSpan="9">
                  <a:txBody>
                    <a:bodyPr/>
                    <a:lstStyle/>
                    <a:p>
                      <a:pPr algn="ctr"/>
                      <a:r>
                        <a:rPr lang="en-US" sz="1800" b="0" i="0" dirty="0">
                          <a:solidFill>
                            <a:schemeClr val="bg1"/>
                          </a:solidFill>
                          <a:latin typeface="+mn-lt"/>
                          <a:ea typeface="Amazon Ember Light" panose="020B0403020204020204" pitchFamily="34" charset="0"/>
                          <a:cs typeface="Amazon Ember Light" panose="020B0403020204020204" pitchFamily="34" charset="0"/>
                        </a:rPr>
                        <a:t>Baselines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lnL w="12700" cap="flat" cmpd="sng" algn="ctr">
                      <a:solidFill>
                        <a:schemeClr val="tx1"/>
                      </a:solidFill>
                      <a:prstDash val="solid"/>
                      <a:round/>
                      <a:headEnd type="none" w="med" len="med"/>
                      <a:tailEnd type="none" w="med" len="med"/>
                    </a:lnL>
                    <a:lnT w="6350" cap="flat" cmpd="sng" algn="ctr">
                      <a:noFill/>
                      <a:prstDash val="solid"/>
                      <a:miter lim="800000"/>
                    </a:lnT>
                  </a:tcPr>
                </a:tc>
                <a:tc hMerge="1">
                  <a:txBody>
                    <a:bodyPr/>
                    <a:lstStyle/>
                    <a:p>
                      <a:endParaRPr lang="en-US"/>
                    </a:p>
                  </a:txBody>
                  <a:tcPr>
                    <a:lnL w="12700" cap="flat" cmpd="sng" algn="ctr">
                      <a:solidFill>
                        <a:schemeClr val="tx1"/>
                      </a:solidFill>
                      <a:prstDash val="solid"/>
                      <a:round/>
                      <a:headEnd type="none" w="med" len="med"/>
                      <a:tailEnd type="none" w="med" len="med"/>
                    </a:lnL>
                    <a:lnT w="6350" cap="flat" cmpd="sng" algn="ctr">
                      <a:noFill/>
                      <a:prstDash val="solid"/>
                      <a:miter lim="800000"/>
                    </a:lnT>
                  </a:tcPr>
                </a:tc>
                <a:tc hMerge="1">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accent1"/>
                    </a:solidFill>
                  </a:tcPr>
                </a:tc>
                <a:tc hMerge="1">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accent1"/>
                    </a:solidFill>
                  </a:tcPr>
                </a:tc>
                <a:tc hMerge="1">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accent1"/>
                    </a:solidFill>
                  </a:tcPr>
                </a:tc>
                <a:tc hMerge="1">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accent1"/>
                    </a:solidFill>
                  </a:tcPr>
                </a:tc>
                <a:tc hMerge="1">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191062035"/>
                  </a:ext>
                </a:extLst>
              </a:tr>
              <a:tr h="370840">
                <a:tc>
                  <a:txBody>
                    <a:bodyPr/>
                    <a:lstStyle/>
                    <a:p>
                      <a:r>
                        <a:rPr lang="en-US" sz="1800" b="0" i="0" dirty="0">
                          <a:latin typeface="+mn-lt"/>
                          <a:ea typeface="Amazon Ember Light" panose="020B0403020204020204" pitchFamily="34" charset="0"/>
                          <a:cs typeface="Amazon Ember Light" panose="020B0403020204020204" pitchFamily="34" charset="0"/>
                        </a:rPr>
                        <a:t>BART Canonical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41.43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t>27.07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23.21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15.87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29.81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28.70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28.73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7709716"/>
                  </a:ext>
                </a:extLst>
              </a:tr>
              <a:tr h="370840">
                <a:tc>
                  <a:txBody>
                    <a:bodyPr/>
                    <a:lstStyle/>
                    <a:p>
                      <a:r>
                        <a:rPr lang="en-US" sz="1800" b="0" i="0" dirty="0">
                          <a:latin typeface="+mn-lt"/>
                          <a:ea typeface="Amazon Ember Light" panose="020B0403020204020204" pitchFamily="34" charset="0"/>
                          <a:cs typeface="Amazon Ember Light" panose="020B0403020204020204" pitchFamily="34" charset="0"/>
                        </a:rPr>
                        <a:t>Full BART Canonical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89.51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t>69.67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85.12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80.42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84.72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83.85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82.18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88.25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8975596"/>
                  </a:ext>
                </a:extLst>
              </a:tr>
              <a:tr h="370840">
                <a:tc gridSpan="9">
                  <a:txBody>
                    <a:bodyPr/>
                    <a:lstStyle/>
                    <a:p>
                      <a:pPr algn="ctr"/>
                      <a:r>
                        <a:rPr lang="en-US" sz="1800" b="0" i="0" dirty="0">
                          <a:solidFill>
                            <a:schemeClr val="bg1"/>
                          </a:solidFill>
                          <a:latin typeface="+mn-lt"/>
                          <a:ea typeface="Amazon Ember Light" panose="020B0403020204020204" pitchFamily="34" charset="0"/>
                          <a:cs typeface="Amazon Ember Light" panose="020B0403020204020204" pitchFamily="34" charset="0"/>
                        </a:rPr>
                        <a:t>Our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lnL w="12700" cap="flat" cmpd="sng" algn="ctr">
                      <a:solidFill>
                        <a:schemeClr val="tx1"/>
                      </a:solidFill>
                      <a:prstDash val="solid"/>
                      <a:round/>
                      <a:headEnd type="none" w="med" len="med"/>
                      <a:tailEnd type="none" w="med" len="med"/>
                    </a:lnL>
                    <a:lnT w="6350" cap="flat" cmpd="sng" algn="ctr">
                      <a:noFill/>
                      <a:prstDash val="solid"/>
                      <a:miter lim="800000"/>
                    </a:lnT>
                  </a:tcPr>
                </a:tc>
                <a:tc hMerge="1">
                  <a:txBody>
                    <a:bodyPr/>
                    <a:lstStyle/>
                    <a:p>
                      <a:endParaRPr lang="en-US"/>
                    </a:p>
                  </a:txBody>
                  <a:tcPr>
                    <a:lnL w="12700" cap="flat" cmpd="sng" algn="ctr">
                      <a:solidFill>
                        <a:schemeClr val="tx1"/>
                      </a:solidFill>
                      <a:prstDash val="solid"/>
                      <a:round/>
                      <a:headEnd type="none" w="med" len="med"/>
                      <a:tailEnd type="none" w="med" len="med"/>
                    </a:lnL>
                    <a:lnT w="6350" cap="flat" cmpd="sng" algn="ctr">
                      <a:noFill/>
                      <a:prstDash val="solid"/>
                      <a:miter lim="800000"/>
                    </a:lnT>
                  </a:tcPr>
                </a:tc>
                <a:tc hMerge="1">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accent1"/>
                    </a:solidFill>
                  </a:tcPr>
                </a:tc>
                <a:tc hMerge="1">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accent1"/>
                    </a:solidFill>
                  </a:tcPr>
                </a:tc>
                <a:tc hMerge="1">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accent1"/>
                    </a:solidFill>
                  </a:tcPr>
                </a:tc>
                <a:tc hMerge="1">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accent1"/>
                    </a:solidFill>
                  </a:tcPr>
                </a:tc>
                <a:tc hMerge="1">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9729491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latin typeface="+mn-lt"/>
                          <a:ea typeface="Amazon Ember Light" panose="020B0403020204020204" pitchFamily="34" charset="0"/>
                          <a:cs typeface="Amazon Ember Light" panose="020B0403020204020204" pitchFamily="34" charset="0"/>
                        </a:rPr>
                        <a:t>JT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i="0" dirty="0">
                          <a:latin typeface="+mn-lt"/>
                          <a:ea typeface="Amazon Ember Light" panose="020B0403020204020204" pitchFamily="34" charset="0"/>
                          <a:cs typeface="Amazon Ember Light" panose="020B0403020204020204" pitchFamily="34" charset="0"/>
                        </a:rPr>
                        <a:t>48.85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t>36.34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i="0" dirty="0">
                          <a:latin typeface="+mn-lt"/>
                          <a:ea typeface="Amazon Ember Light" panose="020B0403020204020204" pitchFamily="34" charset="0"/>
                          <a:cs typeface="Amazon Ember Light" panose="020B0403020204020204" pitchFamily="34" charset="0"/>
                        </a:rPr>
                        <a:t>51.19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i="0" dirty="0">
                          <a:latin typeface="+mn-lt"/>
                          <a:ea typeface="Amazon Ember Light" panose="020B0403020204020204" pitchFamily="34" charset="0"/>
                          <a:cs typeface="Amazon Ember Light" panose="020B0403020204020204" pitchFamily="34" charset="0"/>
                        </a:rPr>
                        <a:t>45.40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i="0" dirty="0">
                          <a:latin typeface="+mn-lt"/>
                          <a:ea typeface="Amazon Ember Light" panose="020B0403020204020204" pitchFamily="34" charset="0"/>
                          <a:cs typeface="Amazon Ember Light" panose="020B0403020204020204" pitchFamily="34" charset="0"/>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i="0" dirty="0">
                          <a:latin typeface="+mn-lt"/>
                          <a:ea typeface="Amazon Ember Light" panose="020B0403020204020204" pitchFamily="34" charset="0"/>
                          <a:cs typeface="Amazon Ember Light" panose="020B0403020204020204" pitchFamily="34" charset="0"/>
                        </a:rPr>
                        <a:t>48.61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i="0" dirty="0">
                          <a:latin typeface="+mn-lt"/>
                          <a:ea typeface="Amazon Ember Light" panose="020B0403020204020204" pitchFamily="34" charset="0"/>
                          <a:cs typeface="Amazon Ember Light" panose="020B0403020204020204" pitchFamily="34" charset="0"/>
                        </a:rPr>
                        <a:t>58.43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i="0" dirty="0">
                          <a:latin typeface="+mn-lt"/>
                          <a:ea typeface="Amazon Ember Light" panose="020B0403020204020204" pitchFamily="34" charset="0"/>
                          <a:cs typeface="Amazon Ember Light" panose="020B0403020204020204" pitchFamily="34" charset="0"/>
                        </a:rPr>
                        <a:t>24.21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27452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latin typeface="+mn-lt"/>
                          <a:ea typeface="Amazon Ember Light" panose="020B0403020204020204" pitchFamily="34" charset="0"/>
                          <a:cs typeface="Amazon Ember Light" panose="020B0403020204020204" pitchFamily="34" charset="0"/>
                        </a:rPr>
                        <a:t>JT + 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i="0" dirty="0">
                          <a:latin typeface="+mn-lt"/>
                          <a:ea typeface="Amazon Ember Light" panose="020B0403020204020204" pitchFamily="34" charset="0"/>
                          <a:cs typeface="Amazon Ember Light" panose="020B0403020204020204" pitchFamily="34" charset="0"/>
                        </a:rPr>
                        <a:t>56.52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dirty="0"/>
                        <a:t>38.85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1" i="0" dirty="0">
                          <a:latin typeface="+mn-lt"/>
                          <a:ea typeface="Amazon Ember Light" panose="020B0403020204020204" pitchFamily="34" charset="0"/>
                          <a:cs typeface="Amazon Ember Light" panose="020B0403020204020204" pitchFamily="34" charset="0"/>
                        </a:rPr>
                        <a:t>56.55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1" i="0" dirty="0">
                          <a:latin typeface="+mn-lt"/>
                          <a:ea typeface="Amazon Ember Light" panose="020B0403020204020204" pitchFamily="34" charset="0"/>
                          <a:cs typeface="Amazon Ember Light" panose="020B0403020204020204" pitchFamily="34" charset="0"/>
                        </a:rPr>
                        <a:t>52.91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1" i="0" dirty="0">
                          <a:latin typeface="+mn-lt"/>
                          <a:ea typeface="Amazon Ember Light" panose="020B0403020204020204" pitchFamily="34" charset="0"/>
                          <a:cs typeface="Amazon Ember Light" panose="020B0403020204020204" pitchFamily="34" charset="0"/>
                        </a:rPr>
                        <a:t>60.87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i="0" dirty="0">
                          <a:latin typeface="+mn-lt"/>
                          <a:ea typeface="Amazon Ember Light" panose="020B0403020204020204" pitchFamily="34" charset="0"/>
                          <a:cs typeface="Amazon Ember Light" panose="020B0403020204020204" pitchFamily="34" charset="0"/>
                        </a:rPr>
                        <a:t>52.78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1" i="0" dirty="0">
                          <a:latin typeface="+mn-lt"/>
                          <a:ea typeface="Amazon Ember Light" panose="020B0403020204020204" pitchFamily="34" charset="0"/>
                          <a:cs typeface="Amazon Ember Light" panose="020B0403020204020204" pitchFamily="34" charset="0"/>
                        </a:rPr>
                        <a:t>65.96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1" i="0" dirty="0">
                          <a:latin typeface="+mn-lt"/>
                          <a:ea typeface="Amazon Ember Light" panose="020B0403020204020204" pitchFamily="34" charset="0"/>
                          <a:cs typeface="Amazon Ember Light" panose="020B0403020204020204" pitchFamily="34" charset="0"/>
                        </a:rPr>
                        <a:t>36.09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5909443"/>
                  </a:ext>
                </a:extLst>
              </a:tr>
              <a:tr h="370840">
                <a:tc>
                  <a:txBody>
                    <a:bodyPr/>
                    <a:lstStyle/>
                    <a:p>
                      <a:r>
                        <a:rPr lang="en-US" sz="1800" b="0" i="0" dirty="0">
                          <a:latin typeface="+mn-lt"/>
                          <a:ea typeface="Amazon Ember Light" panose="020B0403020204020204" pitchFamily="34" charset="0"/>
                          <a:cs typeface="Amazon Ember Light" panose="020B0403020204020204" pitchFamily="34" charset="0"/>
                        </a:rPr>
                        <a:t>JT + ST + Paraphrasing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i="0" dirty="0">
                          <a:latin typeface="+mn-lt"/>
                          <a:ea typeface="Amazon Ember Light" panose="020B0403020204020204" pitchFamily="34" charset="0"/>
                          <a:cs typeface="Amazon Ember Light" panose="020B0403020204020204" pitchFamily="34" charset="0"/>
                        </a:rPr>
                        <a:t>58.06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a:t>39.35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55.95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52.38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59.63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i="0" dirty="0">
                          <a:latin typeface="+mn-lt"/>
                          <a:ea typeface="Amazon Ember Light" panose="020B0403020204020204" pitchFamily="34" charset="0"/>
                          <a:cs typeface="Amazon Ember Light" panose="020B0403020204020204" pitchFamily="34" charset="0"/>
                        </a:rPr>
                        <a:t>53.70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65.66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0" i="0" dirty="0">
                          <a:latin typeface="+mn-lt"/>
                          <a:ea typeface="Amazon Ember Light" panose="020B0403020204020204" pitchFamily="34" charset="0"/>
                          <a:cs typeface="Amazon Ember Light" panose="020B0403020204020204" pitchFamily="34" charset="0"/>
                        </a:rPr>
                        <a:t>31.45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5171197"/>
                  </a:ext>
                </a:extLst>
              </a:tr>
            </a:tbl>
          </a:graphicData>
        </a:graphic>
      </p:graphicFrame>
    </p:spTree>
    <p:extLst>
      <p:ext uri="{BB962C8B-B14F-4D97-AF65-F5344CB8AC3E}">
        <p14:creationId xmlns:p14="http://schemas.microsoft.com/office/powerpoint/2010/main" val="30614707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1185-A559-8F74-8F87-9C7FDCD0FF9F}"/>
              </a:ext>
            </a:extLst>
          </p:cNvPr>
          <p:cNvSpPr>
            <a:spLocks noGrp="1"/>
          </p:cNvSpPr>
          <p:nvPr>
            <p:ph type="title"/>
          </p:nvPr>
        </p:nvSpPr>
        <p:spPr/>
        <p:txBody>
          <a:bodyPr/>
          <a:lstStyle/>
          <a:p>
            <a:r>
              <a:rPr lang="en-US" dirty="0"/>
              <a:t>Upcoming Work:</a:t>
            </a:r>
            <a:br>
              <a:rPr lang="en-US" dirty="0"/>
            </a:br>
            <a:r>
              <a:rPr lang="en-US" dirty="0"/>
              <a:t>Zero-shot Domain Adaptation</a:t>
            </a:r>
          </a:p>
        </p:txBody>
      </p:sp>
      <p:sp>
        <p:nvSpPr>
          <p:cNvPr id="4" name="Date Placeholder 3">
            <a:extLst>
              <a:ext uri="{FF2B5EF4-FFF2-40B4-BE49-F238E27FC236}">
                <a16:creationId xmlns:a16="http://schemas.microsoft.com/office/drawing/2014/main" id="{C66877B3-A6E2-CB97-3C1A-FDE66716E72B}"/>
              </a:ext>
            </a:extLst>
          </p:cNvPr>
          <p:cNvSpPr>
            <a:spLocks noGrp="1"/>
          </p:cNvSpPr>
          <p:nvPr>
            <p:ph type="dt" sz="half" idx="10"/>
          </p:nvPr>
        </p:nvSpPr>
        <p:spPr/>
        <p:txBody>
          <a:bodyPr/>
          <a:lstStyle/>
          <a:p>
            <a:fld id="{B547CD59-45FF-014C-A109-31ECD53DE33C}" type="datetime1">
              <a:rPr lang="en-US" smtClean="0"/>
              <a:t>5/22/22</a:t>
            </a:fld>
            <a:endParaRPr lang="en-US"/>
          </a:p>
        </p:txBody>
      </p:sp>
      <p:sp>
        <p:nvSpPr>
          <p:cNvPr id="5" name="Footer Placeholder 4">
            <a:extLst>
              <a:ext uri="{FF2B5EF4-FFF2-40B4-BE49-F238E27FC236}">
                <a16:creationId xmlns:a16="http://schemas.microsoft.com/office/drawing/2014/main" id="{9FE86663-E1FF-D51A-0429-8C76AC57D7B0}"/>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21A986BF-F233-3614-33A7-B77B7C7771B5}"/>
              </a:ext>
            </a:extLst>
          </p:cNvPr>
          <p:cNvSpPr>
            <a:spLocks noGrp="1"/>
          </p:cNvSpPr>
          <p:nvPr>
            <p:ph type="sldNum" sz="quarter" idx="12"/>
          </p:nvPr>
        </p:nvSpPr>
        <p:spPr/>
        <p:txBody>
          <a:bodyPr/>
          <a:lstStyle/>
          <a:p>
            <a:fld id="{D7ADE906-F283-C946-BC01-81E82A8FB615}" type="slidenum">
              <a:rPr lang="en-US" smtClean="0"/>
              <a:pPr/>
              <a:t>74</a:t>
            </a:fld>
            <a:endParaRPr lang="en-US"/>
          </a:p>
        </p:txBody>
      </p:sp>
    </p:spTree>
    <p:extLst>
      <p:ext uri="{BB962C8B-B14F-4D97-AF65-F5344CB8AC3E}">
        <p14:creationId xmlns:p14="http://schemas.microsoft.com/office/powerpoint/2010/main" val="40736555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4F0C-2903-EB3C-A4FD-19D478FF9A3A}"/>
              </a:ext>
            </a:extLst>
          </p:cNvPr>
          <p:cNvSpPr>
            <a:spLocks noGrp="1"/>
          </p:cNvSpPr>
          <p:nvPr>
            <p:ph type="title"/>
          </p:nvPr>
        </p:nvSpPr>
        <p:spPr/>
        <p:txBody>
          <a:bodyPr/>
          <a:lstStyle/>
          <a:p>
            <a:r>
              <a:rPr lang="en-US" dirty="0"/>
              <a:t>Big Picture</a:t>
            </a:r>
          </a:p>
        </p:txBody>
      </p:sp>
      <p:sp>
        <p:nvSpPr>
          <p:cNvPr id="4" name="Date Placeholder 3">
            <a:extLst>
              <a:ext uri="{FF2B5EF4-FFF2-40B4-BE49-F238E27FC236}">
                <a16:creationId xmlns:a16="http://schemas.microsoft.com/office/drawing/2014/main" id="{C4CFBB43-DDAF-E247-B1E4-0BC914E4BDF2}"/>
              </a:ext>
            </a:extLst>
          </p:cNvPr>
          <p:cNvSpPr>
            <a:spLocks noGrp="1"/>
          </p:cNvSpPr>
          <p:nvPr>
            <p:ph type="dt" sz="half" idx="10"/>
          </p:nvPr>
        </p:nvSpPr>
        <p:spPr/>
        <p:txBody>
          <a:bodyPr/>
          <a:lstStyle/>
          <a:p>
            <a:fld id="{3C2AB49C-3A3C-1E4C-9823-9596E62D5945}" type="datetime1">
              <a:rPr lang="en-US" smtClean="0"/>
              <a:t>5/22/22</a:t>
            </a:fld>
            <a:endParaRPr lang="en-US" dirty="0"/>
          </a:p>
        </p:txBody>
      </p:sp>
      <p:sp>
        <p:nvSpPr>
          <p:cNvPr id="5" name="Footer Placeholder 4">
            <a:extLst>
              <a:ext uri="{FF2B5EF4-FFF2-40B4-BE49-F238E27FC236}">
                <a16:creationId xmlns:a16="http://schemas.microsoft.com/office/drawing/2014/main" id="{63FD052F-B673-1036-0C1B-3613CF6D4587}"/>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5D1523CF-DC6E-D76A-6170-5B7EE47D458F}"/>
              </a:ext>
            </a:extLst>
          </p:cNvPr>
          <p:cNvSpPr>
            <a:spLocks noGrp="1"/>
          </p:cNvSpPr>
          <p:nvPr>
            <p:ph type="sldNum" sz="quarter" idx="12"/>
          </p:nvPr>
        </p:nvSpPr>
        <p:spPr/>
        <p:txBody>
          <a:bodyPr/>
          <a:lstStyle/>
          <a:p>
            <a:fld id="{D7ADE906-F283-C946-BC01-81E82A8FB615}" type="slidenum">
              <a:rPr lang="en-US" smtClean="0"/>
              <a:pPr/>
              <a:t>75</a:t>
            </a:fld>
            <a:endParaRPr lang="en-US" dirty="0"/>
          </a:p>
        </p:txBody>
      </p:sp>
      <p:pic>
        <p:nvPicPr>
          <p:cNvPr id="7" name="Picture 6">
            <a:extLst>
              <a:ext uri="{FF2B5EF4-FFF2-40B4-BE49-F238E27FC236}">
                <a16:creationId xmlns:a16="http://schemas.microsoft.com/office/drawing/2014/main" id="{B7555D76-93BF-3203-48EE-B0AE82F2352F}"/>
              </a:ext>
            </a:extLst>
          </p:cNvPr>
          <p:cNvPicPr>
            <a:picLocks noChangeAspect="1"/>
          </p:cNvPicPr>
          <p:nvPr/>
        </p:nvPicPr>
        <p:blipFill>
          <a:blip r:embed="rId3"/>
          <a:stretch>
            <a:fillRect/>
          </a:stretch>
        </p:blipFill>
        <p:spPr>
          <a:xfrm>
            <a:off x="974043" y="2743751"/>
            <a:ext cx="795510" cy="807679"/>
          </a:xfrm>
          <a:prstGeom prst="rect">
            <a:avLst/>
          </a:prstGeom>
        </p:spPr>
      </p:pic>
      <p:grpSp>
        <p:nvGrpSpPr>
          <p:cNvPr id="8" name="Group 7">
            <a:extLst>
              <a:ext uri="{FF2B5EF4-FFF2-40B4-BE49-F238E27FC236}">
                <a16:creationId xmlns:a16="http://schemas.microsoft.com/office/drawing/2014/main" id="{11BA3A38-A7EB-26CB-7AC4-7DFCBBD0508D}"/>
              </a:ext>
            </a:extLst>
          </p:cNvPr>
          <p:cNvGrpSpPr/>
          <p:nvPr/>
        </p:nvGrpSpPr>
        <p:grpSpPr>
          <a:xfrm>
            <a:off x="5091382" y="2593612"/>
            <a:ext cx="1458220" cy="1463688"/>
            <a:chOff x="5401853" y="2971800"/>
            <a:chExt cx="1458220" cy="1463688"/>
          </a:xfrm>
        </p:grpSpPr>
        <p:pic>
          <p:nvPicPr>
            <p:cNvPr id="9" name="Graphic 8" descr="Document">
              <a:extLst>
                <a:ext uri="{FF2B5EF4-FFF2-40B4-BE49-F238E27FC236}">
                  <a16:creationId xmlns:a16="http://schemas.microsoft.com/office/drawing/2014/main" id="{C3981D71-52D3-8991-E83E-5BA4D18F16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971800"/>
              <a:ext cx="914400" cy="914400"/>
            </a:xfrm>
            <a:prstGeom prst="rect">
              <a:avLst/>
            </a:prstGeom>
          </p:spPr>
        </p:pic>
        <p:sp>
          <p:nvSpPr>
            <p:cNvPr id="10" name="TextBox 9">
              <a:extLst>
                <a:ext uri="{FF2B5EF4-FFF2-40B4-BE49-F238E27FC236}">
                  <a16:creationId xmlns:a16="http://schemas.microsoft.com/office/drawing/2014/main" id="{D664AC4A-1B4C-5B9D-03E9-D57F9C24B00D}"/>
                </a:ext>
              </a:extLst>
            </p:cNvPr>
            <p:cNvSpPr txBox="1"/>
            <p:nvPr/>
          </p:nvSpPr>
          <p:spPr>
            <a:xfrm>
              <a:off x="5401853" y="3789157"/>
              <a:ext cx="1458220" cy="646331"/>
            </a:xfrm>
            <a:prstGeom prst="rect">
              <a:avLst/>
            </a:prstGeom>
            <a:noFill/>
          </p:spPr>
          <p:txBody>
            <a:bodyPr wrap="none" rtlCol="0">
              <a:spAutoFit/>
            </a:bodyPr>
            <a:lstStyle/>
            <a:p>
              <a:pPr algn="ctr"/>
              <a:r>
                <a:rPr lang="en-US" dirty="0"/>
                <a:t>Transcription </a:t>
              </a:r>
            </a:p>
            <a:p>
              <a:pPr algn="ctr"/>
              <a:r>
                <a:rPr lang="en-US" dirty="0"/>
                <a:t>(query)</a:t>
              </a:r>
            </a:p>
          </p:txBody>
        </p:sp>
      </p:grpSp>
      <p:grpSp>
        <p:nvGrpSpPr>
          <p:cNvPr id="11" name="Group 10">
            <a:extLst>
              <a:ext uri="{FF2B5EF4-FFF2-40B4-BE49-F238E27FC236}">
                <a16:creationId xmlns:a16="http://schemas.microsoft.com/office/drawing/2014/main" id="{6C3DFEEB-CA20-504F-DB44-58D08E5C27C6}"/>
              </a:ext>
            </a:extLst>
          </p:cNvPr>
          <p:cNvGrpSpPr/>
          <p:nvPr/>
        </p:nvGrpSpPr>
        <p:grpSpPr>
          <a:xfrm>
            <a:off x="2400762" y="2729543"/>
            <a:ext cx="2411228" cy="835742"/>
            <a:chOff x="2644878" y="2997097"/>
            <a:chExt cx="2411228" cy="835742"/>
          </a:xfrm>
        </p:grpSpPr>
        <p:grpSp>
          <p:nvGrpSpPr>
            <p:cNvPr id="12" name="Group 11">
              <a:extLst>
                <a:ext uri="{FF2B5EF4-FFF2-40B4-BE49-F238E27FC236}">
                  <a16:creationId xmlns:a16="http://schemas.microsoft.com/office/drawing/2014/main" id="{001521FA-A75F-6C50-A5F8-F28C4DE1608A}"/>
                </a:ext>
              </a:extLst>
            </p:cNvPr>
            <p:cNvGrpSpPr/>
            <p:nvPr/>
          </p:nvGrpSpPr>
          <p:grpSpPr>
            <a:xfrm>
              <a:off x="2644878" y="2997097"/>
              <a:ext cx="2399079" cy="835742"/>
              <a:chOff x="2654710" y="2861187"/>
              <a:chExt cx="2399079" cy="835742"/>
            </a:xfrm>
          </p:grpSpPr>
          <p:sp>
            <p:nvSpPr>
              <p:cNvPr id="14" name="Rounded Rectangle 13">
                <a:extLst>
                  <a:ext uri="{FF2B5EF4-FFF2-40B4-BE49-F238E27FC236}">
                    <a16:creationId xmlns:a16="http://schemas.microsoft.com/office/drawing/2014/main" id="{FB521CAC-89A7-B5A8-62BA-9C53D0B3F1F0}"/>
                  </a:ext>
                </a:extLst>
              </p:cNvPr>
              <p:cNvSpPr/>
              <p:nvPr/>
            </p:nvSpPr>
            <p:spPr>
              <a:xfrm>
                <a:off x="2654710" y="2861187"/>
                <a:ext cx="2399079" cy="835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57220CF-E3E1-77E3-7114-8B3CC303FB20}"/>
                  </a:ext>
                </a:extLst>
              </p:cNvPr>
              <p:cNvSpPr txBox="1"/>
              <p:nvPr/>
            </p:nvSpPr>
            <p:spPr>
              <a:xfrm>
                <a:off x="2654710" y="2955892"/>
                <a:ext cx="2113935" cy="646331"/>
              </a:xfrm>
              <a:prstGeom prst="rect">
                <a:avLst/>
              </a:prstGeom>
              <a:noFill/>
            </p:spPr>
            <p:txBody>
              <a:bodyPr wrap="square" rtlCol="0">
                <a:spAutoFit/>
              </a:bodyPr>
              <a:lstStyle/>
              <a:p>
                <a:pPr algn="ctr"/>
                <a:r>
                  <a:rPr lang="en-US" dirty="0"/>
                  <a:t>Automatic Speech Recognition</a:t>
                </a:r>
              </a:p>
            </p:txBody>
          </p:sp>
        </p:grpSp>
        <p:pic>
          <p:nvPicPr>
            <p:cNvPr id="13" name="Graphic 12" descr="Gears">
              <a:extLst>
                <a:ext uri="{FF2B5EF4-FFF2-40B4-BE49-F238E27FC236}">
                  <a16:creationId xmlns:a16="http://schemas.microsoft.com/office/drawing/2014/main" id="{17097293-13A4-1004-62DF-F57E565CBB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5702" y="3083797"/>
              <a:ext cx="690404" cy="690404"/>
            </a:xfrm>
            <a:prstGeom prst="rect">
              <a:avLst/>
            </a:prstGeom>
          </p:spPr>
        </p:pic>
      </p:grpSp>
      <p:grpSp>
        <p:nvGrpSpPr>
          <p:cNvPr id="16" name="Group 15">
            <a:extLst>
              <a:ext uri="{FF2B5EF4-FFF2-40B4-BE49-F238E27FC236}">
                <a16:creationId xmlns:a16="http://schemas.microsoft.com/office/drawing/2014/main" id="{61979DF3-17BF-834F-DA18-75245FC0EECD}"/>
              </a:ext>
            </a:extLst>
          </p:cNvPr>
          <p:cNvGrpSpPr/>
          <p:nvPr/>
        </p:nvGrpSpPr>
        <p:grpSpPr>
          <a:xfrm>
            <a:off x="6417261" y="2726368"/>
            <a:ext cx="2553447" cy="835742"/>
            <a:chOff x="2575224" y="2861187"/>
            <a:chExt cx="2193421" cy="835742"/>
          </a:xfrm>
        </p:grpSpPr>
        <p:sp>
          <p:nvSpPr>
            <p:cNvPr id="17" name="Rounded Rectangle 16">
              <a:extLst>
                <a:ext uri="{FF2B5EF4-FFF2-40B4-BE49-F238E27FC236}">
                  <a16:creationId xmlns:a16="http://schemas.microsoft.com/office/drawing/2014/main" id="{5D6D1AFF-F09A-3EA4-F195-F780243E0FD3}"/>
                </a:ext>
              </a:extLst>
            </p:cNvPr>
            <p:cNvSpPr/>
            <p:nvPr/>
          </p:nvSpPr>
          <p:spPr>
            <a:xfrm>
              <a:off x="2885905" y="2861187"/>
              <a:ext cx="1882740" cy="835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1655E63-9C05-E652-A9FC-C0AC0FAE2415}"/>
                </a:ext>
              </a:extLst>
            </p:cNvPr>
            <p:cNvSpPr txBox="1"/>
            <p:nvPr/>
          </p:nvSpPr>
          <p:spPr>
            <a:xfrm>
              <a:off x="2575224" y="2969874"/>
              <a:ext cx="2113935" cy="646331"/>
            </a:xfrm>
            <a:prstGeom prst="rect">
              <a:avLst/>
            </a:prstGeom>
            <a:noFill/>
          </p:spPr>
          <p:txBody>
            <a:bodyPr wrap="square" rtlCol="0">
              <a:spAutoFit/>
            </a:bodyPr>
            <a:lstStyle/>
            <a:p>
              <a:pPr algn="ctr"/>
              <a:r>
                <a:rPr lang="en-US" dirty="0"/>
                <a:t>Language</a:t>
              </a:r>
            </a:p>
            <a:p>
              <a:pPr algn="ctr"/>
              <a:r>
                <a:rPr lang="en-US" dirty="0"/>
                <a:t>Understanding</a:t>
              </a:r>
            </a:p>
          </p:txBody>
        </p:sp>
      </p:grpSp>
      <p:pic>
        <p:nvPicPr>
          <p:cNvPr id="19" name="Graphic 18" descr="Gears">
            <a:extLst>
              <a:ext uri="{FF2B5EF4-FFF2-40B4-BE49-F238E27FC236}">
                <a16:creationId xmlns:a16="http://schemas.microsoft.com/office/drawing/2014/main" id="{ECEB6064-3FE2-3CB8-F15D-B7AFB3CC31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8475" y="2799037"/>
            <a:ext cx="690404" cy="690404"/>
          </a:xfrm>
          <a:prstGeom prst="rect">
            <a:avLst/>
          </a:prstGeom>
        </p:spPr>
      </p:pic>
      <p:cxnSp>
        <p:nvCxnSpPr>
          <p:cNvPr id="20" name="Straight Arrow Connector 19">
            <a:extLst>
              <a:ext uri="{FF2B5EF4-FFF2-40B4-BE49-F238E27FC236}">
                <a16:creationId xmlns:a16="http://schemas.microsoft.com/office/drawing/2014/main" id="{C21A5B00-FFB8-9DDC-C94E-683DE4992731}"/>
              </a:ext>
            </a:extLst>
          </p:cNvPr>
          <p:cNvCxnSpPr/>
          <p:nvPr/>
        </p:nvCxnSpPr>
        <p:spPr>
          <a:xfrm>
            <a:off x="1941092" y="3144239"/>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989BF95-C639-53D6-E635-B7E4B734D894}"/>
              </a:ext>
            </a:extLst>
          </p:cNvPr>
          <p:cNvCxnSpPr/>
          <p:nvPr/>
        </p:nvCxnSpPr>
        <p:spPr>
          <a:xfrm>
            <a:off x="4925206" y="3144239"/>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2ABBCC9-2075-3725-2617-BB4F866C6007}"/>
              </a:ext>
            </a:extLst>
          </p:cNvPr>
          <p:cNvCxnSpPr/>
          <p:nvPr/>
        </p:nvCxnSpPr>
        <p:spPr>
          <a:xfrm>
            <a:off x="6215693" y="3140753"/>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C734D6B-D4A8-4AA9-F587-A023CB9FA69B}"/>
              </a:ext>
            </a:extLst>
          </p:cNvPr>
          <p:cNvCxnSpPr/>
          <p:nvPr/>
        </p:nvCxnSpPr>
        <p:spPr>
          <a:xfrm>
            <a:off x="9142006" y="3140753"/>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F9F9DD3-4C60-8388-DA83-AA10ABAB7F72}"/>
              </a:ext>
            </a:extLst>
          </p:cNvPr>
          <p:cNvSpPr txBox="1"/>
          <p:nvPr/>
        </p:nvSpPr>
        <p:spPr>
          <a:xfrm>
            <a:off x="9777231" y="3503699"/>
            <a:ext cx="1383327" cy="369332"/>
          </a:xfrm>
          <a:prstGeom prst="rect">
            <a:avLst/>
          </a:prstGeom>
          <a:noFill/>
        </p:spPr>
        <p:txBody>
          <a:bodyPr wrap="none" rtlCol="0">
            <a:spAutoFit/>
          </a:bodyPr>
          <a:lstStyle/>
          <a:p>
            <a:pPr algn="ctr"/>
            <a:r>
              <a:rPr lang="en-US" dirty="0"/>
              <a:t>Logical form </a:t>
            </a:r>
          </a:p>
        </p:txBody>
      </p:sp>
      <p:grpSp>
        <p:nvGrpSpPr>
          <p:cNvPr id="25" name="Group 24">
            <a:extLst>
              <a:ext uri="{FF2B5EF4-FFF2-40B4-BE49-F238E27FC236}">
                <a16:creationId xmlns:a16="http://schemas.microsoft.com/office/drawing/2014/main" id="{CBD4E9F4-79FA-C1A4-7A5D-01BAC69A0DA2}"/>
              </a:ext>
            </a:extLst>
          </p:cNvPr>
          <p:cNvGrpSpPr/>
          <p:nvPr/>
        </p:nvGrpSpPr>
        <p:grpSpPr>
          <a:xfrm>
            <a:off x="6228607" y="940069"/>
            <a:ext cx="3158437" cy="2029968"/>
            <a:chOff x="6257807" y="1173129"/>
            <a:chExt cx="3158437" cy="2029968"/>
          </a:xfrm>
        </p:grpSpPr>
        <p:pic>
          <p:nvPicPr>
            <p:cNvPr id="26" name="Graphic 25" descr="Speech outline">
              <a:extLst>
                <a:ext uri="{FF2B5EF4-FFF2-40B4-BE49-F238E27FC236}">
                  <a16:creationId xmlns:a16="http://schemas.microsoft.com/office/drawing/2014/main" id="{72F53DE5-75DF-7BA3-1E95-72081452E5A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27" name="TextBox 26">
              <a:extLst>
                <a:ext uri="{FF2B5EF4-FFF2-40B4-BE49-F238E27FC236}">
                  <a16:creationId xmlns:a16="http://schemas.microsoft.com/office/drawing/2014/main" id="{09579E4F-A329-0536-0CF2-E247EE6E7A2D}"/>
                </a:ext>
              </a:extLst>
            </p:cNvPr>
            <p:cNvSpPr txBox="1"/>
            <p:nvPr/>
          </p:nvSpPr>
          <p:spPr>
            <a:xfrm>
              <a:off x="6782032" y="1579848"/>
              <a:ext cx="2069109" cy="923330"/>
            </a:xfrm>
            <a:prstGeom prst="rect">
              <a:avLst/>
            </a:prstGeom>
            <a:noFill/>
          </p:spPr>
          <p:txBody>
            <a:bodyPr wrap="square" rtlCol="0">
              <a:spAutoFit/>
            </a:bodyPr>
            <a:lstStyle/>
            <a:p>
              <a:pPr algn="ctr"/>
              <a:r>
                <a:rPr lang="en-US" dirty="0">
                  <a:solidFill>
                    <a:schemeClr val="bg1">
                      <a:lumMod val="75000"/>
                    </a:schemeClr>
                  </a:solidFill>
                </a:rPr>
                <a:t>Lots of annotated data required.</a:t>
              </a:r>
            </a:p>
            <a:p>
              <a:pPr algn="ctr"/>
              <a:r>
                <a:rPr lang="en-US" dirty="0">
                  <a:solidFill>
                    <a:schemeClr val="bg1">
                      <a:lumMod val="75000"/>
                    </a:schemeClr>
                  </a:solidFill>
                </a:rPr>
                <a:t>Train with fewer ex?</a:t>
              </a:r>
            </a:p>
          </p:txBody>
        </p:sp>
      </p:grpSp>
      <p:grpSp>
        <p:nvGrpSpPr>
          <p:cNvPr id="28" name="Group 27">
            <a:extLst>
              <a:ext uri="{FF2B5EF4-FFF2-40B4-BE49-F238E27FC236}">
                <a16:creationId xmlns:a16="http://schemas.microsoft.com/office/drawing/2014/main" id="{E4D2D49D-4F16-5E72-356A-6EB19EA98B99}"/>
              </a:ext>
            </a:extLst>
          </p:cNvPr>
          <p:cNvGrpSpPr/>
          <p:nvPr/>
        </p:nvGrpSpPr>
        <p:grpSpPr>
          <a:xfrm rot="10800000">
            <a:off x="4917902" y="3743094"/>
            <a:ext cx="3158437" cy="2029968"/>
            <a:chOff x="6257807" y="1173129"/>
            <a:chExt cx="3158437" cy="2029968"/>
          </a:xfrm>
        </p:grpSpPr>
        <p:pic>
          <p:nvPicPr>
            <p:cNvPr id="29" name="Graphic 28" descr="Speech outline">
              <a:extLst>
                <a:ext uri="{FF2B5EF4-FFF2-40B4-BE49-F238E27FC236}">
                  <a16:creationId xmlns:a16="http://schemas.microsoft.com/office/drawing/2014/main" id="{BAEDDD40-DA7E-6265-255A-6F9C21476D9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30" name="TextBox 29">
              <a:extLst>
                <a:ext uri="{FF2B5EF4-FFF2-40B4-BE49-F238E27FC236}">
                  <a16:creationId xmlns:a16="http://schemas.microsoft.com/office/drawing/2014/main" id="{03A84D60-9341-B78F-9D44-AABC2473118C}"/>
                </a:ext>
              </a:extLst>
            </p:cNvPr>
            <p:cNvSpPr txBox="1"/>
            <p:nvPr/>
          </p:nvSpPr>
          <p:spPr>
            <a:xfrm rot="10800000">
              <a:off x="6782032" y="1579848"/>
              <a:ext cx="2069109" cy="923330"/>
            </a:xfrm>
            <a:prstGeom prst="rect">
              <a:avLst/>
            </a:prstGeom>
            <a:noFill/>
          </p:spPr>
          <p:txBody>
            <a:bodyPr wrap="square" rtlCol="0">
              <a:spAutoFit/>
            </a:bodyPr>
            <a:lstStyle/>
            <a:p>
              <a:pPr algn="ctr"/>
              <a:r>
                <a:rPr lang="en-US" dirty="0">
                  <a:solidFill>
                    <a:schemeClr val="bg1">
                      <a:lumMod val="75000"/>
                    </a:schemeClr>
                  </a:solidFill>
                </a:rPr>
                <a:t>Pipeline system due to lack of E2E data. </a:t>
              </a:r>
            </a:p>
            <a:p>
              <a:pPr algn="ctr"/>
              <a:r>
                <a:rPr lang="en-US" dirty="0">
                  <a:solidFill>
                    <a:schemeClr val="bg1">
                      <a:lumMod val="75000"/>
                    </a:schemeClr>
                  </a:solidFill>
                </a:rPr>
                <a:t>E2E system?</a:t>
              </a:r>
            </a:p>
          </p:txBody>
        </p:sp>
      </p:grpSp>
      <p:grpSp>
        <p:nvGrpSpPr>
          <p:cNvPr id="31" name="Group 30">
            <a:extLst>
              <a:ext uri="{FF2B5EF4-FFF2-40B4-BE49-F238E27FC236}">
                <a16:creationId xmlns:a16="http://schemas.microsoft.com/office/drawing/2014/main" id="{877B0DBA-C051-F9C5-A63D-C5CE26C32009}"/>
              </a:ext>
            </a:extLst>
          </p:cNvPr>
          <p:cNvGrpSpPr/>
          <p:nvPr/>
        </p:nvGrpSpPr>
        <p:grpSpPr>
          <a:xfrm rot="10800000">
            <a:off x="7580240" y="3296456"/>
            <a:ext cx="3158437" cy="2029968"/>
            <a:chOff x="6257807" y="1173129"/>
            <a:chExt cx="3158437" cy="2029968"/>
          </a:xfrm>
        </p:grpSpPr>
        <p:pic>
          <p:nvPicPr>
            <p:cNvPr id="32" name="Graphic 31" descr="Speech outline">
              <a:extLst>
                <a:ext uri="{FF2B5EF4-FFF2-40B4-BE49-F238E27FC236}">
                  <a16:creationId xmlns:a16="http://schemas.microsoft.com/office/drawing/2014/main" id="{3F9F2CE1-25DB-9BBB-D836-131F2E94DDD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257807" y="1173129"/>
              <a:ext cx="3158437" cy="2029968"/>
            </a:xfrm>
            <a:prstGeom prst="rect">
              <a:avLst/>
            </a:prstGeom>
          </p:spPr>
        </p:pic>
        <p:sp>
          <p:nvSpPr>
            <p:cNvPr id="33" name="TextBox 32">
              <a:extLst>
                <a:ext uri="{FF2B5EF4-FFF2-40B4-BE49-F238E27FC236}">
                  <a16:creationId xmlns:a16="http://schemas.microsoft.com/office/drawing/2014/main" id="{5A57B585-E1F2-3EE9-647E-CDFFC785373D}"/>
                </a:ext>
              </a:extLst>
            </p:cNvPr>
            <p:cNvSpPr txBox="1"/>
            <p:nvPr/>
          </p:nvSpPr>
          <p:spPr>
            <a:xfrm rot="10800000">
              <a:off x="6782032" y="1579848"/>
              <a:ext cx="2069109" cy="923330"/>
            </a:xfrm>
            <a:prstGeom prst="rect">
              <a:avLst/>
            </a:prstGeom>
            <a:noFill/>
          </p:spPr>
          <p:txBody>
            <a:bodyPr wrap="square" rtlCol="0">
              <a:spAutoFit/>
            </a:bodyPr>
            <a:lstStyle/>
            <a:p>
              <a:pPr algn="ctr"/>
              <a:r>
                <a:rPr lang="en-US" dirty="0"/>
                <a:t>New domains? Universal Semantic Parsing?</a:t>
              </a:r>
            </a:p>
          </p:txBody>
        </p:sp>
      </p:grpSp>
      <p:sp>
        <p:nvSpPr>
          <p:cNvPr id="34" name="Oval 33">
            <a:extLst>
              <a:ext uri="{FF2B5EF4-FFF2-40B4-BE49-F238E27FC236}">
                <a16:creationId xmlns:a16="http://schemas.microsoft.com/office/drawing/2014/main" id="{01EACEEC-7B20-CA2B-2BAA-76DD2F027530}"/>
              </a:ext>
            </a:extLst>
          </p:cNvPr>
          <p:cNvSpPr/>
          <p:nvPr/>
        </p:nvSpPr>
        <p:spPr>
          <a:xfrm>
            <a:off x="7704211" y="3410969"/>
            <a:ext cx="415637" cy="4156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5" name="Oval 34">
            <a:extLst>
              <a:ext uri="{FF2B5EF4-FFF2-40B4-BE49-F238E27FC236}">
                <a16:creationId xmlns:a16="http://schemas.microsoft.com/office/drawing/2014/main" id="{329E3B66-1AE7-4506-79F1-F420B3C457B1}"/>
              </a:ext>
            </a:extLst>
          </p:cNvPr>
          <p:cNvSpPr/>
          <p:nvPr/>
        </p:nvSpPr>
        <p:spPr>
          <a:xfrm>
            <a:off x="8993752" y="1595176"/>
            <a:ext cx="415637" cy="4156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6" name="Oval 35">
            <a:extLst>
              <a:ext uri="{FF2B5EF4-FFF2-40B4-BE49-F238E27FC236}">
                <a16:creationId xmlns:a16="http://schemas.microsoft.com/office/drawing/2014/main" id="{261EF985-4367-AB5E-44C4-A4D9D1D5C027}"/>
              </a:ext>
            </a:extLst>
          </p:cNvPr>
          <p:cNvSpPr/>
          <p:nvPr/>
        </p:nvSpPr>
        <p:spPr>
          <a:xfrm>
            <a:off x="6309740" y="5444917"/>
            <a:ext cx="415637" cy="4156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2EB3613B-3EF0-C565-FDF3-740348E69887}"/>
              </a:ext>
            </a:extLst>
          </p:cNvPr>
          <p:cNvSpPr/>
          <p:nvPr/>
        </p:nvSpPr>
        <p:spPr>
          <a:xfrm>
            <a:off x="8991870" y="5011002"/>
            <a:ext cx="608622" cy="6086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a:t>
            </a:r>
          </a:p>
        </p:txBody>
      </p:sp>
      <p:grpSp>
        <p:nvGrpSpPr>
          <p:cNvPr id="38" name="Group 37">
            <a:extLst>
              <a:ext uri="{FF2B5EF4-FFF2-40B4-BE49-F238E27FC236}">
                <a16:creationId xmlns:a16="http://schemas.microsoft.com/office/drawing/2014/main" id="{DA282CF2-26FF-12A5-A9AC-2C5AD8A47B4C}"/>
              </a:ext>
            </a:extLst>
          </p:cNvPr>
          <p:cNvGrpSpPr/>
          <p:nvPr/>
        </p:nvGrpSpPr>
        <p:grpSpPr>
          <a:xfrm>
            <a:off x="10002046" y="2681756"/>
            <a:ext cx="763658" cy="800119"/>
            <a:chOff x="924439" y="1435617"/>
            <a:chExt cx="1140077" cy="1194509"/>
          </a:xfrm>
          <a:solidFill>
            <a:schemeClr val="tx1"/>
          </a:solidFill>
        </p:grpSpPr>
        <p:sp>
          <p:nvSpPr>
            <p:cNvPr id="39" name="Oval 38">
              <a:extLst>
                <a:ext uri="{FF2B5EF4-FFF2-40B4-BE49-F238E27FC236}">
                  <a16:creationId xmlns:a16="http://schemas.microsoft.com/office/drawing/2014/main" id="{E1D57D53-19F5-0838-DDA8-E9A3ADA8E215}"/>
                </a:ext>
              </a:extLst>
            </p:cNvPr>
            <p:cNvSpPr/>
            <p:nvPr/>
          </p:nvSpPr>
          <p:spPr>
            <a:xfrm>
              <a:off x="1491150" y="1892961"/>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52AAA0C-2EB4-6120-81B3-361EECB9BCD5}"/>
                </a:ext>
              </a:extLst>
            </p:cNvPr>
            <p:cNvSpPr/>
            <p:nvPr/>
          </p:nvSpPr>
          <p:spPr>
            <a:xfrm>
              <a:off x="1215316" y="2343443"/>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2A328DC-112F-C2DE-FC61-38A949FBE7F6}"/>
                </a:ext>
              </a:extLst>
            </p:cNvPr>
            <p:cNvSpPr/>
            <p:nvPr/>
          </p:nvSpPr>
          <p:spPr>
            <a:xfrm>
              <a:off x="1777833" y="2343443"/>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A40DCBA-7A42-655A-0E74-971794A669A8}"/>
                </a:ext>
              </a:extLst>
            </p:cNvPr>
            <p:cNvCxnSpPr>
              <a:cxnSpLocks/>
            </p:cNvCxnSpPr>
            <p:nvPr/>
          </p:nvCxnSpPr>
          <p:spPr>
            <a:xfrm flipH="1">
              <a:off x="1341743" y="2049898"/>
              <a:ext cx="298007" cy="45734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3CDD3C6-031A-CD27-D176-700E20CE13BC}"/>
                </a:ext>
              </a:extLst>
            </p:cNvPr>
            <p:cNvCxnSpPr>
              <a:cxnSpLocks/>
            </p:cNvCxnSpPr>
            <p:nvPr/>
          </p:nvCxnSpPr>
          <p:spPr>
            <a:xfrm>
              <a:off x="1639750" y="2049898"/>
              <a:ext cx="287490" cy="45734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12CB5A00-7462-5EF3-7863-BE86B72D47E8}"/>
                </a:ext>
              </a:extLst>
            </p:cNvPr>
            <p:cNvSpPr/>
            <p:nvPr/>
          </p:nvSpPr>
          <p:spPr>
            <a:xfrm>
              <a:off x="1200273" y="1435617"/>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5453AA8-B4E1-3D19-21A1-2F6E5A62CB12}"/>
                </a:ext>
              </a:extLst>
            </p:cNvPr>
            <p:cNvSpPr/>
            <p:nvPr/>
          </p:nvSpPr>
          <p:spPr>
            <a:xfrm>
              <a:off x="924439" y="1886099"/>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844EEAFD-FD9F-4194-21A5-823AA746BA61}"/>
                </a:ext>
              </a:extLst>
            </p:cNvPr>
            <p:cNvCxnSpPr>
              <a:cxnSpLocks/>
            </p:cNvCxnSpPr>
            <p:nvPr/>
          </p:nvCxnSpPr>
          <p:spPr>
            <a:xfrm flipH="1">
              <a:off x="1062294" y="1602465"/>
              <a:ext cx="286579" cy="44743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CB919B0-1F24-5B2E-B929-C7047B243EFA}"/>
                </a:ext>
              </a:extLst>
            </p:cNvPr>
            <p:cNvCxnSpPr>
              <a:cxnSpLocks/>
            </p:cNvCxnSpPr>
            <p:nvPr/>
          </p:nvCxnSpPr>
          <p:spPr>
            <a:xfrm>
              <a:off x="1341743" y="1602465"/>
              <a:ext cx="298007" cy="44743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464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7"/>
                                        </p:tgtEl>
                                      </p:cBhvr>
                                    </p:animEffect>
                                    <p:animScale>
                                      <p:cBhvr>
                                        <p:cTn id="7" dur="250" autoRev="1" fill="hold"/>
                                        <p:tgtEl>
                                          <p:spTgt spid="37"/>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1"/>
                                        </p:tgtEl>
                                      </p:cBhvr>
                                    </p:animEffect>
                                    <p:animScale>
                                      <p:cBhvr>
                                        <p:cTn id="10" dur="250" autoRev="1" fill="hold"/>
                                        <p:tgtEl>
                                          <p:spTgt spid="3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A5A9-6931-DD18-27EE-5EE1AAE8F6C9}"/>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D2D56FF5-A91E-A199-0264-EC8D08884A64}"/>
              </a:ext>
            </a:extLst>
          </p:cNvPr>
          <p:cNvSpPr>
            <a:spLocks noGrp="1"/>
          </p:cNvSpPr>
          <p:nvPr>
            <p:ph idx="1"/>
          </p:nvPr>
        </p:nvSpPr>
        <p:spPr>
          <a:xfrm>
            <a:off x="838200" y="1825625"/>
            <a:ext cx="10515600" cy="588963"/>
          </a:xfrm>
        </p:spPr>
        <p:txBody>
          <a:bodyPr/>
          <a:lstStyle/>
          <a:p>
            <a:pPr marL="0" indent="0">
              <a:buNone/>
            </a:pPr>
            <a:r>
              <a:rPr lang="en-US" dirty="0"/>
              <a:t>Zeroshot Domain Adaptation for Semantic Parsing</a:t>
            </a:r>
          </a:p>
        </p:txBody>
      </p:sp>
      <p:sp>
        <p:nvSpPr>
          <p:cNvPr id="4" name="Date Placeholder 3">
            <a:extLst>
              <a:ext uri="{FF2B5EF4-FFF2-40B4-BE49-F238E27FC236}">
                <a16:creationId xmlns:a16="http://schemas.microsoft.com/office/drawing/2014/main" id="{ECE9213F-AF43-05A6-0EDA-486F18770E3A}"/>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1702FD1E-5267-47A5-DC0A-3392F480895B}"/>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6E8897FC-E4A3-20AF-F0B8-7B75DC66DA7E}"/>
              </a:ext>
            </a:extLst>
          </p:cNvPr>
          <p:cNvSpPr>
            <a:spLocks noGrp="1"/>
          </p:cNvSpPr>
          <p:nvPr>
            <p:ph type="sldNum" sz="quarter" idx="12"/>
          </p:nvPr>
        </p:nvSpPr>
        <p:spPr/>
        <p:txBody>
          <a:bodyPr/>
          <a:lstStyle/>
          <a:p>
            <a:fld id="{D7ADE906-F283-C946-BC01-81E82A8FB615}" type="slidenum">
              <a:rPr lang="en-US" smtClean="0"/>
              <a:pPr/>
              <a:t>76</a:t>
            </a:fld>
            <a:endParaRPr lang="en-US" dirty="0"/>
          </a:p>
        </p:txBody>
      </p:sp>
      <p:pic>
        <p:nvPicPr>
          <p:cNvPr id="8" name="Graphic 7" descr="Database with solid fill">
            <a:extLst>
              <a:ext uri="{FF2B5EF4-FFF2-40B4-BE49-F238E27FC236}">
                <a16:creationId xmlns:a16="http://schemas.microsoft.com/office/drawing/2014/main" id="{E2FDF70B-A224-A736-451C-89B663D6A3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8338" y="2971800"/>
            <a:ext cx="914400" cy="914400"/>
          </a:xfrm>
          <a:prstGeom prst="rect">
            <a:avLst/>
          </a:prstGeom>
        </p:spPr>
      </p:pic>
      <p:pic>
        <p:nvPicPr>
          <p:cNvPr id="9" name="Graphic 8" descr="Database with solid fill">
            <a:extLst>
              <a:ext uri="{FF2B5EF4-FFF2-40B4-BE49-F238E27FC236}">
                <a16:creationId xmlns:a16="http://schemas.microsoft.com/office/drawing/2014/main" id="{A140D27C-8FEF-436F-7382-3C9A252D92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09938" y="2971800"/>
            <a:ext cx="914400" cy="914400"/>
          </a:xfrm>
          <a:prstGeom prst="rect">
            <a:avLst/>
          </a:prstGeom>
        </p:spPr>
      </p:pic>
      <p:pic>
        <p:nvPicPr>
          <p:cNvPr id="10" name="Graphic 9" descr="Database with solid fill">
            <a:extLst>
              <a:ext uri="{FF2B5EF4-FFF2-40B4-BE49-F238E27FC236}">
                <a16:creationId xmlns:a16="http://schemas.microsoft.com/office/drawing/2014/main" id="{000AAC86-7398-F7B1-2487-1649D9BBA4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81538" y="2971800"/>
            <a:ext cx="914400" cy="914400"/>
          </a:xfrm>
          <a:prstGeom prst="rect">
            <a:avLst/>
          </a:prstGeom>
        </p:spPr>
      </p:pic>
      <p:sp>
        <p:nvSpPr>
          <p:cNvPr id="12" name="TextBox 11">
            <a:extLst>
              <a:ext uri="{FF2B5EF4-FFF2-40B4-BE49-F238E27FC236}">
                <a16:creationId xmlns:a16="http://schemas.microsoft.com/office/drawing/2014/main" id="{AF71631F-0831-1F07-E452-8E8A6237B3F2}"/>
              </a:ext>
            </a:extLst>
          </p:cNvPr>
          <p:cNvSpPr txBox="1"/>
          <p:nvPr/>
        </p:nvSpPr>
        <p:spPr>
          <a:xfrm>
            <a:off x="2024066" y="4018420"/>
            <a:ext cx="744114" cy="369332"/>
          </a:xfrm>
          <a:prstGeom prst="rect">
            <a:avLst/>
          </a:prstGeom>
          <a:noFill/>
        </p:spPr>
        <p:txBody>
          <a:bodyPr wrap="none" rtlCol="0">
            <a:spAutoFit/>
          </a:bodyPr>
          <a:lstStyle/>
          <a:p>
            <a:r>
              <a:rPr lang="en-US" dirty="0"/>
              <a:t>Music</a:t>
            </a:r>
          </a:p>
        </p:txBody>
      </p:sp>
      <p:sp>
        <p:nvSpPr>
          <p:cNvPr id="13" name="TextBox 12">
            <a:extLst>
              <a:ext uri="{FF2B5EF4-FFF2-40B4-BE49-F238E27FC236}">
                <a16:creationId xmlns:a16="http://schemas.microsoft.com/office/drawing/2014/main" id="{B2B4CF80-27FD-9D21-B8B3-648D84AE61E7}"/>
              </a:ext>
            </a:extLst>
          </p:cNvPr>
          <p:cNvSpPr txBox="1"/>
          <p:nvPr/>
        </p:nvSpPr>
        <p:spPr>
          <a:xfrm>
            <a:off x="3309938" y="4022209"/>
            <a:ext cx="999633" cy="369332"/>
          </a:xfrm>
          <a:prstGeom prst="rect">
            <a:avLst/>
          </a:prstGeom>
          <a:noFill/>
        </p:spPr>
        <p:txBody>
          <a:bodyPr wrap="none" rtlCol="0">
            <a:spAutoFit/>
          </a:bodyPr>
          <a:lstStyle/>
          <a:p>
            <a:r>
              <a:rPr lang="en-US" dirty="0"/>
              <a:t>Weather</a:t>
            </a:r>
          </a:p>
        </p:txBody>
      </p:sp>
      <p:sp>
        <p:nvSpPr>
          <p:cNvPr id="14" name="TextBox 13">
            <a:extLst>
              <a:ext uri="{FF2B5EF4-FFF2-40B4-BE49-F238E27FC236}">
                <a16:creationId xmlns:a16="http://schemas.microsoft.com/office/drawing/2014/main" id="{DD2F4162-A2D0-4B31-CEC4-2DCDE8CC156C}"/>
              </a:ext>
            </a:extLst>
          </p:cNvPr>
          <p:cNvSpPr txBox="1"/>
          <p:nvPr/>
        </p:nvSpPr>
        <p:spPr>
          <a:xfrm>
            <a:off x="4607983" y="4018420"/>
            <a:ext cx="1061509" cy="369332"/>
          </a:xfrm>
          <a:prstGeom prst="rect">
            <a:avLst/>
          </a:prstGeom>
          <a:noFill/>
        </p:spPr>
        <p:txBody>
          <a:bodyPr wrap="none" rtlCol="0">
            <a:spAutoFit/>
          </a:bodyPr>
          <a:lstStyle/>
          <a:p>
            <a:r>
              <a:rPr lang="en-US" dirty="0"/>
              <a:t>Shopping</a:t>
            </a:r>
          </a:p>
        </p:txBody>
      </p:sp>
      <p:sp>
        <p:nvSpPr>
          <p:cNvPr id="15" name="TextBox 14">
            <a:extLst>
              <a:ext uri="{FF2B5EF4-FFF2-40B4-BE49-F238E27FC236}">
                <a16:creationId xmlns:a16="http://schemas.microsoft.com/office/drawing/2014/main" id="{03B9DFE7-CF46-B341-2BCC-04EDC8E8EFD9}"/>
              </a:ext>
            </a:extLst>
          </p:cNvPr>
          <p:cNvSpPr txBox="1"/>
          <p:nvPr/>
        </p:nvSpPr>
        <p:spPr>
          <a:xfrm>
            <a:off x="8909511" y="4018420"/>
            <a:ext cx="745204" cy="369332"/>
          </a:xfrm>
          <a:prstGeom prst="rect">
            <a:avLst/>
          </a:prstGeom>
          <a:noFill/>
        </p:spPr>
        <p:txBody>
          <a:bodyPr wrap="none" rtlCol="0">
            <a:spAutoFit/>
          </a:bodyPr>
          <a:lstStyle/>
          <a:p>
            <a:r>
              <a:rPr lang="en-US" dirty="0"/>
              <a:t>Books</a:t>
            </a:r>
          </a:p>
        </p:txBody>
      </p:sp>
      <p:pic>
        <p:nvPicPr>
          <p:cNvPr id="17" name="Graphic 16" descr="List with solid fill">
            <a:extLst>
              <a:ext uri="{FF2B5EF4-FFF2-40B4-BE49-F238E27FC236}">
                <a16:creationId xmlns:a16="http://schemas.microsoft.com/office/drawing/2014/main" id="{D0CE36AE-8E9C-A9D0-31C6-37606A1370C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97515" y="2971800"/>
            <a:ext cx="914400" cy="914400"/>
          </a:xfrm>
          <a:prstGeom prst="rect">
            <a:avLst/>
          </a:prstGeom>
        </p:spPr>
      </p:pic>
      <p:grpSp>
        <p:nvGrpSpPr>
          <p:cNvPr id="18" name="Group 17">
            <a:extLst>
              <a:ext uri="{FF2B5EF4-FFF2-40B4-BE49-F238E27FC236}">
                <a16:creationId xmlns:a16="http://schemas.microsoft.com/office/drawing/2014/main" id="{C336C217-E4C9-83F1-2F99-8B438CCAB497}"/>
              </a:ext>
            </a:extLst>
          </p:cNvPr>
          <p:cNvGrpSpPr/>
          <p:nvPr/>
        </p:nvGrpSpPr>
        <p:grpSpPr>
          <a:xfrm>
            <a:off x="2852738" y="5166437"/>
            <a:ext cx="2113935" cy="712885"/>
            <a:chOff x="7163585" y="3635045"/>
            <a:chExt cx="2113935" cy="712885"/>
          </a:xfrm>
        </p:grpSpPr>
        <p:grpSp>
          <p:nvGrpSpPr>
            <p:cNvPr id="19" name="Group 18">
              <a:extLst>
                <a:ext uri="{FF2B5EF4-FFF2-40B4-BE49-F238E27FC236}">
                  <a16:creationId xmlns:a16="http://schemas.microsoft.com/office/drawing/2014/main" id="{952A9D56-921D-A677-FC1E-D5DA8E5E9824}"/>
                </a:ext>
              </a:extLst>
            </p:cNvPr>
            <p:cNvGrpSpPr/>
            <p:nvPr/>
          </p:nvGrpSpPr>
          <p:grpSpPr>
            <a:xfrm>
              <a:off x="7163585" y="3653059"/>
              <a:ext cx="2113935" cy="694871"/>
              <a:chOff x="2767012" y="2861186"/>
              <a:chExt cx="2113935" cy="694871"/>
            </a:xfrm>
          </p:grpSpPr>
          <p:sp>
            <p:nvSpPr>
              <p:cNvPr id="21" name="Rounded Rectangle 20">
                <a:extLst>
                  <a:ext uri="{FF2B5EF4-FFF2-40B4-BE49-F238E27FC236}">
                    <a16:creationId xmlns:a16="http://schemas.microsoft.com/office/drawing/2014/main" id="{133F9DCF-5F50-AC92-4518-5AEAF3063AED}"/>
                  </a:ext>
                </a:extLst>
              </p:cNvPr>
              <p:cNvSpPr/>
              <p:nvPr/>
            </p:nvSpPr>
            <p:spPr>
              <a:xfrm>
                <a:off x="2885905" y="2861186"/>
                <a:ext cx="1882740" cy="69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D5E4E86-1D79-67D8-E5DF-609DD3C60858}"/>
                  </a:ext>
                </a:extLst>
              </p:cNvPr>
              <p:cNvSpPr txBox="1"/>
              <p:nvPr/>
            </p:nvSpPr>
            <p:spPr>
              <a:xfrm>
                <a:off x="2767012" y="3146409"/>
                <a:ext cx="2113935" cy="369332"/>
              </a:xfrm>
              <a:prstGeom prst="rect">
                <a:avLst/>
              </a:prstGeom>
              <a:noFill/>
            </p:spPr>
            <p:txBody>
              <a:bodyPr wrap="square" rtlCol="0">
                <a:spAutoFit/>
              </a:bodyPr>
              <a:lstStyle/>
              <a:p>
                <a:pPr algn="ctr"/>
                <a:r>
                  <a:rPr lang="en-US" dirty="0"/>
                  <a:t>Semantic Parsing</a:t>
                </a:r>
              </a:p>
            </p:txBody>
          </p:sp>
        </p:grpSp>
        <p:pic>
          <p:nvPicPr>
            <p:cNvPr id="20" name="Graphic 19" descr="Single gear">
              <a:extLst>
                <a:ext uri="{FF2B5EF4-FFF2-40B4-BE49-F238E27FC236}">
                  <a16:creationId xmlns:a16="http://schemas.microsoft.com/office/drawing/2014/main" id="{3D09C5AF-D533-046D-87E2-B172DE8F1D7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91952" y="3635045"/>
              <a:ext cx="457200" cy="457200"/>
            </a:xfrm>
            <a:prstGeom prst="rect">
              <a:avLst/>
            </a:prstGeom>
          </p:spPr>
        </p:pic>
      </p:grpSp>
      <p:cxnSp>
        <p:nvCxnSpPr>
          <p:cNvPr id="24" name="Straight Arrow Connector 23">
            <a:extLst>
              <a:ext uri="{FF2B5EF4-FFF2-40B4-BE49-F238E27FC236}">
                <a16:creationId xmlns:a16="http://schemas.microsoft.com/office/drawing/2014/main" id="{19CCE73F-8984-3044-349D-ED9C21626D56}"/>
              </a:ext>
            </a:extLst>
          </p:cNvPr>
          <p:cNvCxnSpPr/>
          <p:nvPr/>
        </p:nvCxnSpPr>
        <p:spPr>
          <a:xfrm flipH="1">
            <a:off x="5472113" y="3886200"/>
            <a:ext cx="2514600" cy="129825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317A1F1-7D55-87E9-FB94-4C3A642AC3E3}"/>
              </a:ext>
            </a:extLst>
          </p:cNvPr>
          <p:cNvSpPr txBox="1"/>
          <p:nvPr/>
        </p:nvSpPr>
        <p:spPr>
          <a:xfrm>
            <a:off x="10105750" y="3057030"/>
            <a:ext cx="1671932" cy="1200329"/>
          </a:xfrm>
          <a:prstGeom prst="rect">
            <a:avLst/>
          </a:prstGeom>
          <a:noFill/>
        </p:spPr>
        <p:txBody>
          <a:bodyPr wrap="none" rtlCol="0">
            <a:spAutoFit/>
          </a:bodyPr>
          <a:lstStyle/>
          <a:p>
            <a:pPr algn="ctr"/>
            <a:r>
              <a:rPr lang="en-US" dirty="0"/>
              <a:t>Schema</a:t>
            </a:r>
            <a:br>
              <a:rPr lang="en-US" dirty="0"/>
            </a:br>
            <a:r>
              <a:rPr lang="en-US" dirty="0"/>
              <a:t>(intents + slots: </a:t>
            </a:r>
          </a:p>
          <a:p>
            <a:pPr algn="ctr"/>
            <a:r>
              <a:rPr lang="en-US" dirty="0"/>
              <a:t>author name,</a:t>
            </a:r>
          </a:p>
          <a:p>
            <a:pPr algn="ctr"/>
            <a:r>
              <a:rPr lang="en-US" dirty="0"/>
              <a:t>read book etc.)</a:t>
            </a:r>
          </a:p>
        </p:txBody>
      </p:sp>
      <p:grpSp>
        <p:nvGrpSpPr>
          <p:cNvPr id="27" name="Group 26">
            <a:extLst>
              <a:ext uri="{FF2B5EF4-FFF2-40B4-BE49-F238E27FC236}">
                <a16:creationId xmlns:a16="http://schemas.microsoft.com/office/drawing/2014/main" id="{CA2917A8-3E3A-1277-9739-2EF64B6CCD1E}"/>
              </a:ext>
            </a:extLst>
          </p:cNvPr>
          <p:cNvGrpSpPr/>
          <p:nvPr/>
        </p:nvGrpSpPr>
        <p:grpSpPr>
          <a:xfrm>
            <a:off x="8208042" y="2785499"/>
            <a:ext cx="1287002" cy="1287002"/>
            <a:chOff x="8208042" y="2458115"/>
            <a:chExt cx="1287002" cy="1287002"/>
          </a:xfrm>
        </p:grpSpPr>
        <p:pic>
          <p:nvPicPr>
            <p:cNvPr id="11" name="Graphic 10" descr="Database with solid fill">
              <a:extLst>
                <a:ext uri="{FF2B5EF4-FFF2-40B4-BE49-F238E27FC236}">
                  <a16:creationId xmlns:a16="http://schemas.microsoft.com/office/drawing/2014/main" id="{34595779-44FA-85F0-810D-CED372D973C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67713" y="2644416"/>
              <a:ext cx="914400" cy="914400"/>
            </a:xfrm>
            <a:prstGeom prst="rect">
              <a:avLst/>
            </a:prstGeom>
          </p:spPr>
        </p:pic>
        <p:sp>
          <p:nvSpPr>
            <p:cNvPr id="26" name="Multiply 25">
              <a:extLst>
                <a:ext uri="{FF2B5EF4-FFF2-40B4-BE49-F238E27FC236}">
                  <a16:creationId xmlns:a16="http://schemas.microsoft.com/office/drawing/2014/main" id="{BF13212E-61C9-2000-4DEA-23E2EB16A8BD}"/>
                </a:ext>
              </a:extLst>
            </p:cNvPr>
            <p:cNvSpPr/>
            <p:nvPr/>
          </p:nvSpPr>
          <p:spPr>
            <a:xfrm>
              <a:off x="8208042" y="2458115"/>
              <a:ext cx="1287002" cy="1287002"/>
            </a:xfrm>
            <a:prstGeom prst="mathMultiply">
              <a:avLst>
                <a:gd name="adj1" fmla="val 891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Graphic 27" descr="Music with solid fill">
            <a:extLst>
              <a:ext uri="{FF2B5EF4-FFF2-40B4-BE49-F238E27FC236}">
                <a16:creationId xmlns:a16="http://schemas.microsoft.com/office/drawing/2014/main" id="{400CB42F-4A98-1A48-A5C7-107105858C1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209800" y="2669045"/>
            <a:ext cx="369332" cy="369332"/>
          </a:xfrm>
          <a:prstGeom prst="rect">
            <a:avLst/>
          </a:prstGeom>
        </p:spPr>
      </p:pic>
      <p:pic>
        <p:nvPicPr>
          <p:cNvPr id="29" name="Graphic 28" descr="Shopping bag with solid fill">
            <a:extLst>
              <a:ext uri="{FF2B5EF4-FFF2-40B4-BE49-F238E27FC236}">
                <a16:creationId xmlns:a16="http://schemas.microsoft.com/office/drawing/2014/main" id="{ED919A61-1BA0-95E6-441E-F04B044750F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980520" y="2656166"/>
            <a:ext cx="369332" cy="369332"/>
          </a:xfrm>
          <a:prstGeom prst="rect">
            <a:avLst/>
          </a:prstGeom>
        </p:spPr>
      </p:pic>
      <p:pic>
        <p:nvPicPr>
          <p:cNvPr id="30" name="Graphic 29" descr="Partial sun with solid fill">
            <a:extLst>
              <a:ext uri="{FF2B5EF4-FFF2-40B4-BE49-F238E27FC236}">
                <a16:creationId xmlns:a16="http://schemas.microsoft.com/office/drawing/2014/main" id="{3A1C43C7-845D-1D0D-B27C-CC227A589BC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569723" y="2603555"/>
            <a:ext cx="394830" cy="394830"/>
          </a:xfrm>
          <a:prstGeom prst="rect">
            <a:avLst/>
          </a:prstGeom>
        </p:spPr>
      </p:pic>
      <p:pic>
        <p:nvPicPr>
          <p:cNvPr id="16" name="Graphic 15" descr="Books with solid fill">
            <a:extLst>
              <a:ext uri="{FF2B5EF4-FFF2-40B4-BE49-F238E27FC236}">
                <a16:creationId xmlns:a16="http://schemas.microsoft.com/office/drawing/2014/main" id="{A3E2B889-3F1A-DBB9-106E-D0F341B011C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033860" y="2448490"/>
            <a:ext cx="457200" cy="457200"/>
          </a:xfrm>
          <a:prstGeom prst="rect">
            <a:avLst/>
          </a:prstGeom>
        </p:spPr>
      </p:pic>
    </p:spTree>
    <p:extLst>
      <p:ext uri="{BB962C8B-B14F-4D97-AF65-F5344CB8AC3E}">
        <p14:creationId xmlns:p14="http://schemas.microsoft.com/office/powerpoint/2010/main" val="110792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nodeType="clickEffect">
                                  <p:stCondLst>
                                    <p:cond delay="0"/>
                                  </p:stCondLst>
                                  <p:childTnLst>
                                    <p:animEffect transition="out" filter="fade">
                                      <p:cBhvr>
                                        <p:cTn id="50" dur="500" tmFilter="0, 0; .2, .5; .8, .5; 1, 0"/>
                                        <p:tgtEl>
                                          <p:spTgt spid="18"/>
                                        </p:tgtEl>
                                      </p:cBhvr>
                                    </p:animEffect>
                                    <p:animScale>
                                      <p:cBhvr>
                                        <p:cTn id="51"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2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D792-6DE9-F80C-B303-1D81347037C3}"/>
              </a:ext>
            </a:extLst>
          </p:cNvPr>
          <p:cNvSpPr>
            <a:spLocks noGrp="1"/>
          </p:cNvSpPr>
          <p:nvPr>
            <p:ph type="title"/>
          </p:nvPr>
        </p:nvSpPr>
        <p:spPr/>
        <p:txBody>
          <a:bodyPr/>
          <a:lstStyle/>
          <a:p>
            <a:r>
              <a:rPr lang="en-US" dirty="0"/>
              <a:t>Prior Work</a:t>
            </a:r>
          </a:p>
        </p:txBody>
      </p:sp>
      <p:sp>
        <p:nvSpPr>
          <p:cNvPr id="3" name="Content Placeholder 2">
            <a:extLst>
              <a:ext uri="{FF2B5EF4-FFF2-40B4-BE49-F238E27FC236}">
                <a16:creationId xmlns:a16="http://schemas.microsoft.com/office/drawing/2014/main" id="{E717EC4E-C21F-E138-3DEF-C9774BFE754C}"/>
              </a:ext>
            </a:extLst>
          </p:cNvPr>
          <p:cNvSpPr>
            <a:spLocks noGrp="1"/>
          </p:cNvSpPr>
          <p:nvPr>
            <p:ph idx="1"/>
          </p:nvPr>
        </p:nvSpPr>
        <p:spPr/>
        <p:txBody>
          <a:bodyPr/>
          <a:lstStyle/>
          <a:p>
            <a:r>
              <a:rPr lang="en-US" dirty="0"/>
              <a:t>Simple utterances [Bapna et al. 2017, Lee and Jha 2019, Yu et al. 2021]</a:t>
            </a:r>
          </a:p>
          <a:p>
            <a:r>
              <a:rPr lang="en-US" dirty="0"/>
              <a:t>Complex utterances with well-defined grammars [Herzig and Berant 2018, Dong and Lapata 2018, Wu et al. 2021]</a:t>
            </a:r>
          </a:p>
          <a:p>
            <a:r>
              <a:rPr lang="en-US" dirty="0"/>
              <a:t>Few-shot in complex utterances [Shrivastava et al. 2021, Mansimov and Zhang 2021, Ghoshal et al. 2020, Shin et al. 2021, Desai et al. 2021]</a:t>
            </a:r>
          </a:p>
          <a:p>
            <a:endParaRPr lang="en-US" dirty="0"/>
          </a:p>
        </p:txBody>
      </p:sp>
      <p:sp>
        <p:nvSpPr>
          <p:cNvPr id="4" name="Date Placeholder 3">
            <a:extLst>
              <a:ext uri="{FF2B5EF4-FFF2-40B4-BE49-F238E27FC236}">
                <a16:creationId xmlns:a16="http://schemas.microsoft.com/office/drawing/2014/main" id="{3BB039F0-503B-6CCE-AC53-8568FC3EC344}"/>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5E748C07-B20C-6B85-41C7-E5DF135B304C}"/>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D41ABE96-ED9B-4965-0620-2A8C747A9CDC}"/>
              </a:ext>
            </a:extLst>
          </p:cNvPr>
          <p:cNvSpPr>
            <a:spLocks noGrp="1"/>
          </p:cNvSpPr>
          <p:nvPr>
            <p:ph type="sldNum" sz="quarter" idx="12"/>
          </p:nvPr>
        </p:nvSpPr>
        <p:spPr/>
        <p:txBody>
          <a:bodyPr/>
          <a:lstStyle/>
          <a:p>
            <a:fld id="{D7ADE906-F283-C946-BC01-81E82A8FB615}" type="slidenum">
              <a:rPr lang="en-US" smtClean="0"/>
              <a:pPr/>
              <a:t>77</a:t>
            </a:fld>
            <a:endParaRPr lang="en-US" dirty="0"/>
          </a:p>
        </p:txBody>
      </p:sp>
    </p:spTree>
    <p:extLst>
      <p:ext uri="{BB962C8B-B14F-4D97-AF65-F5344CB8AC3E}">
        <p14:creationId xmlns:p14="http://schemas.microsoft.com/office/powerpoint/2010/main" val="263896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E82F-9E2B-5BA9-9586-B0DB2736F10A}"/>
              </a:ext>
            </a:extLst>
          </p:cNvPr>
          <p:cNvSpPr>
            <a:spLocks noGrp="1"/>
          </p:cNvSpPr>
          <p:nvPr>
            <p:ph type="title"/>
          </p:nvPr>
        </p:nvSpPr>
        <p:spPr/>
        <p:txBody>
          <a:bodyPr/>
          <a:lstStyle/>
          <a:p>
            <a:r>
              <a:rPr lang="en-US" dirty="0"/>
              <a:t>Our goals</a:t>
            </a:r>
          </a:p>
        </p:txBody>
      </p:sp>
      <p:sp>
        <p:nvSpPr>
          <p:cNvPr id="3" name="Content Placeholder 2">
            <a:extLst>
              <a:ext uri="{FF2B5EF4-FFF2-40B4-BE49-F238E27FC236}">
                <a16:creationId xmlns:a16="http://schemas.microsoft.com/office/drawing/2014/main" id="{6E306F72-680E-3E75-7113-15833F655A4E}"/>
              </a:ext>
            </a:extLst>
          </p:cNvPr>
          <p:cNvSpPr>
            <a:spLocks noGrp="1"/>
          </p:cNvSpPr>
          <p:nvPr>
            <p:ph idx="1"/>
          </p:nvPr>
        </p:nvSpPr>
        <p:spPr/>
        <p:txBody>
          <a:bodyPr/>
          <a:lstStyle/>
          <a:p>
            <a:r>
              <a:rPr lang="en-US" dirty="0"/>
              <a:t>We want to perform zero-shot for complex utterances – universal semantic parsing</a:t>
            </a:r>
          </a:p>
          <a:p>
            <a:r>
              <a:rPr lang="en-US" dirty="0"/>
              <a:t>No grammars for task-oriented parsing datasets – creation effort  tantamount to annotation effort</a:t>
            </a:r>
          </a:p>
          <a:p>
            <a:r>
              <a:rPr lang="en-US" dirty="0"/>
              <a:t>Adaptable to few-shot if necessary</a:t>
            </a:r>
          </a:p>
          <a:p>
            <a:r>
              <a:rPr lang="en-US" dirty="0"/>
              <a:t>Efficient in speed and size</a:t>
            </a:r>
          </a:p>
        </p:txBody>
      </p:sp>
      <p:sp>
        <p:nvSpPr>
          <p:cNvPr id="4" name="Date Placeholder 3">
            <a:extLst>
              <a:ext uri="{FF2B5EF4-FFF2-40B4-BE49-F238E27FC236}">
                <a16:creationId xmlns:a16="http://schemas.microsoft.com/office/drawing/2014/main" id="{61ED0699-849B-CF09-CC54-0410CF154850}"/>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FD2ECB76-F58C-0A16-4CB8-11D12BD7782C}"/>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3230C9E9-1B2D-DF19-F415-6111AA4F59AB}"/>
              </a:ext>
            </a:extLst>
          </p:cNvPr>
          <p:cNvSpPr>
            <a:spLocks noGrp="1"/>
          </p:cNvSpPr>
          <p:nvPr>
            <p:ph type="sldNum" sz="quarter" idx="12"/>
          </p:nvPr>
        </p:nvSpPr>
        <p:spPr/>
        <p:txBody>
          <a:bodyPr/>
          <a:lstStyle/>
          <a:p>
            <a:fld id="{D7ADE906-F283-C946-BC01-81E82A8FB615}" type="slidenum">
              <a:rPr lang="en-US" smtClean="0"/>
              <a:pPr/>
              <a:t>78</a:t>
            </a:fld>
            <a:endParaRPr lang="en-US" dirty="0"/>
          </a:p>
        </p:txBody>
      </p:sp>
    </p:spTree>
    <p:extLst>
      <p:ext uri="{BB962C8B-B14F-4D97-AF65-F5344CB8AC3E}">
        <p14:creationId xmlns:p14="http://schemas.microsoft.com/office/powerpoint/2010/main" val="202194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AE3C-A8C8-7956-443D-36AD19C2B247}"/>
              </a:ext>
            </a:extLst>
          </p:cNvPr>
          <p:cNvSpPr>
            <a:spLocks noGrp="1"/>
          </p:cNvSpPr>
          <p:nvPr>
            <p:ph type="title"/>
          </p:nvPr>
        </p:nvSpPr>
        <p:spPr/>
        <p:txBody>
          <a:bodyPr/>
          <a:lstStyle/>
          <a:p>
            <a:r>
              <a:rPr lang="en-US" dirty="0"/>
              <a:t>Proposed Architecture</a:t>
            </a:r>
          </a:p>
        </p:txBody>
      </p:sp>
      <p:sp>
        <p:nvSpPr>
          <p:cNvPr id="3" name="Content Placeholder 2">
            <a:extLst>
              <a:ext uri="{FF2B5EF4-FFF2-40B4-BE49-F238E27FC236}">
                <a16:creationId xmlns:a16="http://schemas.microsoft.com/office/drawing/2014/main" id="{84BB686F-D607-A6CA-7355-63C8C20D57D1}"/>
              </a:ext>
            </a:extLst>
          </p:cNvPr>
          <p:cNvSpPr>
            <a:spLocks noGrp="1"/>
          </p:cNvSpPr>
          <p:nvPr>
            <p:ph idx="1"/>
          </p:nvPr>
        </p:nvSpPr>
        <p:spPr/>
        <p:txBody>
          <a:bodyPr/>
          <a:lstStyle/>
          <a:p>
            <a:r>
              <a:rPr lang="en-US" dirty="0"/>
              <a:t>SEQ2SEQ-PTR + Concept Encoder</a:t>
            </a:r>
          </a:p>
          <a:p>
            <a:r>
              <a:rPr lang="en-US" dirty="0"/>
              <a:t>Encode the schema (intents and slots) using text definitions. When presented with new definitions, should generalize</a:t>
            </a:r>
          </a:p>
          <a:p>
            <a:r>
              <a:rPr lang="en-US" dirty="0"/>
              <a:t>CONCEPT-SEQ2SEQ</a:t>
            </a:r>
          </a:p>
        </p:txBody>
      </p:sp>
      <p:sp>
        <p:nvSpPr>
          <p:cNvPr id="4" name="Date Placeholder 3">
            <a:extLst>
              <a:ext uri="{FF2B5EF4-FFF2-40B4-BE49-F238E27FC236}">
                <a16:creationId xmlns:a16="http://schemas.microsoft.com/office/drawing/2014/main" id="{BBBBA88A-BD1C-7B98-B7BE-42F49B07F3A5}"/>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108E7C20-6E3F-4DF4-FD49-7A1A47201FCF}"/>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8AA4B608-EC30-B878-41BA-4B46872DD73D}"/>
              </a:ext>
            </a:extLst>
          </p:cNvPr>
          <p:cNvSpPr>
            <a:spLocks noGrp="1"/>
          </p:cNvSpPr>
          <p:nvPr>
            <p:ph type="sldNum" sz="quarter" idx="12"/>
          </p:nvPr>
        </p:nvSpPr>
        <p:spPr/>
        <p:txBody>
          <a:bodyPr/>
          <a:lstStyle/>
          <a:p>
            <a:fld id="{D7ADE906-F283-C946-BC01-81E82A8FB615}" type="slidenum">
              <a:rPr lang="en-US" smtClean="0"/>
              <a:pPr/>
              <a:t>79</a:t>
            </a:fld>
            <a:endParaRPr lang="en-US" dirty="0"/>
          </a:p>
        </p:txBody>
      </p:sp>
    </p:spTree>
    <p:extLst>
      <p:ext uri="{BB962C8B-B14F-4D97-AF65-F5344CB8AC3E}">
        <p14:creationId xmlns:p14="http://schemas.microsoft.com/office/powerpoint/2010/main" val="271153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92743A9-4C11-1315-E76F-1451953269B2}"/>
              </a:ext>
            </a:extLst>
          </p:cNvPr>
          <p:cNvSpPr txBox="1"/>
          <p:nvPr/>
        </p:nvSpPr>
        <p:spPr>
          <a:xfrm>
            <a:off x="6122222" y="2142898"/>
            <a:ext cx="1084592" cy="523220"/>
          </a:xfrm>
          <a:prstGeom prst="rect">
            <a:avLst/>
          </a:prstGeom>
          <a:noFill/>
        </p:spPr>
        <p:txBody>
          <a:bodyPr wrap="none" rtlCol="0">
            <a:spAutoFit/>
          </a:bodyPr>
          <a:lstStyle/>
          <a:p>
            <a:r>
              <a:rPr lang="en-US" sz="2800" dirty="0"/>
              <a:t>coffee</a:t>
            </a:r>
          </a:p>
        </p:txBody>
      </p:sp>
      <p:sp>
        <p:nvSpPr>
          <p:cNvPr id="12" name="Rectangle 11">
            <a:extLst>
              <a:ext uri="{FF2B5EF4-FFF2-40B4-BE49-F238E27FC236}">
                <a16:creationId xmlns:a16="http://schemas.microsoft.com/office/drawing/2014/main" id="{91D23CAF-A5B5-812E-106E-76EB44A4CEB7}"/>
              </a:ext>
            </a:extLst>
          </p:cNvPr>
          <p:cNvSpPr/>
          <p:nvPr/>
        </p:nvSpPr>
        <p:spPr>
          <a:xfrm>
            <a:off x="4712867" y="2210544"/>
            <a:ext cx="1898072" cy="3879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IN:GET_DISTANCE</a:t>
            </a:r>
          </a:p>
        </p:txBody>
      </p:sp>
      <p:sp>
        <p:nvSpPr>
          <p:cNvPr id="13" name="Rectangle 12">
            <a:extLst>
              <a:ext uri="{FF2B5EF4-FFF2-40B4-BE49-F238E27FC236}">
                <a16:creationId xmlns:a16="http://schemas.microsoft.com/office/drawing/2014/main" id="{D71CE470-BE15-6752-509D-14F0585242B6}"/>
              </a:ext>
            </a:extLst>
          </p:cNvPr>
          <p:cNvSpPr/>
          <p:nvPr/>
        </p:nvSpPr>
        <p:spPr>
          <a:xfrm>
            <a:off x="5030966" y="3712779"/>
            <a:ext cx="3267103" cy="3879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IN:GET_RESTAURANT_LOCATION</a:t>
            </a:r>
          </a:p>
        </p:txBody>
      </p:sp>
      <p:sp>
        <p:nvSpPr>
          <p:cNvPr id="14" name="Rectangle 13">
            <a:extLst>
              <a:ext uri="{FF2B5EF4-FFF2-40B4-BE49-F238E27FC236}">
                <a16:creationId xmlns:a16="http://schemas.microsoft.com/office/drawing/2014/main" id="{EC514637-6237-E46C-11E4-F37A2992144E}"/>
              </a:ext>
            </a:extLst>
          </p:cNvPr>
          <p:cNvSpPr/>
          <p:nvPr/>
        </p:nvSpPr>
        <p:spPr>
          <a:xfrm>
            <a:off x="5816684" y="2977936"/>
            <a:ext cx="1704108" cy="3879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SL:DESTINATION</a:t>
            </a:r>
          </a:p>
        </p:txBody>
      </p:sp>
      <p:sp>
        <p:nvSpPr>
          <p:cNvPr id="15" name="Rectangle 14">
            <a:extLst>
              <a:ext uri="{FF2B5EF4-FFF2-40B4-BE49-F238E27FC236}">
                <a16:creationId xmlns:a16="http://schemas.microsoft.com/office/drawing/2014/main" id="{914CC964-9672-73C2-92FD-B06A085D578C}"/>
              </a:ext>
            </a:extLst>
          </p:cNvPr>
          <p:cNvSpPr/>
          <p:nvPr/>
        </p:nvSpPr>
        <p:spPr>
          <a:xfrm>
            <a:off x="5896089" y="4417940"/>
            <a:ext cx="1559522" cy="3879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SL:FOOD_TYPE</a:t>
            </a:r>
          </a:p>
        </p:txBody>
      </p:sp>
      <p:sp>
        <p:nvSpPr>
          <p:cNvPr id="2" name="Title 1">
            <a:extLst>
              <a:ext uri="{FF2B5EF4-FFF2-40B4-BE49-F238E27FC236}">
                <a16:creationId xmlns:a16="http://schemas.microsoft.com/office/drawing/2014/main" id="{D1245D4B-8D17-AE6D-11DA-CCFE1D106E1A}"/>
              </a:ext>
            </a:extLst>
          </p:cNvPr>
          <p:cNvSpPr>
            <a:spLocks noGrp="1"/>
          </p:cNvSpPr>
          <p:nvPr>
            <p:ph type="title"/>
          </p:nvPr>
        </p:nvSpPr>
        <p:spPr/>
        <p:txBody>
          <a:bodyPr/>
          <a:lstStyle/>
          <a:p>
            <a:r>
              <a:rPr lang="en-US" dirty="0"/>
              <a:t>A Complex Example</a:t>
            </a:r>
          </a:p>
        </p:txBody>
      </p:sp>
      <p:sp>
        <p:nvSpPr>
          <p:cNvPr id="4" name="Date Placeholder 3">
            <a:extLst>
              <a:ext uri="{FF2B5EF4-FFF2-40B4-BE49-F238E27FC236}">
                <a16:creationId xmlns:a16="http://schemas.microsoft.com/office/drawing/2014/main" id="{C55E4F23-282D-FCD4-793C-12AF1F05B21A}"/>
              </a:ext>
            </a:extLst>
          </p:cNvPr>
          <p:cNvSpPr>
            <a:spLocks noGrp="1"/>
          </p:cNvSpPr>
          <p:nvPr>
            <p:ph type="dt" sz="half" idx="10"/>
          </p:nvPr>
        </p:nvSpPr>
        <p:spPr/>
        <p:txBody>
          <a:bodyPr/>
          <a:lstStyle/>
          <a:p>
            <a:fld id="{A7ADB50F-7367-694B-A962-27098FCE34C8}" type="datetime1">
              <a:rPr lang="en-US" smtClean="0"/>
              <a:t>5/22/22</a:t>
            </a:fld>
            <a:endParaRPr lang="en-US"/>
          </a:p>
        </p:txBody>
      </p:sp>
      <p:sp>
        <p:nvSpPr>
          <p:cNvPr id="5" name="Footer Placeholder 4">
            <a:extLst>
              <a:ext uri="{FF2B5EF4-FFF2-40B4-BE49-F238E27FC236}">
                <a16:creationId xmlns:a16="http://schemas.microsoft.com/office/drawing/2014/main" id="{F4AB71A7-9360-EBEA-650B-3033421B7082}"/>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136AAC90-CC95-FFE5-A0F2-E28758A9AFA4}"/>
              </a:ext>
            </a:extLst>
          </p:cNvPr>
          <p:cNvSpPr>
            <a:spLocks noGrp="1"/>
          </p:cNvSpPr>
          <p:nvPr>
            <p:ph type="sldNum" sz="quarter" idx="12"/>
          </p:nvPr>
        </p:nvSpPr>
        <p:spPr/>
        <p:txBody>
          <a:bodyPr/>
          <a:lstStyle/>
          <a:p>
            <a:fld id="{D7ADE906-F283-C946-BC01-81E82A8FB615}" type="slidenum">
              <a:rPr lang="en-US" smtClean="0"/>
              <a:pPr/>
              <a:t>8</a:t>
            </a:fld>
            <a:endParaRPr lang="en-US" dirty="0"/>
          </a:p>
        </p:txBody>
      </p:sp>
      <p:sp>
        <p:nvSpPr>
          <p:cNvPr id="7" name="TextBox 6">
            <a:extLst>
              <a:ext uri="{FF2B5EF4-FFF2-40B4-BE49-F238E27FC236}">
                <a16:creationId xmlns:a16="http://schemas.microsoft.com/office/drawing/2014/main" id="{2CF23ED8-FCA2-3FA9-F549-55A1B4EC73FF}"/>
              </a:ext>
            </a:extLst>
          </p:cNvPr>
          <p:cNvSpPr txBox="1"/>
          <p:nvPr/>
        </p:nvSpPr>
        <p:spPr>
          <a:xfrm>
            <a:off x="4038600" y="2142898"/>
            <a:ext cx="1638205" cy="523220"/>
          </a:xfrm>
          <a:prstGeom prst="rect">
            <a:avLst/>
          </a:prstGeom>
          <a:noFill/>
        </p:spPr>
        <p:txBody>
          <a:bodyPr wrap="none" rtlCol="0">
            <a:spAutoFit/>
          </a:bodyPr>
          <a:lstStyle/>
          <a:p>
            <a:r>
              <a:rPr lang="en-US" sz="2800" dirty="0"/>
              <a:t>How far is</a:t>
            </a:r>
          </a:p>
        </p:txBody>
      </p:sp>
      <p:sp>
        <p:nvSpPr>
          <p:cNvPr id="9" name="TextBox 8">
            <a:extLst>
              <a:ext uri="{FF2B5EF4-FFF2-40B4-BE49-F238E27FC236}">
                <a16:creationId xmlns:a16="http://schemas.microsoft.com/office/drawing/2014/main" id="{5113C1EF-71D3-B54E-E942-8E1BB0E5D525}"/>
              </a:ext>
            </a:extLst>
          </p:cNvPr>
          <p:cNvSpPr txBox="1"/>
          <p:nvPr/>
        </p:nvSpPr>
        <p:spPr>
          <a:xfrm>
            <a:off x="5554754" y="2142898"/>
            <a:ext cx="671979" cy="523220"/>
          </a:xfrm>
          <a:prstGeom prst="rect">
            <a:avLst/>
          </a:prstGeom>
          <a:noFill/>
        </p:spPr>
        <p:txBody>
          <a:bodyPr wrap="none" rtlCol="0">
            <a:spAutoFit/>
          </a:bodyPr>
          <a:lstStyle/>
          <a:p>
            <a:r>
              <a:rPr lang="en-US" sz="2800" dirty="0"/>
              <a:t>the</a:t>
            </a:r>
          </a:p>
        </p:txBody>
      </p:sp>
      <p:sp>
        <p:nvSpPr>
          <p:cNvPr id="11" name="TextBox 10">
            <a:extLst>
              <a:ext uri="{FF2B5EF4-FFF2-40B4-BE49-F238E27FC236}">
                <a16:creationId xmlns:a16="http://schemas.microsoft.com/office/drawing/2014/main" id="{FAF3249D-CDD2-51B3-537D-D5A4DC9CCF6F}"/>
              </a:ext>
            </a:extLst>
          </p:cNvPr>
          <p:cNvSpPr txBox="1"/>
          <p:nvPr/>
        </p:nvSpPr>
        <p:spPr>
          <a:xfrm>
            <a:off x="7100455" y="2142898"/>
            <a:ext cx="893193" cy="523220"/>
          </a:xfrm>
          <a:prstGeom prst="rect">
            <a:avLst/>
          </a:prstGeom>
          <a:noFill/>
        </p:spPr>
        <p:txBody>
          <a:bodyPr wrap="none" rtlCol="0">
            <a:spAutoFit/>
          </a:bodyPr>
          <a:lstStyle/>
          <a:p>
            <a:r>
              <a:rPr lang="en-US" sz="2800" dirty="0"/>
              <a:t>shop</a:t>
            </a:r>
          </a:p>
        </p:txBody>
      </p:sp>
      <p:cxnSp>
        <p:nvCxnSpPr>
          <p:cNvPr id="17" name="Straight Connector 16">
            <a:extLst>
              <a:ext uri="{FF2B5EF4-FFF2-40B4-BE49-F238E27FC236}">
                <a16:creationId xmlns:a16="http://schemas.microsoft.com/office/drawing/2014/main" id="{E83F2295-0CE0-9369-279B-E7C435F8861C}"/>
              </a:ext>
            </a:extLst>
          </p:cNvPr>
          <p:cNvCxnSpPr>
            <a:cxnSpLocks/>
          </p:cNvCxnSpPr>
          <p:nvPr/>
        </p:nvCxnSpPr>
        <p:spPr>
          <a:xfrm>
            <a:off x="4402667" y="2801585"/>
            <a:ext cx="226185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6AB68FF-6A18-0819-829A-991A8A382F73}"/>
              </a:ext>
            </a:extLst>
          </p:cNvPr>
          <p:cNvCxnSpPr>
            <a:cxnSpLocks/>
          </p:cNvCxnSpPr>
          <p:nvPr/>
        </p:nvCxnSpPr>
        <p:spPr>
          <a:xfrm>
            <a:off x="5244195" y="4257851"/>
            <a:ext cx="295654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C8CFEE6-B5E6-1937-40F5-7C9A7E05AD7C}"/>
              </a:ext>
            </a:extLst>
          </p:cNvPr>
          <p:cNvCxnSpPr/>
          <p:nvPr/>
        </p:nvCxnSpPr>
        <p:spPr>
          <a:xfrm>
            <a:off x="4410287" y="2801585"/>
            <a:ext cx="0" cy="176351"/>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1E250CA9-10F1-83F0-F7D0-9B50ACCCA059}"/>
              </a:ext>
            </a:extLst>
          </p:cNvPr>
          <p:cNvCxnSpPr/>
          <p:nvPr/>
        </p:nvCxnSpPr>
        <p:spPr>
          <a:xfrm>
            <a:off x="6664518" y="2801585"/>
            <a:ext cx="0" cy="176351"/>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2BE3A69-CD90-C340-A50F-6B93ABDD10AD}"/>
              </a:ext>
            </a:extLst>
          </p:cNvPr>
          <p:cNvCxnSpPr/>
          <p:nvPr/>
        </p:nvCxnSpPr>
        <p:spPr>
          <a:xfrm>
            <a:off x="5659872" y="2632252"/>
            <a:ext cx="0" cy="176351"/>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FDBAC7C-07EC-BBB9-3F8C-B03E4B0C82EC}"/>
              </a:ext>
            </a:extLst>
          </p:cNvPr>
          <p:cNvCxnSpPr>
            <a:cxnSpLocks/>
          </p:cNvCxnSpPr>
          <p:nvPr/>
        </p:nvCxnSpPr>
        <p:spPr>
          <a:xfrm>
            <a:off x="6664518" y="3412067"/>
            <a:ext cx="0" cy="268938"/>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D3DDB2E-6E80-98EF-1D78-4877BF6CD3D5}"/>
              </a:ext>
            </a:extLst>
          </p:cNvPr>
          <p:cNvCxnSpPr>
            <a:cxnSpLocks/>
          </p:cNvCxnSpPr>
          <p:nvPr/>
        </p:nvCxnSpPr>
        <p:spPr>
          <a:xfrm>
            <a:off x="6664519" y="4118876"/>
            <a:ext cx="0" cy="282131"/>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893D731-45D9-F8E3-7265-4933FFD5A852}"/>
              </a:ext>
            </a:extLst>
          </p:cNvPr>
          <p:cNvCxnSpPr/>
          <p:nvPr/>
        </p:nvCxnSpPr>
        <p:spPr>
          <a:xfrm>
            <a:off x="5251815" y="4258522"/>
            <a:ext cx="0" cy="176351"/>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D5C6930-901B-DE81-6050-ED51F5A157F8}"/>
              </a:ext>
            </a:extLst>
          </p:cNvPr>
          <p:cNvCxnSpPr/>
          <p:nvPr/>
        </p:nvCxnSpPr>
        <p:spPr>
          <a:xfrm>
            <a:off x="8193119" y="4258522"/>
            <a:ext cx="0" cy="176351"/>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BE99601-2BF8-0945-90CF-D14630ABC6EB}"/>
              </a:ext>
            </a:extLst>
          </p:cNvPr>
          <p:cNvCxnSpPr>
            <a:cxnSpLocks/>
          </p:cNvCxnSpPr>
          <p:nvPr/>
        </p:nvCxnSpPr>
        <p:spPr>
          <a:xfrm flipH="1">
            <a:off x="6664518" y="4837642"/>
            <a:ext cx="1619" cy="260138"/>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1C769EAD-34F9-B707-2200-AA787EBC590C}"/>
              </a:ext>
            </a:extLst>
          </p:cNvPr>
          <p:cNvCxnSpPr>
            <a:cxnSpLocks/>
          </p:cNvCxnSpPr>
          <p:nvPr/>
        </p:nvCxnSpPr>
        <p:spPr>
          <a:xfrm flipH="1">
            <a:off x="6675850" y="1710011"/>
            <a:ext cx="532014" cy="3823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DFEA695-8BD1-9687-C9E4-D5D0826AD85C}"/>
              </a:ext>
            </a:extLst>
          </p:cNvPr>
          <p:cNvCxnSpPr>
            <a:cxnSpLocks/>
          </p:cNvCxnSpPr>
          <p:nvPr/>
        </p:nvCxnSpPr>
        <p:spPr>
          <a:xfrm flipH="1">
            <a:off x="7661105" y="2494105"/>
            <a:ext cx="532014" cy="3823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813B4B-57CA-E7F7-40EE-CB666F1C88F3}"/>
              </a:ext>
            </a:extLst>
          </p:cNvPr>
          <p:cNvCxnSpPr>
            <a:cxnSpLocks/>
          </p:cNvCxnSpPr>
          <p:nvPr/>
        </p:nvCxnSpPr>
        <p:spPr>
          <a:xfrm flipH="1">
            <a:off x="8414558" y="3298620"/>
            <a:ext cx="532014" cy="3823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DA1ADEF-E420-8E01-65FD-3D5798D299E4}"/>
              </a:ext>
            </a:extLst>
          </p:cNvPr>
          <p:cNvCxnSpPr>
            <a:cxnSpLocks/>
          </p:cNvCxnSpPr>
          <p:nvPr/>
        </p:nvCxnSpPr>
        <p:spPr>
          <a:xfrm flipH="1">
            <a:off x="7653486" y="4137795"/>
            <a:ext cx="532014" cy="3823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58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E-6 -2.96296E-6 L -0.03607 0.10417 " pathEditMode="relative" rAng="0" ptsTypes="AA">
                                      <p:cBhvr>
                                        <p:cTn id="6" dur="1000" fill="hold"/>
                                        <p:tgtEl>
                                          <p:spTgt spid="7"/>
                                        </p:tgtEl>
                                        <p:attrNameLst>
                                          <p:attrName>ppt_x</p:attrName>
                                          <p:attrName>ppt_y</p:attrName>
                                        </p:attrNameLst>
                                      </p:cBhvr>
                                      <p:rCtr x="-1810" y="5208"/>
                                    </p:animMotion>
                                  </p:childTnLst>
                                </p:cTn>
                              </p:par>
                              <p:par>
                                <p:cTn id="7" presetID="0" presetClass="path" presetSubtype="0" accel="50000" decel="50000" fill="hold" grpId="0" nodeType="withEffect">
                                  <p:stCondLst>
                                    <p:cond delay="0"/>
                                  </p:stCondLst>
                                  <p:childTnLst>
                                    <p:animMotion origin="layout" path="M -2.91667E-6 -2.96296E-6 L -0.05299 0.31621 " pathEditMode="relative" rAng="0" ptsTypes="AA">
                                      <p:cBhvr>
                                        <p:cTn id="8" dur="1000" fill="hold"/>
                                        <p:tgtEl>
                                          <p:spTgt spid="9"/>
                                        </p:tgtEl>
                                        <p:attrNameLst>
                                          <p:attrName>ppt_x</p:attrName>
                                          <p:attrName>ppt_y</p:attrName>
                                        </p:attrNameLst>
                                      </p:cBhvr>
                                      <p:rCtr x="-2656" y="15810"/>
                                    </p:animMotion>
                                  </p:childTnLst>
                                </p:cTn>
                              </p:par>
                              <p:par>
                                <p:cTn id="9" presetID="0" presetClass="path" presetSubtype="0" accel="50000" decel="50000" fill="hold" grpId="0" nodeType="withEffect">
                                  <p:stCondLst>
                                    <p:cond delay="0"/>
                                  </p:stCondLst>
                                  <p:childTnLst>
                                    <p:animMotion origin="layout" path="M -4.16667E-7 -2.96296E-6 L 0.05495 0.31366 " pathEditMode="relative" rAng="0" ptsTypes="AA">
                                      <p:cBhvr>
                                        <p:cTn id="10" dur="1000" fill="hold"/>
                                        <p:tgtEl>
                                          <p:spTgt spid="11"/>
                                        </p:tgtEl>
                                        <p:attrNameLst>
                                          <p:attrName>ppt_x</p:attrName>
                                          <p:attrName>ppt_y</p:attrName>
                                        </p:attrNameLst>
                                      </p:cBhvr>
                                      <p:rCtr x="2747" y="15671"/>
                                    </p:animMotion>
                                  </p:childTnLst>
                                </p:cTn>
                              </p:par>
                              <p:par>
                                <p:cTn id="11" presetID="0" presetClass="path" presetSubtype="0" accel="50000" decel="50000" fill="hold" grpId="0" nodeType="withEffect">
                                  <p:stCondLst>
                                    <p:cond delay="0"/>
                                  </p:stCondLst>
                                  <p:childTnLst>
                                    <p:animMotion origin="layout" path="M -4.58333E-6 -2.96296E-6 L 0.00066 0.41736 " pathEditMode="relative" rAng="0" ptsTypes="AA">
                                      <p:cBhvr>
                                        <p:cTn id="12" dur="1000" fill="hold"/>
                                        <p:tgtEl>
                                          <p:spTgt spid="10"/>
                                        </p:tgtEl>
                                        <p:attrNameLst>
                                          <p:attrName>ppt_x</p:attrName>
                                          <p:attrName>ppt_y</p:attrName>
                                        </p:attrNameLst>
                                      </p:cBhvr>
                                      <p:rCtr x="26" y="20856"/>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animBg="1"/>
      <p:bldP spid="14" grpId="0" animBg="1"/>
      <p:bldP spid="15" grpId="0" animBg="1"/>
      <p:bldP spid="7" grpId="0"/>
      <p:bldP spid="9" grpId="0"/>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EC36-D543-41EF-D3BD-35F7E44D54BB}"/>
              </a:ext>
            </a:extLst>
          </p:cNvPr>
          <p:cNvSpPr>
            <a:spLocks noGrp="1"/>
          </p:cNvSpPr>
          <p:nvPr>
            <p:ph type="title"/>
          </p:nvPr>
        </p:nvSpPr>
        <p:spPr/>
        <p:txBody>
          <a:bodyPr/>
          <a:lstStyle/>
          <a:p>
            <a:r>
              <a:rPr lang="en-US" dirty="0"/>
              <a:t>CONCEPT-SEQ2SEQ</a:t>
            </a:r>
          </a:p>
        </p:txBody>
      </p:sp>
      <p:sp>
        <p:nvSpPr>
          <p:cNvPr id="4" name="Date Placeholder 3">
            <a:extLst>
              <a:ext uri="{FF2B5EF4-FFF2-40B4-BE49-F238E27FC236}">
                <a16:creationId xmlns:a16="http://schemas.microsoft.com/office/drawing/2014/main" id="{1E06E2C3-AD34-A47E-2CAE-D4349A63311E}"/>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BC23F2A2-5792-13CA-25B8-1534A9DBF257}"/>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BFB91CDC-2ED9-0A8B-5393-68E0AF00497E}"/>
              </a:ext>
            </a:extLst>
          </p:cNvPr>
          <p:cNvSpPr>
            <a:spLocks noGrp="1"/>
          </p:cNvSpPr>
          <p:nvPr>
            <p:ph type="sldNum" sz="quarter" idx="12"/>
          </p:nvPr>
        </p:nvSpPr>
        <p:spPr/>
        <p:txBody>
          <a:bodyPr/>
          <a:lstStyle/>
          <a:p>
            <a:fld id="{D7ADE906-F283-C946-BC01-81E82A8FB615}" type="slidenum">
              <a:rPr lang="en-US" smtClean="0"/>
              <a:pPr/>
              <a:t>80</a:t>
            </a:fld>
            <a:endParaRPr lang="en-US" dirty="0"/>
          </a:p>
        </p:txBody>
      </p:sp>
      <p:cxnSp>
        <p:nvCxnSpPr>
          <p:cNvPr id="7" name="Straight Connector 6">
            <a:extLst>
              <a:ext uri="{FF2B5EF4-FFF2-40B4-BE49-F238E27FC236}">
                <a16:creationId xmlns:a16="http://schemas.microsoft.com/office/drawing/2014/main" id="{BFBD8728-3DCF-3945-5BA2-3FB8A390AEB0}"/>
              </a:ext>
            </a:extLst>
          </p:cNvPr>
          <p:cNvCxnSpPr>
            <a:cxnSpLocks/>
          </p:cNvCxnSpPr>
          <p:nvPr/>
        </p:nvCxnSpPr>
        <p:spPr>
          <a:xfrm>
            <a:off x="1547439" y="3862758"/>
            <a:ext cx="0" cy="208444"/>
          </a:xfrm>
          <a:prstGeom prst="line">
            <a:avLst/>
          </a:prstGeom>
          <a:ln w="12700">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9E40FED-1C85-9B32-E958-F3462D92076A}"/>
              </a:ext>
            </a:extLst>
          </p:cNvPr>
          <p:cNvCxnSpPr>
            <a:cxnSpLocks/>
          </p:cNvCxnSpPr>
          <p:nvPr/>
        </p:nvCxnSpPr>
        <p:spPr>
          <a:xfrm>
            <a:off x="2262135" y="3866634"/>
            <a:ext cx="0" cy="208444"/>
          </a:xfrm>
          <a:prstGeom prst="line">
            <a:avLst/>
          </a:prstGeom>
          <a:ln w="12700">
            <a:solidFill>
              <a:schemeClr val="tx2"/>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9180D51-916E-4542-5D83-029D1FED9EF8}"/>
              </a:ext>
            </a:extLst>
          </p:cNvPr>
          <p:cNvCxnSpPr>
            <a:cxnSpLocks/>
          </p:cNvCxnSpPr>
          <p:nvPr/>
        </p:nvCxnSpPr>
        <p:spPr>
          <a:xfrm>
            <a:off x="2989210" y="3866634"/>
            <a:ext cx="0" cy="208444"/>
          </a:xfrm>
          <a:prstGeom prst="line">
            <a:avLst/>
          </a:prstGeom>
          <a:ln w="12700">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3CE0AD4-06D9-F6A4-CCC7-A39541350252}"/>
              </a:ext>
            </a:extLst>
          </p:cNvPr>
          <p:cNvCxnSpPr>
            <a:cxnSpLocks/>
          </p:cNvCxnSpPr>
          <p:nvPr/>
        </p:nvCxnSpPr>
        <p:spPr>
          <a:xfrm>
            <a:off x="3722609" y="3866634"/>
            <a:ext cx="0" cy="208444"/>
          </a:xfrm>
          <a:prstGeom prst="line">
            <a:avLst/>
          </a:prstGeom>
          <a:ln w="12700">
            <a:solidFill>
              <a:schemeClr val="tx2"/>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2E1D5122-27A8-8615-8E62-A99CE34E62D2}"/>
              </a:ext>
            </a:extLst>
          </p:cNvPr>
          <p:cNvSpPr txBox="1"/>
          <p:nvPr/>
        </p:nvSpPr>
        <p:spPr>
          <a:xfrm>
            <a:off x="6593215" y="3362575"/>
            <a:ext cx="1834220" cy="307777"/>
          </a:xfrm>
          <a:prstGeom prst="rect">
            <a:avLst/>
          </a:prstGeom>
          <a:noFill/>
        </p:spPr>
        <p:txBody>
          <a:bodyPr wrap="none" rtlCol="0">
            <a:spAutoFit/>
          </a:bodyPr>
          <a:lstStyle/>
          <a:p>
            <a:r>
              <a:rPr lang="en-US" sz="1400" dirty="0"/>
              <a:t>Tag dot product scores</a:t>
            </a:r>
          </a:p>
        </p:txBody>
      </p:sp>
      <p:sp>
        <p:nvSpPr>
          <p:cNvPr id="24" name="Rectangle 23">
            <a:extLst>
              <a:ext uri="{FF2B5EF4-FFF2-40B4-BE49-F238E27FC236}">
                <a16:creationId xmlns:a16="http://schemas.microsoft.com/office/drawing/2014/main" id="{04F4A74C-A127-D63B-4F10-6CFD7A62EA77}"/>
              </a:ext>
            </a:extLst>
          </p:cNvPr>
          <p:cNvSpPr/>
          <p:nvPr/>
        </p:nvSpPr>
        <p:spPr>
          <a:xfrm rot="16200000">
            <a:off x="8516915" y="2741310"/>
            <a:ext cx="2214800" cy="353962"/>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Concept Encoder</a:t>
            </a:r>
          </a:p>
        </p:txBody>
      </p:sp>
      <p:cxnSp>
        <p:nvCxnSpPr>
          <p:cNvPr id="48" name="Straight Arrow Connector 47">
            <a:extLst>
              <a:ext uri="{FF2B5EF4-FFF2-40B4-BE49-F238E27FC236}">
                <a16:creationId xmlns:a16="http://schemas.microsoft.com/office/drawing/2014/main" id="{826A5B64-98E7-C6B5-3AFA-CA75A8F5577E}"/>
              </a:ext>
            </a:extLst>
          </p:cNvPr>
          <p:cNvCxnSpPr>
            <a:cxnSpLocks/>
          </p:cNvCxnSpPr>
          <p:nvPr/>
        </p:nvCxnSpPr>
        <p:spPr>
          <a:xfrm flipV="1">
            <a:off x="8481289" y="2111853"/>
            <a:ext cx="0" cy="1931999"/>
          </a:xfrm>
          <a:prstGeom prst="straightConnector1">
            <a:avLst/>
          </a:prstGeom>
          <a:ln w="12700">
            <a:solidFill>
              <a:schemeClr val="tx1"/>
            </a:solidFill>
            <a:tailEnd type="non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5C37FA4D-D59E-6FE7-529D-A346145A4A78}"/>
              </a:ext>
            </a:extLst>
          </p:cNvPr>
          <p:cNvSpPr txBox="1"/>
          <p:nvPr/>
        </p:nvSpPr>
        <p:spPr>
          <a:xfrm>
            <a:off x="2029218" y="3384871"/>
            <a:ext cx="1213987" cy="307777"/>
          </a:xfrm>
          <a:prstGeom prst="rect">
            <a:avLst/>
          </a:prstGeom>
          <a:noFill/>
        </p:spPr>
        <p:txBody>
          <a:bodyPr wrap="none" rtlCol="0">
            <a:spAutoFit/>
          </a:bodyPr>
          <a:lstStyle/>
          <a:p>
            <a:r>
              <a:rPr lang="en-US" sz="1400" dirty="0"/>
              <a:t>Pointer scores</a:t>
            </a:r>
          </a:p>
        </p:txBody>
      </p:sp>
      <p:cxnSp>
        <p:nvCxnSpPr>
          <p:cNvPr id="69" name="Straight Connector 68">
            <a:extLst>
              <a:ext uri="{FF2B5EF4-FFF2-40B4-BE49-F238E27FC236}">
                <a16:creationId xmlns:a16="http://schemas.microsoft.com/office/drawing/2014/main" id="{9D8998F4-AE25-CD3E-0C3C-F2332673BE6B}"/>
              </a:ext>
            </a:extLst>
          </p:cNvPr>
          <p:cNvCxnSpPr>
            <a:cxnSpLocks/>
          </p:cNvCxnSpPr>
          <p:nvPr/>
        </p:nvCxnSpPr>
        <p:spPr>
          <a:xfrm>
            <a:off x="8401792" y="3862414"/>
            <a:ext cx="1" cy="1838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5E4BF14-E43F-98E3-CF0E-CFADC1E44811}"/>
              </a:ext>
            </a:extLst>
          </p:cNvPr>
          <p:cNvSpPr/>
          <p:nvPr/>
        </p:nvSpPr>
        <p:spPr>
          <a:xfrm>
            <a:off x="7170967" y="3024495"/>
            <a:ext cx="91440" cy="3666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CA263C4-142C-F1C4-4CD0-3ADF817DF085}"/>
              </a:ext>
            </a:extLst>
          </p:cNvPr>
          <p:cNvSpPr/>
          <p:nvPr/>
        </p:nvSpPr>
        <p:spPr>
          <a:xfrm>
            <a:off x="7261026" y="2649993"/>
            <a:ext cx="91440" cy="743229"/>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0B0FDB7-15DD-554B-B142-CC138C619A0F}"/>
              </a:ext>
            </a:extLst>
          </p:cNvPr>
          <p:cNvSpPr/>
          <p:nvPr/>
        </p:nvSpPr>
        <p:spPr>
          <a:xfrm>
            <a:off x="7354958" y="3270249"/>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427183A-6BF2-4088-EC43-5F67A770C051}"/>
              </a:ext>
            </a:extLst>
          </p:cNvPr>
          <p:cNvSpPr/>
          <p:nvPr/>
        </p:nvSpPr>
        <p:spPr>
          <a:xfrm>
            <a:off x="7445181" y="3024495"/>
            <a:ext cx="91440" cy="3666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7371CF5-6359-990F-DF60-C86E482599CF}"/>
              </a:ext>
            </a:extLst>
          </p:cNvPr>
          <p:cNvSpPr/>
          <p:nvPr/>
        </p:nvSpPr>
        <p:spPr>
          <a:xfrm>
            <a:off x="7539446" y="3269301"/>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5B685CC-F124-DA0F-55DE-35C56A1299C0}"/>
              </a:ext>
            </a:extLst>
          </p:cNvPr>
          <p:cNvSpPr/>
          <p:nvPr/>
        </p:nvSpPr>
        <p:spPr>
          <a:xfrm>
            <a:off x="7632913" y="3177088"/>
            <a:ext cx="91440" cy="2142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C0DC737-B62B-120F-F328-879B8ABF89F9}"/>
              </a:ext>
            </a:extLst>
          </p:cNvPr>
          <p:cNvSpPr/>
          <p:nvPr/>
        </p:nvSpPr>
        <p:spPr>
          <a:xfrm>
            <a:off x="7727757" y="3270248"/>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FE0EFDF-7231-3279-A9DB-4DF8CA95B48A}"/>
              </a:ext>
            </a:extLst>
          </p:cNvPr>
          <p:cNvSpPr/>
          <p:nvPr/>
        </p:nvSpPr>
        <p:spPr>
          <a:xfrm>
            <a:off x="7823289" y="3223344"/>
            <a:ext cx="91440" cy="16803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0B7C842-FF14-8F34-B3FD-840E65068B4A}"/>
              </a:ext>
            </a:extLst>
          </p:cNvPr>
          <p:cNvSpPr/>
          <p:nvPr/>
        </p:nvSpPr>
        <p:spPr>
          <a:xfrm>
            <a:off x="7912679" y="3270057"/>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7F6F87C-ECC5-B9DF-370A-2934A2D14740}"/>
              </a:ext>
            </a:extLst>
          </p:cNvPr>
          <p:cNvSpPr/>
          <p:nvPr/>
        </p:nvSpPr>
        <p:spPr>
          <a:xfrm>
            <a:off x="6821975" y="3268911"/>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BADBFB1-854E-6246-1EC6-2F75A2B7A009}"/>
              </a:ext>
            </a:extLst>
          </p:cNvPr>
          <p:cNvSpPr/>
          <p:nvPr/>
        </p:nvSpPr>
        <p:spPr>
          <a:xfrm>
            <a:off x="6898367" y="3177088"/>
            <a:ext cx="91440" cy="2142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C6A9CAB-D16E-A24E-EE80-A36455F6FE90}"/>
              </a:ext>
            </a:extLst>
          </p:cNvPr>
          <p:cNvSpPr/>
          <p:nvPr/>
        </p:nvSpPr>
        <p:spPr>
          <a:xfrm>
            <a:off x="6986828" y="3025510"/>
            <a:ext cx="91440" cy="3666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A72FFE8-0BCF-C6DB-07D1-349800DBAD19}"/>
              </a:ext>
            </a:extLst>
          </p:cNvPr>
          <p:cNvSpPr/>
          <p:nvPr/>
        </p:nvSpPr>
        <p:spPr>
          <a:xfrm>
            <a:off x="7081443" y="3270249"/>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13C7B38-98D2-6D2D-D2AB-04D4C69AE18C}"/>
              </a:ext>
            </a:extLst>
          </p:cNvPr>
          <p:cNvSpPr/>
          <p:nvPr/>
        </p:nvSpPr>
        <p:spPr>
          <a:xfrm>
            <a:off x="7995037" y="3174671"/>
            <a:ext cx="91440" cy="2142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9386AF1-BADE-51BD-2955-AE0680C292D1}"/>
              </a:ext>
            </a:extLst>
          </p:cNvPr>
          <p:cNvSpPr/>
          <p:nvPr/>
        </p:nvSpPr>
        <p:spPr>
          <a:xfrm>
            <a:off x="8083888" y="3270057"/>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D60C95ED-57F6-CA9C-1634-D951CB100D9F}"/>
              </a:ext>
            </a:extLst>
          </p:cNvPr>
          <p:cNvSpPr txBox="1"/>
          <p:nvPr/>
        </p:nvSpPr>
        <p:spPr>
          <a:xfrm>
            <a:off x="6885784" y="2336082"/>
            <a:ext cx="862095" cy="307777"/>
          </a:xfrm>
          <a:prstGeom prst="rect">
            <a:avLst/>
          </a:prstGeom>
          <a:noFill/>
        </p:spPr>
        <p:txBody>
          <a:bodyPr wrap="none" rtlCol="0">
            <a:spAutoFit/>
          </a:bodyPr>
          <a:lstStyle/>
          <a:p>
            <a:r>
              <a:rPr lang="en-US" sz="1400" dirty="0">
                <a:solidFill>
                  <a:schemeClr val="accent6"/>
                </a:solidFill>
              </a:rPr>
              <a:t>SL:genre]</a:t>
            </a:r>
          </a:p>
        </p:txBody>
      </p:sp>
      <p:cxnSp>
        <p:nvCxnSpPr>
          <p:cNvPr id="103" name="Straight Connector 102">
            <a:extLst>
              <a:ext uri="{FF2B5EF4-FFF2-40B4-BE49-F238E27FC236}">
                <a16:creationId xmlns:a16="http://schemas.microsoft.com/office/drawing/2014/main" id="{0FDCB60E-14F1-65CA-59FD-9C14EF707619}"/>
              </a:ext>
            </a:extLst>
          </p:cNvPr>
          <p:cNvCxnSpPr>
            <a:cxnSpLocks/>
          </p:cNvCxnSpPr>
          <p:nvPr/>
        </p:nvCxnSpPr>
        <p:spPr>
          <a:xfrm>
            <a:off x="6699371" y="3393415"/>
            <a:ext cx="1571625"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DB50C3B5-786A-E1BC-1409-1A591DF0140D}"/>
              </a:ext>
            </a:extLst>
          </p:cNvPr>
          <p:cNvSpPr/>
          <p:nvPr/>
        </p:nvSpPr>
        <p:spPr>
          <a:xfrm>
            <a:off x="2966349" y="2176148"/>
            <a:ext cx="91440" cy="1214525"/>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A9D66F-17E6-2AA3-3A2B-B2A2B0C9B4BE}"/>
              </a:ext>
            </a:extLst>
          </p:cNvPr>
          <p:cNvSpPr/>
          <p:nvPr/>
        </p:nvSpPr>
        <p:spPr>
          <a:xfrm>
            <a:off x="3654515" y="3023978"/>
            <a:ext cx="91440" cy="366695"/>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FC36330-CFDE-6C1C-EE57-2944DDD2F764}"/>
              </a:ext>
            </a:extLst>
          </p:cNvPr>
          <p:cNvSpPr/>
          <p:nvPr/>
        </p:nvSpPr>
        <p:spPr>
          <a:xfrm>
            <a:off x="2272906" y="3270036"/>
            <a:ext cx="91440" cy="120941"/>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DF73B5C5-E83D-D0D8-DA7E-E8C12DFBF9D2}"/>
              </a:ext>
            </a:extLst>
          </p:cNvPr>
          <p:cNvSpPr/>
          <p:nvPr/>
        </p:nvSpPr>
        <p:spPr>
          <a:xfrm>
            <a:off x="1514696" y="3269511"/>
            <a:ext cx="91440" cy="120941"/>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BA0D0A35-B45F-EB6A-546F-254EFF5956BD}"/>
              </a:ext>
            </a:extLst>
          </p:cNvPr>
          <p:cNvSpPr txBox="1"/>
          <p:nvPr/>
        </p:nvSpPr>
        <p:spPr>
          <a:xfrm>
            <a:off x="2708981" y="1879269"/>
            <a:ext cx="623119" cy="307777"/>
          </a:xfrm>
          <a:prstGeom prst="rect">
            <a:avLst/>
          </a:prstGeom>
          <a:noFill/>
        </p:spPr>
        <p:txBody>
          <a:bodyPr wrap="none" rtlCol="0">
            <a:spAutoFit/>
          </a:bodyPr>
          <a:lstStyle/>
          <a:p>
            <a:r>
              <a:rPr lang="en-US" sz="1400" dirty="0">
                <a:solidFill>
                  <a:schemeClr val="accent1"/>
                </a:solidFill>
              </a:rPr>
              <a:t>@ptr</a:t>
            </a:r>
            <a:r>
              <a:rPr lang="en-US" sz="1400" baseline="-25000" dirty="0">
                <a:solidFill>
                  <a:schemeClr val="accent1"/>
                </a:solidFill>
              </a:rPr>
              <a:t>2</a:t>
            </a:r>
          </a:p>
        </p:txBody>
      </p:sp>
      <p:cxnSp>
        <p:nvCxnSpPr>
          <p:cNvPr id="104" name="Straight Connector 103">
            <a:extLst>
              <a:ext uri="{FF2B5EF4-FFF2-40B4-BE49-F238E27FC236}">
                <a16:creationId xmlns:a16="http://schemas.microsoft.com/office/drawing/2014/main" id="{94D4AF9D-A679-060D-095B-75F9268BB5A7}"/>
              </a:ext>
            </a:extLst>
          </p:cNvPr>
          <p:cNvCxnSpPr/>
          <p:nvPr/>
        </p:nvCxnSpPr>
        <p:spPr>
          <a:xfrm>
            <a:off x="1176052" y="3392705"/>
            <a:ext cx="2796039"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58603B8-704A-20C8-0481-C1019FBBFF57}"/>
              </a:ext>
            </a:extLst>
          </p:cNvPr>
          <p:cNvCxnSpPr>
            <a:cxnSpLocks/>
            <a:endCxn id="23" idx="0"/>
          </p:cNvCxnSpPr>
          <p:nvPr/>
        </p:nvCxnSpPr>
        <p:spPr>
          <a:xfrm>
            <a:off x="8478988" y="2117264"/>
            <a:ext cx="221494" cy="0"/>
          </a:xfrm>
          <a:prstGeom prst="line">
            <a:avLst/>
          </a:prstGeom>
          <a:ln w="12700">
            <a:solidFill>
              <a:schemeClr val="tx2"/>
            </a:solidFill>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EAC0E500-4A2C-23D4-9E9B-83F268025160}"/>
              </a:ext>
            </a:extLst>
          </p:cNvPr>
          <p:cNvCxnSpPr>
            <a:cxnSpLocks/>
          </p:cNvCxnSpPr>
          <p:nvPr/>
        </p:nvCxnSpPr>
        <p:spPr>
          <a:xfrm>
            <a:off x="8478988" y="2643149"/>
            <a:ext cx="221494" cy="0"/>
          </a:xfrm>
          <a:prstGeom prst="line">
            <a:avLst/>
          </a:prstGeom>
          <a:ln w="12700">
            <a:solidFill>
              <a:schemeClr val="tx2"/>
            </a:solidFill>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A04C4AA9-1A4E-D92A-4975-688C707960B6}"/>
              </a:ext>
            </a:extLst>
          </p:cNvPr>
          <p:cNvCxnSpPr>
            <a:cxnSpLocks/>
            <a:endCxn id="21" idx="0"/>
          </p:cNvCxnSpPr>
          <p:nvPr/>
        </p:nvCxnSpPr>
        <p:spPr>
          <a:xfrm>
            <a:off x="8478988" y="3742347"/>
            <a:ext cx="228869" cy="0"/>
          </a:xfrm>
          <a:prstGeom prst="line">
            <a:avLst/>
          </a:prstGeom>
          <a:ln w="12700">
            <a:solidFill>
              <a:schemeClr val="tx2"/>
            </a:solidFill>
          </a:ln>
        </p:spPr>
        <p:style>
          <a:lnRef idx="1">
            <a:schemeClr val="dk1"/>
          </a:lnRef>
          <a:fillRef idx="0">
            <a:schemeClr val="dk1"/>
          </a:fillRef>
          <a:effectRef idx="0">
            <a:schemeClr val="dk1"/>
          </a:effectRef>
          <a:fontRef idx="minor">
            <a:schemeClr val="tx1"/>
          </a:fontRef>
        </p:style>
      </p:cxnSp>
      <p:grpSp>
        <p:nvGrpSpPr>
          <p:cNvPr id="125" name="Group 124">
            <a:extLst>
              <a:ext uri="{FF2B5EF4-FFF2-40B4-BE49-F238E27FC236}">
                <a16:creationId xmlns:a16="http://schemas.microsoft.com/office/drawing/2014/main" id="{4DE6BA2E-587A-66F7-44C5-8328DB8A461E}"/>
              </a:ext>
            </a:extLst>
          </p:cNvPr>
          <p:cNvGrpSpPr/>
          <p:nvPr/>
        </p:nvGrpSpPr>
        <p:grpSpPr>
          <a:xfrm>
            <a:off x="8700482" y="1963376"/>
            <a:ext cx="754227" cy="1932859"/>
            <a:chOff x="8700482" y="1963376"/>
            <a:chExt cx="754227" cy="1932859"/>
          </a:xfrm>
        </p:grpSpPr>
        <p:sp>
          <p:nvSpPr>
            <p:cNvPr id="21" name="Rectangle 20">
              <a:extLst>
                <a:ext uri="{FF2B5EF4-FFF2-40B4-BE49-F238E27FC236}">
                  <a16:creationId xmlns:a16="http://schemas.microsoft.com/office/drawing/2014/main" id="{97560B0E-5A52-EB0D-ACC2-FED39E1FF3F9}"/>
                </a:ext>
              </a:extLst>
            </p:cNvPr>
            <p:cNvSpPr/>
            <p:nvPr/>
          </p:nvSpPr>
          <p:spPr>
            <a:xfrm rot="16200000">
              <a:off x="8811534" y="3484781"/>
              <a:ext cx="307776" cy="51513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2" name="Rectangle 21">
              <a:extLst>
                <a:ext uri="{FF2B5EF4-FFF2-40B4-BE49-F238E27FC236}">
                  <a16:creationId xmlns:a16="http://schemas.microsoft.com/office/drawing/2014/main" id="{8F882312-9901-12D2-7F21-A1A1DFD6F885}"/>
                </a:ext>
              </a:extLst>
            </p:cNvPr>
            <p:cNvSpPr/>
            <p:nvPr/>
          </p:nvSpPr>
          <p:spPr>
            <a:xfrm rot="16200000">
              <a:off x="8804160" y="2391703"/>
              <a:ext cx="307776" cy="51513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3" name="Rectangle 22">
              <a:extLst>
                <a:ext uri="{FF2B5EF4-FFF2-40B4-BE49-F238E27FC236}">
                  <a16:creationId xmlns:a16="http://schemas.microsoft.com/office/drawing/2014/main" id="{7D158CF1-7E67-CA0B-9F1F-4356D3E22192}"/>
                </a:ext>
              </a:extLst>
            </p:cNvPr>
            <p:cNvSpPr/>
            <p:nvPr/>
          </p:nvSpPr>
          <p:spPr>
            <a:xfrm rot="16200000">
              <a:off x="8804160" y="1859698"/>
              <a:ext cx="307776" cy="515132"/>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108" name="Straight Connector 107">
              <a:extLst>
                <a:ext uri="{FF2B5EF4-FFF2-40B4-BE49-F238E27FC236}">
                  <a16:creationId xmlns:a16="http://schemas.microsoft.com/office/drawing/2014/main" id="{936898DD-9DDC-F880-C7D4-5B9F5E4A5F9A}"/>
                </a:ext>
              </a:extLst>
            </p:cNvPr>
            <p:cNvCxnSpPr>
              <a:cxnSpLocks/>
            </p:cNvCxnSpPr>
            <p:nvPr/>
          </p:nvCxnSpPr>
          <p:spPr>
            <a:xfrm>
              <a:off x="9225840" y="2129663"/>
              <a:ext cx="221494" cy="0"/>
            </a:xfrm>
            <a:prstGeom prst="line">
              <a:avLst/>
            </a:prstGeom>
            <a:ln w="12700">
              <a:solidFill>
                <a:schemeClr val="tx2"/>
              </a:solidFill>
              <a:headEnd type="stealth"/>
              <a:tailEnd type="none"/>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319E2A89-0B07-1902-C9AB-8D1B062ACB4D}"/>
                </a:ext>
              </a:extLst>
            </p:cNvPr>
            <p:cNvCxnSpPr>
              <a:cxnSpLocks/>
            </p:cNvCxnSpPr>
            <p:nvPr/>
          </p:nvCxnSpPr>
          <p:spPr>
            <a:xfrm>
              <a:off x="9225840" y="2655548"/>
              <a:ext cx="221494" cy="0"/>
            </a:xfrm>
            <a:prstGeom prst="line">
              <a:avLst/>
            </a:prstGeom>
            <a:ln w="12700">
              <a:solidFill>
                <a:schemeClr val="tx2"/>
              </a:solidFill>
              <a:headEnd type="stealth"/>
              <a:tailEnd type="none"/>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A1D031C-BC6C-5EF6-1049-C0BAAB18D945}"/>
                </a:ext>
              </a:extLst>
            </p:cNvPr>
            <p:cNvCxnSpPr>
              <a:cxnSpLocks/>
            </p:cNvCxnSpPr>
            <p:nvPr/>
          </p:nvCxnSpPr>
          <p:spPr>
            <a:xfrm>
              <a:off x="9225840" y="3754746"/>
              <a:ext cx="228869" cy="0"/>
            </a:xfrm>
            <a:prstGeom prst="line">
              <a:avLst/>
            </a:prstGeom>
            <a:ln w="12700">
              <a:solidFill>
                <a:schemeClr val="tx2"/>
              </a:solidFill>
              <a:headEnd type="stealth"/>
              <a:tailEnd type="none"/>
            </a:ln>
          </p:spPr>
          <p:style>
            <a:lnRef idx="1">
              <a:schemeClr val="dk1"/>
            </a:lnRef>
            <a:fillRef idx="0">
              <a:schemeClr val="dk1"/>
            </a:fillRef>
            <a:effectRef idx="0">
              <a:schemeClr val="dk1"/>
            </a:effectRef>
            <a:fontRef idx="minor">
              <a:schemeClr val="tx1"/>
            </a:fontRef>
          </p:style>
        </p:cxnSp>
      </p:grpSp>
      <p:grpSp>
        <p:nvGrpSpPr>
          <p:cNvPr id="124" name="Group 123">
            <a:extLst>
              <a:ext uri="{FF2B5EF4-FFF2-40B4-BE49-F238E27FC236}">
                <a16:creationId xmlns:a16="http://schemas.microsoft.com/office/drawing/2014/main" id="{DE1C094D-B89B-8CB8-D415-E375AD96A35E}"/>
              </a:ext>
            </a:extLst>
          </p:cNvPr>
          <p:cNvGrpSpPr/>
          <p:nvPr/>
        </p:nvGrpSpPr>
        <p:grpSpPr>
          <a:xfrm>
            <a:off x="9801296" y="1848841"/>
            <a:ext cx="1538574" cy="2845514"/>
            <a:chOff x="9801296" y="1848841"/>
            <a:chExt cx="1538574" cy="2845514"/>
          </a:xfrm>
        </p:grpSpPr>
        <p:sp>
          <p:nvSpPr>
            <p:cNvPr id="25" name="TextBox 24">
              <a:extLst>
                <a:ext uri="{FF2B5EF4-FFF2-40B4-BE49-F238E27FC236}">
                  <a16:creationId xmlns:a16="http://schemas.microsoft.com/office/drawing/2014/main" id="{3FB0CF67-AA5E-4662-6230-5A40FBBAB458}"/>
                </a:ext>
              </a:extLst>
            </p:cNvPr>
            <p:cNvSpPr txBox="1"/>
            <p:nvPr/>
          </p:nvSpPr>
          <p:spPr>
            <a:xfrm>
              <a:off x="9970232" y="1848841"/>
              <a:ext cx="1232581" cy="523220"/>
            </a:xfrm>
            <a:prstGeom prst="rect">
              <a:avLst/>
            </a:prstGeom>
            <a:noFill/>
          </p:spPr>
          <p:txBody>
            <a:bodyPr wrap="none" rtlCol="0">
              <a:spAutoFit/>
            </a:bodyPr>
            <a:lstStyle/>
            <a:p>
              <a:pPr algn="ctr"/>
              <a:r>
                <a:rPr lang="en-US" sz="1400" dirty="0"/>
                <a:t>begin play </a:t>
              </a:r>
            </a:p>
            <a:p>
              <a:pPr algn="ctr"/>
              <a:r>
                <a:rPr lang="en-US" sz="1400" dirty="0"/>
                <a:t>intent </a:t>
              </a:r>
              <a:r>
                <a:rPr lang="en-US" sz="1400" i="1" dirty="0">
                  <a:solidFill>
                    <a:schemeClr val="bg2">
                      <a:lumMod val="50000"/>
                    </a:schemeClr>
                  </a:solidFill>
                </a:rPr>
                <a:t>[IN:play</a:t>
              </a:r>
            </a:p>
          </p:txBody>
        </p:sp>
        <p:sp>
          <p:nvSpPr>
            <p:cNvPr id="26" name="TextBox 25">
              <a:extLst>
                <a:ext uri="{FF2B5EF4-FFF2-40B4-BE49-F238E27FC236}">
                  <a16:creationId xmlns:a16="http://schemas.microsoft.com/office/drawing/2014/main" id="{5863C620-84FD-9DC8-A55A-AA29710AAD32}"/>
                </a:ext>
              </a:extLst>
            </p:cNvPr>
            <p:cNvSpPr txBox="1"/>
            <p:nvPr/>
          </p:nvSpPr>
          <p:spPr>
            <a:xfrm>
              <a:off x="9970232" y="2381606"/>
              <a:ext cx="1232581" cy="523220"/>
            </a:xfrm>
            <a:prstGeom prst="rect">
              <a:avLst/>
            </a:prstGeom>
            <a:noFill/>
          </p:spPr>
          <p:txBody>
            <a:bodyPr wrap="none" rtlCol="0">
              <a:spAutoFit/>
            </a:bodyPr>
            <a:lstStyle/>
            <a:p>
              <a:pPr algn="ctr"/>
              <a:r>
                <a:rPr lang="en-US" sz="1400" dirty="0"/>
                <a:t>end play </a:t>
              </a:r>
            </a:p>
            <a:p>
              <a:pPr algn="ctr"/>
              <a:r>
                <a:rPr lang="en-US" sz="1400" dirty="0"/>
                <a:t>intent </a:t>
              </a:r>
              <a:r>
                <a:rPr lang="en-US" sz="1400" i="1" dirty="0">
                  <a:solidFill>
                    <a:schemeClr val="bg2">
                      <a:lumMod val="50000"/>
                    </a:schemeClr>
                  </a:solidFill>
                </a:rPr>
                <a:t>IN:play]</a:t>
              </a:r>
            </a:p>
          </p:txBody>
        </p:sp>
        <p:sp>
          <p:nvSpPr>
            <p:cNvPr id="27" name="TextBox 26">
              <a:extLst>
                <a:ext uri="{FF2B5EF4-FFF2-40B4-BE49-F238E27FC236}">
                  <a16:creationId xmlns:a16="http://schemas.microsoft.com/office/drawing/2014/main" id="{E3917C7A-B5BE-3374-A132-EF7A57E23DF5}"/>
                </a:ext>
              </a:extLst>
            </p:cNvPr>
            <p:cNvSpPr txBox="1"/>
            <p:nvPr/>
          </p:nvSpPr>
          <p:spPr>
            <a:xfrm>
              <a:off x="9964301" y="3474604"/>
              <a:ext cx="1168910" cy="523220"/>
            </a:xfrm>
            <a:prstGeom prst="rect">
              <a:avLst/>
            </a:prstGeom>
            <a:noFill/>
          </p:spPr>
          <p:txBody>
            <a:bodyPr wrap="none" rtlCol="0">
              <a:spAutoFit/>
            </a:bodyPr>
            <a:lstStyle/>
            <a:p>
              <a:pPr algn="ctr"/>
              <a:r>
                <a:rPr lang="en-US" sz="1400" dirty="0"/>
                <a:t>end genre </a:t>
              </a:r>
            </a:p>
            <a:p>
              <a:pPr algn="ctr"/>
              <a:r>
                <a:rPr lang="en-US" sz="1400" dirty="0"/>
                <a:t>slot </a:t>
              </a:r>
              <a:r>
                <a:rPr lang="en-US" sz="1400" i="1" dirty="0">
                  <a:solidFill>
                    <a:schemeClr val="bg2">
                      <a:lumMod val="50000"/>
                    </a:schemeClr>
                  </a:solidFill>
                </a:rPr>
                <a:t>SL:genre]</a:t>
              </a:r>
            </a:p>
          </p:txBody>
        </p:sp>
        <p:sp>
          <p:nvSpPr>
            <p:cNvPr id="89" name="TextBox 88">
              <a:extLst>
                <a:ext uri="{FF2B5EF4-FFF2-40B4-BE49-F238E27FC236}">
                  <a16:creationId xmlns:a16="http://schemas.microsoft.com/office/drawing/2014/main" id="{95A8B629-A67C-8F89-23EA-2ADF22C43087}"/>
                </a:ext>
              </a:extLst>
            </p:cNvPr>
            <p:cNvSpPr txBox="1"/>
            <p:nvPr/>
          </p:nvSpPr>
          <p:spPr>
            <a:xfrm>
              <a:off x="9984195" y="4171135"/>
              <a:ext cx="1288686" cy="523220"/>
            </a:xfrm>
            <a:prstGeom prst="rect">
              <a:avLst/>
            </a:prstGeom>
            <a:noFill/>
          </p:spPr>
          <p:txBody>
            <a:bodyPr wrap="none" rtlCol="0">
              <a:spAutoFit/>
            </a:bodyPr>
            <a:lstStyle/>
            <a:p>
              <a:pPr algn="ctr"/>
              <a:r>
                <a:rPr lang="en-US" sz="1400" dirty="0"/>
                <a:t>Intent and slot </a:t>
              </a:r>
            </a:p>
            <a:p>
              <a:pPr algn="ctr"/>
              <a:r>
                <a:rPr lang="en-US" sz="1400" dirty="0"/>
                <a:t>tag definitions</a:t>
              </a:r>
            </a:p>
          </p:txBody>
        </p:sp>
        <p:sp>
          <p:nvSpPr>
            <p:cNvPr id="94" name="Right Brace 93">
              <a:extLst>
                <a:ext uri="{FF2B5EF4-FFF2-40B4-BE49-F238E27FC236}">
                  <a16:creationId xmlns:a16="http://schemas.microsoft.com/office/drawing/2014/main" id="{5362A192-592E-2928-CA6D-A0EA1FD3826C}"/>
                </a:ext>
              </a:extLst>
            </p:cNvPr>
            <p:cNvSpPr/>
            <p:nvPr/>
          </p:nvSpPr>
          <p:spPr>
            <a:xfrm rot="5400000">
              <a:off x="10499532" y="3419145"/>
              <a:ext cx="189997" cy="1490679"/>
            </a:xfrm>
            <a:prstGeom prst="rightBrace">
              <a:avLst>
                <a:gd name="adj1" fmla="val 37504"/>
                <a:gd name="adj2" fmla="val 49149"/>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TextBox 100">
              <a:extLst>
                <a:ext uri="{FF2B5EF4-FFF2-40B4-BE49-F238E27FC236}">
                  <a16:creationId xmlns:a16="http://schemas.microsoft.com/office/drawing/2014/main" id="{10D93EBE-7AAB-B630-13B9-068206FFE7C2}"/>
                </a:ext>
              </a:extLst>
            </p:cNvPr>
            <p:cNvSpPr txBox="1"/>
            <p:nvPr/>
          </p:nvSpPr>
          <p:spPr>
            <a:xfrm rot="16200000">
              <a:off x="10060096" y="2780045"/>
              <a:ext cx="651140" cy="830997"/>
            </a:xfrm>
            <a:prstGeom prst="rect">
              <a:avLst/>
            </a:prstGeom>
            <a:noFill/>
          </p:spPr>
          <p:txBody>
            <a:bodyPr wrap="none" rtlCol="0">
              <a:spAutoFit/>
            </a:bodyPr>
            <a:lstStyle/>
            <a:p>
              <a:r>
                <a:rPr lang="en-US" sz="4800" dirty="0"/>
                <a:t>...</a:t>
              </a:r>
            </a:p>
          </p:txBody>
        </p:sp>
        <p:cxnSp>
          <p:nvCxnSpPr>
            <p:cNvPr id="111" name="Straight Connector 110">
              <a:extLst>
                <a:ext uri="{FF2B5EF4-FFF2-40B4-BE49-F238E27FC236}">
                  <a16:creationId xmlns:a16="http://schemas.microsoft.com/office/drawing/2014/main" id="{7F237C0B-A087-4BD2-8F07-00C4B38B8F82}"/>
                </a:ext>
              </a:extLst>
            </p:cNvPr>
            <p:cNvCxnSpPr>
              <a:cxnSpLocks/>
            </p:cNvCxnSpPr>
            <p:nvPr/>
          </p:nvCxnSpPr>
          <p:spPr>
            <a:xfrm>
              <a:off x="9801296" y="2117264"/>
              <a:ext cx="221494" cy="0"/>
            </a:xfrm>
            <a:prstGeom prst="line">
              <a:avLst/>
            </a:prstGeom>
            <a:ln w="12700">
              <a:solidFill>
                <a:schemeClr val="tx2"/>
              </a:solidFill>
              <a:headEnd type="stealth"/>
              <a:tailEnd type="none"/>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C420F478-93A2-933B-6A4C-F63346142BA4}"/>
                </a:ext>
              </a:extLst>
            </p:cNvPr>
            <p:cNvCxnSpPr>
              <a:cxnSpLocks/>
            </p:cNvCxnSpPr>
            <p:nvPr/>
          </p:nvCxnSpPr>
          <p:spPr>
            <a:xfrm>
              <a:off x="9801296" y="2643149"/>
              <a:ext cx="221494" cy="0"/>
            </a:xfrm>
            <a:prstGeom prst="line">
              <a:avLst/>
            </a:prstGeom>
            <a:ln w="12700">
              <a:solidFill>
                <a:schemeClr val="tx2"/>
              </a:solidFill>
              <a:headEnd type="stealth"/>
              <a:tailEnd type="none"/>
            </a:ln>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81E7770A-A9EC-A3E5-BBE6-9B677BF8A861}"/>
                </a:ext>
              </a:extLst>
            </p:cNvPr>
            <p:cNvCxnSpPr>
              <a:cxnSpLocks/>
            </p:cNvCxnSpPr>
            <p:nvPr/>
          </p:nvCxnSpPr>
          <p:spPr>
            <a:xfrm>
              <a:off x="9801296" y="3742347"/>
              <a:ext cx="228869" cy="0"/>
            </a:xfrm>
            <a:prstGeom prst="line">
              <a:avLst/>
            </a:prstGeom>
            <a:ln w="12700">
              <a:solidFill>
                <a:schemeClr val="tx2"/>
              </a:solidFill>
              <a:headEnd type="stealth"/>
              <a:tailEnd type="none"/>
            </a:ln>
          </p:spPr>
          <p:style>
            <a:lnRef idx="1">
              <a:schemeClr val="dk1"/>
            </a:lnRef>
            <a:fillRef idx="0">
              <a:schemeClr val="dk1"/>
            </a:fillRef>
            <a:effectRef idx="0">
              <a:schemeClr val="dk1"/>
            </a:effectRef>
            <a:fontRef idx="minor">
              <a:schemeClr val="tx1"/>
            </a:fontRef>
          </p:style>
        </p:cxnSp>
      </p:grpSp>
      <p:cxnSp>
        <p:nvCxnSpPr>
          <p:cNvPr id="114" name="Straight Arrow Connector 113">
            <a:extLst>
              <a:ext uri="{FF2B5EF4-FFF2-40B4-BE49-F238E27FC236}">
                <a16:creationId xmlns:a16="http://schemas.microsoft.com/office/drawing/2014/main" id="{D997811A-EAFC-E1BB-9E8B-3EE5C132AB5B}"/>
              </a:ext>
            </a:extLst>
          </p:cNvPr>
          <p:cNvCxnSpPr>
            <a:cxnSpLocks/>
          </p:cNvCxnSpPr>
          <p:nvPr/>
        </p:nvCxnSpPr>
        <p:spPr>
          <a:xfrm flipH="1">
            <a:off x="8275496" y="2918291"/>
            <a:ext cx="203492" cy="0"/>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F5CFFDD7-038C-52A1-2E72-975B8D06E56B}"/>
              </a:ext>
            </a:extLst>
          </p:cNvPr>
          <p:cNvCxnSpPr>
            <a:cxnSpLocks/>
          </p:cNvCxnSpPr>
          <p:nvPr/>
        </p:nvCxnSpPr>
        <p:spPr>
          <a:xfrm flipH="1">
            <a:off x="1549097" y="3868332"/>
            <a:ext cx="6850533" cy="0"/>
          </a:xfrm>
          <a:prstGeom prst="straightConnector1">
            <a:avLst/>
          </a:prstGeom>
          <a:ln w="12700">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27FD022E-E580-00D8-ECA7-5403D165C1A0}"/>
              </a:ext>
            </a:extLst>
          </p:cNvPr>
          <p:cNvCxnSpPr>
            <a:cxnSpLocks/>
          </p:cNvCxnSpPr>
          <p:nvPr/>
        </p:nvCxnSpPr>
        <p:spPr>
          <a:xfrm>
            <a:off x="2636212" y="3680291"/>
            <a:ext cx="0" cy="191429"/>
          </a:xfrm>
          <a:prstGeom prst="line">
            <a:avLst/>
          </a:prstGeom>
          <a:ln w="12700">
            <a:solidFill>
              <a:schemeClr val="tx2"/>
            </a:solidFill>
            <a:headEnd type="stealth"/>
            <a:tailEnd type="none"/>
          </a:ln>
        </p:spPr>
        <p:style>
          <a:lnRef idx="1">
            <a:schemeClr val="dk1"/>
          </a:lnRef>
          <a:fillRef idx="0">
            <a:schemeClr val="dk1"/>
          </a:fillRef>
          <a:effectRef idx="0">
            <a:schemeClr val="dk1"/>
          </a:effectRef>
          <a:fontRef idx="minor">
            <a:schemeClr val="tx1"/>
          </a:fontRef>
        </p:style>
      </p:cxnSp>
      <p:grpSp>
        <p:nvGrpSpPr>
          <p:cNvPr id="121" name="Group 120">
            <a:extLst>
              <a:ext uri="{FF2B5EF4-FFF2-40B4-BE49-F238E27FC236}">
                <a16:creationId xmlns:a16="http://schemas.microsoft.com/office/drawing/2014/main" id="{2D9EAB80-D8D3-7B16-82BB-736CE1C7347C}"/>
              </a:ext>
            </a:extLst>
          </p:cNvPr>
          <p:cNvGrpSpPr/>
          <p:nvPr/>
        </p:nvGrpSpPr>
        <p:grpSpPr>
          <a:xfrm>
            <a:off x="1222476" y="4080940"/>
            <a:ext cx="2823400" cy="1991716"/>
            <a:chOff x="1222476" y="4080940"/>
            <a:chExt cx="2823400" cy="1991716"/>
          </a:xfrm>
        </p:grpSpPr>
        <p:sp>
          <p:nvSpPr>
            <p:cNvPr id="12" name="Rectangle 11">
              <a:extLst>
                <a:ext uri="{FF2B5EF4-FFF2-40B4-BE49-F238E27FC236}">
                  <a16:creationId xmlns:a16="http://schemas.microsoft.com/office/drawing/2014/main" id="{B820A9C5-9AD5-DABC-2579-5314E0EF6ABB}"/>
                </a:ext>
              </a:extLst>
            </p:cNvPr>
            <p:cNvSpPr/>
            <p:nvPr/>
          </p:nvSpPr>
          <p:spPr>
            <a:xfrm>
              <a:off x="1393926" y="4083091"/>
              <a:ext cx="302655" cy="49205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3" name="Rectangle 12">
              <a:extLst>
                <a:ext uri="{FF2B5EF4-FFF2-40B4-BE49-F238E27FC236}">
                  <a16:creationId xmlns:a16="http://schemas.microsoft.com/office/drawing/2014/main" id="{00C3C8A5-FC45-4D4F-028C-1B1ECE52D211}"/>
                </a:ext>
              </a:extLst>
            </p:cNvPr>
            <p:cNvSpPr/>
            <p:nvPr/>
          </p:nvSpPr>
          <p:spPr>
            <a:xfrm>
              <a:off x="2118658" y="4080940"/>
              <a:ext cx="302655" cy="49205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4" name="Rectangle 13">
              <a:extLst>
                <a:ext uri="{FF2B5EF4-FFF2-40B4-BE49-F238E27FC236}">
                  <a16:creationId xmlns:a16="http://schemas.microsoft.com/office/drawing/2014/main" id="{7477CD75-BC5A-58BA-B472-2945C426A666}"/>
                </a:ext>
              </a:extLst>
            </p:cNvPr>
            <p:cNvSpPr/>
            <p:nvPr/>
          </p:nvSpPr>
          <p:spPr>
            <a:xfrm>
              <a:off x="2843390" y="4082083"/>
              <a:ext cx="302655" cy="49205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5" name="Rectangle 14">
              <a:extLst>
                <a:ext uri="{FF2B5EF4-FFF2-40B4-BE49-F238E27FC236}">
                  <a16:creationId xmlns:a16="http://schemas.microsoft.com/office/drawing/2014/main" id="{632281E7-7580-C6AC-9F36-9E595546A562}"/>
                </a:ext>
              </a:extLst>
            </p:cNvPr>
            <p:cNvSpPr/>
            <p:nvPr/>
          </p:nvSpPr>
          <p:spPr>
            <a:xfrm>
              <a:off x="3568122" y="4082083"/>
              <a:ext cx="302655" cy="49205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28" name="Straight Arrow Connector 27">
              <a:extLst>
                <a:ext uri="{FF2B5EF4-FFF2-40B4-BE49-F238E27FC236}">
                  <a16:creationId xmlns:a16="http://schemas.microsoft.com/office/drawing/2014/main" id="{D6216D84-15F2-DDAC-9C2C-470E62A7F381}"/>
                </a:ext>
              </a:extLst>
            </p:cNvPr>
            <p:cNvCxnSpPr>
              <a:cxnSpLocks/>
            </p:cNvCxnSpPr>
            <p:nvPr/>
          </p:nvCxnSpPr>
          <p:spPr>
            <a:xfrm flipV="1">
              <a:off x="1541410" y="4578322"/>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EF079F4B-14B6-A54E-C7DD-358AEEA35822}"/>
                </a:ext>
              </a:extLst>
            </p:cNvPr>
            <p:cNvCxnSpPr>
              <a:cxnSpLocks/>
            </p:cNvCxnSpPr>
            <p:nvPr/>
          </p:nvCxnSpPr>
          <p:spPr>
            <a:xfrm flipV="1">
              <a:off x="2262135" y="4576171"/>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BD57704-95CE-E77F-2A56-071F5A27D969}"/>
                </a:ext>
              </a:extLst>
            </p:cNvPr>
            <p:cNvCxnSpPr>
              <a:cxnSpLocks/>
            </p:cNvCxnSpPr>
            <p:nvPr/>
          </p:nvCxnSpPr>
          <p:spPr>
            <a:xfrm flipV="1">
              <a:off x="2989210" y="4576171"/>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EC5F064-4AB0-CB5D-C235-3739B6B91985}"/>
                </a:ext>
              </a:extLst>
            </p:cNvPr>
            <p:cNvCxnSpPr>
              <a:cxnSpLocks/>
            </p:cNvCxnSpPr>
            <p:nvPr/>
          </p:nvCxnSpPr>
          <p:spPr>
            <a:xfrm flipV="1">
              <a:off x="3722635" y="4576823"/>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CB61E43-BF82-BE37-D919-0ED96286E629}"/>
                </a:ext>
              </a:extLst>
            </p:cNvPr>
            <p:cNvCxnSpPr>
              <a:cxnSpLocks/>
            </p:cNvCxnSpPr>
            <p:nvPr/>
          </p:nvCxnSpPr>
          <p:spPr>
            <a:xfrm flipV="1">
              <a:off x="1544585" y="5149093"/>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BD90E9D-7E8E-0268-BB67-C84F6FE9DA30}"/>
                </a:ext>
              </a:extLst>
            </p:cNvPr>
            <p:cNvCxnSpPr>
              <a:cxnSpLocks/>
            </p:cNvCxnSpPr>
            <p:nvPr/>
          </p:nvCxnSpPr>
          <p:spPr>
            <a:xfrm flipV="1">
              <a:off x="2265310" y="5146942"/>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B5F8D2B3-523B-CE34-0A4F-1B343E81FB0C}"/>
                </a:ext>
              </a:extLst>
            </p:cNvPr>
            <p:cNvCxnSpPr>
              <a:cxnSpLocks/>
            </p:cNvCxnSpPr>
            <p:nvPr/>
          </p:nvCxnSpPr>
          <p:spPr>
            <a:xfrm flipV="1">
              <a:off x="2992385" y="5146942"/>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28E93071-AEEE-0605-62C0-DCA1DE900793}"/>
                </a:ext>
              </a:extLst>
            </p:cNvPr>
            <p:cNvCxnSpPr>
              <a:cxnSpLocks/>
            </p:cNvCxnSpPr>
            <p:nvPr/>
          </p:nvCxnSpPr>
          <p:spPr>
            <a:xfrm flipV="1">
              <a:off x="3725810" y="5147594"/>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457EFA36-8F6F-CDB4-AD34-608F6D6447C8}"/>
                </a:ext>
              </a:extLst>
            </p:cNvPr>
            <p:cNvSpPr txBox="1"/>
            <p:nvPr/>
          </p:nvSpPr>
          <p:spPr>
            <a:xfrm>
              <a:off x="1249837" y="5331796"/>
              <a:ext cx="2766206" cy="307777"/>
            </a:xfrm>
            <a:prstGeom prst="rect">
              <a:avLst/>
            </a:prstGeom>
            <a:noFill/>
          </p:spPr>
          <p:txBody>
            <a:bodyPr wrap="none" rtlCol="0">
              <a:spAutoFit/>
            </a:bodyPr>
            <a:lstStyle/>
            <a:p>
              <a:r>
                <a:rPr lang="en-US" sz="1400" dirty="0"/>
                <a:t>play             top        country        hits</a:t>
              </a:r>
            </a:p>
          </p:txBody>
        </p:sp>
        <p:sp>
          <p:nvSpPr>
            <p:cNvPr id="95" name="Right Brace 94">
              <a:extLst>
                <a:ext uri="{FF2B5EF4-FFF2-40B4-BE49-F238E27FC236}">
                  <a16:creationId xmlns:a16="http://schemas.microsoft.com/office/drawing/2014/main" id="{BE395C52-4C25-E192-5958-1D56DA94E166}"/>
                </a:ext>
              </a:extLst>
            </p:cNvPr>
            <p:cNvSpPr/>
            <p:nvPr/>
          </p:nvSpPr>
          <p:spPr>
            <a:xfrm rot="5400000">
              <a:off x="2520216" y="4328638"/>
              <a:ext cx="205248" cy="2698500"/>
            </a:xfrm>
            <a:prstGeom prst="rightBrace">
              <a:avLst>
                <a:gd name="adj1" fmla="val 37504"/>
                <a:gd name="adj2" fmla="val 49149"/>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EB4C70B4-0A49-A183-FA17-F3AD7ABCD2F7}"/>
                </a:ext>
              </a:extLst>
            </p:cNvPr>
            <p:cNvSpPr txBox="1"/>
            <p:nvPr/>
          </p:nvSpPr>
          <p:spPr>
            <a:xfrm>
              <a:off x="2203065" y="5764879"/>
              <a:ext cx="912301" cy="307777"/>
            </a:xfrm>
            <a:prstGeom prst="rect">
              <a:avLst/>
            </a:prstGeom>
            <a:noFill/>
          </p:spPr>
          <p:txBody>
            <a:bodyPr wrap="none" rtlCol="0">
              <a:spAutoFit/>
            </a:bodyPr>
            <a:lstStyle/>
            <a:p>
              <a:r>
                <a:rPr lang="en-US" sz="1400" dirty="0"/>
                <a:t>Utterance</a:t>
              </a:r>
            </a:p>
          </p:txBody>
        </p:sp>
        <p:sp>
          <p:nvSpPr>
            <p:cNvPr id="117" name="Rectangle 116">
              <a:extLst>
                <a:ext uri="{FF2B5EF4-FFF2-40B4-BE49-F238E27FC236}">
                  <a16:creationId xmlns:a16="http://schemas.microsoft.com/office/drawing/2014/main" id="{2BA9CA59-84A1-5232-6C68-113A619B97E5}"/>
                </a:ext>
              </a:extLst>
            </p:cNvPr>
            <p:cNvSpPr/>
            <p:nvPr/>
          </p:nvSpPr>
          <p:spPr>
            <a:xfrm>
              <a:off x="1222476" y="4787564"/>
              <a:ext cx="2823400" cy="353962"/>
            </a:xfrm>
            <a:prstGeom prst="rect">
              <a:avLst/>
            </a:prstGeom>
            <a:solidFill>
              <a:srgbClr val="F8CE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Pretrained Encoder</a:t>
              </a:r>
            </a:p>
          </p:txBody>
        </p:sp>
      </p:grpSp>
      <p:grpSp>
        <p:nvGrpSpPr>
          <p:cNvPr id="122" name="Group 121">
            <a:extLst>
              <a:ext uri="{FF2B5EF4-FFF2-40B4-BE49-F238E27FC236}">
                <a16:creationId xmlns:a16="http://schemas.microsoft.com/office/drawing/2014/main" id="{6262FC60-731E-5F51-D101-D9FD8CEF4F35}"/>
              </a:ext>
            </a:extLst>
          </p:cNvPr>
          <p:cNvGrpSpPr/>
          <p:nvPr/>
        </p:nvGrpSpPr>
        <p:grpSpPr>
          <a:xfrm>
            <a:off x="3932470" y="4069588"/>
            <a:ext cx="5113115" cy="1967097"/>
            <a:chOff x="3932470" y="4069588"/>
            <a:chExt cx="5113115" cy="1967097"/>
          </a:xfrm>
        </p:grpSpPr>
        <p:sp>
          <p:nvSpPr>
            <p:cNvPr id="16" name="Rectangle 15">
              <a:extLst>
                <a:ext uri="{FF2B5EF4-FFF2-40B4-BE49-F238E27FC236}">
                  <a16:creationId xmlns:a16="http://schemas.microsoft.com/office/drawing/2014/main" id="{DCB19860-A5F9-BF61-AFFE-FDF7A95479A0}"/>
                </a:ext>
              </a:extLst>
            </p:cNvPr>
            <p:cNvSpPr/>
            <p:nvPr/>
          </p:nvSpPr>
          <p:spPr>
            <a:xfrm>
              <a:off x="4982802" y="4069707"/>
              <a:ext cx="302655" cy="492055"/>
            </a:xfrm>
            <a:prstGeom prst="rect">
              <a:avLst/>
            </a:prstGeom>
            <a:solidFill>
              <a:srgbClr val="FEDF73"/>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7" name="Rectangle 16">
              <a:extLst>
                <a:ext uri="{FF2B5EF4-FFF2-40B4-BE49-F238E27FC236}">
                  <a16:creationId xmlns:a16="http://schemas.microsoft.com/office/drawing/2014/main" id="{4FC5C59A-A136-98D5-33B9-C96DB518245D}"/>
                </a:ext>
              </a:extLst>
            </p:cNvPr>
            <p:cNvSpPr/>
            <p:nvPr/>
          </p:nvSpPr>
          <p:spPr>
            <a:xfrm>
              <a:off x="5855018" y="4069588"/>
              <a:ext cx="302655" cy="492055"/>
            </a:xfrm>
            <a:prstGeom prst="rect">
              <a:avLst/>
            </a:prstGeom>
            <a:solidFill>
              <a:srgbClr val="FEDF73"/>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8" name="Rectangle 17">
              <a:extLst>
                <a:ext uri="{FF2B5EF4-FFF2-40B4-BE49-F238E27FC236}">
                  <a16:creationId xmlns:a16="http://schemas.microsoft.com/office/drawing/2014/main" id="{3B31E6B3-2D1D-FA88-7B55-5992D9983C6D}"/>
                </a:ext>
              </a:extLst>
            </p:cNvPr>
            <p:cNvSpPr/>
            <p:nvPr/>
          </p:nvSpPr>
          <p:spPr>
            <a:xfrm>
              <a:off x="6629149" y="4070731"/>
              <a:ext cx="302655" cy="492055"/>
            </a:xfrm>
            <a:prstGeom prst="rect">
              <a:avLst/>
            </a:prstGeom>
            <a:solidFill>
              <a:srgbClr val="FEDF73"/>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9" name="Rectangle 18">
              <a:extLst>
                <a:ext uri="{FF2B5EF4-FFF2-40B4-BE49-F238E27FC236}">
                  <a16:creationId xmlns:a16="http://schemas.microsoft.com/office/drawing/2014/main" id="{CE02F424-53FB-06C8-94BE-27FA991E1839}"/>
                </a:ext>
              </a:extLst>
            </p:cNvPr>
            <p:cNvSpPr/>
            <p:nvPr/>
          </p:nvSpPr>
          <p:spPr>
            <a:xfrm>
              <a:off x="7415888" y="4069707"/>
              <a:ext cx="302655" cy="492055"/>
            </a:xfrm>
            <a:prstGeom prst="rect">
              <a:avLst/>
            </a:prstGeom>
            <a:solidFill>
              <a:srgbClr val="FEDF73"/>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0" name="Rectangle 19">
              <a:extLst>
                <a:ext uri="{FF2B5EF4-FFF2-40B4-BE49-F238E27FC236}">
                  <a16:creationId xmlns:a16="http://schemas.microsoft.com/office/drawing/2014/main" id="{C417ABEC-9BCB-3659-E756-76D895AA27F2}"/>
                </a:ext>
              </a:extLst>
            </p:cNvPr>
            <p:cNvSpPr/>
            <p:nvPr/>
          </p:nvSpPr>
          <p:spPr>
            <a:xfrm>
              <a:off x="8275496" y="4070731"/>
              <a:ext cx="302655" cy="492055"/>
            </a:xfrm>
            <a:prstGeom prst="rect">
              <a:avLst/>
            </a:prstGeom>
            <a:solidFill>
              <a:srgbClr val="FEDF73"/>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32" name="Straight Arrow Connector 31">
              <a:extLst>
                <a:ext uri="{FF2B5EF4-FFF2-40B4-BE49-F238E27FC236}">
                  <a16:creationId xmlns:a16="http://schemas.microsoft.com/office/drawing/2014/main" id="{93818F5F-2F6A-9010-B40D-651845196075}"/>
                </a:ext>
              </a:extLst>
            </p:cNvPr>
            <p:cNvCxnSpPr>
              <a:cxnSpLocks/>
            </p:cNvCxnSpPr>
            <p:nvPr/>
          </p:nvCxnSpPr>
          <p:spPr>
            <a:xfrm flipV="1">
              <a:off x="5130986" y="4576171"/>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AB4D4DE-3FF8-9E8E-6EAB-5048E0816A95}"/>
                </a:ext>
              </a:extLst>
            </p:cNvPr>
            <p:cNvCxnSpPr>
              <a:cxnSpLocks/>
            </p:cNvCxnSpPr>
            <p:nvPr/>
          </p:nvCxnSpPr>
          <p:spPr>
            <a:xfrm flipV="1">
              <a:off x="6000936" y="4576171"/>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EEF7FDC-D85C-7592-3BA4-396FB5B14125}"/>
                </a:ext>
              </a:extLst>
            </p:cNvPr>
            <p:cNvCxnSpPr>
              <a:cxnSpLocks/>
            </p:cNvCxnSpPr>
            <p:nvPr/>
          </p:nvCxnSpPr>
          <p:spPr>
            <a:xfrm flipV="1">
              <a:off x="6778811" y="4576171"/>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82DBBA31-FAF2-41D7-FA5B-7E67880E5062}"/>
                </a:ext>
              </a:extLst>
            </p:cNvPr>
            <p:cNvCxnSpPr>
              <a:cxnSpLocks/>
            </p:cNvCxnSpPr>
            <p:nvPr/>
          </p:nvCxnSpPr>
          <p:spPr>
            <a:xfrm flipV="1">
              <a:off x="7572561" y="4576171"/>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64C5616F-AB74-94A9-3040-D2A0DA7317A6}"/>
                </a:ext>
              </a:extLst>
            </p:cNvPr>
            <p:cNvCxnSpPr>
              <a:cxnSpLocks/>
            </p:cNvCxnSpPr>
            <p:nvPr/>
          </p:nvCxnSpPr>
          <p:spPr>
            <a:xfrm flipV="1">
              <a:off x="8426636" y="4576171"/>
              <a:ext cx="0" cy="294967"/>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FF0CC4E7-3A0B-193E-8898-891E96EBD27B}"/>
                </a:ext>
              </a:extLst>
            </p:cNvPr>
            <p:cNvCxnSpPr>
              <a:cxnSpLocks/>
            </p:cNvCxnSpPr>
            <p:nvPr/>
          </p:nvCxnSpPr>
          <p:spPr>
            <a:xfrm flipV="1">
              <a:off x="5134161" y="5146942"/>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B74A2C0-042C-5C9A-88EA-5F88DD8AC1CD}"/>
                </a:ext>
              </a:extLst>
            </p:cNvPr>
            <p:cNvCxnSpPr>
              <a:cxnSpLocks/>
            </p:cNvCxnSpPr>
            <p:nvPr/>
          </p:nvCxnSpPr>
          <p:spPr>
            <a:xfrm flipV="1">
              <a:off x="6004111" y="5146942"/>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EEFE00F-69D1-9122-EF54-16CDE1FAA25C}"/>
                </a:ext>
              </a:extLst>
            </p:cNvPr>
            <p:cNvCxnSpPr>
              <a:cxnSpLocks/>
            </p:cNvCxnSpPr>
            <p:nvPr/>
          </p:nvCxnSpPr>
          <p:spPr>
            <a:xfrm flipV="1">
              <a:off x="6781986" y="5146942"/>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8442740-740D-2C9F-35C5-B388CABA2E35}"/>
                </a:ext>
              </a:extLst>
            </p:cNvPr>
            <p:cNvCxnSpPr>
              <a:cxnSpLocks/>
            </p:cNvCxnSpPr>
            <p:nvPr/>
          </p:nvCxnSpPr>
          <p:spPr>
            <a:xfrm flipV="1">
              <a:off x="7575736" y="5146942"/>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E462BAD1-9CEB-9F78-D770-74688377C694}"/>
                </a:ext>
              </a:extLst>
            </p:cNvPr>
            <p:cNvCxnSpPr>
              <a:cxnSpLocks/>
            </p:cNvCxnSpPr>
            <p:nvPr/>
          </p:nvCxnSpPr>
          <p:spPr>
            <a:xfrm flipV="1">
              <a:off x="8429811" y="5146942"/>
              <a:ext cx="0" cy="201168"/>
            </a:xfrm>
            <a:prstGeom prst="straightConnector1">
              <a:avLst/>
            </a:prstGeom>
            <a:ln w="12700">
              <a:solidFill>
                <a:schemeClr val="tx1"/>
              </a:solidFill>
              <a:tailEnd type="stealth"/>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15BF8516-732D-E374-28F2-8CF83AD67743}"/>
                </a:ext>
              </a:extLst>
            </p:cNvPr>
            <p:cNvSpPr txBox="1"/>
            <p:nvPr/>
          </p:nvSpPr>
          <p:spPr>
            <a:xfrm>
              <a:off x="4840774" y="5317941"/>
              <a:ext cx="4123308" cy="307777"/>
            </a:xfrm>
            <a:prstGeom prst="rect">
              <a:avLst/>
            </a:prstGeom>
            <a:noFill/>
          </p:spPr>
          <p:txBody>
            <a:bodyPr wrap="none" rtlCol="0">
              <a:spAutoFit/>
            </a:bodyPr>
            <a:lstStyle/>
            <a:p>
              <a:r>
                <a:rPr lang="en-US" sz="1400" dirty="0">
                  <a:solidFill>
                    <a:schemeClr val="accent6"/>
                  </a:solidFill>
                </a:rPr>
                <a:t>[IN:play      [SL:sort        </a:t>
              </a:r>
              <a:r>
                <a:rPr lang="en-US" sz="1400" dirty="0">
                  <a:solidFill>
                    <a:schemeClr val="accent1"/>
                  </a:solidFill>
                </a:rPr>
                <a:t>@ptr</a:t>
              </a:r>
              <a:r>
                <a:rPr lang="en-US" sz="1400" baseline="-25000" dirty="0">
                  <a:solidFill>
                    <a:schemeClr val="accent1"/>
                  </a:solidFill>
                </a:rPr>
                <a:t>1</a:t>
              </a:r>
              <a:r>
                <a:rPr lang="en-US" sz="1400" dirty="0">
                  <a:solidFill>
                    <a:schemeClr val="accent1"/>
                  </a:solidFill>
                </a:rPr>
                <a:t>        </a:t>
              </a:r>
              <a:r>
                <a:rPr lang="en-US" sz="1400" dirty="0">
                  <a:solidFill>
                    <a:schemeClr val="accent6"/>
                  </a:solidFill>
                </a:rPr>
                <a:t>SL:sort]      [SL:genre</a:t>
              </a:r>
            </a:p>
          </p:txBody>
        </p:sp>
        <p:sp>
          <p:nvSpPr>
            <p:cNvPr id="96" name="Right Brace 95">
              <a:extLst>
                <a:ext uri="{FF2B5EF4-FFF2-40B4-BE49-F238E27FC236}">
                  <a16:creationId xmlns:a16="http://schemas.microsoft.com/office/drawing/2014/main" id="{EC37606F-25FE-5C11-A2B4-F85ECFDA5777}"/>
                </a:ext>
              </a:extLst>
            </p:cNvPr>
            <p:cNvSpPr/>
            <p:nvPr/>
          </p:nvSpPr>
          <p:spPr>
            <a:xfrm rot="5400000">
              <a:off x="6813159" y="3619695"/>
              <a:ext cx="205248" cy="4101824"/>
            </a:xfrm>
            <a:prstGeom prst="rightBrace">
              <a:avLst>
                <a:gd name="adj1" fmla="val 37504"/>
                <a:gd name="adj2" fmla="val 49149"/>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TextBox 97">
              <a:extLst>
                <a:ext uri="{FF2B5EF4-FFF2-40B4-BE49-F238E27FC236}">
                  <a16:creationId xmlns:a16="http://schemas.microsoft.com/office/drawing/2014/main" id="{1E722AAE-28D9-F8BA-5696-37E61103EB11}"/>
                </a:ext>
              </a:extLst>
            </p:cNvPr>
            <p:cNvSpPr txBox="1"/>
            <p:nvPr/>
          </p:nvSpPr>
          <p:spPr>
            <a:xfrm>
              <a:off x="6343158" y="5728908"/>
              <a:ext cx="1291764" cy="307777"/>
            </a:xfrm>
            <a:prstGeom prst="rect">
              <a:avLst/>
            </a:prstGeom>
            <a:noFill/>
          </p:spPr>
          <p:txBody>
            <a:bodyPr wrap="none" rtlCol="0">
              <a:spAutoFit/>
            </a:bodyPr>
            <a:lstStyle/>
            <a:p>
              <a:r>
                <a:rPr lang="en-US" sz="1400" dirty="0"/>
                <a:t>Semantic Parse</a:t>
              </a:r>
            </a:p>
          </p:txBody>
        </p:sp>
        <p:cxnSp>
          <p:nvCxnSpPr>
            <p:cNvPr id="99" name="Elbow Connector 98">
              <a:extLst>
                <a:ext uri="{FF2B5EF4-FFF2-40B4-BE49-F238E27FC236}">
                  <a16:creationId xmlns:a16="http://schemas.microsoft.com/office/drawing/2014/main" id="{4CF40BF1-C4E9-7E76-7969-6AF5E63CC110}"/>
                </a:ext>
              </a:extLst>
            </p:cNvPr>
            <p:cNvCxnSpPr>
              <a:cxnSpLocks/>
            </p:cNvCxnSpPr>
            <p:nvPr/>
          </p:nvCxnSpPr>
          <p:spPr>
            <a:xfrm rot="16200000" flipH="1">
              <a:off x="4153733" y="4460116"/>
              <a:ext cx="597498" cy="411360"/>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DFEA813-5D37-711A-6F8C-A2DBE17EE196}"/>
                </a:ext>
              </a:extLst>
            </p:cNvPr>
            <p:cNvCxnSpPr/>
            <p:nvPr/>
          </p:nvCxnSpPr>
          <p:spPr>
            <a:xfrm>
              <a:off x="3932470" y="4368379"/>
              <a:ext cx="31433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0027673B-2AAF-D6AD-CA6A-F6E3140912D5}"/>
                </a:ext>
              </a:extLst>
            </p:cNvPr>
            <p:cNvSpPr/>
            <p:nvPr/>
          </p:nvSpPr>
          <p:spPr>
            <a:xfrm>
              <a:off x="4699727" y="4787564"/>
              <a:ext cx="4345858" cy="353962"/>
            </a:xfrm>
            <a:prstGeom prst="rect">
              <a:avLst/>
            </a:prstGeom>
            <a:solidFill>
              <a:srgbClr val="FFF2CC"/>
            </a:solidFill>
            <a:ln>
              <a:solidFill>
                <a:srgbClr val="F0DC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Transformer Decoder</a:t>
              </a:r>
            </a:p>
          </p:txBody>
        </p:sp>
      </p:grpSp>
      <p:sp>
        <p:nvSpPr>
          <p:cNvPr id="91" name="TextBox 90">
            <a:extLst>
              <a:ext uri="{FF2B5EF4-FFF2-40B4-BE49-F238E27FC236}">
                <a16:creationId xmlns:a16="http://schemas.microsoft.com/office/drawing/2014/main" id="{A7F12EC9-1AAF-694D-4C8E-D13508C761AE}"/>
              </a:ext>
            </a:extLst>
          </p:cNvPr>
          <p:cNvSpPr txBox="1"/>
          <p:nvPr/>
        </p:nvSpPr>
        <p:spPr>
          <a:xfrm>
            <a:off x="4076694" y="1851109"/>
            <a:ext cx="1348639" cy="307777"/>
          </a:xfrm>
          <a:prstGeom prst="rect">
            <a:avLst/>
          </a:prstGeom>
          <a:noFill/>
        </p:spPr>
        <p:txBody>
          <a:bodyPr wrap="none" rtlCol="0">
            <a:spAutoFit/>
          </a:bodyPr>
          <a:lstStyle/>
          <a:p>
            <a:r>
              <a:rPr lang="en-US" sz="1400" dirty="0">
                <a:solidFill>
                  <a:schemeClr val="accent1"/>
                </a:solidFill>
              </a:rPr>
              <a:t>@ptr</a:t>
            </a:r>
            <a:r>
              <a:rPr lang="en-US" sz="1400" baseline="-25000" dirty="0">
                <a:solidFill>
                  <a:schemeClr val="accent1"/>
                </a:solidFill>
              </a:rPr>
              <a:t>2 </a:t>
            </a:r>
            <a:r>
              <a:rPr lang="en-US" sz="1400" dirty="0">
                <a:solidFill>
                  <a:schemeClr val="accent1"/>
                </a:solidFill>
              </a:rPr>
              <a:t>(country)</a:t>
            </a:r>
            <a:r>
              <a:rPr lang="en-US" sz="1400" baseline="-25000" dirty="0">
                <a:solidFill>
                  <a:schemeClr val="accent1"/>
                </a:solidFill>
              </a:rPr>
              <a:t> </a:t>
            </a:r>
          </a:p>
        </p:txBody>
      </p:sp>
      <p:grpSp>
        <p:nvGrpSpPr>
          <p:cNvPr id="128" name="Group 127">
            <a:extLst>
              <a:ext uri="{FF2B5EF4-FFF2-40B4-BE49-F238E27FC236}">
                <a16:creationId xmlns:a16="http://schemas.microsoft.com/office/drawing/2014/main" id="{4496C270-08C7-C27B-6C16-22DA34648BD4}"/>
              </a:ext>
            </a:extLst>
          </p:cNvPr>
          <p:cNvGrpSpPr/>
          <p:nvPr/>
        </p:nvGrpSpPr>
        <p:grpSpPr>
          <a:xfrm>
            <a:off x="4131201" y="2179587"/>
            <a:ext cx="2475869" cy="1217508"/>
            <a:chOff x="4131201" y="2179587"/>
            <a:chExt cx="2475869" cy="1217508"/>
          </a:xfrm>
        </p:grpSpPr>
        <p:sp>
          <p:nvSpPr>
            <p:cNvPr id="70" name="Rectangle 69">
              <a:extLst>
                <a:ext uri="{FF2B5EF4-FFF2-40B4-BE49-F238E27FC236}">
                  <a16:creationId xmlns:a16="http://schemas.microsoft.com/office/drawing/2014/main" id="{67A4E08C-8C22-61A2-818C-B55E272BEAE8}"/>
                </a:ext>
              </a:extLst>
            </p:cNvPr>
            <p:cNvSpPr/>
            <p:nvPr/>
          </p:nvSpPr>
          <p:spPr>
            <a:xfrm>
              <a:off x="5247244" y="3028175"/>
              <a:ext cx="91440" cy="3666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89F4D32-CB8C-AA69-CF09-4FA5CF119ADA}"/>
                </a:ext>
              </a:extLst>
            </p:cNvPr>
            <p:cNvSpPr/>
            <p:nvPr/>
          </p:nvSpPr>
          <p:spPr>
            <a:xfrm>
              <a:off x="5337303" y="2651943"/>
              <a:ext cx="91440" cy="743229"/>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C9784611-B2E9-9491-CF59-A2284D169E1A}"/>
                </a:ext>
              </a:extLst>
            </p:cNvPr>
            <p:cNvSpPr/>
            <p:nvPr/>
          </p:nvSpPr>
          <p:spPr>
            <a:xfrm>
              <a:off x="5431235" y="3273929"/>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AD0370C-3783-A495-A973-217836A96A8E}"/>
                </a:ext>
              </a:extLst>
            </p:cNvPr>
            <p:cNvSpPr/>
            <p:nvPr/>
          </p:nvSpPr>
          <p:spPr>
            <a:xfrm>
              <a:off x="5521458" y="3028175"/>
              <a:ext cx="91440" cy="3666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2003BBE-44F0-EE57-E68A-4EFB5F83C608}"/>
                </a:ext>
              </a:extLst>
            </p:cNvPr>
            <p:cNvSpPr/>
            <p:nvPr/>
          </p:nvSpPr>
          <p:spPr>
            <a:xfrm>
              <a:off x="5615723" y="3272981"/>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B07385B-823F-6EA6-C3E5-A6E56330977E}"/>
                </a:ext>
              </a:extLst>
            </p:cNvPr>
            <p:cNvSpPr/>
            <p:nvPr/>
          </p:nvSpPr>
          <p:spPr>
            <a:xfrm>
              <a:off x="5709190" y="3180768"/>
              <a:ext cx="91440" cy="2142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FF90CF8E-62D0-31E1-1BBE-99258EB093FD}"/>
                </a:ext>
              </a:extLst>
            </p:cNvPr>
            <p:cNvSpPr/>
            <p:nvPr/>
          </p:nvSpPr>
          <p:spPr>
            <a:xfrm>
              <a:off x="5804034" y="3273928"/>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8C8E6CB-4234-D944-0248-457B1989A9A4}"/>
                </a:ext>
              </a:extLst>
            </p:cNvPr>
            <p:cNvSpPr/>
            <p:nvPr/>
          </p:nvSpPr>
          <p:spPr>
            <a:xfrm>
              <a:off x="5899566" y="3225672"/>
              <a:ext cx="91440" cy="16803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3D98B7A-CE24-92D0-C805-A817D0B20950}"/>
                </a:ext>
              </a:extLst>
            </p:cNvPr>
            <p:cNvSpPr/>
            <p:nvPr/>
          </p:nvSpPr>
          <p:spPr>
            <a:xfrm>
              <a:off x="5988956" y="3273737"/>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90B1B2C-31F1-5A26-EB57-298A955609F1}"/>
                </a:ext>
              </a:extLst>
            </p:cNvPr>
            <p:cNvSpPr/>
            <p:nvPr/>
          </p:nvSpPr>
          <p:spPr>
            <a:xfrm>
              <a:off x="4898252" y="3272456"/>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C6F6E365-5D7D-ECB4-55A0-7210689C96EF}"/>
                </a:ext>
              </a:extLst>
            </p:cNvPr>
            <p:cNvSpPr/>
            <p:nvPr/>
          </p:nvSpPr>
          <p:spPr>
            <a:xfrm>
              <a:off x="4974644" y="3180633"/>
              <a:ext cx="91440" cy="2142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2C6515E-49D4-5FF6-311D-65373AEE0CF5}"/>
                </a:ext>
              </a:extLst>
            </p:cNvPr>
            <p:cNvSpPr/>
            <p:nvPr/>
          </p:nvSpPr>
          <p:spPr>
            <a:xfrm>
              <a:off x="5063105" y="3029055"/>
              <a:ext cx="91440" cy="3666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CB4AD90-17FD-7766-1873-C02167D8A64C}"/>
                </a:ext>
              </a:extLst>
            </p:cNvPr>
            <p:cNvSpPr/>
            <p:nvPr/>
          </p:nvSpPr>
          <p:spPr>
            <a:xfrm>
              <a:off x="5157720" y="3273794"/>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6139605-81A4-ED44-E2AE-7B59A133A320}"/>
                </a:ext>
              </a:extLst>
            </p:cNvPr>
            <p:cNvSpPr/>
            <p:nvPr/>
          </p:nvSpPr>
          <p:spPr>
            <a:xfrm>
              <a:off x="6071314" y="3181526"/>
              <a:ext cx="91440" cy="214295"/>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34C82D64-D941-65E0-418C-A569FE546C70}"/>
                </a:ext>
              </a:extLst>
            </p:cNvPr>
            <p:cNvSpPr/>
            <p:nvPr/>
          </p:nvSpPr>
          <p:spPr>
            <a:xfrm>
              <a:off x="6160165" y="3273737"/>
              <a:ext cx="91440" cy="12094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E37AB0A-7187-9CE3-214E-678933865CA1}"/>
                </a:ext>
              </a:extLst>
            </p:cNvPr>
            <p:cNvSpPr/>
            <p:nvPr/>
          </p:nvSpPr>
          <p:spPr>
            <a:xfrm>
              <a:off x="4710988" y="2179587"/>
              <a:ext cx="91440" cy="1214525"/>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6BF35A19-3E80-8CEE-546E-4660BC1CA34E}"/>
                </a:ext>
              </a:extLst>
            </p:cNvPr>
            <p:cNvSpPr/>
            <p:nvPr/>
          </p:nvSpPr>
          <p:spPr>
            <a:xfrm>
              <a:off x="4796259" y="3028029"/>
              <a:ext cx="91440" cy="366695"/>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BF9BA2D5-112B-D82C-ED10-FAACC953EB2B}"/>
                </a:ext>
              </a:extLst>
            </p:cNvPr>
            <p:cNvSpPr/>
            <p:nvPr/>
          </p:nvSpPr>
          <p:spPr>
            <a:xfrm>
              <a:off x="4614563" y="3275195"/>
              <a:ext cx="91440" cy="120941"/>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A5AEA206-4881-28FC-8FAE-C8EEAC3AFFC5}"/>
                </a:ext>
              </a:extLst>
            </p:cNvPr>
            <p:cNvSpPr/>
            <p:nvPr/>
          </p:nvSpPr>
          <p:spPr>
            <a:xfrm>
              <a:off x="4520516" y="3272051"/>
              <a:ext cx="91440" cy="120941"/>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280D5902-9D84-C7CD-092B-655283F1B10E}"/>
                </a:ext>
              </a:extLst>
            </p:cNvPr>
            <p:cNvSpPr txBox="1"/>
            <p:nvPr/>
          </p:nvSpPr>
          <p:spPr>
            <a:xfrm>
              <a:off x="4947071" y="2367539"/>
              <a:ext cx="862095" cy="307777"/>
            </a:xfrm>
            <a:prstGeom prst="rect">
              <a:avLst/>
            </a:prstGeom>
            <a:noFill/>
          </p:spPr>
          <p:txBody>
            <a:bodyPr wrap="none" rtlCol="0">
              <a:spAutoFit/>
            </a:bodyPr>
            <a:lstStyle/>
            <a:p>
              <a:r>
                <a:rPr lang="en-US" sz="1400" dirty="0">
                  <a:solidFill>
                    <a:schemeClr val="accent6"/>
                  </a:solidFill>
                </a:rPr>
                <a:t>SL:genre]</a:t>
              </a:r>
            </a:p>
          </p:txBody>
        </p:sp>
        <p:cxnSp>
          <p:nvCxnSpPr>
            <p:cNvPr id="102" name="Straight Connector 101">
              <a:extLst>
                <a:ext uri="{FF2B5EF4-FFF2-40B4-BE49-F238E27FC236}">
                  <a16:creationId xmlns:a16="http://schemas.microsoft.com/office/drawing/2014/main" id="{3CF52188-1525-C4DF-F1CA-825B781198DB}"/>
                </a:ext>
              </a:extLst>
            </p:cNvPr>
            <p:cNvCxnSpPr>
              <a:cxnSpLocks/>
            </p:cNvCxnSpPr>
            <p:nvPr/>
          </p:nvCxnSpPr>
          <p:spPr>
            <a:xfrm>
              <a:off x="4394382" y="3397095"/>
              <a:ext cx="1952891"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45E8A5C-DCF1-65FF-12BD-0D499EB77125}"/>
                </a:ext>
              </a:extLst>
            </p:cNvPr>
            <p:cNvCxnSpPr>
              <a:cxnSpLocks/>
            </p:cNvCxnSpPr>
            <p:nvPr/>
          </p:nvCxnSpPr>
          <p:spPr>
            <a:xfrm>
              <a:off x="6385576" y="2900301"/>
              <a:ext cx="221494" cy="0"/>
            </a:xfrm>
            <a:prstGeom prst="line">
              <a:avLst/>
            </a:prstGeom>
            <a:ln w="12700">
              <a:solidFill>
                <a:schemeClr val="tx2"/>
              </a:solidFill>
              <a:headEnd type="stealth"/>
              <a:tailEnd type="none"/>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98DCB088-E4EE-9EAB-FC1D-07C044BC3F3A}"/>
                </a:ext>
              </a:extLst>
            </p:cNvPr>
            <p:cNvCxnSpPr>
              <a:cxnSpLocks/>
            </p:cNvCxnSpPr>
            <p:nvPr/>
          </p:nvCxnSpPr>
          <p:spPr>
            <a:xfrm flipH="1">
              <a:off x="4131201" y="2903083"/>
              <a:ext cx="205917" cy="0"/>
            </a:xfrm>
            <a:prstGeom prst="line">
              <a:avLst/>
            </a:prstGeom>
            <a:ln w="12700">
              <a:solidFill>
                <a:schemeClr val="tx2"/>
              </a:solidFill>
              <a:headEnd type="stealth"/>
              <a:tailEnd type="non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1111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4"/>
                                        </p:tgtEl>
                                        <p:attrNameLst>
                                          <p:attrName>style.visibility</p:attrName>
                                        </p:attrNameLst>
                                      </p:cBhvr>
                                      <p:to>
                                        <p:strVal val="visible"/>
                                      </p:to>
                                    </p:set>
                                  </p:childTnLst>
                                </p:cTn>
                              </p:par>
                              <p:par>
                                <p:cTn id="33" presetID="22" presetClass="entr" presetSubtype="4"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down)">
                                      <p:cBhvr>
                                        <p:cTn id="35" dur="500"/>
                                        <p:tgtEl>
                                          <p:spTgt spid="6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down)">
                                      <p:cBhvr>
                                        <p:cTn id="38" dur="500"/>
                                        <p:tgtEl>
                                          <p:spTgt spid="6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wipe(down)">
                                      <p:cBhvr>
                                        <p:cTn id="41" dur="500"/>
                                        <p:tgtEl>
                                          <p:spTgt spid="64"/>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wipe(down)">
                                      <p:cBhvr>
                                        <p:cTn id="44" dur="500"/>
                                        <p:tgtEl>
                                          <p:spTgt spid="65"/>
                                        </p:tgtEl>
                                      </p:cBhvr>
                                    </p:animEffect>
                                  </p:childTnLst>
                                </p:cTn>
                              </p:par>
                              <p:par>
                                <p:cTn id="45" presetID="22" presetClass="entr" presetSubtype="4" fill="hold" grpId="1" nodeType="withEffect">
                                  <p:stCondLst>
                                    <p:cond delay="0"/>
                                  </p:stCondLst>
                                  <p:childTnLst>
                                    <p:set>
                                      <p:cBhvr>
                                        <p:cTn id="46" dur="1" fill="hold">
                                          <p:stCondLst>
                                            <p:cond delay="0"/>
                                          </p:stCondLst>
                                        </p:cTn>
                                        <p:tgtEl>
                                          <p:spTgt spid="92"/>
                                        </p:tgtEl>
                                        <p:attrNameLst>
                                          <p:attrName>style.visibility</p:attrName>
                                        </p:attrNameLst>
                                      </p:cBhvr>
                                      <p:to>
                                        <p:strVal val="visible"/>
                                      </p:to>
                                    </p:set>
                                    <p:animEffect transition="in" filter="wipe(down)">
                                      <p:cBhvr>
                                        <p:cTn id="47" dur="500"/>
                                        <p:tgtEl>
                                          <p:spTgt spid="9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2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2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0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14"/>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06"/>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0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05"/>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48"/>
                                        </p:tgtEl>
                                        <p:attrNameLst>
                                          <p:attrName>style.visibility</p:attrName>
                                        </p:attrNameLst>
                                      </p:cBhvr>
                                      <p:to>
                                        <p:strVal val="visible"/>
                                      </p:to>
                                    </p:set>
                                  </p:childTnLst>
                                </p:cTn>
                              </p:par>
                              <p:par>
                                <p:cTn id="76" presetID="22" presetClass="entr" presetSubtype="4" fill="hold" grpId="0"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wipe(down)">
                                      <p:cBhvr>
                                        <p:cTn id="78" dur="500"/>
                                        <p:tgtEl>
                                          <p:spTgt spid="4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down)">
                                      <p:cBhvr>
                                        <p:cTn id="81" dur="500"/>
                                        <p:tgtEl>
                                          <p:spTgt spid="50"/>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down)">
                                      <p:cBhvr>
                                        <p:cTn id="84" dur="500"/>
                                        <p:tgtEl>
                                          <p:spTgt spid="51"/>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ipe(down)">
                                      <p:cBhvr>
                                        <p:cTn id="87" dur="500"/>
                                        <p:tgtEl>
                                          <p:spTgt spid="52"/>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down)">
                                      <p:cBhvr>
                                        <p:cTn id="90" dur="500"/>
                                        <p:tgtEl>
                                          <p:spTgt spid="53"/>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down)">
                                      <p:cBhvr>
                                        <p:cTn id="93" dur="500"/>
                                        <p:tgtEl>
                                          <p:spTgt spid="54"/>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wipe(down)">
                                      <p:cBhvr>
                                        <p:cTn id="96" dur="500"/>
                                        <p:tgtEl>
                                          <p:spTgt spid="55"/>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wipe(down)">
                                      <p:cBhvr>
                                        <p:cTn id="99" dur="500"/>
                                        <p:tgtEl>
                                          <p:spTgt spid="56"/>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57"/>
                                        </p:tgtEl>
                                        <p:attrNameLst>
                                          <p:attrName>style.visibility</p:attrName>
                                        </p:attrNameLst>
                                      </p:cBhvr>
                                      <p:to>
                                        <p:strVal val="visible"/>
                                      </p:to>
                                    </p:set>
                                    <p:animEffect transition="in" filter="wipe(down)">
                                      <p:cBhvr>
                                        <p:cTn id="102" dur="500"/>
                                        <p:tgtEl>
                                          <p:spTgt spid="57"/>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58"/>
                                        </p:tgtEl>
                                        <p:attrNameLst>
                                          <p:attrName>style.visibility</p:attrName>
                                        </p:attrNameLst>
                                      </p:cBhvr>
                                      <p:to>
                                        <p:strVal val="visible"/>
                                      </p:to>
                                    </p:set>
                                    <p:animEffect transition="in" filter="wipe(down)">
                                      <p:cBhvr>
                                        <p:cTn id="105" dur="500"/>
                                        <p:tgtEl>
                                          <p:spTgt spid="58"/>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59"/>
                                        </p:tgtEl>
                                        <p:attrNameLst>
                                          <p:attrName>style.visibility</p:attrName>
                                        </p:attrNameLst>
                                      </p:cBhvr>
                                      <p:to>
                                        <p:strVal val="visible"/>
                                      </p:to>
                                    </p:set>
                                    <p:animEffect transition="in" filter="wipe(down)">
                                      <p:cBhvr>
                                        <p:cTn id="108" dur="500"/>
                                        <p:tgtEl>
                                          <p:spTgt spid="59"/>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animEffect transition="in" filter="wipe(down)">
                                      <p:cBhvr>
                                        <p:cTn id="111" dur="500"/>
                                        <p:tgtEl>
                                          <p:spTgt spid="60"/>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61"/>
                                        </p:tgtEl>
                                        <p:attrNameLst>
                                          <p:attrName>style.visibility</p:attrName>
                                        </p:attrNameLst>
                                      </p:cBhvr>
                                      <p:to>
                                        <p:strVal val="visible"/>
                                      </p:to>
                                    </p:set>
                                    <p:animEffect transition="in" filter="wipe(down)">
                                      <p:cBhvr>
                                        <p:cTn id="114" dur="500"/>
                                        <p:tgtEl>
                                          <p:spTgt spid="61"/>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62"/>
                                        </p:tgtEl>
                                        <p:attrNameLst>
                                          <p:attrName>style.visibility</p:attrName>
                                        </p:attrNameLst>
                                      </p:cBhvr>
                                      <p:to>
                                        <p:strVal val="visible"/>
                                      </p:to>
                                    </p:set>
                                    <p:animEffect transition="in" filter="wipe(down)">
                                      <p:cBhvr>
                                        <p:cTn id="117" dur="500"/>
                                        <p:tgtEl>
                                          <p:spTgt spid="62"/>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63"/>
                                        </p:tgtEl>
                                        <p:attrNameLst>
                                          <p:attrName>style.visibility</p:attrName>
                                        </p:attrNameLst>
                                      </p:cBhvr>
                                      <p:to>
                                        <p:strVal val="visible"/>
                                      </p:to>
                                    </p:set>
                                    <p:animEffect transition="in" filter="wipe(down)">
                                      <p:cBhvr>
                                        <p:cTn id="120" dur="500"/>
                                        <p:tgtEl>
                                          <p:spTgt spid="63"/>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90"/>
                                        </p:tgtEl>
                                        <p:attrNameLst>
                                          <p:attrName>style.visibility</p:attrName>
                                        </p:attrNameLst>
                                      </p:cBhvr>
                                      <p:to>
                                        <p:strVal val="visible"/>
                                      </p:to>
                                    </p:set>
                                    <p:animEffect transition="in" filter="wipe(down)">
                                      <p:cBhvr>
                                        <p:cTn id="123" dur="500"/>
                                        <p:tgtEl>
                                          <p:spTgt spid="90"/>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128"/>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91"/>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0" presetClass="path" presetSubtype="0" accel="50000" decel="50000" fill="hold" grpId="1" nodeType="clickEffect">
                                  <p:stCondLst>
                                    <p:cond delay="0"/>
                                  </p:stCondLst>
                                  <p:childTnLst>
                                    <p:animMotion origin="layout" path="M -3.54167E-6 -7.40741E-7 C 0.18308 -0.09051 0.36615 -0.18125 0.45743 -0.13194 C 0.5487 -0.08264 0.5543 0.18935 0.54766 0.29583 C 0.54102 0.40208 0.47943 0.45394 0.41784 0.50602 " pathEditMode="relative" rAng="0" ptsTypes="AAAA">
                                      <p:cBhvr>
                                        <p:cTn id="133" dur="1000" fill="hold"/>
                                        <p:tgtEl>
                                          <p:spTgt spid="91"/>
                                        </p:tgtEl>
                                        <p:attrNameLst>
                                          <p:attrName>ppt_x</p:attrName>
                                          <p:attrName>ppt_y</p:attrName>
                                        </p:attrNameLst>
                                      </p:cBhvr>
                                      <p:rCtr x="27474" y="179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4" grpId="0" animBg="1"/>
      <p:bldP spid="68" grpId="0"/>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90" grpId="0"/>
      <p:bldP spid="64" grpId="0" animBg="1"/>
      <p:bldP spid="65" grpId="0" animBg="1"/>
      <p:bldP spid="66" grpId="0" animBg="1"/>
      <p:bldP spid="67" grpId="0" animBg="1"/>
      <p:bldP spid="92" grpId="0"/>
      <p:bldP spid="92" grpId="1"/>
      <p:bldP spid="91" grpId="0"/>
      <p:bldP spid="91"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4A3A-81F2-1D40-EBE6-4E30C5FD74DB}"/>
              </a:ext>
            </a:extLst>
          </p:cNvPr>
          <p:cNvSpPr>
            <a:spLocks noGrp="1"/>
          </p:cNvSpPr>
          <p:nvPr>
            <p:ph type="title"/>
          </p:nvPr>
        </p:nvSpPr>
        <p:spPr/>
        <p:txBody>
          <a:bodyPr/>
          <a:lstStyle/>
          <a:p>
            <a:r>
              <a:rPr lang="en-US" dirty="0"/>
              <a:t>Preliminary Results</a:t>
            </a:r>
          </a:p>
        </p:txBody>
      </p:sp>
      <p:sp>
        <p:nvSpPr>
          <p:cNvPr id="3" name="Content Placeholder 2">
            <a:extLst>
              <a:ext uri="{FF2B5EF4-FFF2-40B4-BE49-F238E27FC236}">
                <a16:creationId xmlns:a16="http://schemas.microsoft.com/office/drawing/2014/main" id="{600095DA-36D1-001D-A5C2-11C59BC22877}"/>
              </a:ext>
            </a:extLst>
          </p:cNvPr>
          <p:cNvSpPr>
            <a:spLocks noGrp="1"/>
          </p:cNvSpPr>
          <p:nvPr>
            <p:ph idx="1"/>
          </p:nvPr>
        </p:nvSpPr>
        <p:spPr/>
        <p:txBody>
          <a:bodyPr/>
          <a:lstStyle/>
          <a:p>
            <a:r>
              <a:rPr lang="en-US" dirty="0"/>
              <a:t>TOP v2 dataset (8 domains)</a:t>
            </a:r>
          </a:p>
          <a:p>
            <a:r>
              <a:rPr lang="en-US" dirty="0"/>
              <a:t>Leave-one-out style evaluation</a:t>
            </a:r>
          </a:p>
        </p:txBody>
      </p:sp>
      <p:sp>
        <p:nvSpPr>
          <p:cNvPr id="4" name="Date Placeholder 3">
            <a:extLst>
              <a:ext uri="{FF2B5EF4-FFF2-40B4-BE49-F238E27FC236}">
                <a16:creationId xmlns:a16="http://schemas.microsoft.com/office/drawing/2014/main" id="{5C77CD45-36BE-B255-A918-F84511D08F92}"/>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00AF2878-196F-4303-9E34-22A43666B6AE}"/>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5D979AE1-0A1B-799A-A1EC-136FD62584CC}"/>
              </a:ext>
            </a:extLst>
          </p:cNvPr>
          <p:cNvSpPr>
            <a:spLocks noGrp="1"/>
          </p:cNvSpPr>
          <p:nvPr>
            <p:ph type="sldNum" sz="quarter" idx="12"/>
          </p:nvPr>
        </p:nvSpPr>
        <p:spPr/>
        <p:txBody>
          <a:bodyPr/>
          <a:lstStyle/>
          <a:p>
            <a:fld id="{D7ADE906-F283-C946-BC01-81E82A8FB615}" type="slidenum">
              <a:rPr lang="en-US" smtClean="0"/>
              <a:pPr/>
              <a:t>81</a:t>
            </a:fld>
            <a:endParaRPr lang="en-US" dirty="0"/>
          </a:p>
        </p:txBody>
      </p:sp>
      <p:graphicFrame>
        <p:nvGraphicFramePr>
          <p:cNvPr id="7" name="Content Placeholder 4">
            <a:extLst>
              <a:ext uri="{FF2B5EF4-FFF2-40B4-BE49-F238E27FC236}">
                <a16:creationId xmlns:a16="http://schemas.microsoft.com/office/drawing/2014/main" id="{C5365E99-57B9-F527-72A1-F1AF74FD21BB}"/>
              </a:ext>
            </a:extLst>
          </p:cNvPr>
          <p:cNvGraphicFramePr>
            <a:graphicFrameLocks/>
          </p:cNvGraphicFramePr>
          <p:nvPr>
            <p:extLst>
              <p:ext uri="{D42A27DB-BD31-4B8C-83A1-F6EECF244321}">
                <p14:modId xmlns:p14="http://schemas.microsoft.com/office/powerpoint/2010/main" val="179223079"/>
              </p:ext>
            </p:extLst>
          </p:nvPr>
        </p:nvGraphicFramePr>
        <p:xfrm>
          <a:off x="2712720" y="3252537"/>
          <a:ext cx="6766560" cy="2334374"/>
        </p:xfrm>
        <a:graphic>
          <a:graphicData uri="http://schemas.openxmlformats.org/drawingml/2006/table">
            <a:tbl>
              <a:tblPr firstRow="1" bandRow="1">
                <a:tableStyleId>{F2DE63D5-997A-4646-A377-4702673A728D}</a:tableStyleId>
              </a:tblPr>
              <a:tblGrid>
                <a:gridCol w="3200400">
                  <a:extLst>
                    <a:ext uri="{9D8B030D-6E8A-4147-A177-3AD203B41FA5}">
                      <a16:colId xmlns:a16="http://schemas.microsoft.com/office/drawing/2014/main" val="2828685552"/>
                    </a:ext>
                  </a:extLst>
                </a:gridCol>
                <a:gridCol w="1188720">
                  <a:extLst>
                    <a:ext uri="{9D8B030D-6E8A-4147-A177-3AD203B41FA5}">
                      <a16:colId xmlns:a16="http://schemas.microsoft.com/office/drawing/2014/main" val="3435719040"/>
                    </a:ext>
                  </a:extLst>
                </a:gridCol>
                <a:gridCol w="1188720">
                  <a:extLst>
                    <a:ext uri="{9D8B030D-6E8A-4147-A177-3AD203B41FA5}">
                      <a16:colId xmlns:a16="http://schemas.microsoft.com/office/drawing/2014/main" val="2963983913"/>
                    </a:ext>
                  </a:extLst>
                </a:gridCol>
                <a:gridCol w="1188720">
                  <a:extLst>
                    <a:ext uri="{9D8B030D-6E8A-4147-A177-3AD203B41FA5}">
                      <a16:colId xmlns:a16="http://schemas.microsoft.com/office/drawing/2014/main" val="1899367215"/>
                    </a:ext>
                  </a:extLst>
                </a:gridCol>
              </a:tblGrid>
              <a:tr h="425507">
                <a:tc>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Alarm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Timer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Music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7981391"/>
                  </a:ext>
                </a:extLst>
              </a:tr>
              <a:tr h="425507">
                <a:tc gridSpan="4">
                  <a:txBody>
                    <a:bodyPr/>
                    <a:lstStyle/>
                    <a:p>
                      <a:pPr algn="ctr"/>
                      <a:r>
                        <a:rPr lang="en-US" b="0" i="0" dirty="0">
                          <a:solidFill>
                            <a:schemeClr val="bg1"/>
                          </a:solidFill>
                          <a:latin typeface="+mn-lt"/>
                          <a:ea typeface="Amazon Ember Light" panose="020B0403020204020204" pitchFamily="34" charset="0"/>
                          <a:cs typeface="Amazon Ember Light" panose="020B0403020204020204" pitchFamily="34" charset="0"/>
                        </a:rPr>
                        <a:t>Zero-shot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b="0" i="0" dirty="0">
                        <a:solidFill>
                          <a:schemeClr val="bg1"/>
                        </a:solidFill>
                        <a:latin typeface="+mn-lt"/>
                        <a:ea typeface="Amazon Ember Light" panose="020B0403020204020204" pitchFamily="34" charset="0"/>
                        <a:cs typeface="Amazon Ember Light" panose="020B04030202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123361622"/>
                  </a:ext>
                </a:extLst>
              </a:tr>
              <a:tr h="370840">
                <a:tc>
                  <a:txBody>
                    <a:bodyPr/>
                    <a:lstStyle/>
                    <a:p>
                      <a:r>
                        <a:rPr lang="en-US" b="0" i="0" dirty="0">
                          <a:latin typeface="+mn-lt"/>
                          <a:ea typeface="Amazon Ember Light" panose="020B0403020204020204" pitchFamily="34" charset="0"/>
                          <a:cs typeface="Amazon Ember Light" panose="020B0403020204020204" pitchFamily="34" charset="0"/>
                        </a:rPr>
                        <a:t>F1-score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71.04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55.65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14.34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77097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EM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53.43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0.51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i="0" dirty="0">
                          <a:latin typeface="+mn-lt"/>
                          <a:ea typeface="Amazon Ember Light" panose="020B0403020204020204" pitchFamily="34" charset="0"/>
                          <a:cs typeface="Amazon Ember Light" panose="020B0403020204020204" pitchFamily="34" charset="0"/>
                        </a:rPr>
                        <a:t>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441687546"/>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bg1"/>
                          </a:solidFill>
                          <a:latin typeface="+mn-lt"/>
                          <a:ea typeface="Amazon Ember Light" panose="020B0403020204020204" pitchFamily="34" charset="0"/>
                          <a:cs typeface="Amazon Ember Light" panose="020B0403020204020204" pitchFamily="34" charset="0"/>
                        </a:rPr>
                        <a:t>Fully trained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accent1"/>
                    </a:solidFill>
                  </a:tcPr>
                </a:tc>
                <a:tc hMerge="1">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b="0" i="0" dirty="0">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hMerge="1">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b="0" i="0" dirty="0">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hMerge="1">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b="0" i="0" dirty="0">
                        <a:latin typeface="+mn-lt"/>
                        <a:ea typeface="Amazon Ember Light" panose="020B0403020204020204" pitchFamily="34" charset="0"/>
                        <a:cs typeface="Amazon Ember Light" panose="020B04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4024085277"/>
                  </a:ext>
                </a:extLst>
              </a:tr>
              <a:tr h="370840">
                <a:tc>
                  <a:txBody>
                    <a:bodyPr/>
                    <a:lstStyle/>
                    <a:p>
                      <a:r>
                        <a:rPr lang="en-US" b="0" i="0" dirty="0">
                          <a:latin typeface="+mn-lt"/>
                          <a:ea typeface="Amazon Ember Light" panose="020B0403020204020204" pitchFamily="34" charset="0"/>
                          <a:cs typeface="Amazon Ember Light" panose="020B0403020204020204" pitchFamily="34" charset="0"/>
                        </a:rPr>
                        <a:t>EM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86.03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b="0" i="0" dirty="0">
                          <a:latin typeface="+mn-lt"/>
                          <a:ea typeface="Amazon Ember Light" panose="020B0403020204020204" pitchFamily="34" charset="0"/>
                          <a:cs typeface="Amazon Ember Light" panose="020B0403020204020204" pitchFamily="34" charset="0"/>
                        </a:rPr>
                        <a:t>80.89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5171197"/>
                  </a:ext>
                </a:extLst>
              </a:tr>
            </a:tbl>
          </a:graphicData>
        </a:graphic>
      </p:graphicFrame>
      <p:sp>
        <p:nvSpPr>
          <p:cNvPr id="8" name="Rectangle 7">
            <a:extLst>
              <a:ext uri="{FF2B5EF4-FFF2-40B4-BE49-F238E27FC236}">
                <a16:creationId xmlns:a16="http://schemas.microsoft.com/office/drawing/2014/main" id="{9177196E-F6E9-D936-264D-1166C498BDC8}"/>
              </a:ext>
            </a:extLst>
          </p:cNvPr>
          <p:cNvSpPr/>
          <p:nvPr/>
        </p:nvSpPr>
        <p:spPr>
          <a:xfrm>
            <a:off x="6384972" y="3979572"/>
            <a:ext cx="733647" cy="96415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DEA058-B2F7-616D-0070-A74B9CE29210}"/>
              </a:ext>
            </a:extLst>
          </p:cNvPr>
          <p:cNvSpPr/>
          <p:nvPr/>
        </p:nvSpPr>
        <p:spPr>
          <a:xfrm>
            <a:off x="7565302" y="3979572"/>
            <a:ext cx="733647" cy="96415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522E4-8687-DE63-2BD1-1FDDB7F2042C}"/>
              </a:ext>
            </a:extLst>
          </p:cNvPr>
          <p:cNvSpPr/>
          <p:nvPr/>
        </p:nvSpPr>
        <p:spPr>
          <a:xfrm>
            <a:off x="8745633" y="3979572"/>
            <a:ext cx="733647" cy="96415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AE86A7-2DD3-575D-3A2C-E0AEF8466028}"/>
              </a:ext>
            </a:extLst>
          </p:cNvPr>
          <p:cNvSpPr/>
          <p:nvPr/>
        </p:nvSpPr>
        <p:spPr>
          <a:xfrm>
            <a:off x="2436049" y="4774802"/>
            <a:ext cx="7313259" cy="96415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893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360D45-4453-AEAC-AF0D-2C0C383DDA3E}"/>
              </a:ext>
            </a:extLst>
          </p:cNvPr>
          <p:cNvSpPr/>
          <p:nvPr/>
        </p:nvSpPr>
        <p:spPr>
          <a:xfrm>
            <a:off x="5029200" y="2743200"/>
            <a:ext cx="5403273" cy="2909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D21E5FD-2E53-33F6-FE1B-1C416A22E340}"/>
              </a:ext>
            </a:extLst>
          </p:cNvPr>
          <p:cNvSpPr/>
          <p:nvPr/>
        </p:nvSpPr>
        <p:spPr>
          <a:xfrm>
            <a:off x="2992582" y="3034145"/>
            <a:ext cx="3546763" cy="2909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9ED37B-3063-ACFE-5E41-4F5B6D56B20E}"/>
              </a:ext>
            </a:extLst>
          </p:cNvPr>
          <p:cNvSpPr/>
          <p:nvPr/>
        </p:nvSpPr>
        <p:spPr>
          <a:xfrm>
            <a:off x="2992582" y="3664268"/>
            <a:ext cx="5522976" cy="2909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7">
            <a:extLst>
              <a:ext uri="{FF2B5EF4-FFF2-40B4-BE49-F238E27FC236}">
                <a16:creationId xmlns:a16="http://schemas.microsoft.com/office/drawing/2014/main" id="{DF958AE0-736E-45B4-515B-2BBA59FA1C1D}"/>
              </a:ext>
            </a:extLst>
          </p:cNvPr>
          <p:cNvGraphicFramePr>
            <a:graphicFrameLocks noGrp="1"/>
          </p:cNvGraphicFramePr>
          <p:nvPr>
            <p:ph idx="1"/>
            <p:extLst>
              <p:ext uri="{D42A27DB-BD31-4B8C-83A1-F6EECF244321}">
                <p14:modId xmlns:p14="http://schemas.microsoft.com/office/powerpoint/2010/main" val="1146661065"/>
              </p:ext>
            </p:extLst>
          </p:nvPr>
        </p:nvGraphicFramePr>
        <p:xfrm>
          <a:off x="838200" y="1690688"/>
          <a:ext cx="10515600" cy="3947160"/>
        </p:xfrm>
        <a:graphic>
          <a:graphicData uri="http://schemas.openxmlformats.org/drawingml/2006/table">
            <a:tbl>
              <a:tblPr firstRow="1" bandRow="1">
                <a:tableStyleId>{2D5ABB26-0587-4C30-8999-92F81FD0307C}</a:tableStyleId>
              </a:tblPr>
              <a:tblGrid>
                <a:gridCol w="2081463">
                  <a:extLst>
                    <a:ext uri="{9D8B030D-6E8A-4147-A177-3AD203B41FA5}">
                      <a16:colId xmlns:a16="http://schemas.microsoft.com/office/drawing/2014/main" val="1844964351"/>
                    </a:ext>
                  </a:extLst>
                </a:gridCol>
                <a:gridCol w="8434137">
                  <a:extLst>
                    <a:ext uri="{9D8B030D-6E8A-4147-A177-3AD203B41FA5}">
                      <a16:colId xmlns:a16="http://schemas.microsoft.com/office/drawing/2014/main" val="3197920041"/>
                    </a:ext>
                  </a:extLst>
                </a:gridCol>
              </a:tblGrid>
              <a:tr h="370840">
                <a:tc gridSpan="2">
                  <a:txBody>
                    <a:bodyPr/>
                    <a:lstStyle/>
                    <a:p>
                      <a:pPr algn="ctr"/>
                      <a:r>
                        <a:rPr lang="en-US" dirty="0">
                          <a:solidFill>
                            <a:schemeClr val="bg1"/>
                          </a:solidFill>
                        </a:rPr>
                        <a:t>Alarm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solidFill>
                  </a:tcPr>
                </a:tc>
                <a:tc hMerge="1">
                  <a:txBody>
                    <a:bodyPr/>
                    <a:lstStyle/>
                    <a:p>
                      <a:pPr algn="ct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solidFill>
                  </a:tcPr>
                </a:tc>
                <a:extLst>
                  <a:ext uri="{0D108BD9-81ED-4DB2-BD59-A6C34878D82A}">
                    <a16:rowId xmlns:a16="http://schemas.microsoft.com/office/drawing/2014/main" val="1850717925"/>
                  </a:ext>
                </a:extLst>
              </a:tr>
              <a:tr h="370840">
                <a:tc>
                  <a:txBody>
                    <a:bodyPr/>
                    <a:lstStyle/>
                    <a:p>
                      <a:pPr algn="r"/>
                      <a:r>
                        <a:rPr lang="en-US" dirty="0"/>
                        <a:t>Utterance</a:t>
                      </a:r>
                    </a:p>
                  </a:txBody>
                  <a:tcPr>
                    <a:lnL w="12700" cap="flat" cmpd="sng" algn="ctr">
                      <a:solidFill>
                        <a:schemeClr val="tx1"/>
                      </a:solidFill>
                      <a:prstDash val="solid"/>
                      <a:round/>
                      <a:headEnd type="none" w="med" len="med"/>
                      <a:tailEnd type="none" w="med" len="med"/>
                    </a:lnL>
                  </a:tcPr>
                </a:tc>
                <a:tc>
                  <a:txBody>
                    <a:bodyPr/>
                    <a:lstStyle/>
                    <a:p>
                      <a:r>
                        <a:rPr lang="en-US" sz="1800" b="0" i="0" kern="1200" dirty="0">
                          <a:solidFill>
                            <a:schemeClr val="tx1"/>
                          </a:solidFill>
                          <a:effectLst/>
                          <a:latin typeface="+mn-lt"/>
                          <a:ea typeface="+mn-ea"/>
                          <a:cs typeface="+mn-cs"/>
                        </a:rPr>
                        <a:t>cancel all alarms for thursday</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08841779"/>
                  </a:ext>
                </a:extLst>
              </a:tr>
              <a:tr h="370840">
                <a:tc>
                  <a:txBody>
                    <a:bodyPr/>
                    <a:lstStyle/>
                    <a:p>
                      <a:pPr algn="r"/>
                      <a:r>
                        <a:rPr lang="en-US" dirty="0"/>
                        <a:t>Gold</a:t>
                      </a:r>
                    </a:p>
                  </a:txBody>
                  <a:tcPr>
                    <a:lnL w="12700" cap="flat" cmpd="sng" algn="ctr">
                      <a:solidFill>
                        <a:schemeClr val="tx1"/>
                      </a:solidFill>
                      <a:prstDash val="solid"/>
                      <a:round/>
                      <a:headEnd type="none" w="med" len="med"/>
                      <a:tailEnd type="none" w="med" len="med"/>
                    </a:lnL>
                  </a:tcPr>
                </a:tc>
                <a:tc>
                  <a:txBody>
                    <a:bodyPr/>
                    <a:lstStyle/>
                    <a:p>
                      <a:r>
                        <a:rPr lang="en-US" sz="1800" b="0" i="0" kern="1200" dirty="0">
                          <a:solidFill>
                            <a:schemeClr val="tx1"/>
                          </a:solidFill>
                          <a:effectLst/>
                          <a:latin typeface="Courier New" panose="02070309020205020404" pitchFamily="49" charset="0"/>
                          <a:ea typeface="+mn-ea"/>
                          <a:cs typeface="Courier New" panose="02070309020205020404" pitchFamily="49" charset="0"/>
                        </a:rPr>
                        <a:t>[IN:DELETE ALARM cancel [SL:AMOUNT all SL:AMOUNT] alarms [SL:ALARM NAME [IN:GET TIME [SL:DATE TIME for Thursday SL:DATE TIME] IN:GET TIME] SL:ALARM NAME] IN:DELETE ALARM]</a:t>
                      </a:r>
                      <a:endParaRPr lang="en-US" b="0" i="0"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96792027"/>
                  </a:ext>
                </a:extLst>
              </a:tr>
              <a:tr h="370840">
                <a:tc>
                  <a:txBody>
                    <a:bodyPr/>
                    <a:lstStyle/>
                    <a:p>
                      <a:pPr algn="r"/>
                      <a:r>
                        <a:rPr lang="en-US" dirty="0"/>
                        <a:t>Predicted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tx1"/>
                          </a:solidFill>
                          <a:effectLst/>
                          <a:latin typeface="Courier New" panose="02070309020205020404" pitchFamily="49" charset="0"/>
                          <a:ea typeface="+mn-ea"/>
                          <a:cs typeface="Courier New" panose="02070309020205020404" pitchFamily="49" charset="0"/>
                        </a:rPr>
                        <a:t>[IN:DELETE ALARM cancel [SL:AMOUNT all SL:AMOUNT] alarms [SL:DATE TIME for thursday SL:DATE TIME] IN:DELETE ALARM]</a:t>
                      </a:r>
                      <a:endParaRPr lang="en-US" b="0" i="0"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9103078"/>
                  </a:ext>
                </a:extLst>
              </a:tr>
              <a:tr h="370840">
                <a:tc>
                  <a:txBody>
                    <a:bodyPr/>
                    <a:lstStyle/>
                    <a:p>
                      <a:pPr algn="r"/>
                      <a:r>
                        <a:rPr lang="en-US" dirty="0"/>
                        <a:t>Utterance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800" b="0" i="0" kern="1200" dirty="0">
                          <a:solidFill>
                            <a:schemeClr val="tx1"/>
                          </a:solidFill>
                          <a:effectLst/>
                          <a:latin typeface="+mn-lt"/>
                          <a:ea typeface="+mn-ea"/>
                          <a:cs typeface="+mn-cs"/>
                        </a:rPr>
                        <a:t>Set an alarm for 2 hours</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82217264"/>
                  </a:ext>
                </a:extLst>
              </a:tr>
              <a:tr h="370840">
                <a:tc>
                  <a:txBody>
                    <a:bodyPr/>
                    <a:lstStyle/>
                    <a:p>
                      <a:pPr algn="r"/>
                      <a:r>
                        <a:rPr lang="en-US" dirty="0"/>
                        <a:t>Gold</a:t>
                      </a:r>
                    </a:p>
                  </a:txBody>
                  <a:tcPr>
                    <a:lnL w="12700" cap="flat" cmpd="sng" algn="ctr">
                      <a:solidFill>
                        <a:schemeClr val="tx1"/>
                      </a:solidFill>
                      <a:prstDash val="solid"/>
                      <a:round/>
                      <a:headEnd type="none" w="med" len="med"/>
                      <a:tailEnd type="none" w="med" len="med"/>
                    </a:lnL>
                  </a:tcPr>
                </a:tc>
                <a:tc>
                  <a:txBody>
                    <a:bodyPr/>
                    <a:lstStyle/>
                    <a:p>
                      <a:r>
                        <a:rPr lang="en-US" sz="1800" b="0" i="0" kern="1200" dirty="0">
                          <a:solidFill>
                            <a:schemeClr val="tx1"/>
                          </a:solidFill>
                          <a:effectLst/>
                          <a:latin typeface="Courier New" panose="02070309020205020404" pitchFamily="49" charset="0"/>
                          <a:ea typeface="+mn-ea"/>
                          <a:cs typeface="Courier New" panose="02070309020205020404" pitchFamily="49" charset="0"/>
                        </a:rPr>
                        <a:t>[IN:CREATE ALARM Set an alarm [SL:DATE TIME for 2 hours SL:DATE TIME] IN:CREATE ALARM]</a:t>
                      </a: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73051657"/>
                  </a:ext>
                </a:extLst>
              </a:tr>
              <a:tr h="370840">
                <a:tc>
                  <a:txBody>
                    <a:bodyPr/>
                    <a:lstStyle/>
                    <a:p>
                      <a:pPr algn="r"/>
                      <a:r>
                        <a:rPr lang="en-US" dirty="0"/>
                        <a:t>Predicted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tx1"/>
                          </a:solidFill>
                          <a:effectLst/>
                          <a:latin typeface="Courier New" panose="02070309020205020404" pitchFamily="49" charset="0"/>
                          <a:ea typeface="+mn-ea"/>
                          <a:cs typeface="Courier New" panose="02070309020205020404" pitchFamily="49" charset="0"/>
                        </a:rPr>
                        <a:t>[IN:CREATE ALARM Set an alarm [SL:DATE TIME for 2 hours SL:DATE TIME] IN:CREATE ALARM]</a:t>
                      </a: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3002055"/>
                  </a:ext>
                </a:extLst>
              </a:tr>
            </a:tbl>
          </a:graphicData>
        </a:graphic>
      </p:graphicFrame>
      <p:sp>
        <p:nvSpPr>
          <p:cNvPr id="2" name="Title 1">
            <a:extLst>
              <a:ext uri="{FF2B5EF4-FFF2-40B4-BE49-F238E27FC236}">
                <a16:creationId xmlns:a16="http://schemas.microsoft.com/office/drawing/2014/main" id="{7D832274-5661-709B-2942-8F2957C64917}"/>
              </a:ext>
            </a:extLst>
          </p:cNvPr>
          <p:cNvSpPr>
            <a:spLocks noGrp="1"/>
          </p:cNvSpPr>
          <p:nvPr>
            <p:ph type="title"/>
          </p:nvPr>
        </p:nvSpPr>
        <p:spPr/>
        <p:txBody>
          <a:bodyPr/>
          <a:lstStyle/>
          <a:p>
            <a:r>
              <a:rPr lang="en-US" dirty="0"/>
              <a:t>Some Predictions</a:t>
            </a:r>
          </a:p>
        </p:txBody>
      </p:sp>
      <p:sp>
        <p:nvSpPr>
          <p:cNvPr id="4" name="Date Placeholder 3">
            <a:extLst>
              <a:ext uri="{FF2B5EF4-FFF2-40B4-BE49-F238E27FC236}">
                <a16:creationId xmlns:a16="http://schemas.microsoft.com/office/drawing/2014/main" id="{33AE21E9-6E5E-CA28-F2D0-BE76DB68075F}"/>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6623677E-43C8-AFE2-33F2-16B43DD40276}"/>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27837DA2-9649-953B-7162-F3FC239CEAB6}"/>
              </a:ext>
            </a:extLst>
          </p:cNvPr>
          <p:cNvSpPr>
            <a:spLocks noGrp="1"/>
          </p:cNvSpPr>
          <p:nvPr>
            <p:ph type="sldNum" sz="quarter" idx="12"/>
          </p:nvPr>
        </p:nvSpPr>
        <p:spPr/>
        <p:txBody>
          <a:bodyPr/>
          <a:lstStyle/>
          <a:p>
            <a:fld id="{D7ADE906-F283-C946-BC01-81E82A8FB615}" type="slidenum">
              <a:rPr lang="en-US" smtClean="0"/>
              <a:pPr/>
              <a:t>82</a:t>
            </a:fld>
            <a:endParaRPr lang="en-US" dirty="0"/>
          </a:p>
        </p:txBody>
      </p:sp>
    </p:spTree>
    <p:extLst>
      <p:ext uri="{BB962C8B-B14F-4D97-AF65-F5344CB8AC3E}">
        <p14:creationId xmlns:p14="http://schemas.microsoft.com/office/powerpoint/2010/main" val="191426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5FE7753-D98B-2803-ECE3-80305F61D87E}"/>
              </a:ext>
            </a:extLst>
          </p:cNvPr>
          <p:cNvSpPr/>
          <p:nvPr/>
        </p:nvSpPr>
        <p:spPr>
          <a:xfrm>
            <a:off x="2992582" y="2725306"/>
            <a:ext cx="5522976" cy="2909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99625E1-F7DC-A808-54F1-8246342159F5}"/>
              </a:ext>
            </a:extLst>
          </p:cNvPr>
          <p:cNvSpPr/>
          <p:nvPr/>
        </p:nvSpPr>
        <p:spPr>
          <a:xfrm>
            <a:off x="9781309" y="3132262"/>
            <a:ext cx="1113906" cy="29673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54B27D-DD77-F99E-81C0-FD9704937062}"/>
              </a:ext>
            </a:extLst>
          </p:cNvPr>
          <p:cNvSpPr/>
          <p:nvPr/>
        </p:nvSpPr>
        <p:spPr>
          <a:xfrm>
            <a:off x="5791200" y="4133217"/>
            <a:ext cx="5522976" cy="2909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516AFE-D801-28EB-D8D9-71605D63E7E5}"/>
              </a:ext>
            </a:extLst>
          </p:cNvPr>
          <p:cNvSpPr/>
          <p:nvPr/>
        </p:nvSpPr>
        <p:spPr>
          <a:xfrm>
            <a:off x="5791200" y="5032798"/>
            <a:ext cx="900545" cy="2909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32274-5661-709B-2942-8F2957C64917}"/>
              </a:ext>
            </a:extLst>
          </p:cNvPr>
          <p:cNvSpPr>
            <a:spLocks noGrp="1"/>
          </p:cNvSpPr>
          <p:nvPr>
            <p:ph type="title"/>
          </p:nvPr>
        </p:nvSpPr>
        <p:spPr/>
        <p:txBody>
          <a:bodyPr/>
          <a:lstStyle/>
          <a:p>
            <a:r>
              <a:rPr lang="en-US" dirty="0"/>
              <a:t>Some Predictions</a:t>
            </a:r>
          </a:p>
        </p:txBody>
      </p:sp>
      <p:graphicFrame>
        <p:nvGraphicFramePr>
          <p:cNvPr id="7" name="Table 7">
            <a:extLst>
              <a:ext uri="{FF2B5EF4-FFF2-40B4-BE49-F238E27FC236}">
                <a16:creationId xmlns:a16="http://schemas.microsoft.com/office/drawing/2014/main" id="{DF958AE0-736E-45B4-515B-2BBA59FA1C1D}"/>
              </a:ext>
            </a:extLst>
          </p:cNvPr>
          <p:cNvGraphicFramePr>
            <a:graphicFrameLocks noGrp="1"/>
          </p:cNvGraphicFramePr>
          <p:nvPr>
            <p:ph idx="1"/>
            <p:extLst>
              <p:ext uri="{D42A27DB-BD31-4B8C-83A1-F6EECF244321}">
                <p14:modId xmlns:p14="http://schemas.microsoft.com/office/powerpoint/2010/main" val="2542613625"/>
              </p:ext>
            </p:extLst>
          </p:nvPr>
        </p:nvGraphicFramePr>
        <p:xfrm>
          <a:off x="838200" y="1690688"/>
          <a:ext cx="10515600" cy="3947160"/>
        </p:xfrm>
        <a:graphic>
          <a:graphicData uri="http://schemas.openxmlformats.org/drawingml/2006/table">
            <a:tbl>
              <a:tblPr firstRow="1" bandRow="1">
                <a:tableStyleId>{2D5ABB26-0587-4C30-8999-92F81FD0307C}</a:tableStyleId>
              </a:tblPr>
              <a:tblGrid>
                <a:gridCol w="2081463">
                  <a:extLst>
                    <a:ext uri="{9D8B030D-6E8A-4147-A177-3AD203B41FA5}">
                      <a16:colId xmlns:a16="http://schemas.microsoft.com/office/drawing/2014/main" val="1844964351"/>
                    </a:ext>
                  </a:extLst>
                </a:gridCol>
                <a:gridCol w="8434137">
                  <a:extLst>
                    <a:ext uri="{9D8B030D-6E8A-4147-A177-3AD203B41FA5}">
                      <a16:colId xmlns:a16="http://schemas.microsoft.com/office/drawing/2014/main" val="3197920041"/>
                    </a:ext>
                  </a:extLst>
                </a:gridCol>
              </a:tblGrid>
              <a:tr h="370840">
                <a:tc gridSpan="2">
                  <a:txBody>
                    <a:bodyPr/>
                    <a:lstStyle/>
                    <a:p>
                      <a:pPr algn="ctr"/>
                      <a:r>
                        <a:rPr lang="en-US" dirty="0">
                          <a:solidFill>
                            <a:schemeClr val="bg1"/>
                          </a:solidFill>
                        </a:rPr>
                        <a:t>Timer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solidFill>
                  </a:tcPr>
                </a:tc>
                <a:tc hMerge="1">
                  <a:txBody>
                    <a:bodyPr/>
                    <a:lstStyle/>
                    <a:p>
                      <a:pPr algn="ct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solidFill>
                  </a:tcPr>
                </a:tc>
                <a:extLst>
                  <a:ext uri="{0D108BD9-81ED-4DB2-BD59-A6C34878D82A}">
                    <a16:rowId xmlns:a16="http://schemas.microsoft.com/office/drawing/2014/main" val="1850717925"/>
                  </a:ext>
                </a:extLst>
              </a:tr>
              <a:tr h="370840">
                <a:tc>
                  <a:txBody>
                    <a:bodyPr/>
                    <a:lstStyle/>
                    <a:p>
                      <a:pPr algn="r"/>
                      <a:r>
                        <a:rPr lang="en-US" dirty="0"/>
                        <a:t>Utterance</a:t>
                      </a:r>
                    </a:p>
                  </a:txBody>
                  <a:tcPr>
                    <a:lnL w="12700" cap="flat" cmpd="sng" algn="ctr">
                      <a:solidFill>
                        <a:schemeClr val="tx1"/>
                      </a:solidFill>
                      <a:prstDash val="solid"/>
                      <a:round/>
                      <a:headEnd type="none" w="med" len="med"/>
                      <a:tailEnd type="none" w="med" len="med"/>
                    </a:lnL>
                  </a:tcPr>
                </a:tc>
                <a:tc>
                  <a:txBody>
                    <a:bodyPr/>
                    <a:lstStyle/>
                    <a:p>
                      <a:r>
                        <a:rPr lang="en-US" sz="1800" b="0" i="0" kern="1200" dirty="0">
                          <a:solidFill>
                            <a:schemeClr val="tx1"/>
                          </a:solidFill>
                          <a:effectLst/>
                          <a:latin typeface="+mn-lt"/>
                          <a:ea typeface="+mn-ea"/>
                          <a:cs typeface="+mn-cs"/>
                        </a:rPr>
                        <a:t>cancel all timers</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08841779"/>
                  </a:ext>
                </a:extLst>
              </a:tr>
              <a:tr h="370840">
                <a:tc>
                  <a:txBody>
                    <a:bodyPr/>
                    <a:lstStyle/>
                    <a:p>
                      <a:pPr algn="r"/>
                      <a:r>
                        <a:rPr lang="en-US" dirty="0"/>
                        <a:t>Gold</a:t>
                      </a:r>
                    </a:p>
                  </a:txBody>
                  <a:tcPr>
                    <a:lnL w="12700" cap="flat" cmpd="sng" algn="ctr">
                      <a:solidFill>
                        <a:schemeClr val="tx1"/>
                      </a:solidFill>
                      <a:prstDash val="solid"/>
                      <a:round/>
                      <a:headEnd type="none" w="med" len="med"/>
                      <a:tailEnd type="none" w="med" len="med"/>
                    </a:lnL>
                  </a:tcPr>
                </a:tc>
                <a:tc>
                  <a:txBody>
                    <a:bodyPr/>
                    <a:lstStyle/>
                    <a:p>
                      <a:r>
                        <a:rPr lang="en-US" b="0" i="0" dirty="0">
                          <a:effectLst/>
                          <a:latin typeface="Courier New" panose="02070309020205020404" pitchFamily="49" charset="0"/>
                        </a:rPr>
                        <a:t>[IN:DELETE TIMER cancel [SL:AMOUNT all SL:AMOUNT]</a:t>
                      </a:r>
                      <a:br>
                        <a:rPr lang="en-US" dirty="0"/>
                      </a:br>
                      <a:r>
                        <a:rPr lang="en-US" b="0" i="0" dirty="0">
                          <a:effectLst/>
                          <a:latin typeface="Courier New" panose="02070309020205020404" pitchFamily="49" charset="0"/>
                        </a:rPr>
                        <a:t>[SL:METHOD TIMER timers SL:METHOD TIMER] IN:DELETE TIMER]</a:t>
                      </a:r>
                      <a:endParaRPr lang="en-US" b="0" i="0"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96792027"/>
                  </a:ext>
                </a:extLst>
              </a:tr>
              <a:tr h="370840">
                <a:tc>
                  <a:txBody>
                    <a:bodyPr/>
                    <a:lstStyle/>
                    <a:p>
                      <a:pPr algn="r"/>
                      <a:r>
                        <a:rPr lang="en-US" dirty="0"/>
                        <a:t>Predicted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Courier New" panose="02070309020205020404" pitchFamily="49" charset="0"/>
                          <a:ea typeface="+mn-ea"/>
                          <a:cs typeface="Courier New" panose="02070309020205020404" pitchFamily="49" charset="0"/>
                        </a:rPr>
                        <a:t>[</a:t>
                      </a:r>
                      <a:r>
                        <a:rPr lang="en-US" b="0" i="0" dirty="0">
                          <a:effectLst/>
                          <a:latin typeface="Courier New" panose="02070309020205020404" pitchFamily="49" charset="0"/>
                        </a:rPr>
                        <a:t>IN:DELETE TIMER cancel [SL:AMOUNT all SL:AMOUNT] timers</a:t>
                      </a:r>
                      <a:br>
                        <a:rPr lang="en-US" dirty="0"/>
                      </a:br>
                      <a:r>
                        <a:rPr lang="en-US" b="0" i="0" dirty="0">
                          <a:effectLst/>
                          <a:latin typeface="Courier New" panose="02070309020205020404" pitchFamily="49" charset="0"/>
                        </a:rPr>
                        <a:t>IN:DELETE TIMER]</a:t>
                      </a:r>
                      <a:endParaRPr lang="en-US" b="0" i="0"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9103078"/>
                  </a:ext>
                </a:extLst>
              </a:tr>
              <a:tr h="370840">
                <a:tc>
                  <a:txBody>
                    <a:bodyPr/>
                    <a:lstStyle/>
                    <a:p>
                      <a:pPr algn="r"/>
                      <a:r>
                        <a:rPr lang="en-US" dirty="0"/>
                        <a:t>Utterance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800" b="0" i="0" kern="1200" dirty="0">
                          <a:solidFill>
                            <a:schemeClr val="tx1"/>
                          </a:solidFill>
                          <a:effectLst/>
                          <a:latin typeface="+mn-lt"/>
                          <a:ea typeface="+mn-ea"/>
                          <a:cs typeface="+mn-cs"/>
                        </a:rPr>
                        <a:t>Set timer for 30 minutes and 20 seconds</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82217264"/>
                  </a:ext>
                </a:extLst>
              </a:tr>
              <a:tr h="370840">
                <a:tc>
                  <a:txBody>
                    <a:bodyPr/>
                    <a:lstStyle/>
                    <a:p>
                      <a:pPr algn="r"/>
                      <a:r>
                        <a:rPr lang="en-US" dirty="0"/>
                        <a:t>Gold</a:t>
                      </a:r>
                    </a:p>
                  </a:txBody>
                  <a:tcPr>
                    <a:lnL w="12700" cap="flat" cmpd="sng" algn="ctr">
                      <a:solidFill>
                        <a:schemeClr val="tx1"/>
                      </a:solidFill>
                      <a:prstDash val="solid"/>
                      <a:round/>
                      <a:headEnd type="none" w="med" len="med"/>
                      <a:tailEnd type="none" w="med" len="med"/>
                    </a:lnL>
                  </a:tcPr>
                </a:tc>
                <a:tc>
                  <a:txBody>
                    <a:bodyPr/>
                    <a:lstStyle/>
                    <a:p>
                      <a:r>
                        <a:rPr lang="en-US" b="0" i="0" dirty="0">
                          <a:effectLst/>
                          <a:latin typeface="Courier New" panose="02070309020205020404" pitchFamily="49" charset="0"/>
                        </a:rPr>
                        <a:t>[IN:CREATE TIMER Set [SL:METHOD TIMER timer SL:METHOD TIMER]</a:t>
                      </a:r>
                      <a:br>
                        <a:rPr lang="en-US" dirty="0"/>
                      </a:br>
                      <a:r>
                        <a:rPr lang="en-US" b="0" i="0" dirty="0">
                          <a:effectLst/>
                          <a:latin typeface="Courier New" panose="02070309020205020404" pitchFamily="49" charset="0"/>
                        </a:rPr>
                        <a:t>[SL:DATE TIME for 30 minutes and 20 seconds SL:DATE TIME]</a:t>
                      </a:r>
                      <a:br>
                        <a:rPr lang="en-US" dirty="0"/>
                      </a:br>
                      <a:r>
                        <a:rPr lang="en-US" b="0" i="0" dirty="0">
                          <a:effectLst/>
                          <a:latin typeface="Courier New" panose="02070309020205020404" pitchFamily="49" charset="0"/>
                        </a:rPr>
                        <a:t>IN:CREATE TIMER]</a:t>
                      </a: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73051657"/>
                  </a:ext>
                </a:extLst>
              </a:tr>
              <a:tr h="370840">
                <a:tc>
                  <a:txBody>
                    <a:bodyPr/>
                    <a:lstStyle/>
                    <a:p>
                      <a:pPr algn="r"/>
                      <a:r>
                        <a:rPr lang="en-US" dirty="0"/>
                        <a:t>Predicted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b="0" i="0" dirty="0">
                          <a:effectLst/>
                          <a:latin typeface="Courier New" panose="02070309020205020404" pitchFamily="49" charset="0"/>
                        </a:rPr>
                        <a:t>[IN:CREATE TIMER Set timer [SL:DATE TIME for 30 minutes and</a:t>
                      </a:r>
                      <a:br>
                        <a:rPr lang="en-US" dirty="0"/>
                      </a:br>
                      <a:r>
                        <a:rPr lang="en-US" b="0" i="0" dirty="0">
                          <a:effectLst/>
                          <a:latin typeface="Courier New" panose="02070309020205020404" pitchFamily="49" charset="0"/>
                        </a:rPr>
                        <a:t>20 seconds SL:DATE TIME] IN:CREATE TIMER]</a:t>
                      </a: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3002055"/>
                  </a:ext>
                </a:extLst>
              </a:tr>
            </a:tbl>
          </a:graphicData>
        </a:graphic>
      </p:graphicFrame>
      <p:sp>
        <p:nvSpPr>
          <p:cNvPr id="4" name="Date Placeholder 3">
            <a:extLst>
              <a:ext uri="{FF2B5EF4-FFF2-40B4-BE49-F238E27FC236}">
                <a16:creationId xmlns:a16="http://schemas.microsoft.com/office/drawing/2014/main" id="{33AE21E9-6E5E-CA28-F2D0-BE76DB68075F}"/>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6623677E-43C8-AFE2-33F2-16B43DD40276}"/>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27837DA2-9649-953B-7162-F3FC239CEAB6}"/>
              </a:ext>
            </a:extLst>
          </p:cNvPr>
          <p:cNvSpPr>
            <a:spLocks noGrp="1"/>
          </p:cNvSpPr>
          <p:nvPr>
            <p:ph type="sldNum" sz="quarter" idx="12"/>
          </p:nvPr>
        </p:nvSpPr>
        <p:spPr/>
        <p:txBody>
          <a:bodyPr/>
          <a:lstStyle/>
          <a:p>
            <a:fld id="{D7ADE906-F283-C946-BC01-81E82A8FB615}" type="slidenum">
              <a:rPr lang="en-US" smtClean="0"/>
              <a:pPr/>
              <a:t>83</a:t>
            </a:fld>
            <a:endParaRPr lang="en-US" dirty="0"/>
          </a:p>
        </p:txBody>
      </p:sp>
      <p:sp>
        <p:nvSpPr>
          <p:cNvPr id="3" name="TextBox 2">
            <a:extLst>
              <a:ext uri="{FF2B5EF4-FFF2-40B4-BE49-F238E27FC236}">
                <a16:creationId xmlns:a16="http://schemas.microsoft.com/office/drawing/2014/main" id="{15D7CC52-5359-86FA-BD79-233344899F9F}"/>
              </a:ext>
            </a:extLst>
          </p:cNvPr>
          <p:cNvSpPr txBox="1"/>
          <p:nvPr/>
        </p:nvSpPr>
        <p:spPr>
          <a:xfrm>
            <a:off x="8164424" y="911769"/>
            <a:ext cx="3233770" cy="523220"/>
          </a:xfrm>
          <a:prstGeom prst="rect">
            <a:avLst/>
          </a:prstGeom>
          <a:noFill/>
        </p:spPr>
        <p:txBody>
          <a:bodyPr wrap="none" rtlCol="0">
            <a:spAutoFit/>
          </a:bodyPr>
          <a:lstStyle/>
          <a:p>
            <a:r>
              <a:rPr lang="en-US" sz="2800" b="1" dirty="0">
                <a:solidFill>
                  <a:srgbClr val="FF0000"/>
                </a:solidFill>
              </a:rPr>
              <a:t>Unclear descriptions</a:t>
            </a:r>
          </a:p>
        </p:txBody>
      </p:sp>
    </p:spTree>
    <p:extLst>
      <p:ext uri="{BB962C8B-B14F-4D97-AF65-F5344CB8AC3E}">
        <p14:creationId xmlns:p14="http://schemas.microsoft.com/office/powerpoint/2010/main" val="372614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2274-5661-709B-2942-8F2957C64917}"/>
              </a:ext>
            </a:extLst>
          </p:cNvPr>
          <p:cNvSpPr>
            <a:spLocks noGrp="1"/>
          </p:cNvSpPr>
          <p:nvPr>
            <p:ph type="title"/>
          </p:nvPr>
        </p:nvSpPr>
        <p:spPr/>
        <p:txBody>
          <a:bodyPr/>
          <a:lstStyle/>
          <a:p>
            <a:r>
              <a:rPr lang="en-US" dirty="0"/>
              <a:t>Some Predictions</a:t>
            </a:r>
          </a:p>
        </p:txBody>
      </p:sp>
      <p:graphicFrame>
        <p:nvGraphicFramePr>
          <p:cNvPr id="7" name="Table 7">
            <a:extLst>
              <a:ext uri="{FF2B5EF4-FFF2-40B4-BE49-F238E27FC236}">
                <a16:creationId xmlns:a16="http://schemas.microsoft.com/office/drawing/2014/main" id="{DF958AE0-736E-45B4-515B-2BBA59FA1C1D}"/>
              </a:ext>
            </a:extLst>
          </p:cNvPr>
          <p:cNvGraphicFramePr>
            <a:graphicFrameLocks noGrp="1"/>
          </p:cNvGraphicFramePr>
          <p:nvPr>
            <p:ph idx="1"/>
            <p:extLst>
              <p:ext uri="{D42A27DB-BD31-4B8C-83A1-F6EECF244321}">
                <p14:modId xmlns:p14="http://schemas.microsoft.com/office/powerpoint/2010/main" val="4240325226"/>
              </p:ext>
            </p:extLst>
          </p:nvPr>
        </p:nvGraphicFramePr>
        <p:xfrm>
          <a:off x="838200" y="1685089"/>
          <a:ext cx="10515600" cy="3672840"/>
        </p:xfrm>
        <a:graphic>
          <a:graphicData uri="http://schemas.openxmlformats.org/drawingml/2006/table">
            <a:tbl>
              <a:tblPr firstRow="1" bandRow="1">
                <a:tableStyleId>{2D5ABB26-0587-4C30-8999-92F81FD0307C}</a:tableStyleId>
              </a:tblPr>
              <a:tblGrid>
                <a:gridCol w="2081463">
                  <a:extLst>
                    <a:ext uri="{9D8B030D-6E8A-4147-A177-3AD203B41FA5}">
                      <a16:colId xmlns:a16="http://schemas.microsoft.com/office/drawing/2014/main" val="1844964351"/>
                    </a:ext>
                  </a:extLst>
                </a:gridCol>
                <a:gridCol w="8434137">
                  <a:extLst>
                    <a:ext uri="{9D8B030D-6E8A-4147-A177-3AD203B41FA5}">
                      <a16:colId xmlns:a16="http://schemas.microsoft.com/office/drawing/2014/main" val="3197920041"/>
                    </a:ext>
                  </a:extLst>
                </a:gridCol>
              </a:tblGrid>
              <a:tr h="370840">
                <a:tc gridSpan="2">
                  <a:txBody>
                    <a:bodyPr/>
                    <a:lstStyle/>
                    <a:p>
                      <a:pPr algn="ctr"/>
                      <a:r>
                        <a:rPr lang="en-US" dirty="0">
                          <a:solidFill>
                            <a:schemeClr val="bg1"/>
                          </a:solidFill>
                        </a:rPr>
                        <a:t>Music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solidFill>
                  </a:tcPr>
                </a:tc>
                <a:tc hMerge="1">
                  <a:txBody>
                    <a:bodyPr/>
                    <a:lstStyle/>
                    <a:p>
                      <a:pPr algn="ct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solidFill>
                  </a:tcPr>
                </a:tc>
                <a:extLst>
                  <a:ext uri="{0D108BD9-81ED-4DB2-BD59-A6C34878D82A}">
                    <a16:rowId xmlns:a16="http://schemas.microsoft.com/office/drawing/2014/main" val="1850717925"/>
                  </a:ext>
                </a:extLst>
              </a:tr>
              <a:tr h="370840">
                <a:tc>
                  <a:txBody>
                    <a:bodyPr/>
                    <a:lstStyle/>
                    <a:p>
                      <a:pPr algn="r"/>
                      <a:r>
                        <a:rPr lang="en-US" dirty="0"/>
                        <a:t>Utterance</a:t>
                      </a:r>
                    </a:p>
                  </a:txBody>
                  <a:tcPr>
                    <a:lnL w="12700" cap="flat" cmpd="sng" algn="ctr">
                      <a:solidFill>
                        <a:schemeClr val="tx1"/>
                      </a:solidFill>
                      <a:prstDash val="solid"/>
                      <a:round/>
                      <a:headEnd type="none" w="med" len="med"/>
                      <a:tailEnd type="none" w="med" len="med"/>
                    </a:lnL>
                  </a:tcPr>
                </a:tc>
                <a:tc>
                  <a:txBody>
                    <a:bodyPr/>
                    <a:lstStyle/>
                    <a:p>
                      <a:r>
                        <a:rPr lang="en-US" sz="1800" b="0" i="0" kern="1200" dirty="0">
                          <a:solidFill>
                            <a:schemeClr val="tx1"/>
                          </a:solidFill>
                          <a:effectLst/>
                          <a:latin typeface="+mn-lt"/>
                          <a:ea typeface="+mn-ea"/>
                          <a:cs typeface="+mn-cs"/>
                        </a:rPr>
                        <a:t>This song is the pits</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08841779"/>
                  </a:ext>
                </a:extLst>
              </a:tr>
              <a:tr h="370840">
                <a:tc>
                  <a:txBody>
                    <a:bodyPr/>
                    <a:lstStyle/>
                    <a:p>
                      <a:pPr algn="r"/>
                      <a:r>
                        <a:rPr lang="en-US" dirty="0"/>
                        <a:t>Gold</a:t>
                      </a:r>
                    </a:p>
                  </a:txBody>
                  <a:tcPr>
                    <a:lnL w="12700" cap="flat" cmpd="sng" algn="ctr">
                      <a:solidFill>
                        <a:schemeClr val="tx1"/>
                      </a:solidFill>
                      <a:prstDash val="solid"/>
                      <a:round/>
                      <a:headEnd type="none" w="med" len="med"/>
                      <a:tailEnd type="none" w="med" len="med"/>
                    </a:lnL>
                  </a:tcPr>
                </a:tc>
                <a:tc>
                  <a:txBody>
                    <a:bodyPr/>
                    <a:lstStyle/>
                    <a:p>
                      <a:r>
                        <a:rPr lang="en-US" b="0" i="0" dirty="0">
                          <a:effectLst/>
                          <a:latin typeface="Courier New" panose="02070309020205020404" pitchFamily="49" charset="0"/>
                        </a:rPr>
                        <a:t>[IN:DISLIKE MUSIC This [SL:MUSIC TYPE song SL:MUSIC TYPE] is</a:t>
                      </a:r>
                      <a:br>
                        <a:rPr lang="en-US" dirty="0"/>
                      </a:br>
                      <a:r>
                        <a:rPr lang="en-US" b="0" i="0" dirty="0">
                          <a:effectLst/>
                          <a:latin typeface="Courier New" panose="02070309020205020404" pitchFamily="49" charset="0"/>
                        </a:rPr>
                        <a:t>the pits IN:DISLIKE MUSIC]</a:t>
                      </a:r>
                      <a:endParaRPr lang="en-US" b="0" i="0"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96792027"/>
                  </a:ext>
                </a:extLst>
              </a:tr>
              <a:tr h="370840">
                <a:tc>
                  <a:txBody>
                    <a:bodyPr/>
                    <a:lstStyle/>
                    <a:p>
                      <a:pPr algn="r"/>
                      <a:r>
                        <a:rPr lang="en-US" dirty="0"/>
                        <a:t>Predicted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Courier New" panose="02070309020205020404" pitchFamily="49" charset="0"/>
                        </a:rPr>
                        <a:t>[IN:CREATE PLAYLIST MUSIC [SL:MUSIC GENRE This song is the</a:t>
                      </a:r>
                      <a:br>
                        <a:rPr lang="en-US" dirty="0"/>
                      </a:br>
                      <a:r>
                        <a:rPr lang="en-US" b="0" i="0" dirty="0">
                          <a:effectLst/>
                          <a:latin typeface="Courier New" panose="02070309020205020404" pitchFamily="49" charset="0"/>
                        </a:rPr>
                        <a:t>pits SL:MUSIC PROVIDER NAME] IN:PLAY MUSIC</a:t>
                      </a:r>
                      <a:r>
                        <a:rPr lang="en-US" sz="1800" b="0" i="0" kern="1200" dirty="0">
                          <a:solidFill>
                            <a:schemeClr val="tx1"/>
                          </a:solidFill>
                          <a:effectLst/>
                          <a:latin typeface="Courier New" panose="02070309020205020404" pitchFamily="49" charset="0"/>
                          <a:ea typeface="+mn-ea"/>
                          <a:cs typeface="Courier New" panose="02070309020205020404" pitchFamily="49" charset="0"/>
                        </a:rPr>
                        <a:t>]</a:t>
                      </a:r>
                      <a:endParaRPr lang="en-US" b="0" i="0"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9103078"/>
                  </a:ext>
                </a:extLst>
              </a:tr>
              <a:tr h="370840">
                <a:tc>
                  <a:txBody>
                    <a:bodyPr/>
                    <a:lstStyle/>
                    <a:p>
                      <a:pPr algn="r"/>
                      <a:r>
                        <a:rPr lang="en-US" dirty="0"/>
                        <a:t>Utterance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800" b="0" i="0" kern="1200" dirty="0">
                          <a:solidFill>
                            <a:schemeClr val="tx1"/>
                          </a:solidFill>
                          <a:effectLst/>
                          <a:latin typeface="+mn-lt"/>
                          <a:ea typeface="+mn-ea"/>
                          <a:cs typeface="+mn-cs"/>
                        </a:rPr>
                        <a:t>Turn on music and play jazz</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82217264"/>
                  </a:ext>
                </a:extLst>
              </a:tr>
              <a:tr h="370840">
                <a:tc>
                  <a:txBody>
                    <a:bodyPr/>
                    <a:lstStyle/>
                    <a:p>
                      <a:pPr algn="r"/>
                      <a:r>
                        <a:rPr lang="en-US" dirty="0"/>
                        <a:t>Gold</a:t>
                      </a:r>
                    </a:p>
                  </a:txBody>
                  <a:tcPr>
                    <a:lnL w="12700" cap="flat" cmpd="sng" algn="ctr">
                      <a:solidFill>
                        <a:schemeClr val="tx1"/>
                      </a:solidFill>
                      <a:prstDash val="solid"/>
                      <a:round/>
                      <a:headEnd type="none" w="med" len="med"/>
                      <a:tailEnd type="none" w="med" len="med"/>
                    </a:lnL>
                  </a:tcPr>
                </a:tc>
                <a:tc>
                  <a:txBody>
                    <a:bodyPr/>
                    <a:lstStyle/>
                    <a:p>
                      <a:r>
                        <a:rPr lang="en-US" b="0" i="0" dirty="0">
                          <a:effectLst/>
                          <a:latin typeface="Courier New" panose="02070309020205020404" pitchFamily="49" charset="0"/>
                        </a:rPr>
                        <a:t>[IN:PLAY MUSIC Turn on [SL:MUSIC TYPE music SL:MUSIC TYPE]</a:t>
                      </a:r>
                      <a:br>
                        <a:rPr lang="en-US" dirty="0"/>
                      </a:br>
                      <a:r>
                        <a:rPr lang="en-US" b="0" i="0" dirty="0">
                          <a:effectLst/>
                          <a:latin typeface="Courier New" panose="02070309020205020404" pitchFamily="49" charset="0"/>
                        </a:rPr>
                        <a:t>and play [SL:MUSIC GENRE jazz SL:MUSIC GENRE] IN:PLAY MUSIC</a:t>
                      </a:r>
                      <a:r>
                        <a:rPr lang="en-US" sz="1800" b="0" i="0" kern="1200" dirty="0">
                          <a:solidFill>
                            <a:schemeClr val="tx1"/>
                          </a:solidFill>
                          <a:effectLst/>
                          <a:latin typeface="Courier New" panose="02070309020205020404" pitchFamily="49" charset="0"/>
                          <a:ea typeface="+mn-ea"/>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73051657"/>
                  </a:ext>
                </a:extLst>
              </a:tr>
              <a:tr h="370840">
                <a:tc>
                  <a:txBody>
                    <a:bodyPr/>
                    <a:lstStyle/>
                    <a:p>
                      <a:pPr algn="r"/>
                      <a:r>
                        <a:rPr lang="en-US" dirty="0"/>
                        <a:t>Predicted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b="0" i="0" dirty="0">
                          <a:effectLst/>
                          <a:latin typeface="Courier New" panose="02070309020205020404" pitchFamily="49" charset="0"/>
                        </a:rPr>
                        <a:t>[IN:CREATE PLAYLIST MUSIC Turn on [SL:MUSIC GENRE music and</a:t>
                      </a:r>
                      <a:br>
                        <a:rPr lang="en-US" dirty="0"/>
                      </a:br>
                      <a:r>
                        <a:rPr lang="en-US" b="0" i="0" dirty="0">
                          <a:effectLst/>
                          <a:latin typeface="Courier New" panose="02070309020205020404" pitchFamily="49" charset="0"/>
                        </a:rPr>
                        <a:t>play jazz SL:MUSIC GENRE] IN:CREATE PLAYLIST MUSIC]</a:t>
                      </a: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3002055"/>
                  </a:ext>
                </a:extLst>
              </a:tr>
            </a:tbl>
          </a:graphicData>
        </a:graphic>
      </p:graphicFrame>
      <p:sp>
        <p:nvSpPr>
          <p:cNvPr id="4" name="Date Placeholder 3">
            <a:extLst>
              <a:ext uri="{FF2B5EF4-FFF2-40B4-BE49-F238E27FC236}">
                <a16:creationId xmlns:a16="http://schemas.microsoft.com/office/drawing/2014/main" id="{33AE21E9-6E5E-CA28-F2D0-BE76DB68075F}"/>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6623677E-43C8-AFE2-33F2-16B43DD40276}"/>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27837DA2-9649-953B-7162-F3FC239CEAB6}"/>
              </a:ext>
            </a:extLst>
          </p:cNvPr>
          <p:cNvSpPr>
            <a:spLocks noGrp="1"/>
          </p:cNvSpPr>
          <p:nvPr>
            <p:ph type="sldNum" sz="quarter" idx="12"/>
          </p:nvPr>
        </p:nvSpPr>
        <p:spPr/>
        <p:txBody>
          <a:bodyPr/>
          <a:lstStyle/>
          <a:p>
            <a:fld id="{D7ADE906-F283-C946-BC01-81E82A8FB615}" type="slidenum">
              <a:rPr lang="en-US" smtClean="0"/>
              <a:pPr/>
              <a:t>84</a:t>
            </a:fld>
            <a:endParaRPr lang="en-US" dirty="0"/>
          </a:p>
        </p:txBody>
      </p:sp>
      <p:sp>
        <p:nvSpPr>
          <p:cNvPr id="3" name="TextBox 2">
            <a:extLst>
              <a:ext uri="{FF2B5EF4-FFF2-40B4-BE49-F238E27FC236}">
                <a16:creationId xmlns:a16="http://schemas.microsoft.com/office/drawing/2014/main" id="{EBA422CB-12DC-7CD8-CD39-F3D7BCC75A6C}"/>
              </a:ext>
            </a:extLst>
          </p:cNvPr>
          <p:cNvSpPr txBox="1"/>
          <p:nvPr/>
        </p:nvSpPr>
        <p:spPr>
          <a:xfrm>
            <a:off x="9051695" y="859947"/>
            <a:ext cx="2302105" cy="523220"/>
          </a:xfrm>
          <a:prstGeom prst="rect">
            <a:avLst/>
          </a:prstGeom>
          <a:noFill/>
        </p:spPr>
        <p:txBody>
          <a:bodyPr wrap="none" rtlCol="0">
            <a:spAutoFit/>
          </a:bodyPr>
          <a:lstStyle/>
          <a:p>
            <a:r>
              <a:rPr lang="en-US" sz="2800" b="1" dirty="0">
                <a:solidFill>
                  <a:srgbClr val="FF0000"/>
                </a:solidFill>
              </a:rPr>
              <a:t>Semantic shift</a:t>
            </a:r>
          </a:p>
        </p:txBody>
      </p:sp>
    </p:spTree>
    <p:extLst>
      <p:ext uri="{BB962C8B-B14F-4D97-AF65-F5344CB8AC3E}">
        <p14:creationId xmlns:p14="http://schemas.microsoft.com/office/powerpoint/2010/main" val="279184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FB87-3881-F68C-0279-3AC4F57FFD7A}"/>
              </a:ext>
            </a:extLst>
          </p:cNvPr>
          <p:cNvSpPr>
            <a:spLocks noGrp="1"/>
          </p:cNvSpPr>
          <p:nvPr>
            <p:ph type="title"/>
          </p:nvPr>
        </p:nvSpPr>
        <p:spPr/>
        <p:txBody>
          <a:bodyPr/>
          <a:lstStyle/>
          <a:p>
            <a:r>
              <a:rPr lang="en-US" dirty="0"/>
              <a:t>Challenges and proposed solutions</a:t>
            </a:r>
          </a:p>
        </p:txBody>
      </p:sp>
      <p:sp>
        <p:nvSpPr>
          <p:cNvPr id="3" name="Content Placeholder 2">
            <a:extLst>
              <a:ext uri="{FF2B5EF4-FFF2-40B4-BE49-F238E27FC236}">
                <a16:creationId xmlns:a16="http://schemas.microsoft.com/office/drawing/2014/main" id="{905053D5-EC68-7AA1-47F9-832FBBD1E467}"/>
              </a:ext>
            </a:extLst>
          </p:cNvPr>
          <p:cNvSpPr>
            <a:spLocks noGrp="1"/>
          </p:cNvSpPr>
          <p:nvPr>
            <p:ph idx="1"/>
          </p:nvPr>
        </p:nvSpPr>
        <p:spPr/>
        <p:txBody>
          <a:bodyPr/>
          <a:lstStyle/>
          <a:p>
            <a:r>
              <a:rPr lang="en-US" dirty="0"/>
              <a:t>Unclear descriptions</a:t>
            </a:r>
          </a:p>
          <a:p>
            <a:pPr lvl="1"/>
            <a:r>
              <a:rPr lang="en-US" dirty="0"/>
              <a:t>Manual descriptions/examples (dataset specific)</a:t>
            </a:r>
          </a:p>
          <a:p>
            <a:r>
              <a:rPr lang="en-US" dirty="0"/>
              <a:t>Semantic Shift</a:t>
            </a:r>
          </a:p>
          <a:p>
            <a:pPr lvl="1"/>
            <a:r>
              <a:rPr lang="en-US" dirty="0" err="1"/>
              <a:t>Wikidata</a:t>
            </a:r>
            <a:r>
              <a:rPr lang="en-US" dirty="0"/>
              <a:t> pre-training</a:t>
            </a:r>
          </a:p>
          <a:p>
            <a:pPr lvl="1"/>
            <a:endParaRPr lang="en-US" dirty="0"/>
          </a:p>
          <a:p>
            <a:endParaRPr lang="en-US" dirty="0"/>
          </a:p>
        </p:txBody>
      </p:sp>
      <p:sp>
        <p:nvSpPr>
          <p:cNvPr id="4" name="Date Placeholder 3">
            <a:extLst>
              <a:ext uri="{FF2B5EF4-FFF2-40B4-BE49-F238E27FC236}">
                <a16:creationId xmlns:a16="http://schemas.microsoft.com/office/drawing/2014/main" id="{DF1B5033-F970-D560-71B0-A4A771866894}"/>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0711C384-D581-7A24-D34A-B0327FAF6651}"/>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1B6F3929-1641-7792-68C5-5A8B96264EB5}"/>
              </a:ext>
            </a:extLst>
          </p:cNvPr>
          <p:cNvSpPr>
            <a:spLocks noGrp="1"/>
          </p:cNvSpPr>
          <p:nvPr>
            <p:ph type="sldNum" sz="quarter" idx="12"/>
          </p:nvPr>
        </p:nvSpPr>
        <p:spPr/>
        <p:txBody>
          <a:bodyPr/>
          <a:lstStyle/>
          <a:p>
            <a:fld id="{D7ADE906-F283-C946-BC01-81E82A8FB615}" type="slidenum">
              <a:rPr lang="en-US" smtClean="0"/>
              <a:pPr/>
              <a:t>85</a:t>
            </a:fld>
            <a:endParaRPr lang="en-US" dirty="0"/>
          </a:p>
        </p:txBody>
      </p:sp>
    </p:spTree>
    <p:extLst>
      <p:ext uri="{BB962C8B-B14F-4D97-AF65-F5344CB8AC3E}">
        <p14:creationId xmlns:p14="http://schemas.microsoft.com/office/powerpoint/2010/main" val="131825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A5AD-ED21-5A63-BA1C-24DDDBAABFC8}"/>
              </a:ext>
            </a:extLst>
          </p:cNvPr>
          <p:cNvSpPr>
            <a:spLocks noGrp="1"/>
          </p:cNvSpPr>
          <p:nvPr>
            <p:ph type="title"/>
          </p:nvPr>
        </p:nvSpPr>
        <p:spPr/>
        <p:txBody>
          <a:bodyPr/>
          <a:lstStyle/>
          <a:p>
            <a:r>
              <a:rPr lang="en-US" dirty="0"/>
              <a:t>Wikidata Pre-training</a:t>
            </a:r>
          </a:p>
        </p:txBody>
      </p:sp>
      <p:sp>
        <p:nvSpPr>
          <p:cNvPr id="4" name="Date Placeholder 3">
            <a:extLst>
              <a:ext uri="{FF2B5EF4-FFF2-40B4-BE49-F238E27FC236}">
                <a16:creationId xmlns:a16="http://schemas.microsoft.com/office/drawing/2014/main" id="{5759D109-935F-F3F2-6202-C57319ADD51C}"/>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CB4BEDFB-754F-A74F-83E6-324C21487BB8}"/>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66F2BC00-1433-3368-9675-8E49D099A4AC}"/>
              </a:ext>
            </a:extLst>
          </p:cNvPr>
          <p:cNvSpPr>
            <a:spLocks noGrp="1"/>
          </p:cNvSpPr>
          <p:nvPr>
            <p:ph type="sldNum" sz="quarter" idx="12"/>
          </p:nvPr>
        </p:nvSpPr>
        <p:spPr/>
        <p:txBody>
          <a:bodyPr/>
          <a:lstStyle/>
          <a:p>
            <a:fld id="{D7ADE906-F283-C946-BC01-81E82A8FB615}" type="slidenum">
              <a:rPr lang="en-US" smtClean="0"/>
              <a:pPr/>
              <a:t>86</a:t>
            </a:fld>
            <a:endParaRPr lang="en-US" dirty="0"/>
          </a:p>
        </p:txBody>
      </p:sp>
      <p:sp>
        <p:nvSpPr>
          <p:cNvPr id="7" name="TextBox 6">
            <a:extLst>
              <a:ext uri="{FF2B5EF4-FFF2-40B4-BE49-F238E27FC236}">
                <a16:creationId xmlns:a16="http://schemas.microsoft.com/office/drawing/2014/main" id="{369902FA-CDAA-5ED8-CA67-9979B2ECA3E5}"/>
              </a:ext>
            </a:extLst>
          </p:cNvPr>
          <p:cNvSpPr txBox="1"/>
          <p:nvPr/>
        </p:nvSpPr>
        <p:spPr>
          <a:xfrm>
            <a:off x="686403" y="2198140"/>
            <a:ext cx="5411353" cy="523220"/>
          </a:xfrm>
          <a:prstGeom prst="rect">
            <a:avLst/>
          </a:prstGeom>
          <a:noFill/>
        </p:spPr>
        <p:txBody>
          <a:bodyPr wrap="none" rtlCol="0">
            <a:spAutoFit/>
          </a:bodyPr>
          <a:lstStyle/>
          <a:p>
            <a:r>
              <a:rPr lang="en-US" sz="2800" dirty="0">
                <a:cs typeface="Times New Roman" panose="02020603050405020304" pitchFamily="18" charset="0"/>
              </a:rPr>
              <a:t>He is a member of  </a:t>
            </a:r>
            <a:r>
              <a:rPr lang="en-US" sz="2800" i="1" u="sng" dirty="0">
                <a:solidFill>
                  <a:schemeClr val="accent1">
                    <a:lumMod val="75000"/>
                  </a:schemeClr>
                </a:solidFill>
                <a:cs typeface="Times New Roman" panose="02020603050405020304" pitchFamily="18" charset="0"/>
              </a:rPr>
              <a:t>The Soul Seekers</a:t>
            </a:r>
          </a:p>
        </p:txBody>
      </p:sp>
      <p:grpSp>
        <p:nvGrpSpPr>
          <p:cNvPr id="8" name="Group 7">
            <a:extLst>
              <a:ext uri="{FF2B5EF4-FFF2-40B4-BE49-F238E27FC236}">
                <a16:creationId xmlns:a16="http://schemas.microsoft.com/office/drawing/2014/main" id="{A83D4252-D460-6B3A-FEF3-4308407FA481}"/>
              </a:ext>
            </a:extLst>
          </p:cNvPr>
          <p:cNvGrpSpPr/>
          <p:nvPr/>
        </p:nvGrpSpPr>
        <p:grpSpPr>
          <a:xfrm>
            <a:off x="7682413" y="1560692"/>
            <a:ext cx="2464935" cy="3227285"/>
            <a:chOff x="7121236" y="1108364"/>
            <a:chExt cx="1343891" cy="1759527"/>
          </a:xfrm>
        </p:grpSpPr>
        <p:sp>
          <p:nvSpPr>
            <p:cNvPr id="9" name="Rectangle 8">
              <a:extLst>
                <a:ext uri="{FF2B5EF4-FFF2-40B4-BE49-F238E27FC236}">
                  <a16:creationId xmlns:a16="http://schemas.microsoft.com/office/drawing/2014/main" id="{BC8A729A-DB3D-15C8-BF95-50B8D5765287}"/>
                </a:ext>
              </a:extLst>
            </p:cNvPr>
            <p:cNvSpPr/>
            <p:nvPr/>
          </p:nvSpPr>
          <p:spPr>
            <a:xfrm>
              <a:off x="7121236" y="1108364"/>
              <a:ext cx="1343891" cy="17595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0" name="Picture 2" descr="Soul Seekers - The Soul Seekers - Amazon.com Music">
              <a:extLst>
                <a:ext uri="{FF2B5EF4-FFF2-40B4-BE49-F238E27FC236}">
                  <a16:creationId xmlns:a16="http://schemas.microsoft.com/office/drawing/2014/main" id="{32859241-0AB5-E1D1-814B-DF003C978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1236" y="1108364"/>
              <a:ext cx="1343891" cy="134389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E4D0E09-423C-7AD0-4CEF-2A0A90076DB7}"/>
                </a:ext>
              </a:extLst>
            </p:cNvPr>
            <p:cNvSpPr txBox="1"/>
            <p:nvPr/>
          </p:nvSpPr>
          <p:spPr>
            <a:xfrm>
              <a:off x="7311485" y="2459529"/>
              <a:ext cx="981635" cy="20136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The Soul Seekers</a:t>
              </a:r>
            </a:p>
          </p:txBody>
        </p:sp>
        <p:sp>
          <p:nvSpPr>
            <p:cNvPr id="12" name="TextBox 11">
              <a:extLst>
                <a:ext uri="{FF2B5EF4-FFF2-40B4-BE49-F238E27FC236}">
                  <a16:creationId xmlns:a16="http://schemas.microsoft.com/office/drawing/2014/main" id="{D5869B51-5E90-D072-35C9-CF4A4939CA08}"/>
                </a:ext>
              </a:extLst>
            </p:cNvPr>
            <p:cNvSpPr txBox="1"/>
            <p:nvPr/>
          </p:nvSpPr>
          <p:spPr>
            <a:xfrm>
              <a:off x="7390978" y="2616188"/>
              <a:ext cx="831313" cy="201361"/>
            </a:xfrm>
            <a:prstGeom prst="rect">
              <a:avLst/>
            </a:prstGeom>
            <a:noFill/>
          </p:spPr>
          <p:txBody>
            <a:bodyPr wrap="none" rtlCol="0">
              <a:spAutoFit/>
            </a:bodyPr>
            <a:lstStyle/>
            <a:p>
              <a:r>
                <a:rPr lang="en-US" dirty="0">
                  <a:solidFill>
                    <a:schemeClr val="tx2"/>
                  </a:solidFill>
                  <a:latin typeface="Times New Roman" panose="02020603050405020304" pitchFamily="18" charset="0"/>
                  <a:cs typeface="Times New Roman" panose="02020603050405020304" pitchFamily="18" charset="0"/>
                </a:rPr>
                <a:t>Musical group</a:t>
              </a:r>
            </a:p>
          </p:txBody>
        </p:sp>
      </p:grpSp>
      <p:cxnSp>
        <p:nvCxnSpPr>
          <p:cNvPr id="13" name="Straight Arrow Connector 12">
            <a:extLst>
              <a:ext uri="{FF2B5EF4-FFF2-40B4-BE49-F238E27FC236}">
                <a16:creationId xmlns:a16="http://schemas.microsoft.com/office/drawing/2014/main" id="{E2B18362-D887-4A8C-F2DB-A25631DA6AE2}"/>
              </a:ext>
            </a:extLst>
          </p:cNvPr>
          <p:cNvCxnSpPr>
            <a:cxnSpLocks/>
          </p:cNvCxnSpPr>
          <p:nvPr/>
        </p:nvCxnSpPr>
        <p:spPr>
          <a:xfrm>
            <a:off x="6962274" y="4588929"/>
            <a:ext cx="537999"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60FA966-3579-B1BC-A109-755E8EBE9D1E}"/>
              </a:ext>
            </a:extLst>
          </p:cNvPr>
          <p:cNvSpPr txBox="1"/>
          <p:nvPr/>
        </p:nvSpPr>
        <p:spPr>
          <a:xfrm>
            <a:off x="5869862" y="3892814"/>
            <a:ext cx="1019510" cy="523220"/>
          </a:xfrm>
          <a:prstGeom prst="rect">
            <a:avLst/>
          </a:prstGeom>
          <a:noFill/>
        </p:spPr>
        <p:txBody>
          <a:bodyPr wrap="none" rtlCol="0">
            <a:spAutoFit/>
          </a:bodyPr>
          <a:lstStyle/>
          <a:p>
            <a:r>
              <a:rPr lang="en-US" sz="2800" i="1" dirty="0">
                <a:cs typeface="Times New Roman" panose="02020603050405020304" pitchFamily="18" charset="0"/>
              </a:rPr>
              <a:t>entity</a:t>
            </a:r>
            <a:endParaRPr lang="en-US" sz="2800" i="1" u="sng" dirty="0">
              <a:solidFill>
                <a:schemeClr val="accent1">
                  <a:lumMod val="75000"/>
                </a:schemeClr>
              </a:solidFill>
              <a:cs typeface="Times New Roman" panose="02020603050405020304" pitchFamily="18" charset="0"/>
            </a:endParaRPr>
          </a:p>
        </p:txBody>
      </p:sp>
      <p:sp>
        <p:nvSpPr>
          <p:cNvPr id="15" name="TextBox 14">
            <a:extLst>
              <a:ext uri="{FF2B5EF4-FFF2-40B4-BE49-F238E27FC236}">
                <a16:creationId xmlns:a16="http://schemas.microsoft.com/office/drawing/2014/main" id="{8D1B0CD2-0713-41A0-0DAD-C6D740284443}"/>
              </a:ext>
            </a:extLst>
          </p:cNvPr>
          <p:cNvSpPr txBox="1"/>
          <p:nvPr/>
        </p:nvSpPr>
        <p:spPr>
          <a:xfrm>
            <a:off x="5165633" y="4310267"/>
            <a:ext cx="1737655" cy="523220"/>
          </a:xfrm>
          <a:prstGeom prst="rect">
            <a:avLst/>
          </a:prstGeom>
          <a:noFill/>
        </p:spPr>
        <p:txBody>
          <a:bodyPr wrap="none" rtlCol="0">
            <a:spAutoFit/>
          </a:bodyPr>
          <a:lstStyle/>
          <a:p>
            <a:r>
              <a:rPr lang="en-US" sz="2800" i="1" dirty="0">
                <a:cs typeface="Times New Roman" panose="02020603050405020304" pitchFamily="18" charset="0"/>
              </a:rPr>
              <a:t>entity type</a:t>
            </a:r>
            <a:endParaRPr lang="en-US" sz="2800" i="1" u="sng" dirty="0">
              <a:solidFill>
                <a:schemeClr val="accent1">
                  <a:lumMod val="75000"/>
                </a:schemeClr>
              </a:solidFill>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1C4F4962-3966-4FE0-7364-BAA4DCA80BBA}"/>
              </a:ext>
            </a:extLst>
          </p:cNvPr>
          <p:cNvCxnSpPr>
            <a:cxnSpLocks/>
          </p:cNvCxnSpPr>
          <p:nvPr/>
        </p:nvCxnSpPr>
        <p:spPr>
          <a:xfrm>
            <a:off x="6962274" y="4223635"/>
            <a:ext cx="537999"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6D5A35-E6A1-DB0E-9497-0142CDD5B0DB}"/>
              </a:ext>
            </a:extLst>
          </p:cNvPr>
          <p:cNvCxnSpPr>
            <a:cxnSpLocks/>
          </p:cNvCxnSpPr>
          <p:nvPr/>
        </p:nvCxnSpPr>
        <p:spPr>
          <a:xfrm>
            <a:off x="6177966" y="2491834"/>
            <a:ext cx="1249528"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9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0247-06F6-326C-0F2D-24D9C144A510}"/>
              </a:ext>
            </a:extLst>
          </p:cNvPr>
          <p:cNvSpPr>
            <a:spLocks noGrp="1"/>
          </p:cNvSpPr>
          <p:nvPr>
            <p:ph type="title"/>
          </p:nvPr>
        </p:nvSpPr>
        <p:spPr/>
        <p:txBody>
          <a:bodyPr/>
          <a:lstStyle/>
          <a:p>
            <a:r>
              <a:rPr lang="en-US" dirty="0"/>
              <a:t>Wikidata Pre-training</a:t>
            </a:r>
          </a:p>
        </p:txBody>
      </p:sp>
      <p:sp>
        <p:nvSpPr>
          <p:cNvPr id="3" name="Content Placeholder 2">
            <a:extLst>
              <a:ext uri="{FF2B5EF4-FFF2-40B4-BE49-F238E27FC236}">
                <a16:creationId xmlns:a16="http://schemas.microsoft.com/office/drawing/2014/main" id="{43B2BC18-220A-677F-AAC1-8D011F217A46}"/>
              </a:ext>
            </a:extLst>
          </p:cNvPr>
          <p:cNvSpPr>
            <a:spLocks noGrp="1"/>
          </p:cNvSpPr>
          <p:nvPr>
            <p:ph idx="1"/>
          </p:nvPr>
        </p:nvSpPr>
        <p:spPr>
          <a:xfrm>
            <a:off x="838200" y="1825625"/>
            <a:ext cx="10515600" cy="1325563"/>
          </a:xfrm>
        </p:spPr>
        <p:txBody>
          <a:bodyPr/>
          <a:lstStyle/>
          <a:p>
            <a:pPr marL="0" indent="0">
              <a:buNone/>
            </a:pPr>
            <a:r>
              <a:rPr lang="en-US" dirty="0"/>
              <a:t>Source: He is a member of The Soul Seekers</a:t>
            </a:r>
          </a:p>
          <a:p>
            <a:pPr marL="0" indent="0">
              <a:buNone/>
            </a:pPr>
            <a:r>
              <a:rPr lang="en-US" dirty="0"/>
              <a:t>Target: He is a member of </a:t>
            </a:r>
            <a:r>
              <a:rPr lang="en-US" dirty="0">
                <a:solidFill>
                  <a:schemeClr val="accent2"/>
                </a:solidFill>
              </a:rPr>
              <a:t>[Q1239 </a:t>
            </a:r>
            <a:r>
              <a:rPr lang="en-US" dirty="0"/>
              <a:t>The Soul Seekers </a:t>
            </a:r>
            <a:r>
              <a:rPr lang="en-US" dirty="0">
                <a:solidFill>
                  <a:schemeClr val="accent2"/>
                </a:solidFill>
              </a:rPr>
              <a:t>Q1239]</a:t>
            </a:r>
          </a:p>
        </p:txBody>
      </p:sp>
      <p:sp>
        <p:nvSpPr>
          <p:cNvPr id="4" name="Date Placeholder 3">
            <a:extLst>
              <a:ext uri="{FF2B5EF4-FFF2-40B4-BE49-F238E27FC236}">
                <a16:creationId xmlns:a16="http://schemas.microsoft.com/office/drawing/2014/main" id="{C7223E4C-9CE0-60EB-2EA1-567CF701F67C}"/>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2C0C90C6-FEA2-E8D8-DF67-620EE8CA34C3}"/>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8CDAE62E-BEF2-7407-4EB2-4EFF6CACF956}"/>
              </a:ext>
            </a:extLst>
          </p:cNvPr>
          <p:cNvSpPr>
            <a:spLocks noGrp="1"/>
          </p:cNvSpPr>
          <p:nvPr>
            <p:ph type="sldNum" sz="quarter" idx="12"/>
          </p:nvPr>
        </p:nvSpPr>
        <p:spPr/>
        <p:txBody>
          <a:bodyPr/>
          <a:lstStyle/>
          <a:p>
            <a:fld id="{D7ADE906-F283-C946-BC01-81E82A8FB615}" type="slidenum">
              <a:rPr lang="en-US" smtClean="0"/>
              <a:pPr/>
              <a:t>87</a:t>
            </a:fld>
            <a:endParaRPr lang="en-US" dirty="0"/>
          </a:p>
        </p:txBody>
      </p:sp>
      <p:sp>
        <p:nvSpPr>
          <p:cNvPr id="7" name="Content Placeholder 2">
            <a:extLst>
              <a:ext uri="{FF2B5EF4-FFF2-40B4-BE49-F238E27FC236}">
                <a16:creationId xmlns:a16="http://schemas.microsoft.com/office/drawing/2014/main" id="{19AA10D4-98B5-BF75-7B7D-2B7716A1696E}"/>
              </a:ext>
            </a:extLst>
          </p:cNvPr>
          <p:cNvSpPr txBox="1">
            <a:spLocks/>
          </p:cNvSpPr>
          <p:nvPr/>
        </p:nvSpPr>
        <p:spPr>
          <a:xfrm>
            <a:off x="5217694" y="3151188"/>
            <a:ext cx="5129463" cy="31960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2"/>
                </a:solidFill>
              </a:rPr>
              <a:t>[Q1239</a:t>
            </a:r>
            <a:r>
              <a:rPr lang="en-US" dirty="0"/>
              <a:t>: begin musical group</a:t>
            </a:r>
          </a:p>
          <a:p>
            <a:pPr marL="0" indent="0">
              <a:buFont typeface="Arial" panose="020B0604020202020204" pitchFamily="34" charset="0"/>
              <a:buNone/>
            </a:pPr>
            <a:r>
              <a:rPr lang="en-US" dirty="0">
                <a:solidFill>
                  <a:schemeClr val="accent2"/>
                </a:solidFill>
              </a:rPr>
              <a:t>Q1239]</a:t>
            </a:r>
            <a:r>
              <a:rPr lang="en-US" dirty="0"/>
              <a:t>: end musical group</a:t>
            </a:r>
          </a:p>
          <a:p>
            <a:pPr marL="0" indent="0">
              <a:buFont typeface="Arial" panose="020B0604020202020204" pitchFamily="34" charset="0"/>
              <a:buNone/>
            </a:pPr>
            <a:r>
              <a:rPr lang="en-US" dirty="0">
                <a:solidFill>
                  <a:srgbClr val="7030A0"/>
                </a:solidFill>
              </a:rPr>
              <a:t>[Q4356</a:t>
            </a:r>
            <a:r>
              <a:rPr lang="en-US" dirty="0"/>
              <a:t>: begin literary figure</a:t>
            </a:r>
          </a:p>
          <a:p>
            <a:pPr marL="0" indent="0">
              <a:buNone/>
            </a:pPr>
            <a:r>
              <a:rPr lang="en-US" dirty="0">
                <a:solidFill>
                  <a:srgbClr val="7030A0"/>
                </a:solidFill>
              </a:rPr>
              <a:t>[Q4356</a:t>
            </a:r>
            <a:r>
              <a:rPr lang="en-US" dirty="0"/>
              <a:t>: end literary figure</a:t>
            </a:r>
          </a:p>
          <a:p>
            <a:pPr marL="0" indent="0">
              <a:buFont typeface="Arial" panose="020B0604020202020204" pitchFamily="34" charset="0"/>
              <a:buNone/>
            </a:pPr>
            <a:r>
              <a:rPr lang="en-US" dirty="0"/>
              <a:t>…….</a:t>
            </a:r>
          </a:p>
        </p:txBody>
      </p:sp>
      <p:sp>
        <p:nvSpPr>
          <p:cNvPr id="8" name="Right Brace 7">
            <a:extLst>
              <a:ext uri="{FF2B5EF4-FFF2-40B4-BE49-F238E27FC236}">
                <a16:creationId xmlns:a16="http://schemas.microsoft.com/office/drawing/2014/main" id="{984DAED1-C977-9D6D-0A9B-7A3953FE9371}"/>
              </a:ext>
            </a:extLst>
          </p:cNvPr>
          <p:cNvSpPr/>
          <p:nvPr/>
        </p:nvSpPr>
        <p:spPr>
          <a:xfrm>
            <a:off x="9982200" y="3151188"/>
            <a:ext cx="205248" cy="2698500"/>
          </a:xfrm>
          <a:prstGeom prst="rightBrace">
            <a:avLst>
              <a:gd name="adj1" fmla="val 37504"/>
              <a:gd name="adj2" fmla="val 49149"/>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F99E4BE1-13B6-8AAE-605A-0C28148DC0A1}"/>
              </a:ext>
            </a:extLst>
          </p:cNvPr>
          <p:cNvSpPr txBox="1"/>
          <p:nvPr/>
        </p:nvSpPr>
        <p:spPr>
          <a:xfrm>
            <a:off x="10347157" y="3999697"/>
            <a:ext cx="1560940" cy="954107"/>
          </a:xfrm>
          <a:prstGeom prst="rect">
            <a:avLst/>
          </a:prstGeom>
          <a:noFill/>
        </p:spPr>
        <p:txBody>
          <a:bodyPr wrap="none" rtlCol="0">
            <a:spAutoFit/>
          </a:bodyPr>
          <a:lstStyle/>
          <a:p>
            <a:r>
              <a:rPr lang="en-US" sz="2800" dirty="0"/>
              <a:t>In-batch </a:t>
            </a:r>
          </a:p>
          <a:p>
            <a:r>
              <a:rPr lang="en-US" sz="2800" dirty="0"/>
              <a:t>negatives</a:t>
            </a:r>
          </a:p>
        </p:txBody>
      </p:sp>
    </p:spTree>
    <p:extLst>
      <p:ext uri="{BB962C8B-B14F-4D97-AF65-F5344CB8AC3E}">
        <p14:creationId xmlns:p14="http://schemas.microsoft.com/office/powerpoint/2010/main" val="405451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animBg="1"/>
      <p:bldP spid="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F656-FC6B-D130-446F-B77F1E942E35}"/>
              </a:ext>
            </a:extLst>
          </p:cNvPr>
          <p:cNvSpPr>
            <a:spLocks noGrp="1"/>
          </p:cNvSpPr>
          <p:nvPr>
            <p:ph type="title"/>
          </p:nvPr>
        </p:nvSpPr>
        <p:spPr/>
        <p:txBody>
          <a:bodyPr/>
          <a:lstStyle/>
          <a:p>
            <a:r>
              <a:rPr lang="en-US" dirty="0"/>
              <a:t>Other Challenges</a:t>
            </a:r>
          </a:p>
        </p:txBody>
      </p:sp>
      <p:sp>
        <p:nvSpPr>
          <p:cNvPr id="3" name="Content Placeholder 2">
            <a:extLst>
              <a:ext uri="{FF2B5EF4-FFF2-40B4-BE49-F238E27FC236}">
                <a16:creationId xmlns:a16="http://schemas.microsoft.com/office/drawing/2014/main" id="{4FF85A29-F4ED-EC48-FDE2-4CA0D5981810}"/>
              </a:ext>
            </a:extLst>
          </p:cNvPr>
          <p:cNvSpPr>
            <a:spLocks noGrp="1"/>
          </p:cNvSpPr>
          <p:nvPr>
            <p:ph idx="1"/>
          </p:nvPr>
        </p:nvSpPr>
        <p:spPr/>
        <p:txBody>
          <a:bodyPr/>
          <a:lstStyle/>
          <a:p>
            <a:r>
              <a:rPr lang="en-US" dirty="0"/>
              <a:t>Speed</a:t>
            </a:r>
          </a:p>
          <a:p>
            <a:pPr lvl="1"/>
            <a:r>
              <a:rPr lang="en-US" dirty="0"/>
              <a:t>Explore parallel decoding [Ghazvininejad et al. 2019]</a:t>
            </a:r>
          </a:p>
          <a:p>
            <a:r>
              <a:rPr lang="en-US" dirty="0"/>
              <a:t>Fallback approach</a:t>
            </a:r>
          </a:p>
          <a:p>
            <a:pPr lvl="1"/>
            <a:r>
              <a:rPr lang="en-US" dirty="0"/>
              <a:t>QA-style extraction approach</a:t>
            </a:r>
          </a:p>
        </p:txBody>
      </p:sp>
      <p:sp>
        <p:nvSpPr>
          <p:cNvPr id="4" name="Date Placeholder 3">
            <a:extLst>
              <a:ext uri="{FF2B5EF4-FFF2-40B4-BE49-F238E27FC236}">
                <a16:creationId xmlns:a16="http://schemas.microsoft.com/office/drawing/2014/main" id="{38D93262-3FCE-8CA4-3A4C-8E902FDD34A9}"/>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A0E5C302-0750-F768-C67B-70CB4F7133BB}"/>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CDB90029-EE92-645F-8F83-C3A712E1B930}"/>
              </a:ext>
            </a:extLst>
          </p:cNvPr>
          <p:cNvSpPr>
            <a:spLocks noGrp="1"/>
          </p:cNvSpPr>
          <p:nvPr>
            <p:ph type="sldNum" sz="quarter" idx="12"/>
          </p:nvPr>
        </p:nvSpPr>
        <p:spPr/>
        <p:txBody>
          <a:bodyPr/>
          <a:lstStyle/>
          <a:p>
            <a:fld id="{D7ADE906-F283-C946-BC01-81E82A8FB615}" type="slidenum">
              <a:rPr lang="en-US" smtClean="0"/>
              <a:pPr/>
              <a:t>88</a:t>
            </a:fld>
            <a:endParaRPr lang="en-US" dirty="0"/>
          </a:p>
        </p:txBody>
      </p:sp>
    </p:spTree>
    <p:extLst>
      <p:ext uri="{BB962C8B-B14F-4D97-AF65-F5344CB8AC3E}">
        <p14:creationId xmlns:p14="http://schemas.microsoft.com/office/powerpoint/2010/main" val="25122296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3CC4-0C02-C76F-1199-753BF3F39AB5}"/>
              </a:ext>
            </a:extLst>
          </p:cNvPr>
          <p:cNvSpPr>
            <a:spLocks noGrp="1"/>
          </p:cNvSpPr>
          <p:nvPr>
            <p:ph type="title"/>
          </p:nvPr>
        </p:nvSpPr>
        <p:spPr/>
        <p:txBody>
          <a:bodyPr/>
          <a:lstStyle/>
          <a:p>
            <a:r>
              <a:rPr lang="en-US" dirty="0"/>
              <a:t>Research Plan</a:t>
            </a:r>
          </a:p>
        </p:txBody>
      </p:sp>
      <p:sp>
        <p:nvSpPr>
          <p:cNvPr id="4" name="Date Placeholder 3">
            <a:extLst>
              <a:ext uri="{FF2B5EF4-FFF2-40B4-BE49-F238E27FC236}">
                <a16:creationId xmlns:a16="http://schemas.microsoft.com/office/drawing/2014/main" id="{8F52C316-ACBF-E949-4F06-3B7FC47FA29C}"/>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61B14E00-E260-2D38-0E23-883AC35E2CFC}"/>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A67B81DD-1409-EAD1-4C18-EA3A6B8B1BA7}"/>
              </a:ext>
            </a:extLst>
          </p:cNvPr>
          <p:cNvSpPr>
            <a:spLocks noGrp="1"/>
          </p:cNvSpPr>
          <p:nvPr>
            <p:ph type="sldNum" sz="quarter" idx="12"/>
          </p:nvPr>
        </p:nvSpPr>
        <p:spPr/>
        <p:txBody>
          <a:bodyPr/>
          <a:lstStyle/>
          <a:p>
            <a:fld id="{D7ADE906-F283-C946-BC01-81E82A8FB615}" type="slidenum">
              <a:rPr lang="en-US" smtClean="0"/>
              <a:pPr/>
              <a:t>89</a:t>
            </a:fld>
            <a:endParaRPr lang="en-US" dirty="0"/>
          </a:p>
        </p:txBody>
      </p:sp>
      <p:cxnSp>
        <p:nvCxnSpPr>
          <p:cNvPr id="9" name="Straight Connector 8">
            <a:extLst>
              <a:ext uri="{FF2B5EF4-FFF2-40B4-BE49-F238E27FC236}">
                <a16:creationId xmlns:a16="http://schemas.microsoft.com/office/drawing/2014/main" id="{CF6446CC-300C-5123-7C7C-1A92A96BF0B6}"/>
              </a:ext>
            </a:extLst>
          </p:cNvPr>
          <p:cNvCxnSpPr>
            <a:cxnSpLocks/>
          </p:cNvCxnSpPr>
          <p:nvPr/>
        </p:nvCxnSpPr>
        <p:spPr>
          <a:xfrm>
            <a:off x="6096000" y="1226282"/>
            <a:ext cx="0" cy="4710112"/>
          </a:xfrm>
          <a:prstGeom prst="line">
            <a:avLst/>
          </a:prstGeom>
          <a:ln w="38100">
            <a:solidFill>
              <a:schemeClr val="bg2">
                <a:lumMod val="50000"/>
              </a:schemeClr>
            </a:solidFill>
            <a:tailEnd type="stealth" w="lg" len="lg"/>
          </a:ln>
        </p:spPr>
        <p:style>
          <a:lnRef idx="1">
            <a:schemeClr val="dk1"/>
          </a:lnRef>
          <a:fillRef idx="0">
            <a:schemeClr val="dk1"/>
          </a:fillRef>
          <a:effectRef idx="0">
            <a:schemeClr val="dk1"/>
          </a:effectRef>
          <a:fontRef idx="minor">
            <a:schemeClr val="tx1"/>
          </a:fontRef>
        </p:style>
      </p:cxnSp>
      <p:grpSp>
        <p:nvGrpSpPr>
          <p:cNvPr id="48" name="Group 47">
            <a:extLst>
              <a:ext uri="{FF2B5EF4-FFF2-40B4-BE49-F238E27FC236}">
                <a16:creationId xmlns:a16="http://schemas.microsoft.com/office/drawing/2014/main" id="{BDE8512E-2544-EA96-00D2-83B478382462}"/>
              </a:ext>
            </a:extLst>
          </p:cNvPr>
          <p:cNvGrpSpPr/>
          <p:nvPr/>
        </p:nvGrpSpPr>
        <p:grpSpPr>
          <a:xfrm>
            <a:off x="5927558" y="1180202"/>
            <a:ext cx="5287445" cy="923330"/>
            <a:chOff x="5927558" y="1180202"/>
            <a:chExt cx="5287445" cy="923330"/>
          </a:xfrm>
        </p:grpSpPr>
        <p:sp>
          <p:nvSpPr>
            <p:cNvPr id="10" name="Oval 9">
              <a:extLst>
                <a:ext uri="{FF2B5EF4-FFF2-40B4-BE49-F238E27FC236}">
                  <a16:creationId xmlns:a16="http://schemas.microsoft.com/office/drawing/2014/main" id="{21EBCB73-900A-4200-2BF1-E125D5CD42E4}"/>
                </a:ext>
              </a:extLst>
            </p:cNvPr>
            <p:cNvSpPr/>
            <p:nvPr/>
          </p:nvSpPr>
          <p:spPr>
            <a:xfrm>
              <a:off x="5927558" y="1476420"/>
              <a:ext cx="336884" cy="336884"/>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4A051427-3F19-4FA1-BC97-422C72C403EF}"/>
                </a:ext>
              </a:extLst>
            </p:cNvPr>
            <p:cNvCxnSpPr>
              <a:cxnSpLocks/>
            </p:cNvCxnSpPr>
            <p:nvPr/>
          </p:nvCxnSpPr>
          <p:spPr>
            <a:xfrm flipH="1">
              <a:off x="6264442" y="1644862"/>
              <a:ext cx="693821" cy="0"/>
            </a:xfrm>
            <a:prstGeom prst="line">
              <a:avLst/>
            </a:prstGeom>
            <a:ln w="38100">
              <a:solidFill>
                <a:schemeClr val="accent6"/>
              </a:solidFill>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05F20271-7CAA-A2BF-0CE6-18DC75AC5E96}"/>
                </a:ext>
              </a:extLst>
            </p:cNvPr>
            <p:cNvSpPr txBox="1"/>
            <p:nvPr/>
          </p:nvSpPr>
          <p:spPr>
            <a:xfrm>
              <a:off x="7126704" y="1180202"/>
              <a:ext cx="4088299" cy="923330"/>
            </a:xfrm>
            <a:prstGeom prst="rect">
              <a:avLst/>
            </a:prstGeom>
            <a:noFill/>
          </p:spPr>
          <p:txBody>
            <a:bodyPr wrap="none" rtlCol="0">
              <a:spAutoFit/>
            </a:bodyPr>
            <a:lstStyle/>
            <a:p>
              <a:r>
                <a:rPr lang="en-US" dirty="0"/>
                <a:t>May 2022, </a:t>
              </a:r>
              <a:r>
                <a:rPr lang="en-US" i="1" dirty="0"/>
                <a:t>In Progress</a:t>
              </a:r>
            </a:p>
            <a:p>
              <a:r>
                <a:rPr lang="en-US" dirty="0"/>
                <a:t>CONCEPT-SEQ2SEQ design and evaluation</a:t>
              </a:r>
              <a:br>
                <a:rPr lang="en-US" dirty="0"/>
              </a:br>
              <a:r>
                <a:rPr lang="en-US" dirty="0"/>
                <a:t>Priority: </a:t>
              </a:r>
              <a:r>
                <a:rPr lang="en-US" dirty="0">
                  <a:solidFill>
                    <a:schemeClr val="accent6"/>
                  </a:solidFill>
                </a:rPr>
                <a:t>High</a:t>
              </a:r>
            </a:p>
          </p:txBody>
        </p:sp>
        <p:cxnSp>
          <p:nvCxnSpPr>
            <p:cNvPr id="36" name="Straight Connector 35">
              <a:extLst>
                <a:ext uri="{FF2B5EF4-FFF2-40B4-BE49-F238E27FC236}">
                  <a16:creationId xmlns:a16="http://schemas.microsoft.com/office/drawing/2014/main" id="{F4F549BC-78FF-A1C5-066E-B7385C7150C4}"/>
                </a:ext>
              </a:extLst>
            </p:cNvPr>
            <p:cNvCxnSpPr>
              <a:cxnSpLocks/>
            </p:cNvCxnSpPr>
            <p:nvPr/>
          </p:nvCxnSpPr>
          <p:spPr>
            <a:xfrm flipV="1">
              <a:off x="6958262" y="1368395"/>
              <a:ext cx="0" cy="551750"/>
            </a:xfrm>
            <a:prstGeom prst="line">
              <a:avLst/>
            </a:prstGeom>
            <a:ln w="38100">
              <a:solidFill>
                <a:schemeClr val="accent6"/>
              </a:solidFill>
            </a:ln>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A7ACFDC8-B694-5716-7463-80FFF4BCF2A8}"/>
              </a:ext>
            </a:extLst>
          </p:cNvPr>
          <p:cNvGrpSpPr/>
          <p:nvPr/>
        </p:nvGrpSpPr>
        <p:grpSpPr>
          <a:xfrm>
            <a:off x="5927558" y="2283696"/>
            <a:ext cx="3317868" cy="923330"/>
            <a:chOff x="5927558" y="2283696"/>
            <a:chExt cx="3317868" cy="923330"/>
          </a:xfrm>
        </p:grpSpPr>
        <p:sp>
          <p:nvSpPr>
            <p:cNvPr id="12" name="Oval 11">
              <a:extLst>
                <a:ext uri="{FF2B5EF4-FFF2-40B4-BE49-F238E27FC236}">
                  <a16:creationId xmlns:a16="http://schemas.microsoft.com/office/drawing/2014/main" id="{7889200F-7B68-6D7F-7060-E27194773D0F}"/>
                </a:ext>
              </a:extLst>
            </p:cNvPr>
            <p:cNvSpPr/>
            <p:nvPr/>
          </p:nvSpPr>
          <p:spPr>
            <a:xfrm>
              <a:off x="5927558" y="2554120"/>
              <a:ext cx="336884" cy="336884"/>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C6691B27-AD1F-2C31-75DD-B19A292B406A}"/>
                </a:ext>
              </a:extLst>
            </p:cNvPr>
            <p:cNvCxnSpPr>
              <a:cxnSpLocks/>
            </p:cNvCxnSpPr>
            <p:nvPr/>
          </p:nvCxnSpPr>
          <p:spPr>
            <a:xfrm flipH="1">
              <a:off x="6264441" y="2736250"/>
              <a:ext cx="693821" cy="0"/>
            </a:xfrm>
            <a:prstGeom prst="line">
              <a:avLst/>
            </a:prstGeom>
            <a:ln w="38100">
              <a:solidFill>
                <a:schemeClr val="accent6"/>
              </a:solidFill>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E81E3C35-A2C3-69A6-D2A7-717A8E3204DA}"/>
                </a:ext>
              </a:extLst>
            </p:cNvPr>
            <p:cNvSpPr txBox="1"/>
            <p:nvPr/>
          </p:nvSpPr>
          <p:spPr>
            <a:xfrm>
              <a:off x="7126704" y="2283696"/>
              <a:ext cx="2118722" cy="923330"/>
            </a:xfrm>
            <a:prstGeom prst="rect">
              <a:avLst/>
            </a:prstGeom>
            <a:noFill/>
          </p:spPr>
          <p:txBody>
            <a:bodyPr wrap="none" rtlCol="0">
              <a:spAutoFit/>
            </a:bodyPr>
            <a:lstStyle/>
            <a:p>
              <a:r>
                <a:rPr lang="en-US" dirty="0"/>
                <a:t>June 2022</a:t>
              </a:r>
            </a:p>
            <a:p>
              <a:r>
                <a:rPr lang="en-US" dirty="0"/>
                <a:t>Concept Pre-training</a:t>
              </a:r>
              <a:br>
                <a:rPr lang="en-US" dirty="0"/>
              </a:br>
              <a:r>
                <a:rPr lang="en-US" dirty="0"/>
                <a:t>Priority: </a:t>
              </a:r>
              <a:r>
                <a:rPr lang="en-US" dirty="0">
                  <a:solidFill>
                    <a:schemeClr val="accent6"/>
                  </a:solidFill>
                </a:rPr>
                <a:t>High</a:t>
              </a:r>
            </a:p>
          </p:txBody>
        </p:sp>
        <p:cxnSp>
          <p:nvCxnSpPr>
            <p:cNvPr id="38" name="Straight Connector 37">
              <a:extLst>
                <a:ext uri="{FF2B5EF4-FFF2-40B4-BE49-F238E27FC236}">
                  <a16:creationId xmlns:a16="http://schemas.microsoft.com/office/drawing/2014/main" id="{B35E2EC6-EF56-9485-83B2-33A38583C8FD}"/>
                </a:ext>
              </a:extLst>
            </p:cNvPr>
            <p:cNvCxnSpPr>
              <a:cxnSpLocks/>
            </p:cNvCxnSpPr>
            <p:nvPr/>
          </p:nvCxnSpPr>
          <p:spPr>
            <a:xfrm flipV="1">
              <a:off x="6958262" y="2460375"/>
              <a:ext cx="0" cy="551750"/>
            </a:xfrm>
            <a:prstGeom prst="line">
              <a:avLst/>
            </a:prstGeom>
            <a:ln w="38100">
              <a:solidFill>
                <a:schemeClr val="accent6"/>
              </a:solidFill>
            </a:ln>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273549DA-26D0-6FBF-700C-03C71822C954}"/>
              </a:ext>
            </a:extLst>
          </p:cNvPr>
          <p:cNvGrpSpPr/>
          <p:nvPr/>
        </p:nvGrpSpPr>
        <p:grpSpPr>
          <a:xfrm>
            <a:off x="2524680" y="1736275"/>
            <a:ext cx="3739762" cy="923330"/>
            <a:chOff x="2524680" y="1736275"/>
            <a:chExt cx="3739762" cy="923330"/>
          </a:xfrm>
        </p:grpSpPr>
        <p:sp>
          <p:nvSpPr>
            <p:cNvPr id="11" name="Oval 10">
              <a:extLst>
                <a:ext uri="{FF2B5EF4-FFF2-40B4-BE49-F238E27FC236}">
                  <a16:creationId xmlns:a16="http://schemas.microsoft.com/office/drawing/2014/main" id="{D29BC380-AB7D-859F-95DD-0BDB66062BD5}"/>
                </a:ext>
              </a:extLst>
            </p:cNvPr>
            <p:cNvSpPr/>
            <p:nvPr/>
          </p:nvSpPr>
          <p:spPr>
            <a:xfrm>
              <a:off x="5927558" y="2012128"/>
              <a:ext cx="336884" cy="336884"/>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949D88BA-E53B-5E17-AFCA-88C1E4E19B9B}"/>
                </a:ext>
              </a:extLst>
            </p:cNvPr>
            <p:cNvCxnSpPr>
              <a:cxnSpLocks/>
            </p:cNvCxnSpPr>
            <p:nvPr/>
          </p:nvCxnSpPr>
          <p:spPr>
            <a:xfrm flipH="1">
              <a:off x="5233737" y="2181469"/>
              <a:ext cx="693821" cy="0"/>
            </a:xfrm>
            <a:prstGeom prst="line">
              <a:avLst/>
            </a:prstGeom>
            <a:ln w="38100">
              <a:solidFill>
                <a:schemeClr val="accent6"/>
              </a:solidFill>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2D940571-F5B5-5483-7061-365CF9072370}"/>
                </a:ext>
              </a:extLst>
            </p:cNvPr>
            <p:cNvSpPr txBox="1"/>
            <p:nvPr/>
          </p:nvSpPr>
          <p:spPr>
            <a:xfrm>
              <a:off x="2524680" y="1736275"/>
              <a:ext cx="2502159" cy="923330"/>
            </a:xfrm>
            <a:prstGeom prst="rect">
              <a:avLst/>
            </a:prstGeom>
            <a:noFill/>
          </p:spPr>
          <p:txBody>
            <a:bodyPr wrap="none" rtlCol="0">
              <a:spAutoFit/>
            </a:bodyPr>
            <a:lstStyle/>
            <a:p>
              <a:pPr algn="r"/>
              <a:r>
                <a:rPr lang="en-US" dirty="0"/>
                <a:t>May 2022, </a:t>
              </a:r>
              <a:r>
                <a:rPr lang="en-US" i="1" dirty="0"/>
                <a:t>In Progress</a:t>
              </a:r>
            </a:p>
            <a:p>
              <a:pPr algn="r"/>
              <a:r>
                <a:rPr lang="en-US" dirty="0"/>
                <a:t>Wikidata pre-processing</a:t>
              </a:r>
              <a:br>
                <a:rPr lang="en-US" dirty="0"/>
              </a:br>
              <a:r>
                <a:rPr lang="en-US" dirty="0"/>
                <a:t>Priority: </a:t>
              </a:r>
              <a:r>
                <a:rPr lang="en-US" dirty="0">
                  <a:solidFill>
                    <a:schemeClr val="accent6"/>
                  </a:solidFill>
                </a:rPr>
                <a:t>High</a:t>
              </a:r>
            </a:p>
          </p:txBody>
        </p:sp>
        <p:cxnSp>
          <p:nvCxnSpPr>
            <p:cNvPr id="39" name="Straight Connector 38">
              <a:extLst>
                <a:ext uri="{FF2B5EF4-FFF2-40B4-BE49-F238E27FC236}">
                  <a16:creationId xmlns:a16="http://schemas.microsoft.com/office/drawing/2014/main" id="{2DA6258F-76EF-7663-B628-BFF5E3713FD3}"/>
                </a:ext>
              </a:extLst>
            </p:cNvPr>
            <p:cNvCxnSpPr>
              <a:cxnSpLocks/>
            </p:cNvCxnSpPr>
            <p:nvPr/>
          </p:nvCxnSpPr>
          <p:spPr>
            <a:xfrm flipV="1">
              <a:off x="5233736" y="1905594"/>
              <a:ext cx="0" cy="551750"/>
            </a:xfrm>
            <a:prstGeom prst="line">
              <a:avLst/>
            </a:prstGeom>
            <a:ln w="38100">
              <a:solidFill>
                <a:schemeClr val="accent6"/>
              </a:solidFill>
            </a:ln>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9C3F718A-A852-6FD5-2965-9796498DC044}"/>
              </a:ext>
            </a:extLst>
          </p:cNvPr>
          <p:cNvGrpSpPr/>
          <p:nvPr/>
        </p:nvGrpSpPr>
        <p:grpSpPr>
          <a:xfrm>
            <a:off x="2161359" y="2818912"/>
            <a:ext cx="4103083" cy="923330"/>
            <a:chOff x="2161359" y="2818912"/>
            <a:chExt cx="4103083" cy="923330"/>
          </a:xfrm>
        </p:grpSpPr>
        <p:sp>
          <p:nvSpPr>
            <p:cNvPr id="13" name="Oval 12">
              <a:extLst>
                <a:ext uri="{FF2B5EF4-FFF2-40B4-BE49-F238E27FC236}">
                  <a16:creationId xmlns:a16="http://schemas.microsoft.com/office/drawing/2014/main" id="{12299A94-849B-003A-EC9E-46B74B1399BE}"/>
                </a:ext>
              </a:extLst>
            </p:cNvPr>
            <p:cNvSpPr/>
            <p:nvPr/>
          </p:nvSpPr>
          <p:spPr>
            <a:xfrm>
              <a:off x="5927558" y="3095806"/>
              <a:ext cx="336884" cy="336884"/>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FE836C6B-6A03-FD65-3242-47FA24F65F5B}"/>
                </a:ext>
              </a:extLst>
            </p:cNvPr>
            <p:cNvCxnSpPr>
              <a:cxnSpLocks/>
            </p:cNvCxnSpPr>
            <p:nvPr/>
          </p:nvCxnSpPr>
          <p:spPr>
            <a:xfrm flipH="1">
              <a:off x="5233736" y="3272857"/>
              <a:ext cx="693821" cy="0"/>
            </a:xfrm>
            <a:prstGeom prst="line">
              <a:avLst/>
            </a:prstGeom>
            <a:ln w="38100">
              <a:solidFill>
                <a:schemeClr val="accent6"/>
              </a:solidFill>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22BA3E69-C14E-4591-B124-20ADC917D667}"/>
                </a:ext>
              </a:extLst>
            </p:cNvPr>
            <p:cNvSpPr txBox="1"/>
            <p:nvPr/>
          </p:nvSpPr>
          <p:spPr>
            <a:xfrm>
              <a:off x="2161359" y="2818912"/>
              <a:ext cx="2903936" cy="923330"/>
            </a:xfrm>
            <a:prstGeom prst="rect">
              <a:avLst/>
            </a:prstGeom>
            <a:noFill/>
          </p:spPr>
          <p:txBody>
            <a:bodyPr wrap="none" rtlCol="0">
              <a:spAutoFit/>
            </a:bodyPr>
            <a:lstStyle/>
            <a:p>
              <a:pPr algn="r"/>
              <a:r>
                <a:rPr lang="en-US" dirty="0"/>
                <a:t>June 2022</a:t>
              </a:r>
            </a:p>
            <a:p>
              <a:pPr algn="r"/>
              <a:r>
                <a:rPr lang="en-US" dirty="0"/>
                <a:t>Manual Schema Descriptions</a:t>
              </a:r>
              <a:br>
                <a:rPr lang="en-US" dirty="0"/>
              </a:br>
              <a:r>
                <a:rPr lang="en-US" dirty="0"/>
                <a:t>Priority: </a:t>
              </a:r>
              <a:r>
                <a:rPr lang="en-US" dirty="0">
                  <a:solidFill>
                    <a:schemeClr val="accent6"/>
                  </a:solidFill>
                </a:rPr>
                <a:t>High</a:t>
              </a:r>
            </a:p>
          </p:txBody>
        </p:sp>
        <p:cxnSp>
          <p:nvCxnSpPr>
            <p:cNvPr id="40" name="Straight Connector 39">
              <a:extLst>
                <a:ext uri="{FF2B5EF4-FFF2-40B4-BE49-F238E27FC236}">
                  <a16:creationId xmlns:a16="http://schemas.microsoft.com/office/drawing/2014/main" id="{61FA03E3-ACAC-FA13-A164-FE2EF855C620}"/>
                </a:ext>
              </a:extLst>
            </p:cNvPr>
            <p:cNvCxnSpPr>
              <a:cxnSpLocks/>
            </p:cNvCxnSpPr>
            <p:nvPr/>
          </p:nvCxnSpPr>
          <p:spPr>
            <a:xfrm flipV="1">
              <a:off x="5233736" y="2996467"/>
              <a:ext cx="0" cy="551750"/>
            </a:xfrm>
            <a:prstGeom prst="line">
              <a:avLst/>
            </a:prstGeom>
            <a:ln w="38100">
              <a:solidFill>
                <a:schemeClr val="accent6"/>
              </a:solidFill>
            </a:ln>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B118EDCD-BC11-7BAD-B3AE-D5038E91F328}"/>
              </a:ext>
            </a:extLst>
          </p:cNvPr>
          <p:cNvGrpSpPr/>
          <p:nvPr/>
        </p:nvGrpSpPr>
        <p:grpSpPr>
          <a:xfrm>
            <a:off x="5927558" y="4418117"/>
            <a:ext cx="3262045" cy="923330"/>
            <a:chOff x="5927558" y="4418117"/>
            <a:chExt cx="3262045" cy="923330"/>
          </a:xfrm>
        </p:grpSpPr>
        <p:sp>
          <p:nvSpPr>
            <p:cNvPr id="16" name="Oval 15">
              <a:extLst>
                <a:ext uri="{FF2B5EF4-FFF2-40B4-BE49-F238E27FC236}">
                  <a16:creationId xmlns:a16="http://schemas.microsoft.com/office/drawing/2014/main" id="{3649F215-E17D-0D63-FE19-60DF657C8350}"/>
                </a:ext>
              </a:extLst>
            </p:cNvPr>
            <p:cNvSpPr/>
            <p:nvPr/>
          </p:nvSpPr>
          <p:spPr>
            <a:xfrm>
              <a:off x="5927558" y="4711147"/>
              <a:ext cx="336884" cy="336884"/>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DC16311C-8679-93C6-F3E8-A039CD93F368}"/>
                </a:ext>
              </a:extLst>
            </p:cNvPr>
            <p:cNvCxnSpPr>
              <a:cxnSpLocks/>
            </p:cNvCxnSpPr>
            <p:nvPr/>
          </p:nvCxnSpPr>
          <p:spPr>
            <a:xfrm flipH="1">
              <a:off x="6264441" y="4878433"/>
              <a:ext cx="693821" cy="0"/>
            </a:xfrm>
            <a:prstGeom prst="line">
              <a:avLst/>
            </a:prstGeom>
            <a:ln w="38100">
              <a:solidFill>
                <a:schemeClr val="accent6"/>
              </a:solidFill>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F9CC8F7B-11DD-5260-9ABD-FC05662730E9}"/>
                </a:ext>
              </a:extLst>
            </p:cNvPr>
            <p:cNvSpPr txBox="1"/>
            <p:nvPr/>
          </p:nvSpPr>
          <p:spPr>
            <a:xfrm>
              <a:off x="7133078" y="4418117"/>
              <a:ext cx="2056525" cy="923330"/>
            </a:xfrm>
            <a:prstGeom prst="rect">
              <a:avLst/>
            </a:prstGeom>
            <a:noFill/>
          </p:spPr>
          <p:txBody>
            <a:bodyPr wrap="none" rtlCol="0">
              <a:spAutoFit/>
            </a:bodyPr>
            <a:lstStyle/>
            <a:p>
              <a:r>
                <a:rPr lang="en-US" dirty="0"/>
                <a:t>July 2022</a:t>
              </a:r>
            </a:p>
            <a:p>
              <a:r>
                <a:rPr lang="en-US" dirty="0"/>
                <a:t>Dissertation Writing</a:t>
              </a:r>
              <a:br>
                <a:rPr lang="en-US" dirty="0"/>
              </a:br>
              <a:r>
                <a:rPr lang="en-US" dirty="0"/>
                <a:t>Priority: </a:t>
              </a:r>
              <a:r>
                <a:rPr lang="en-US" dirty="0">
                  <a:solidFill>
                    <a:schemeClr val="accent6"/>
                  </a:solidFill>
                </a:rPr>
                <a:t>High</a:t>
              </a:r>
            </a:p>
          </p:txBody>
        </p:sp>
        <p:cxnSp>
          <p:nvCxnSpPr>
            <p:cNvPr id="41" name="Straight Connector 40">
              <a:extLst>
                <a:ext uri="{FF2B5EF4-FFF2-40B4-BE49-F238E27FC236}">
                  <a16:creationId xmlns:a16="http://schemas.microsoft.com/office/drawing/2014/main" id="{BA2ED8ED-91E9-4D45-6334-DBB6C3C3DC96}"/>
                </a:ext>
              </a:extLst>
            </p:cNvPr>
            <p:cNvCxnSpPr>
              <a:cxnSpLocks/>
            </p:cNvCxnSpPr>
            <p:nvPr/>
          </p:nvCxnSpPr>
          <p:spPr>
            <a:xfrm flipV="1">
              <a:off x="6958262" y="4652071"/>
              <a:ext cx="0" cy="551750"/>
            </a:xfrm>
            <a:prstGeom prst="line">
              <a:avLst/>
            </a:prstGeom>
            <a:ln w="38100">
              <a:solidFill>
                <a:schemeClr val="accent6"/>
              </a:solidFill>
            </a:ln>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5F2EB1F2-D272-735E-BD9C-6724620F74D9}"/>
              </a:ext>
            </a:extLst>
          </p:cNvPr>
          <p:cNvGrpSpPr/>
          <p:nvPr/>
        </p:nvGrpSpPr>
        <p:grpSpPr>
          <a:xfrm>
            <a:off x="2937725" y="4953375"/>
            <a:ext cx="3326717" cy="923330"/>
            <a:chOff x="2937725" y="4953375"/>
            <a:chExt cx="3326717" cy="923330"/>
          </a:xfrm>
        </p:grpSpPr>
        <p:sp>
          <p:nvSpPr>
            <p:cNvPr id="17" name="Oval 16">
              <a:extLst>
                <a:ext uri="{FF2B5EF4-FFF2-40B4-BE49-F238E27FC236}">
                  <a16:creationId xmlns:a16="http://schemas.microsoft.com/office/drawing/2014/main" id="{080F8A84-450C-FAEA-2EA1-DC90E812477E}"/>
                </a:ext>
              </a:extLst>
            </p:cNvPr>
            <p:cNvSpPr/>
            <p:nvPr/>
          </p:nvSpPr>
          <p:spPr>
            <a:xfrm>
              <a:off x="5927558" y="5249288"/>
              <a:ext cx="336884" cy="336884"/>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3195860F-83C9-8999-B4AD-38FEC94C5D66}"/>
                </a:ext>
              </a:extLst>
            </p:cNvPr>
            <p:cNvCxnSpPr>
              <a:cxnSpLocks/>
            </p:cNvCxnSpPr>
            <p:nvPr/>
          </p:nvCxnSpPr>
          <p:spPr>
            <a:xfrm flipH="1">
              <a:off x="5233736" y="5415040"/>
              <a:ext cx="693821" cy="0"/>
            </a:xfrm>
            <a:prstGeom prst="line">
              <a:avLst/>
            </a:prstGeom>
            <a:ln w="38100">
              <a:solidFill>
                <a:schemeClr val="accent6"/>
              </a:solidFill>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EE3C7648-D2F8-BC45-8AF0-F54F1A62C338}"/>
                </a:ext>
              </a:extLst>
            </p:cNvPr>
            <p:cNvSpPr txBox="1"/>
            <p:nvPr/>
          </p:nvSpPr>
          <p:spPr>
            <a:xfrm>
              <a:off x="2937725" y="4953375"/>
              <a:ext cx="2127570" cy="923330"/>
            </a:xfrm>
            <a:prstGeom prst="rect">
              <a:avLst/>
            </a:prstGeom>
            <a:noFill/>
          </p:spPr>
          <p:txBody>
            <a:bodyPr wrap="none" rtlCol="0">
              <a:spAutoFit/>
            </a:bodyPr>
            <a:lstStyle/>
            <a:p>
              <a:pPr algn="r"/>
              <a:r>
                <a:rPr lang="en-US" dirty="0"/>
                <a:t>August 2022</a:t>
              </a:r>
            </a:p>
            <a:p>
              <a:pPr algn="r"/>
              <a:r>
                <a:rPr lang="en-US" dirty="0"/>
                <a:t>Dissertation Defense</a:t>
              </a:r>
              <a:br>
                <a:rPr lang="en-US" dirty="0"/>
              </a:br>
              <a:r>
                <a:rPr lang="en-US" dirty="0"/>
                <a:t>Priority: </a:t>
              </a:r>
              <a:r>
                <a:rPr lang="en-US" dirty="0">
                  <a:solidFill>
                    <a:schemeClr val="accent6"/>
                  </a:solidFill>
                </a:rPr>
                <a:t>High</a:t>
              </a:r>
            </a:p>
          </p:txBody>
        </p:sp>
        <p:cxnSp>
          <p:nvCxnSpPr>
            <p:cNvPr id="42" name="Straight Connector 41">
              <a:extLst>
                <a:ext uri="{FF2B5EF4-FFF2-40B4-BE49-F238E27FC236}">
                  <a16:creationId xmlns:a16="http://schemas.microsoft.com/office/drawing/2014/main" id="{E6065791-6509-5B40-777F-7EFA182417E5}"/>
                </a:ext>
              </a:extLst>
            </p:cNvPr>
            <p:cNvCxnSpPr>
              <a:cxnSpLocks/>
            </p:cNvCxnSpPr>
            <p:nvPr/>
          </p:nvCxnSpPr>
          <p:spPr>
            <a:xfrm flipV="1">
              <a:off x="5241469" y="5139165"/>
              <a:ext cx="0" cy="551750"/>
            </a:xfrm>
            <a:prstGeom prst="line">
              <a:avLst/>
            </a:prstGeom>
            <a:ln w="38100">
              <a:solidFill>
                <a:schemeClr val="accent6"/>
              </a:solidFill>
            </a:ln>
          </p:spPr>
          <p:style>
            <a:lnRef idx="1">
              <a:schemeClr val="dk1"/>
            </a:lnRef>
            <a:fillRef idx="0">
              <a:schemeClr val="dk1"/>
            </a:fillRef>
            <a:effectRef idx="0">
              <a:schemeClr val="dk1"/>
            </a:effectRef>
            <a:fontRef idx="minor">
              <a:schemeClr val="tx1"/>
            </a:fontRef>
          </p:style>
        </p:cxnSp>
      </p:grpSp>
      <p:grpSp>
        <p:nvGrpSpPr>
          <p:cNvPr id="52" name="Group 51">
            <a:extLst>
              <a:ext uri="{FF2B5EF4-FFF2-40B4-BE49-F238E27FC236}">
                <a16:creationId xmlns:a16="http://schemas.microsoft.com/office/drawing/2014/main" id="{9FECD25F-0B9E-0D24-A49C-5E06DF8B6F43}"/>
              </a:ext>
            </a:extLst>
          </p:cNvPr>
          <p:cNvGrpSpPr/>
          <p:nvPr/>
        </p:nvGrpSpPr>
        <p:grpSpPr>
          <a:xfrm>
            <a:off x="5927558" y="3341030"/>
            <a:ext cx="5087069" cy="923330"/>
            <a:chOff x="5927558" y="3341030"/>
            <a:chExt cx="5087069" cy="923330"/>
          </a:xfrm>
        </p:grpSpPr>
        <p:sp>
          <p:nvSpPr>
            <p:cNvPr id="14" name="Oval 13">
              <a:extLst>
                <a:ext uri="{FF2B5EF4-FFF2-40B4-BE49-F238E27FC236}">
                  <a16:creationId xmlns:a16="http://schemas.microsoft.com/office/drawing/2014/main" id="{846B8DEE-2FB7-AB7F-3C11-7AFD485DF53E}"/>
                </a:ext>
              </a:extLst>
            </p:cNvPr>
            <p:cNvSpPr/>
            <p:nvPr/>
          </p:nvSpPr>
          <p:spPr>
            <a:xfrm>
              <a:off x="5927558" y="3634253"/>
              <a:ext cx="336884" cy="33688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129B6E6-5A26-711B-18DD-852DC7BF9166}"/>
                </a:ext>
              </a:extLst>
            </p:cNvPr>
            <p:cNvCxnSpPr>
              <a:cxnSpLocks/>
            </p:cNvCxnSpPr>
            <p:nvPr/>
          </p:nvCxnSpPr>
          <p:spPr>
            <a:xfrm flipH="1">
              <a:off x="6264441" y="3802695"/>
              <a:ext cx="693821" cy="0"/>
            </a:xfrm>
            <a:prstGeom prst="line">
              <a:avLst/>
            </a:prstGeom>
            <a:ln w="38100">
              <a:solidFill>
                <a:schemeClr val="accent4"/>
              </a:solidFill>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7986F763-36AE-DBBD-BFB3-633F9806BE20}"/>
                </a:ext>
              </a:extLst>
            </p:cNvPr>
            <p:cNvSpPr txBox="1"/>
            <p:nvPr/>
          </p:nvSpPr>
          <p:spPr>
            <a:xfrm>
              <a:off x="7126703" y="3341030"/>
              <a:ext cx="3887924" cy="923330"/>
            </a:xfrm>
            <a:prstGeom prst="rect">
              <a:avLst/>
            </a:prstGeom>
            <a:noFill/>
          </p:spPr>
          <p:txBody>
            <a:bodyPr wrap="none" rtlCol="0">
              <a:spAutoFit/>
            </a:bodyPr>
            <a:lstStyle/>
            <a:p>
              <a:r>
                <a:rPr lang="en-US" dirty="0"/>
                <a:t>June 2022</a:t>
              </a:r>
            </a:p>
            <a:p>
              <a:r>
                <a:rPr lang="en-US" dirty="0"/>
                <a:t>Non-autoregressive decoding for Speed</a:t>
              </a:r>
              <a:br>
                <a:rPr lang="en-US" dirty="0"/>
              </a:br>
              <a:r>
                <a:rPr lang="en-US" dirty="0"/>
                <a:t>Priority: </a:t>
              </a:r>
              <a:r>
                <a:rPr lang="en-US" dirty="0">
                  <a:solidFill>
                    <a:schemeClr val="accent4"/>
                  </a:solidFill>
                </a:rPr>
                <a:t>Medium</a:t>
              </a:r>
            </a:p>
          </p:txBody>
        </p:sp>
        <p:cxnSp>
          <p:nvCxnSpPr>
            <p:cNvPr id="43" name="Straight Connector 42">
              <a:extLst>
                <a:ext uri="{FF2B5EF4-FFF2-40B4-BE49-F238E27FC236}">
                  <a16:creationId xmlns:a16="http://schemas.microsoft.com/office/drawing/2014/main" id="{4703BE8C-72A8-AA62-E5FF-A8FBF3EF35ED}"/>
                </a:ext>
              </a:extLst>
            </p:cNvPr>
            <p:cNvCxnSpPr>
              <a:cxnSpLocks/>
            </p:cNvCxnSpPr>
            <p:nvPr/>
          </p:nvCxnSpPr>
          <p:spPr>
            <a:xfrm flipV="1">
              <a:off x="6974303" y="3525450"/>
              <a:ext cx="0" cy="554489"/>
            </a:xfrm>
            <a:prstGeom prst="line">
              <a:avLst/>
            </a:prstGeom>
            <a:ln w="38100">
              <a:solidFill>
                <a:schemeClr val="accent4"/>
              </a:solidFill>
            </a:ln>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168FA77B-8F54-CC90-1C91-3E466B682A6A}"/>
              </a:ext>
            </a:extLst>
          </p:cNvPr>
          <p:cNvGrpSpPr/>
          <p:nvPr/>
        </p:nvGrpSpPr>
        <p:grpSpPr>
          <a:xfrm>
            <a:off x="2168989" y="3877637"/>
            <a:ext cx="4095453" cy="923330"/>
            <a:chOff x="2168989" y="3877637"/>
            <a:chExt cx="4095453" cy="923330"/>
          </a:xfrm>
        </p:grpSpPr>
        <p:sp>
          <p:nvSpPr>
            <p:cNvPr id="15" name="Oval 14">
              <a:extLst>
                <a:ext uri="{FF2B5EF4-FFF2-40B4-BE49-F238E27FC236}">
                  <a16:creationId xmlns:a16="http://schemas.microsoft.com/office/drawing/2014/main" id="{5E8CE259-1CAE-35B6-0919-549294855495}"/>
                </a:ext>
              </a:extLst>
            </p:cNvPr>
            <p:cNvSpPr/>
            <p:nvPr/>
          </p:nvSpPr>
          <p:spPr>
            <a:xfrm>
              <a:off x="5927558" y="4172700"/>
              <a:ext cx="336884" cy="33688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1BE6490F-480B-CE2D-E3AB-199CE794E35C}"/>
                </a:ext>
              </a:extLst>
            </p:cNvPr>
            <p:cNvCxnSpPr>
              <a:cxnSpLocks/>
            </p:cNvCxnSpPr>
            <p:nvPr/>
          </p:nvCxnSpPr>
          <p:spPr>
            <a:xfrm flipH="1">
              <a:off x="5233736" y="4339302"/>
              <a:ext cx="693821"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E091A-F7BD-77C9-0B5A-51C367CCD795}"/>
                </a:ext>
              </a:extLst>
            </p:cNvPr>
            <p:cNvSpPr txBox="1"/>
            <p:nvPr/>
          </p:nvSpPr>
          <p:spPr>
            <a:xfrm>
              <a:off x="2168989" y="3877637"/>
              <a:ext cx="2896306" cy="923330"/>
            </a:xfrm>
            <a:prstGeom prst="rect">
              <a:avLst/>
            </a:prstGeom>
            <a:noFill/>
          </p:spPr>
          <p:txBody>
            <a:bodyPr wrap="none" rtlCol="0">
              <a:spAutoFit/>
            </a:bodyPr>
            <a:lstStyle/>
            <a:p>
              <a:pPr algn="r"/>
              <a:r>
                <a:rPr lang="en-US" dirty="0"/>
                <a:t>June-July 2022</a:t>
              </a:r>
            </a:p>
            <a:p>
              <a:pPr algn="r"/>
              <a:r>
                <a:rPr lang="en-US" dirty="0"/>
                <a:t>Alternate QA-style approach </a:t>
              </a:r>
              <a:br>
                <a:rPr lang="en-US" dirty="0"/>
              </a:br>
              <a:r>
                <a:rPr lang="en-US" dirty="0"/>
                <a:t>Priority: </a:t>
              </a:r>
              <a:r>
                <a:rPr lang="en-US" dirty="0">
                  <a:solidFill>
                    <a:srgbClr val="FF0000"/>
                  </a:solidFill>
                </a:rPr>
                <a:t>Low</a:t>
              </a:r>
            </a:p>
          </p:txBody>
        </p:sp>
        <p:cxnSp>
          <p:nvCxnSpPr>
            <p:cNvPr id="45" name="Straight Connector 44">
              <a:extLst>
                <a:ext uri="{FF2B5EF4-FFF2-40B4-BE49-F238E27FC236}">
                  <a16:creationId xmlns:a16="http://schemas.microsoft.com/office/drawing/2014/main" id="{24EDB08F-A29E-F3EF-C934-8ED53CD10EB7}"/>
                </a:ext>
              </a:extLst>
            </p:cNvPr>
            <p:cNvCxnSpPr>
              <a:cxnSpLocks/>
            </p:cNvCxnSpPr>
            <p:nvPr/>
          </p:nvCxnSpPr>
          <p:spPr>
            <a:xfrm flipH="1" flipV="1">
              <a:off x="5239176" y="4046732"/>
              <a:ext cx="2293" cy="572681"/>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7147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Magnifying glass">
            <a:extLst>
              <a:ext uri="{FF2B5EF4-FFF2-40B4-BE49-F238E27FC236}">
                <a16:creationId xmlns:a16="http://schemas.microsoft.com/office/drawing/2014/main" id="{A18CC558-F2A3-6F61-F9DE-DAE1205417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1699680"/>
            <a:ext cx="4440369" cy="4440369"/>
          </a:xfrm>
          <a:prstGeom prst="rect">
            <a:avLst/>
          </a:prstGeom>
        </p:spPr>
      </p:pic>
      <p:sp>
        <p:nvSpPr>
          <p:cNvPr id="2" name="Title 1">
            <a:extLst>
              <a:ext uri="{FF2B5EF4-FFF2-40B4-BE49-F238E27FC236}">
                <a16:creationId xmlns:a16="http://schemas.microsoft.com/office/drawing/2014/main" id="{7F40519D-26F6-818E-2EA7-189CE40E17A8}"/>
              </a:ext>
            </a:extLst>
          </p:cNvPr>
          <p:cNvSpPr>
            <a:spLocks noGrp="1"/>
          </p:cNvSpPr>
          <p:nvPr>
            <p:ph type="title"/>
          </p:nvPr>
        </p:nvSpPr>
        <p:spPr/>
        <p:txBody>
          <a:bodyPr/>
          <a:lstStyle/>
          <a:p>
            <a:r>
              <a:rPr lang="en-US" dirty="0"/>
              <a:t>Architecture</a:t>
            </a:r>
          </a:p>
        </p:txBody>
      </p:sp>
      <p:sp>
        <p:nvSpPr>
          <p:cNvPr id="4" name="Date Placeholder 3">
            <a:extLst>
              <a:ext uri="{FF2B5EF4-FFF2-40B4-BE49-F238E27FC236}">
                <a16:creationId xmlns:a16="http://schemas.microsoft.com/office/drawing/2014/main" id="{4EE0B0C0-D190-BEB3-474A-BE9403AF038C}"/>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1CB61060-EFAD-9B51-A86E-2447A2122523}"/>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EFDB2A7A-B29E-CEA1-263A-AE3D9CFE55AF}"/>
              </a:ext>
            </a:extLst>
          </p:cNvPr>
          <p:cNvSpPr>
            <a:spLocks noGrp="1"/>
          </p:cNvSpPr>
          <p:nvPr>
            <p:ph type="sldNum" sz="quarter" idx="12"/>
          </p:nvPr>
        </p:nvSpPr>
        <p:spPr/>
        <p:txBody>
          <a:bodyPr/>
          <a:lstStyle/>
          <a:p>
            <a:fld id="{D7ADE906-F283-C946-BC01-81E82A8FB615}" type="slidenum">
              <a:rPr lang="en-US" smtClean="0"/>
              <a:pPr/>
              <a:t>9</a:t>
            </a:fld>
            <a:endParaRPr lang="en-US" dirty="0"/>
          </a:p>
        </p:txBody>
      </p:sp>
      <p:pic>
        <p:nvPicPr>
          <p:cNvPr id="8" name="Picture 7">
            <a:extLst>
              <a:ext uri="{FF2B5EF4-FFF2-40B4-BE49-F238E27FC236}">
                <a16:creationId xmlns:a16="http://schemas.microsoft.com/office/drawing/2014/main" id="{A3685195-6887-0EE6-742D-3B73B6F5DFBD}"/>
              </a:ext>
            </a:extLst>
          </p:cNvPr>
          <p:cNvPicPr>
            <a:picLocks noChangeAspect="1"/>
          </p:cNvPicPr>
          <p:nvPr/>
        </p:nvPicPr>
        <p:blipFill>
          <a:blip r:embed="rId5"/>
          <a:stretch>
            <a:fillRect/>
          </a:stretch>
        </p:blipFill>
        <p:spPr>
          <a:xfrm>
            <a:off x="974043" y="3101506"/>
            <a:ext cx="795510" cy="807679"/>
          </a:xfrm>
          <a:prstGeom prst="rect">
            <a:avLst/>
          </a:prstGeom>
        </p:spPr>
      </p:pic>
      <p:grpSp>
        <p:nvGrpSpPr>
          <p:cNvPr id="9" name="Group 8">
            <a:extLst>
              <a:ext uri="{FF2B5EF4-FFF2-40B4-BE49-F238E27FC236}">
                <a16:creationId xmlns:a16="http://schemas.microsoft.com/office/drawing/2014/main" id="{EAC8E1F5-AF4B-5689-DA75-46140898163D}"/>
              </a:ext>
            </a:extLst>
          </p:cNvPr>
          <p:cNvGrpSpPr/>
          <p:nvPr/>
        </p:nvGrpSpPr>
        <p:grpSpPr>
          <a:xfrm>
            <a:off x="5091382" y="2951367"/>
            <a:ext cx="1458220" cy="1463688"/>
            <a:chOff x="5401853" y="2971800"/>
            <a:chExt cx="1458220" cy="1463688"/>
          </a:xfrm>
        </p:grpSpPr>
        <p:pic>
          <p:nvPicPr>
            <p:cNvPr id="10" name="Graphic 9" descr="Document">
              <a:extLst>
                <a:ext uri="{FF2B5EF4-FFF2-40B4-BE49-F238E27FC236}">
                  <a16:creationId xmlns:a16="http://schemas.microsoft.com/office/drawing/2014/main" id="{886D4307-FC69-8070-5051-23C375F7504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38800" y="2971800"/>
              <a:ext cx="914400" cy="914400"/>
            </a:xfrm>
            <a:prstGeom prst="rect">
              <a:avLst/>
            </a:prstGeom>
          </p:spPr>
        </p:pic>
        <p:sp>
          <p:nvSpPr>
            <p:cNvPr id="11" name="TextBox 10">
              <a:extLst>
                <a:ext uri="{FF2B5EF4-FFF2-40B4-BE49-F238E27FC236}">
                  <a16:creationId xmlns:a16="http://schemas.microsoft.com/office/drawing/2014/main" id="{F6CFA91D-9958-3388-C0CC-248FB8FC333A}"/>
                </a:ext>
              </a:extLst>
            </p:cNvPr>
            <p:cNvSpPr txBox="1"/>
            <p:nvPr/>
          </p:nvSpPr>
          <p:spPr>
            <a:xfrm>
              <a:off x="5401853" y="3789157"/>
              <a:ext cx="1458220" cy="646331"/>
            </a:xfrm>
            <a:prstGeom prst="rect">
              <a:avLst/>
            </a:prstGeom>
            <a:noFill/>
          </p:spPr>
          <p:txBody>
            <a:bodyPr wrap="none" rtlCol="0">
              <a:spAutoFit/>
            </a:bodyPr>
            <a:lstStyle/>
            <a:p>
              <a:pPr algn="ctr"/>
              <a:r>
                <a:rPr lang="en-US" dirty="0"/>
                <a:t>Transcription </a:t>
              </a:r>
            </a:p>
            <a:p>
              <a:pPr algn="ctr"/>
              <a:r>
                <a:rPr lang="en-US" dirty="0"/>
                <a:t>(query)</a:t>
              </a:r>
            </a:p>
          </p:txBody>
        </p:sp>
      </p:grpSp>
      <p:grpSp>
        <p:nvGrpSpPr>
          <p:cNvPr id="12" name="Group 11">
            <a:extLst>
              <a:ext uri="{FF2B5EF4-FFF2-40B4-BE49-F238E27FC236}">
                <a16:creationId xmlns:a16="http://schemas.microsoft.com/office/drawing/2014/main" id="{30471A2A-6782-3DEA-5D19-1AA73EDF66FB}"/>
              </a:ext>
            </a:extLst>
          </p:cNvPr>
          <p:cNvGrpSpPr/>
          <p:nvPr/>
        </p:nvGrpSpPr>
        <p:grpSpPr>
          <a:xfrm>
            <a:off x="2400762" y="3087298"/>
            <a:ext cx="2411228" cy="835742"/>
            <a:chOff x="2644878" y="2997097"/>
            <a:chExt cx="2411228" cy="835742"/>
          </a:xfrm>
        </p:grpSpPr>
        <p:grpSp>
          <p:nvGrpSpPr>
            <p:cNvPr id="13" name="Group 12">
              <a:extLst>
                <a:ext uri="{FF2B5EF4-FFF2-40B4-BE49-F238E27FC236}">
                  <a16:creationId xmlns:a16="http://schemas.microsoft.com/office/drawing/2014/main" id="{22B5C250-A660-7F5F-97B0-A60780273142}"/>
                </a:ext>
              </a:extLst>
            </p:cNvPr>
            <p:cNvGrpSpPr/>
            <p:nvPr/>
          </p:nvGrpSpPr>
          <p:grpSpPr>
            <a:xfrm>
              <a:off x="2644878" y="2997097"/>
              <a:ext cx="2399079" cy="835742"/>
              <a:chOff x="2654710" y="2861187"/>
              <a:chExt cx="2399079" cy="835742"/>
            </a:xfrm>
          </p:grpSpPr>
          <p:sp>
            <p:nvSpPr>
              <p:cNvPr id="15" name="Rounded Rectangle 14">
                <a:extLst>
                  <a:ext uri="{FF2B5EF4-FFF2-40B4-BE49-F238E27FC236}">
                    <a16:creationId xmlns:a16="http://schemas.microsoft.com/office/drawing/2014/main" id="{FA00B5CD-69B7-A82A-7727-E1FD366E7C9C}"/>
                  </a:ext>
                </a:extLst>
              </p:cNvPr>
              <p:cNvSpPr/>
              <p:nvPr/>
            </p:nvSpPr>
            <p:spPr>
              <a:xfrm>
                <a:off x="2654710" y="2861187"/>
                <a:ext cx="2399079" cy="835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C395454-4F3A-851D-25E6-9E49EBCBAFAF}"/>
                  </a:ext>
                </a:extLst>
              </p:cNvPr>
              <p:cNvSpPr txBox="1"/>
              <p:nvPr/>
            </p:nvSpPr>
            <p:spPr>
              <a:xfrm>
                <a:off x="2654710" y="2955892"/>
                <a:ext cx="2113935" cy="646331"/>
              </a:xfrm>
              <a:prstGeom prst="rect">
                <a:avLst/>
              </a:prstGeom>
              <a:noFill/>
            </p:spPr>
            <p:txBody>
              <a:bodyPr wrap="square" rtlCol="0">
                <a:spAutoFit/>
              </a:bodyPr>
              <a:lstStyle/>
              <a:p>
                <a:pPr algn="ctr"/>
                <a:r>
                  <a:rPr lang="en-US" dirty="0"/>
                  <a:t>Automatic Speech Recognition</a:t>
                </a:r>
              </a:p>
            </p:txBody>
          </p:sp>
        </p:grpSp>
        <p:pic>
          <p:nvPicPr>
            <p:cNvPr id="14" name="Graphic 13" descr="Gears">
              <a:extLst>
                <a:ext uri="{FF2B5EF4-FFF2-40B4-BE49-F238E27FC236}">
                  <a16:creationId xmlns:a16="http://schemas.microsoft.com/office/drawing/2014/main" id="{4BB53EF4-D462-189E-D96B-B2784D3520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65702" y="3083797"/>
              <a:ext cx="690404" cy="690404"/>
            </a:xfrm>
            <a:prstGeom prst="rect">
              <a:avLst/>
            </a:prstGeom>
          </p:spPr>
        </p:pic>
      </p:grpSp>
      <p:grpSp>
        <p:nvGrpSpPr>
          <p:cNvPr id="18" name="Group 17">
            <a:extLst>
              <a:ext uri="{FF2B5EF4-FFF2-40B4-BE49-F238E27FC236}">
                <a16:creationId xmlns:a16="http://schemas.microsoft.com/office/drawing/2014/main" id="{1BAD7A65-B98A-D6A7-6483-889776E6A757}"/>
              </a:ext>
            </a:extLst>
          </p:cNvPr>
          <p:cNvGrpSpPr/>
          <p:nvPr/>
        </p:nvGrpSpPr>
        <p:grpSpPr>
          <a:xfrm>
            <a:off x="6417261" y="3084123"/>
            <a:ext cx="2553447" cy="835742"/>
            <a:chOff x="2575224" y="2861187"/>
            <a:chExt cx="2193421" cy="835742"/>
          </a:xfrm>
        </p:grpSpPr>
        <p:sp>
          <p:nvSpPr>
            <p:cNvPr id="20" name="Rounded Rectangle 19">
              <a:extLst>
                <a:ext uri="{FF2B5EF4-FFF2-40B4-BE49-F238E27FC236}">
                  <a16:creationId xmlns:a16="http://schemas.microsoft.com/office/drawing/2014/main" id="{283354FE-BCEE-AF62-DB55-E76488AC7A7C}"/>
                </a:ext>
              </a:extLst>
            </p:cNvPr>
            <p:cNvSpPr/>
            <p:nvPr/>
          </p:nvSpPr>
          <p:spPr>
            <a:xfrm>
              <a:off x="2885905" y="2861187"/>
              <a:ext cx="1882740" cy="835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6417C21-8918-68C2-AC53-B753F3C96BCD}"/>
                </a:ext>
              </a:extLst>
            </p:cNvPr>
            <p:cNvSpPr txBox="1"/>
            <p:nvPr/>
          </p:nvSpPr>
          <p:spPr>
            <a:xfrm>
              <a:off x="2575224" y="2969874"/>
              <a:ext cx="2113935" cy="646331"/>
            </a:xfrm>
            <a:prstGeom prst="rect">
              <a:avLst/>
            </a:prstGeom>
            <a:noFill/>
          </p:spPr>
          <p:txBody>
            <a:bodyPr wrap="square" rtlCol="0">
              <a:spAutoFit/>
            </a:bodyPr>
            <a:lstStyle/>
            <a:p>
              <a:pPr algn="ctr"/>
              <a:r>
                <a:rPr lang="en-US" dirty="0"/>
                <a:t>Language</a:t>
              </a:r>
            </a:p>
            <a:p>
              <a:pPr algn="ctr"/>
              <a:r>
                <a:rPr lang="en-US" dirty="0"/>
                <a:t>Understanding</a:t>
              </a:r>
            </a:p>
          </p:txBody>
        </p:sp>
      </p:grpSp>
      <p:pic>
        <p:nvPicPr>
          <p:cNvPr id="19" name="Graphic 18" descr="Gears">
            <a:extLst>
              <a:ext uri="{FF2B5EF4-FFF2-40B4-BE49-F238E27FC236}">
                <a16:creationId xmlns:a16="http://schemas.microsoft.com/office/drawing/2014/main" id="{66DEB31A-150E-0760-931A-D1196860C6B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88475" y="3156792"/>
            <a:ext cx="690404" cy="690404"/>
          </a:xfrm>
          <a:prstGeom prst="rect">
            <a:avLst/>
          </a:prstGeom>
        </p:spPr>
      </p:pic>
      <p:cxnSp>
        <p:nvCxnSpPr>
          <p:cNvPr id="22" name="Straight Arrow Connector 21">
            <a:extLst>
              <a:ext uri="{FF2B5EF4-FFF2-40B4-BE49-F238E27FC236}">
                <a16:creationId xmlns:a16="http://schemas.microsoft.com/office/drawing/2014/main" id="{49E1AEE3-64EA-01A5-12B8-26D2A246C786}"/>
              </a:ext>
            </a:extLst>
          </p:cNvPr>
          <p:cNvCxnSpPr/>
          <p:nvPr/>
        </p:nvCxnSpPr>
        <p:spPr>
          <a:xfrm>
            <a:off x="1941092" y="3501994"/>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8D5E7B3-A0EB-F73D-B72A-2B6AFCCD5670}"/>
              </a:ext>
            </a:extLst>
          </p:cNvPr>
          <p:cNvCxnSpPr/>
          <p:nvPr/>
        </p:nvCxnSpPr>
        <p:spPr>
          <a:xfrm>
            <a:off x="4925206" y="3501994"/>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EE3EFB-D6E4-66B4-D6B6-0740C23D0C34}"/>
              </a:ext>
            </a:extLst>
          </p:cNvPr>
          <p:cNvCxnSpPr/>
          <p:nvPr/>
        </p:nvCxnSpPr>
        <p:spPr>
          <a:xfrm>
            <a:off x="6215693" y="3498508"/>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C5C07C9-5F30-778D-E174-DECB56845931}"/>
              </a:ext>
            </a:extLst>
          </p:cNvPr>
          <p:cNvCxnSpPr/>
          <p:nvPr/>
        </p:nvCxnSpPr>
        <p:spPr>
          <a:xfrm>
            <a:off x="9142006" y="3498508"/>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564D5C04-F80B-E2E0-70A2-0E3D7363ED2C}"/>
              </a:ext>
            </a:extLst>
          </p:cNvPr>
          <p:cNvGrpSpPr/>
          <p:nvPr/>
        </p:nvGrpSpPr>
        <p:grpSpPr>
          <a:xfrm>
            <a:off x="6812731" y="1238156"/>
            <a:ext cx="2113935" cy="712885"/>
            <a:chOff x="7163585" y="3635045"/>
            <a:chExt cx="2113935" cy="712885"/>
          </a:xfrm>
        </p:grpSpPr>
        <p:grpSp>
          <p:nvGrpSpPr>
            <p:cNvPr id="27" name="Group 26">
              <a:extLst>
                <a:ext uri="{FF2B5EF4-FFF2-40B4-BE49-F238E27FC236}">
                  <a16:creationId xmlns:a16="http://schemas.microsoft.com/office/drawing/2014/main" id="{87127801-3258-CEFC-D19A-AF2172410E3D}"/>
                </a:ext>
              </a:extLst>
            </p:cNvPr>
            <p:cNvGrpSpPr/>
            <p:nvPr/>
          </p:nvGrpSpPr>
          <p:grpSpPr>
            <a:xfrm>
              <a:off x="7163585" y="3653059"/>
              <a:ext cx="2113935" cy="694871"/>
              <a:chOff x="2767012" y="2861186"/>
              <a:chExt cx="2113935" cy="694871"/>
            </a:xfrm>
          </p:grpSpPr>
          <p:sp>
            <p:nvSpPr>
              <p:cNvPr id="29" name="Rounded Rectangle 28">
                <a:extLst>
                  <a:ext uri="{FF2B5EF4-FFF2-40B4-BE49-F238E27FC236}">
                    <a16:creationId xmlns:a16="http://schemas.microsoft.com/office/drawing/2014/main" id="{50A2FE82-82F2-F906-AED4-BAC2055680FC}"/>
                  </a:ext>
                </a:extLst>
              </p:cNvPr>
              <p:cNvSpPr/>
              <p:nvPr/>
            </p:nvSpPr>
            <p:spPr>
              <a:xfrm>
                <a:off x="2885905" y="2861186"/>
                <a:ext cx="1882740" cy="69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929D702-EE21-0580-1EA4-146BB13B49C2}"/>
                  </a:ext>
                </a:extLst>
              </p:cNvPr>
              <p:cNvSpPr txBox="1"/>
              <p:nvPr/>
            </p:nvSpPr>
            <p:spPr>
              <a:xfrm>
                <a:off x="2767012" y="3146409"/>
                <a:ext cx="2113935" cy="369332"/>
              </a:xfrm>
              <a:prstGeom prst="rect">
                <a:avLst/>
              </a:prstGeom>
              <a:noFill/>
            </p:spPr>
            <p:txBody>
              <a:bodyPr wrap="square" rtlCol="0">
                <a:spAutoFit/>
              </a:bodyPr>
              <a:lstStyle/>
              <a:p>
                <a:pPr algn="ctr"/>
                <a:r>
                  <a:rPr lang="en-US" dirty="0"/>
                  <a:t>Semantic Parsing</a:t>
                </a:r>
              </a:p>
            </p:txBody>
          </p:sp>
        </p:grpSp>
        <p:pic>
          <p:nvPicPr>
            <p:cNvPr id="28" name="Graphic 27" descr="Single gear">
              <a:extLst>
                <a:ext uri="{FF2B5EF4-FFF2-40B4-BE49-F238E27FC236}">
                  <a16:creationId xmlns:a16="http://schemas.microsoft.com/office/drawing/2014/main" id="{509D7A93-9046-4F6A-99BB-87F05C71B61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991952" y="3635045"/>
              <a:ext cx="457200" cy="457200"/>
            </a:xfrm>
            <a:prstGeom prst="rect">
              <a:avLst/>
            </a:prstGeom>
          </p:spPr>
        </p:pic>
      </p:grpSp>
      <p:sp>
        <p:nvSpPr>
          <p:cNvPr id="32" name="TextBox 31">
            <a:extLst>
              <a:ext uri="{FF2B5EF4-FFF2-40B4-BE49-F238E27FC236}">
                <a16:creationId xmlns:a16="http://schemas.microsoft.com/office/drawing/2014/main" id="{8D007927-BC9C-3DBA-183D-280E172BE278}"/>
              </a:ext>
            </a:extLst>
          </p:cNvPr>
          <p:cNvSpPr txBox="1"/>
          <p:nvPr/>
        </p:nvSpPr>
        <p:spPr>
          <a:xfrm>
            <a:off x="9777231" y="3861454"/>
            <a:ext cx="1383327" cy="369332"/>
          </a:xfrm>
          <a:prstGeom prst="rect">
            <a:avLst/>
          </a:prstGeom>
          <a:noFill/>
        </p:spPr>
        <p:txBody>
          <a:bodyPr wrap="none" rtlCol="0">
            <a:spAutoFit/>
          </a:bodyPr>
          <a:lstStyle/>
          <a:p>
            <a:pPr algn="ctr"/>
            <a:r>
              <a:rPr lang="en-US" dirty="0"/>
              <a:t>Logical form </a:t>
            </a:r>
          </a:p>
        </p:txBody>
      </p:sp>
      <p:grpSp>
        <p:nvGrpSpPr>
          <p:cNvPr id="33" name="Group 32">
            <a:extLst>
              <a:ext uri="{FF2B5EF4-FFF2-40B4-BE49-F238E27FC236}">
                <a16:creationId xmlns:a16="http://schemas.microsoft.com/office/drawing/2014/main" id="{3CFB2BDE-6E68-D17B-3BF5-D1B99D7A8EF0}"/>
              </a:ext>
            </a:extLst>
          </p:cNvPr>
          <p:cNvGrpSpPr/>
          <p:nvPr/>
        </p:nvGrpSpPr>
        <p:grpSpPr>
          <a:xfrm>
            <a:off x="10002046" y="2996546"/>
            <a:ext cx="763658" cy="800119"/>
            <a:chOff x="924439" y="1435617"/>
            <a:chExt cx="1140077" cy="1194509"/>
          </a:xfrm>
          <a:solidFill>
            <a:schemeClr val="tx1"/>
          </a:solidFill>
        </p:grpSpPr>
        <p:sp>
          <p:nvSpPr>
            <p:cNvPr id="34" name="Oval 33">
              <a:extLst>
                <a:ext uri="{FF2B5EF4-FFF2-40B4-BE49-F238E27FC236}">
                  <a16:creationId xmlns:a16="http://schemas.microsoft.com/office/drawing/2014/main" id="{674EF63D-6EF8-25AD-02A9-D718C428DD8A}"/>
                </a:ext>
              </a:extLst>
            </p:cNvPr>
            <p:cNvSpPr/>
            <p:nvPr/>
          </p:nvSpPr>
          <p:spPr>
            <a:xfrm>
              <a:off x="1491150" y="1892961"/>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09DACF5-DFAB-5759-AF7F-75F2834F3E2B}"/>
                </a:ext>
              </a:extLst>
            </p:cNvPr>
            <p:cNvSpPr/>
            <p:nvPr/>
          </p:nvSpPr>
          <p:spPr>
            <a:xfrm>
              <a:off x="1215316" y="2343443"/>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18AF0BA-36B2-007B-9E1D-7A8244976C18}"/>
                </a:ext>
              </a:extLst>
            </p:cNvPr>
            <p:cNvSpPr/>
            <p:nvPr/>
          </p:nvSpPr>
          <p:spPr>
            <a:xfrm>
              <a:off x="1777833" y="2343443"/>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3F6FF5EB-DE22-3938-C112-2D1B04E39C86}"/>
                </a:ext>
              </a:extLst>
            </p:cNvPr>
            <p:cNvCxnSpPr>
              <a:cxnSpLocks/>
            </p:cNvCxnSpPr>
            <p:nvPr/>
          </p:nvCxnSpPr>
          <p:spPr>
            <a:xfrm flipH="1">
              <a:off x="1341743" y="2049898"/>
              <a:ext cx="298007" cy="45734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122573C-FABD-7F61-C224-50BA2BF831AB}"/>
                </a:ext>
              </a:extLst>
            </p:cNvPr>
            <p:cNvCxnSpPr>
              <a:cxnSpLocks/>
            </p:cNvCxnSpPr>
            <p:nvPr/>
          </p:nvCxnSpPr>
          <p:spPr>
            <a:xfrm>
              <a:off x="1639750" y="2049898"/>
              <a:ext cx="287490" cy="45734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9982A1F-EDC7-CC2C-2CBC-A17AA297EEE6}"/>
                </a:ext>
              </a:extLst>
            </p:cNvPr>
            <p:cNvSpPr/>
            <p:nvPr/>
          </p:nvSpPr>
          <p:spPr>
            <a:xfrm>
              <a:off x="1200273" y="1435617"/>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1E4F7A4-0477-BAD8-EAF6-E975ED278902}"/>
                </a:ext>
              </a:extLst>
            </p:cNvPr>
            <p:cNvSpPr/>
            <p:nvPr/>
          </p:nvSpPr>
          <p:spPr>
            <a:xfrm>
              <a:off x="924439" y="1886099"/>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39BD965B-E54C-293B-01D3-E955B4F51FDA}"/>
                </a:ext>
              </a:extLst>
            </p:cNvPr>
            <p:cNvCxnSpPr>
              <a:cxnSpLocks/>
            </p:cNvCxnSpPr>
            <p:nvPr/>
          </p:nvCxnSpPr>
          <p:spPr>
            <a:xfrm flipH="1">
              <a:off x="1062294" y="1602465"/>
              <a:ext cx="286579" cy="44743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D03C7B2-729D-D73D-84E7-2C84D32DB7EE}"/>
                </a:ext>
              </a:extLst>
            </p:cNvPr>
            <p:cNvCxnSpPr>
              <a:cxnSpLocks/>
            </p:cNvCxnSpPr>
            <p:nvPr/>
          </p:nvCxnSpPr>
          <p:spPr>
            <a:xfrm>
              <a:off x="1341743" y="1602465"/>
              <a:ext cx="298007" cy="44743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560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D8659-BC59-582C-F4A4-DA2010C8DF50}"/>
              </a:ext>
            </a:extLst>
          </p:cNvPr>
          <p:cNvSpPr>
            <a:spLocks noGrp="1"/>
          </p:cNvSpPr>
          <p:nvPr>
            <p:ph type="title"/>
          </p:nvPr>
        </p:nvSpPr>
        <p:spPr/>
        <p:txBody>
          <a:bodyPr/>
          <a:lstStyle/>
          <a:p>
            <a:r>
              <a:rPr lang="en-US" dirty="0"/>
              <a:t>Conclusion</a:t>
            </a:r>
          </a:p>
        </p:txBody>
      </p:sp>
      <p:sp>
        <p:nvSpPr>
          <p:cNvPr id="4" name="Date Placeholder 3">
            <a:extLst>
              <a:ext uri="{FF2B5EF4-FFF2-40B4-BE49-F238E27FC236}">
                <a16:creationId xmlns:a16="http://schemas.microsoft.com/office/drawing/2014/main" id="{FCE7DE1F-03DD-E6F0-7FA4-B63B2365FC57}"/>
              </a:ext>
            </a:extLst>
          </p:cNvPr>
          <p:cNvSpPr>
            <a:spLocks noGrp="1"/>
          </p:cNvSpPr>
          <p:nvPr>
            <p:ph type="dt" sz="half" idx="10"/>
          </p:nvPr>
        </p:nvSpPr>
        <p:spPr/>
        <p:txBody>
          <a:bodyPr/>
          <a:lstStyle/>
          <a:p>
            <a:fld id="{3C2AB49C-3A3C-1E4C-9823-9596E62D5945}" type="datetime1">
              <a:rPr lang="en-US" smtClean="0"/>
              <a:t>5/22/22</a:t>
            </a:fld>
            <a:endParaRPr lang="en-US"/>
          </a:p>
        </p:txBody>
      </p:sp>
      <p:sp>
        <p:nvSpPr>
          <p:cNvPr id="5" name="Footer Placeholder 4">
            <a:extLst>
              <a:ext uri="{FF2B5EF4-FFF2-40B4-BE49-F238E27FC236}">
                <a16:creationId xmlns:a16="http://schemas.microsoft.com/office/drawing/2014/main" id="{C26DE3A8-5CE3-CD2A-598B-928E59531B45}"/>
              </a:ext>
            </a:extLst>
          </p:cNvPr>
          <p:cNvSpPr>
            <a:spLocks noGrp="1"/>
          </p:cNvSpPr>
          <p:nvPr>
            <p:ph type="ftr" sz="quarter" idx="11"/>
          </p:nvPr>
        </p:nvSpPr>
        <p:spPr/>
        <p:txBody>
          <a:bodyPr/>
          <a:lstStyle/>
          <a:p>
            <a:r>
              <a:rPr lang="en-US"/>
              <a:t>Dissertation Proposal - Subendhu Rongali</a:t>
            </a:r>
          </a:p>
        </p:txBody>
      </p:sp>
      <p:sp>
        <p:nvSpPr>
          <p:cNvPr id="6" name="Slide Number Placeholder 5">
            <a:extLst>
              <a:ext uri="{FF2B5EF4-FFF2-40B4-BE49-F238E27FC236}">
                <a16:creationId xmlns:a16="http://schemas.microsoft.com/office/drawing/2014/main" id="{E26122D8-3EA3-E765-C79C-730C1FE43F33}"/>
              </a:ext>
            </a:extLst>
          </p:cNvPr>
          <p:cNvSpPr>
            <a:spLocks noGrp="1"/>
          </p:cNvSpPr>
          <p:nvPr>
            <p:ph type="sldNum" sz="quarter" idx="12"/>
          </p:nvPr>
        </p:nvSpPr>
        <p:spPr/>
        <p:txBody>
          <a:bodyPr/>
          <a:lstStyle/>
          <a:p>
            <a:fld id="{D7ADE906-F283-C946-BC01-81E82A8FB615}" type="slidenum">
              <a:rPr lang="en-US" smtClean="0"/>
              <a:pPr/>
              <a:t>90</a:t>
            </a:fld>
            <a:endParaRPr lang="en-US" dirty="0"/>
          </a:p>
        </p:txBody>
      </p:sp>
      <p:pic>
        <p:nvPicPr>
          <p:cNvPr id="7" name="Picture 6">
            <a:extLst>
              <a:ext uri="{FF2B5EF4-FFF2-40B4-BE49-F238E27FC236}">
                <a16:creationId xmlns:a16="http://schemas.microsoft.com/office/drawing/2014/main" id="{8B83BBE7-D3CD-8704-378D-97F0FEA8A945}"/>
              </a:ext>
            </a:extLst>
          </p:cNvPr>
          <p:cNvPicPr>
            <a:picLocks noChangeAspect="1"/>
          </p:cNvPicPr>
          <p:nvPr/>
        </p:nvPicPr>
        <p:blipFill>
          <a:blip r:embed="rId3"/>
          <a:stretch>
            <a:fillRect/>
          </a:stretch>
        </p:blipFill>
        <p:spPr>
          <a:xfrm>
            <a:off x="974043" y="2743751"/>
            <a:ext cx="795510" cy="807679"/>
          </a:xfrm>
          <a:prstGeom prst="rect">
            <a:avLst/>
          </a:prstGeom>
        </p:spPr>
      </p:pic>
      <p:grpSp>
        <p:nvGrpSpPr>
          <p:cNvPr id="8" name="Group 7">
            <a:extLst>
              <a:ext uri="{FF2B5EF4-FFF2-40B4-BE49-F238E27FC236}">
                <a16:creationId xmlns:a16="http://schemas.microsoft.com/office/drawing/2014/main" id="{DED223A7-A4C8-589E-316B-7638F86E393A}"/>
              </a:ext>
            </a:extLst>
          </p:cNvPr>
          <p:cNvGrpSpPr/>
          <p:nvPr/>
        </p:nvGrpSpPr>
        <p:grpSpPr>
          <a:xfrm>
            <a:off x="5091382" y="2593612"/>
            <a:ext cx="1458220" cy="1463688"/>
            <a:chOff x="5401853" y="2971800"/>
            <a:chExt cx="1458220" cy="1463688"/>
          </a:xfrm>
        </p:grpSpPr>
        <p:pic>
          <p:nvPicPr>
            <p:cNvPr id="9" name="Graphic 8" descr="Document">
              <a:extLst>
                <a:ext uri="{FF2B5EF4-FFF2-40B4-BE49-F238E27FC236}">
                  <a16:creationId xmlns:a16="http://schemas.microsoft.com/office/drawing/2014/main" id="{7C2EBC5B-3C7C-2C4A-4866-3B3082D326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971800"/>
              <a:ext cx="914400" cy="914400"/>
            </a:xfrm>
            <a:prstGeom prst="rect">
              <a:avLst/>
            </a:prstGeom>
          </p:spPr>
        </p:pic>
        <p:sp>
          <p:nvSpPr>
            <p:cNvPr id="10" name="TextBox 9">
              <a:extLst>
                <a:ext uri="{FF2B5EF4-FFF2-40B4-BE49-F238E27FC236}">
                  <a16:creationId xmlns:a16="http://schemas.microsoft.com/office/drawing/2014/main" id="{3F4C4B7A-5AC9-A49E-C7E4-6517DEC8BD1D}"/>
                </a:ext>
              </a:extLst>
            </p:cNvPr>
            <p:cNvSpPr txBox="1"/>
            <p:nvPr/>
          </p:nvSpPr>
          <p:spPr>
            <a:xfrm>
              <a:off x="5401853" y="3789157"/>
              <a:ext cx="1458220" cy="646331"/>
            </a:xfrm>
            <a:prstGeom prst="rect">
              <a:avLst/>
            </a:prstGeom>
            <a:noFill/>
          </p:spPr>
          <p:txBody>
            <a:bodyPr wrap="none" rtlCol="0">
              <a:spAutoFit/>
            </a:bodyPr>
            <a:lstStyle/>
            <a:p>
              <a:pPr algn="ctr"/>
              <a:r>
                <a:rPr lang="en-US" dirty="0"/>
                <a:t>Transcription </a:t>
              </a:r>
            </a:p>
            <a:p>
              <a:pPr algn="ctr"/>
              <a:r>
                <a:rPr lang="en-US" dirty="0"/>
                <a:t>(query)</a:t>
              </a:r>
            </a:p>
          </p:txBody>
        </p:sp>
      </p:grpSp>
      <p:grpSp>
        <p:nvGrpSpPr>
          <p:cNvPr id="11" name="Group 10">
            <a:extLst>
              <a:ext uri="{FF2B5EF4-FFF2-40B4-BE49-F238E27FC236}">
                <a16:creationId xmlns:a16="http://schemas.microsoft.com/office/drawing/2014/main" id="{18991C96-8DE0-4039-EF9A-516F56E78705}"/>
              </a:ext>
            </a:extLst>
          </p:cNvPr>
          <p:cNvGrpSpPr/>
          <p:nvPr/>
        </p:nvGrpSpPr>
        <p:grpSpPr>
          <a:xfrm>
            <a:off x="2400762" y="2729543"/>
            <a:ext cx="2411228" cy="835742"/>
            <a:chOff x="2644878" y="2997097"/>
            <a:chExt cx="2411228" cy="835742"/>
          </a:xfrm>
        </p:grpSpPr>
        <p:grpSp>
          <p:nvGrpSpPr>
            <p:cNvPr id="12" name="Group 11">
              <a:extLst>
                <a:ext uri="{FF2B5EF4-FFF2-40B4-BE49-F238E27FC236}">
                  <a16:creationId xmlns:a16="http://schemas.microsoft.com/office/drawing/2014/main" id="{3E53EE56-57A7-9049-98F9-7BA9B4B7314A}"/>
                </a:ext>
              </a:extLst>
            </p:cNvPr>
            <p:cNvGrpSpPr/>
            <p:nvPr/>
          </p:nvGrpSpPr>
          <p:grpSpPr>
            <a:xfrm>
              <a:off x="2644878" y="2997097"/>
              <a:ext cx="2399079" cy="835742"/>
              <a:chOff x="2654710" y="2861187"/>
              <a:chExt cx="2399079" cy="835742"/>
            </a:xfrm>
          </p:grpSpPr>
          <p:sp>
            <p:nvSpPr>
              <p:cNvPr id="14" name="Rounded Rectangle 13">
                <a:extLst>
                  <a:ext uri="{FF2B5EF4-FFF2-40B4-BE49-F238E27FC236}">
                    <a16:creationId xmlns:a16="http://schemas.microsoft.com/office/drawing/2014/main" id="{4A49A14F-4060-7A23-83A6-0A105DA757C3}"/>
                  </a:ext>
                </a:extLst>
              </p:cNvPr>
              <p:cNvSpPr/>
              <p:nvPr/>
            </p:nvSpPr>
            <p:spPr>
              <a:xfrm>
                <a:off x="2654710" y="2861187"/>
                <a:ext cx="2399079" cy="835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8413E33-B22E-A937-7562-A083BD8C826D}"/>
                  </a:ext>
                </a:extLst>
              </p:cNvPr>
              <p:cNvSpPr txBox="1"/>
              <p:nvPr/>
            </p:nvSpPr>
            <p:spPr>
              <a:xfrm>
                <a:off x="2654710" y="2955892"/>
                <a:ext cx="2113935" cy="646331"/>
              </a:xfrm>
              <a:prstGeom prst="rect">
                <a:avLst/>
              </a:prstGeom>
              <a:noFill/>
            </p:spPr>
            <p:txBody>
              <a:bodyPr wrap="square" rtlCol="0">
                <a:spAutoFit/>
              </a:bodyPr>
              <a:lstStyle/>
              <a:p>
                <a:pPr algn="ctr"/>
                <a:r>
                  <a:rPr lang="en-US" dirty="0"/>
                  <a:t>Automatic Speech Recognition</a:t>
                </a:r>
              </a:p>
            </p:txBody>
          </p:sp>
        </p:grpSp>
        <p:pic>
          <p:nvPicPr>
            <p:cNvPr id="13" name="Graphic 12" descr="Gears">
              <a:extLst>
                <a:ext uri="{FF2B5EF4-FFF2-40B4-BE49-F238E27FC236}">
                  <a16:creationId xmlns:a16="http://schemas.microsoft.com/office/drawing/2014/main" id="{65330DCE-BF8E-8579-A5BD-E40BD828A6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5702" y="3083797"/>
              <a:ext cx="690404" cy="690404"/>
            </a:xfrm>
            <a:prstGeom prst="rect">
              <a:avLst/>
            </a:prstGeom>
          </p:spPr>
        </p:pic>
      </p:grpSp>
      <p:grpSp>
        <p:nvGrpSpPr>
          <p:cNvPr id="16" name="Group 15">
            <a:extLst>
              <a:ext uri="{FF2B5EF4-FFF2-40B4-BE49-F238E27FC236}">
                <a16:creationId xmlns:a16="http://schemas.microsoft.com/office/drawing/2014/main" id="{4F4F9FB7-66C3-3530-E377-ACCDC39EEBAE}"/>
              </a:ext>
            </a:extLst>
          </p:cNvPr>
          <p:cNvGrpSpPr/>
          <p:nvPr/>
        </p:nvGrpSpPr>
        <p:grpSpPr>
          <a:xfrm>
            <a:off x="6417261" y="2726368"/>
            <a:ext cx="2553447" cy="835742"/>
            <a:chOff x="2575224" y="2861187"/>
            <a:chExt cx="2193421" cy="835742"/>
          </a:xfrm>
        </p:grpSpPr>
        <p:sp>
          <p:nvSpPr>
            <p:cNvPr id="17" name="Rounded Rectangle 16">
              <a:extLst>
                <a:ext uri="{FF2B5EF4-FFF2-40B4-BE49-F238E27FC236}">
                  <a16:creationId xmlns:a16="http://schemas.microsoft.com/office/drawing/2014/main" id="{C8F44327-E1B5-B454-7BE9-E37529A5881D}"/>
                </a:ext>
              </a:extLst>
            </p:cNvPr>
            <p:cNvSpPr/>
            <p:nvPr/>
          </p:nvSpPr>
          <p:spPr>
            <a:xfrm>
              <a:off x="2885905" y="2861187"/>
              <a:ext cx="1882740" cy="8357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FF708FA-4E4A-A8F1-FB9C-62CC4B6CD99E}"/>
                </a:ext>
              </a:extLst>
            </p:cNvPr>
            <p:cNvSpPr txBox="1"/>
            <p:nvPr/>
          </p:nvSpPr>
          <p:spPr>
            <a:xfrm>
              <a:off x="2575224" y="2969874"/>
              <a:ext cx="2113935" cy="646331"/>
            </a:xfrm>
            <a:prstGeom prst="rect">
              <a:avLst/>
            </a:prstGeom>
            <a:noFill/>
          </p:spPr>
          <p:txBody>
            <a:bodyPr wrap="square" rtlCol="0">
              <a:spAutoFit/>
            </a:bodyPr>
            <a:lstStyle/>
            <a:p>
              <a:pPr algn="ctr"/>
              <a:r>
                <a:rPr lang="en-US" dirty="0"/>
                <a:t>Language</a:t>
              </a:r>
            </a:p>
            <a:p>
              <a:pPr algn="ctr"/>
              <a:r>
                <a:rPr lang="en-US" dirty="0"/>
                <a:t>Understanding</a:t>
              </a:r>
            </a:p>
          </p:txBody>
        </p:sp>
      </p:grpSp>
      <p:pic>
        <p:nvPicPr>
          <p:cNvPr id="19" name="Graphic 18" descr="Gears">
            <a:extLst>
              <a:ext uri="{FF2B5EF4-FFF2-40B4-BE49-F238E27FC236}">
                <a16:creationId xmlns:a16="http://schemas.microsoft.com/office/drawing/2014/main" id="{8DBD1E2A-0A65-90E1-7C80-68BD3404A5A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8475" y="2799037"/>
            <a:ext cx="690404" cy="690404"/>
          </a:xfrm>
          <a:prstGeom prst="rect">
            <a:avLst/>
          </a:prstGeom>
        </p:spPr>
      </p:pic>
      <p:cxnSp>
        <p:nvCxnSpPr>
          <p:cNvPr id="20" name="Straight Arrow Connector 19">
            <a:extLst>
              <a:ext uri="{FF2B5EF4-FFF2-40B4-BE49-F238E27FC236}">
                <a16:creationId xmlns:a16="http://schemas.microsoft.com/office/drawing/2014/main" id="{E28547D2-8E0C-E9C2-8080-F687CC62FD23}"/>
              </a:ext>
            </a:extLst>
          </p:cNvPr>
          <p:cNvCxnSpPr/>
          <p:nvPr/>
        </p:nvCxnSpPr>
        <p:spPr>
          <a:xfrm>
            <a:off x="1941092" y="3144239"/>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B2BB1B8-D571-FE32-36D7-61D0A3A64430}"/>
              </a:ext>
            </a:extLst>
          </p:cNvPr>
          <p:cNvCxnSpPr/>
          <p:nvPr/>
        </p:nvCxnSpPr>
        <p:spPr>
          <a:xfrm>
            <a:off x="4925206" y="3144239"/>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9E2E5BC-3F1C-D048-C9DA-7FCD7A770A4E}"/>
              </a:ext>
            </a:extLst>
          </p:cNvPr>
          <p:cNvCxnSpPr/>
          <p:nvPr/>
        </p:nvCxnSpPr>
        <p:spPr>
          <a:xfrm>
            <a:off x="6215693" y="3140753"/>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62AE311-1856-0A2B-4C10-9D43C111DC29}"/>
              </a:ext>
            </a:extLst>
          </p:cNvPr>
          <p:cNvCxnSpPr/>
          <p:nvPr/>
        </p:nvCxnSpPr>
        <p:spPr>
          <a:xfrm>
            <a:off x="9142006" y="3140753"/>
            <a:ext cx="403123"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F0E71ED-F0F7-7564-06D4-2B670CD2CB6F}"/>
              </a:ext>
            </a:extLst>
          </p:cNvPr>
          <p:cNvSpPr txBox="1"/>
          <p:nvPr/>
        </p:nvSpPr>
        <p:spPr>
          <a:xfrm>
            <a:off x="9777231" y="3503699"/>
            <a:ext cx="1383327" cy="369332"/>
          </a:xfrm>
          <a:prstGeom prst="rect">
            <a:avLst/>
          </a:prstGeom>
          <a:noFill/>
        </p:spPr>
        <p:txBody>
          <a:bodyPr wrap="none" rtlCol="0">
            <a:spAutoFit/>
          </a:bodyPr>
          <a:lstStyle/>
          <a:p>
            <a:pPr algn="ctr"/>
            <a:r>
              <a:rPr lang="en-US" dirty="0"/>
              <a:t>Logical form </a:t>
            </a:r>
          </a:p>
        </p:txBody>
      </p:sp>
      <p:grpSp>
        <p:nvGrpSpPr>
          <p:cNvPr id="26" name="Group 25">
            <a:extLst>
              <a:ext uri="{FF2B5EF4-FFF2-40B4-BE49-F238E27FC236}">
                <a16:creationId xmlns:a16="http://schemas.microsoft.com/office/drawing/2014/main" id="{302507AD-0D3D-CC85-24F0-30201FD7E278}"/>
              </a:ext>
            </a:extLst>
          </p:cNvPr>
          <p:cNvGrpSpPr/>
          <p:nvPr/>
        </p:nvGrpSpPr>
        <p:grpSpPr>
          <a:xfrm>
            <a:off x="6228607" y="940069"/>
            <a:ext cx="3158437" cy="2029968"/>
            <a:chOff x="6257807" y="1173129"/>
            <a:chExt cx="3158437" cy="2029968"/>
          </a:xfrm>
        </p:grpSpPr>
        <p:pic>
          <p:nvPicPr>
            <p:cNvPr id="27" name="Graphic 26" descr="Speech outline">
              <a:extLst>
                <a:ext uri="{FF2B5EF4-FFF2-40B4-BE49-F238E27FC236}">
                  <a16:creationId xmlns:a16="http://schemas.microsoft.com/office/drawing/2014/main" id="{F589A2A4-8266-3551-3FFF-DD79B449FF9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28" name="TextBox 27">
              <a:extLst>
                <a:ext uri="{FF2B5EF4-FFF2-40B4-BE49-F238E27FC236}">
                  <a16:creationId xmlns:a16="http://schemas.microsoft.com/office/drawing/2014/main" id="{BD2095D0-42DE-DCDD-2F5D-6BFEFB5E1B43}"/>
                </a:ext>
              </a:extLst>
            </p:cNvPr>
            <p:cNvSpPr txBox="1"/>
            <p:nvPr/>
          </p:nvSpPr>
          <p:spPr>
            <a:xfrm>
              <a:off x="6782032" y="1579848"/>
              <a:ext cx="2069109" cy="923330"/>
            </a:xfrm>
            <a:prstGeom prst="rect">
              <a:avLst/>
            </a:prstGeom>
            <a:noFill/>
          </p:spPr>
          <p:txBody>
            <a:bodyPr wrap="square" rtlCol="0">
              <a:spAutoFit/>
            </a:bodyPr>
            <a:lstStyle/>
            <a:p>
              <a:pPr algn="ctr"/>
              <a:r>
                <a:rPr lang="en-US" dirty="0"/>
                <a:t>Lots of annotated data required.</a:t>
              </a:r>
            </a:p>
            <a:p>
              <a:pPr algn="ctr"/>
              <a:r>
                <a:rPr lang="en-US" dirty="0"/>
                <a:t>Train with fewer ex?</a:t>
              </a:r>
            </a:p>
          </p:txBody>
        </p:sp>
      </p:grpSp>
      <p:grpSp>
        <p:nvGrpSpPr>
          <p:cNvPr id="29" name="Group 28">
            <a:extLst>
              <a:ext uri="{FF2B5EF4-FFF2-40B4-BE49-F238E27FC236}">
                <a16:creationId xmlns:a16="http://schemas.microsoft.com/office/drawing/2014/main" id="{D72006CF-DB0C-D5FB-CD29-B7B69A26E94A}"/>
              </a:ext>
            </a:extLst>
          </p:cNvPr>
          <p:cNvGrpSpPr/>
          <p:nvPr/>
        </p:nvGrpSpPr>
        <p:grpSpPr>
          <a:xfrm rot="10800000">
            <a:off x="4917902" y="3743094"/>
            <a:ext cx="3158437" cy="2029968"/>
            <a:chOff x="6257807" y="1173129"/>
            <a:chExt cx="3158437" cy="2029968"/>
          </a:xfrm>
        </p:grpSpPr>
        <p:pic>
          <p:nvPicPr>
            <p:cNvPr id="30" name="Graphic 29" descr="Speech outline">
              <a:extLst>
                <a:ext uri="{FF2B5EF4-FFF2-40B4-BE49-F238E27FC236}">
                  <a16:creationId xmlns:a16="http://schemas.microsoft.com/office/drawing/2014/main" id="{C0C7F34F-FBC1-5530-F13D-F93D9EE274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31" name="TextBox 30">
              <a:extLst>
                <a:ext uri="{FF2B5EF4-FFF2-40B4-BE49-F238E27FC236}">
                  <a16:creationId xmlns:a16="http://schemas.microsoft.com/office/drawing/2014/main" id="{0CA716B1-74FE-F289-A7E8-6C5419A2C970}"/>
                </a:ext>
              </a:extLst>
            </p:cNvPr>
            <p:cNvSpPr txBox="1"/>
            <p:nvPr/>
          </p:nvSpPr>
          <p:spPr>
            <a:xfrm rot="10800000">
              <a:off x="6782032" y="1579848"/>
              <a:ext cx="2069109" cy="923330"/>
            </a:xfrm>
            <a:prstGeom prst="rect">
              <a:avLst/>
            </a:prstGeom>
            <a:noFill/>
          </p:spPr>
          <p:txBody>
            <a:bodyPr wrap="square" rtlCol="0">
              <a:spAutoFit/>
            </a:bodyPr>
            <a:lstStyle/>
            <a:p>
              <a:pPr algn="ctr"/>
              <a:r>
                <a:rPr lang="en-US" dirty="0"/>
                <a:t>Pipeline system due to lack of E2E data. </a:t>
              </a:r>
            </a:p>
            <a:p>
              <a:pPr algn="ctr"/>
              <a:r>
                <a:rPr lang="en-US" dirty="0"/>
                <a:t>E2E system?</a:t>
              </a:r>
            </a:p>
          </p:txBody>
        </p:sp>
      </p:grpSp>
      <p:grpSp>
        <p:nvGrpSpPr>
          <p:cNvPr id="32" name="Group 31">
            <a:extLst>
              <a:ext uri="{FF2B5EF4-FFF2-40B4-BE49-F238E27FC236}">
                <a16:creationId xmlns:a16="http://schemas.microsoft.com/office/drawing/2014/main" id="{FC3B8373-23A9-6D4A-EB53-166F13992F06}"/>
              </a:ext>
            </a:extLst>
          </p:cNvPr>
          <p:cNvGrpSpPr/>
          <p:nvPr/>
        </p:nvGrpSpPr>
        <p:grpSpPr>
          <a:xfrm rot="10800000">
            <a:off x="7580240" y="3296456"/>
            <a:ext cx="3158437" cy="2029968"/>
            <a:chOff x="6257807" y="1173129"/>
            <a:chExt cx="3158437" cy="2029968"/>
          </a:xfrm>
        </p:grpSpPr>
        <p:pic>
          <p:nvPicPr>
            <p:cNvPr id="33" name="Graphic 32" descr="Speech outline">
              <a:extLst>
                <a:ext uri="{FF2B5EF4-FFF2-40B4-BE49-F238E27FC236}">
                  <a16:creationId xmlns:a16="http://schemas.microsoft.com/office/drawing/2014/main" id="{9D73FD06-6975-62C1-D140-AEF40D8422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807" y="1173129"/>
              <a:ext cx="3158437" cy="2029968"/>
            </a:xfrm>
            <a:prstGeom prst="rect">
              <a:avLst/>
            </a:prstGeom>
          </p:spPr>
        </p:pic>
        <p:sp>
          <p:nvSpPr>
            <p:cNvPr id="34" name="TextBox 33">
              <a:extLst>
                <a:ext uri="{FF2B5EF4-FFF2-40B4-BE49-F238E27FC236}">
                  <a16:creationId xmlns:a16="http://schemas.microsoft.com/office/drawing/2014/main" id="{60FD0EB9-819F-3ADD-253F-F54BDC902C96}"/>
                </a:ext>
              </a:extLst>
            </p:cNvPr>
            <p:cNvSpPr txBox="1"/>
            <p:nvPr/>
          </p:nvSpPr>
          <p:spPr>
            <a:xfrm rot="10800000">
              <a:off x="6782032" y="1579848"/>
              <a:ext cx="2069109" cy="923330"/>
            </a:xfrm>
            <a:prstGeom prst="rect">
              <a:avLst/>
            </a:prstGeom>
            <a:noFill/>
          </p:spPr>
          <p:txBody>
            <a:bodyPr wrap="square" rtlCol="0">
              <a:spAutoFit/>
            </a:bodyPr>
            <a:lstStyle/>
            <a:p>
              <a:pPr algn="ctr"/>
              <a:r>
                <a:rPr lang="en-US" dirty="0"/>
                <a:t>New domains? Universal Semantic Parsing?</a:t>
              </a:r>
            </a:p>
          </p:txBody>
        </p:sp>
      </p:grpSp>
      <p:sp>
        <p:nvSpPr>
          <p:cNvPr id="35" name="Oval 34">
            <a:extLst>
              <a:ext uri="{FF2B5EF4-FFF2-40B4-BE49-F238E27FC236}">
                <a16:creationId xmlns:a16="http://schemas.microsoft.com/office/drawing/2014/main" id="{8F8619BF-A79D-3E1F-890A-5B08B3D5BDC5}"/>
              </a:ext>
            </a:extLst>
          </p:cNvPr>
          <p:cNvSpPr/>
          <p:nvPr/>
        </p:nvSpPr>
        <p:spPr>
          <a:xfrm>
            <a:off x="7704211" y="3410969"/>
            <a:ext cx="415637" cy="415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6" name="Oval 35">
            <a:extLst>
              <a:ext uri="{FF2B5EF4-FFF2-40B4-BE49-F238E27FC236}">
                <a16:creationId xmlns:a16="http://schemas.microsoft.com/office/drawing/2014/main" id="{DF0518B7-146B-33EE-C61D-56300A8009BC}"/>
              </a:ext>
            </a:extLst>
          </p:cNvPr>
          <p:cNvSpPr/>
          <p:nvPr/>
        </p:nvSpPr>
        <p:spPr>
          <a:xfrm>
            <a:off x="8993752" y="1595176"/>
            <a:ext cx="415637" cy="415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7" name="Oval 36">
            <a:extLst>
              <a:ext uri="{FF2B5EF4-FFF2-40B4-BE49-F238E27FC236}">
                <a16:creationId xmlns:a16="http://schemas.microsoft.com/office/drawing/2014/main" id="{729F34F9-7DEF-F3AD-A9F5-E6DEC35304C5}"/>
              </a:ext>
            </a:extLst>
          </p:cNvPr>
          <p:cNvSpPr/>
          <p:nvPr/>
        </p:nvSpPr>
        <p:spPr>
          <a:xfrm>
            <a:off x="6309740" y="5444917"/>
            <a:ext cx="415637" cy="415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8" name="Oval 37">
            <a:extLst>
              <a:ext uri="{FF2B5EF4-FFF2-40B4-BE49-F238E27FC236}">
                <a16:creationId xmlns:a16="http://schemas.microsoft.com/office/drawing/2014/main" id="{5F113A6F-5931-116F-B335-4A796C772875}"/>
              </a:ext>
            </a:extLst>
          </p:cNvPr>
          <p:cNvSpPr/>
          <p:nvPr/>
        </p:nvSpPr>
        <p:spPr>
          <a:xfrm>
            <a:off x="8991870" y="5011002"/>
            <a:ext cx="415637" cy="415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a:extLst>
              <a:ext uri="{FF2B5EF4-FFF2-40B4-BE49-F238E27FC236}">
                <a16:creationId xmlns:a16="http://schemas.microsoft.com/office/drawing/2014/main" id="{3C4A316D-80C3-BCB1-EADA-AE95562D76F7}"/>
              </a:ext>
            </a:extLst>
          </p:cNvPr>
          <p:cNvGrpSpPr/>
          <p:nvPr/>
        </p:nvGrpSpPr>
        <p:grpSpPr>
          <a:xfrm>
            <a:off x="10002046" y="2681756"/>
            <a:ext cx="763658" cy="800119"/>
            <a:chOff x="924439" y="1435617"/>
            <a:chExt cx="1140077" cy="1194509"/>
          </a:xfrm>
          <a:solidFill>
            <a:schemeClr val="tx1"/>
          </a:solidFill>
        </p:grpSpPr>
        <p:sp>
          <p:nvSpPr>
            <p:cNvPr id="40" name="Oval 39">
              <a:extLst>
                <a:ext uri="{FF2B5EF4-FFF2-40B4-BE49-F238E27FC236}">
                  <a16:creationId xmlns:a16="http://schemas.microsoft.com/office/drawing/2014/main" id="{4E2B7F2B-BCE0-82B1-39CE-2889E59FE179}"/>
                </a:ext>
              </a:extLst>
            </p:cNvPr>
            <p:cNvSpPr/>
            <p:nvPr/>
          </p:nvSpPr>
          <p:spPr>
            <a:xfrm>
              <a:off x="1491150" y="1892961"/>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BBA07B8-E04E-9AA7-45A9-D61554082054}"/>
                </a:ext>
              </a:extLst>
            </p:cNvPr>
            <p:cNvSpPr/>
            <p:nvPr/>
          </p:nvSpPr>
          <p:spPr>
            <a:xfrm>
              <a:off x="1215316" y="2343443"/>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78F591C-14F7-BA1B-FA68-04FF7588C5F2}"/>
                </a:ext>
              </a:extLst>
            </p:cNvPr>
            <p:cNvSpPr/>
            <p:nvPr/>
          </p:nvSpPr>
          <p:spPr>
            <a:xfrm>
              <a:off x="1777833" y="2343443"/>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13DD4311-A588-935A-B5FA-4542E670BE88}"/>
                </a:ext>
              </a:extLst>
            </p:cNvPr>
            <p:cNvCxnSpPr>
              <a:cxnSpLocks/>
            </p:cNvCxnSpPr>
            <p:nvPr/>
          </p:nvCxnSpPr>
          <p:spPr>
            <a:xfrm flipH="1">
              <a:off x="1341743" y="2049898"/>
              <a:ext cx="298007" cy="45734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F49A0B3-DC66-0F39-5665-004DE5D67007}"/>
                </a:ext>
              </a:extLst>
            </p:cNvPr>
            <p:cNvCxnSpPr>
              <a:cxnSpLocks/>
            </p:cNvCxnSpPr>
            <p:nvPr/>
          </p:nvCxnSpPr>
          <p:spPr>
            <a:xfrm>
              <a:off x="1639750" y="2049898"/>
              <a:ext cx="287490" cy="45734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2F5A36C-FCDB-7F46-4DF9-68F847A3B694}"/>
                </a:ext>
              </a:extLst>
            </p:cNvPr>
            <p:cNvSpPr/>
            <p:nvPr/>
          </p:nvSpPr>
          <p:spPr>
            <a:xfrm>
              <a:off x="1200273" y="1435617"/>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2105A02-7B88-9A47-75A1-73C2FBF9E2EC}"/>
                </a:ext>
              </a:extLst>
            </p:cNvPr>
            <p:cNvSpPr/>
            <p:nvPr/>
          </p:nvSpPr>
          <p:spPr>
            <a:xfrm>
              <a:off x="924439" y="1886099"/>
              <a:ext cx="286683" cy="28668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9CD5255-4324-BEC9-8A2C-6EB938EBDB43}"/>
                </a:ext>
              </a:extLst>
            </p:cNvPr>
            <p:cNvCxnSpPr>
              <a:cxnSpLocks/>
            </p:cNvCxnSpPr>
            <p:nvPr/>
          </p:nvCxnSpPr>
          <p:spPr>
            <a:xfrm flipH="1">
              <a:off x="1062294" y="1602465"/>
              <a:ext cx="286579" cy="44743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DD73FF9-935B-E472-246E-54D49C45757A}"/>
                </a:ext>
              </a:extLst>
            </p:cNvPr>
            <p:cNvCxnSpPr>
              <a:cxnSpLocks/>
            </p:cNvCxnSpPr>
            <p:nvPr/>
          </p:nvCxnSpPr>
          <p:spPr>
            <a:xfrm>
              <a:off x="1341743" y="1602465"/>
              <a:ext cx="298007" cy="44743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036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5"/>
                                        </p:tgtEl>
                                      </p:cBhvr>
                                    </p:animEffect>
                                    <p:animScale>
                                      <p:cBhvr>
                                        <p:cTn id="7" dur="250" autoRev="1" fill="hold"/>
                                        <p:tgtEl>
                                          <p:spTgt spid="3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7"/>
                                        </p:tgtEl>
                                      </p:cBhvr>
                                    </p:animEffect>
                                    <p:animScale>
                                      <p:cBhvr>
                                        <p:cTn id="12" dur="250" autoRev="1" fill="hold"/>
                                        <p:tgtEl>
                                          <p:spTgt spid="37"/>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6"/>
                                        </p:tgtEl>
                                      </p:cBhvr>
                                    </p:animEffect>
                                    <p:animScale>
                                      <p:cBhvr>
                                        <p:cTn id="17" dur="250" autoRev="1" fill="hold"/>
                                        <p:tgtEl>
                                          <p:spTgt spid="36"/>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38"/>
                                        </p:tgtEl>
                                      </p:cBhvr>
                                    </p:animEffect>
                                    <p:animScale>
                                      <p:cBhvr>
                                        <p:cTn id="22" dur="250" autoRev="1" fill="hold"/>
                                        <p:tgtEl>
                                          <p:spTgt spid="3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2EE0C0C-4522-F6F1-4252-7E723AA4DDC8}"/>
              </a:ext>
            </a:extLst>
          </p:cNvPr>
          <p:cNvSpPr>
            <a:spLocks noGrp="1"/>
          </p:cNvSpPr>
          <p:nvPr>
            <p:ph type="dt" sz="half" idx="10"/>
          </p:nvPr>
        </p:nvSpPr>
        <p:spPr/>
        <p:txBody>
          <a:bodyPr/>
          <a:lstStyle/>
          <a:p>
            <a:fld id="{B2A7E908-6EDA-8944-81F5-481C126454F1}" type="datetime1">
              <a:rPr lang="en-US" smtClean="0"/>
              <a:t>5/22/22</a:t>
            </a:fld>
            <a:endParaRPr lang="en-US"/>
          </a:p>
        </p:txBody>
      </p:sp>
      <p:sp>
        <p:nvSpPr>
          <p:cNvPr id="4" name="Footer Placeholder 3">
            <a:extLst>
              <a:ext uri="{FF2B5EF4-FFF2-40B4-BE49-F238E27FC236}">
                <a16:creationId xmlns:a16="http://schemas.microsoft.com/office/drawing/2014/main" id="{8DD37711-B8B3-0693-C8AB-BE23BBB03DBE}"/>
              </a:ext>
            </a:extLst>
          </p:cNvPr>
          <p:cNvSpPr>
            <a:spLocks noGrp="1"/>
          </p:cNvSpPr>
          <p:nvPr>
            <p:ph type="ftr" sz="quarter" idx="11"/>
          </p:nvPr>
        </p:nvSpPr>
        <p:spPr/>
        <p:txBody>
          <a:bodyPr/>
          <a:lstStyle/>
          <a:p>
            <a:r>
              <a:rPr lang="en-US"/>
              <a:t>Dissertation Proposal - Subendhu Rongali</a:t>
            </a:r>
          </a:p>
        </p:txBody>
      </p:sp>
      <p:sp>
        <p:nvSpPr>
          <p:cNvPr id="5" name="Slide Number Placeholder 4">
            <a:extLst>
              <a:ext uri="{FF2B5EF4-FFF2-40B4-BE49-F238E27FC236}">
                <a16:creationId xmlns:a16="http://schemas.microsoft.com/office/drawing/2014/main" id="{2E165FD3-FD57-C7D2-F6E7-7F271E493B3E}"/>
              </a:ext>
            </a:extLst>
          </p:cNvPr>
          <p:cNvSpPr>
            <a:spLocks noGrp="1"/>
          </p:cNvSpPr>
          <p:nvPr>
            <p:ph type="sldNum" sz="quarter" idx="12"/>
          </p:nvPr>
        </p:nvSpPr>
        <p:spPr/>
        <p:txBody>
          <a:bodyPr/>
          <a:lstStyle/>
          <a:p>
            <a:pPr algn="r"/>
            <a:fld id="{D7ADE906-F283-C946-BC01-81E82A8FB615}" type="slidenum">
              <a:rPr lang="en-US" smtClean="0"/>
              <a:pPr algn="r"/>
              <a:t>91</a:t>
            </a:fld>
            <a:endParaRPr lang="en-US" dirty="0"/>
          </a:p>
        </p:txBody>
      </p:sp>
      <p:sp>
        <p:nvSpPr>
          <p:cNvPr id="8" name="Rectangle 7">
            <a:extLst>
              <a:ext uri="{FF2B5EF4-FFF2-40B4-BE49-F238E27FC236}">
                <a16:creationId xmlns:a16="http://schemas.microsoft.com/office/drawing/2014/main" id="{0E4DFF44-DC38-460F-DCEA-B55A31D85C56}"/>
              </a:ext>
            </a:extLst>
          </p:cNvPr>
          <p:cNvSpPr/>
          <p:nvPr/>
        </p:nvSpPr>
        <p:spPr>
          <a:xfrm>
            <a:off x="2208068" y="2367296"/>
            <a:ext cx="3838948" cy="17634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029452-E149-748A-644D-03C8A405FC59}"/>
              </a:ext>
            </a:extLst>
          </p:cNvPr>
          <p:cNvSpPr/>
          <p:nvPr/>
        </p:nvSpPr>
        <p:spPr>
          <a:xfrm>
            <a:off x="6308270" y="2367296"/>
            <a:ext cx="3838948" cy="17634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018B603-F42D-370C-2B53-5E6E59BB607A}"/>
              </a:ext>
            </a:extLst>
          </p:cNvPr>
          <p:cNvSpPr/>
          <p:nvPr/>
        </p:nvSpPr>
        <p:spPr>
          <a:xfrm>
            <a:off x="2208068" y="4342350"/>
            <a:ext cx="3838948" cy="17634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8A0802-353D-A132-CBFD-E2C7B8D908FA}"/>
              </a:ext>
            </a:extLst>
          </p:cNvPr>
          <p:cNvSpPr/>
          <p:nvPr/>
        </p:nvSpPr>
        <p:spPr>
          <a:xfrm>
            <a:off x="6308270" y="4342350"/>
            <a:ext cx="3838948" cy="17634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53C0F1E1-93FD-BF43-3B92-943B1B893F25}"/>
              </a:ext>
            </a:extLst>
          </p:cNvPr>
          <p:cNvGrpSpPr/>
          <p:nvPr/>
        </p:nvGrpSpPr>
        <p:grpSpPr>
          <a:xfrm>
            <a:off x="2208068" y="392242"/>
            <a:ext cx="7939150" cy="1763486"/>
            <a:chOff x="2208068" y="245281"/>
            <a:chExt cx="7939150" cy="1763486"/>
          </a:xfrm>
        </p:grpSpPr>
        <p:sp>
          <p:nvSpPr>
            <p:cNvPr id="12" name="Rectangle 11">
              <a:extLst>
                <a:ext uri="{FF2B5EF4-FFF2-40B4-BE49-F238E27FC236}">
                  <a16:creationId xmlns:a16="http://schemas.microsoft.com/office/drawing/2014/main" id="{35D1530D-A522-2B7A-0910-4549270D002F}"/>
                </a:ext>
              </a:extLst>
            </p:cNvPr>
            <p:cNvSpPr/>
            <p:nvPr/>
          </p:nvSpPr>
          <p:spPr>
            <a:xfrm>
              <a:off x="2208068" y="245281"/>
              <a:ext cx="7939150" cy="17634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3" name="TextBox 12">
              <a:extLst>
                <a:ext uri="{FF2B5EF4-FFF2-40B4-BE49-F238E27FC236}">
                  <a16:creationId xmlns:a16="http://schemas.microsoft.com/office/drawing/2014/main" id="{4DBC3A94-9F69-BB09-8BED-9B87D6C4C32C}"/>
                </a:ext>
              </a:extLst>
            </p:cNvPr>
            <p:cNvSpPr txBox="1"/>
            <p:nvPr/>
          </p:nvSpPr>
          <p:spPr>
            <a:xfrm>
              <a:off x="4765222" y="868177"/>
              <a:ext cx="5216978" cy="923330"/>
            </a:xfrm>
            <a:prstGeom prst="rect">
              <a:avLst/>
            </a:prstGeom>
            <a:noFill/>
          </p:spPr>
          <p:txBody>
            <a:bodyPr wrap="square" rtlCol="0">
              <a:spAutoFit/>
            </a:bodyPr>
            <a:lstStyle/>
            <a:p>
              <a:r>
                <a:rPr lang="en-US" b="1" dirty="0">
                  <a:solidFill>
                    <a:schemeClr val="tx2"/>
                  </a:solidFill>
                </a:rPr>
                <a:t>Subendhu Rongali</a:t>
              </a:r>
            </a:p>
            <a:p>
              <a:r>
                <a:rPr lang="en-US" b="1" dirty="0">
                  <a:solidFill>
                    <a:schemeClr val="tx2"/>
                  </a:solidFill>
                </a:rPr>
                <a:t>Email</a:t>
              </a:r>
              <a:r>
                <a:rPr lang="en-US" dirty="0">
                  <a:solidFill>
                    <a:schemeClr val="tx2"/>
                  </a:solidFill>
                </a:rPr>
                <a:t>:      srongali@cs.umass.edu</a:t>
              </a:r>
            </a:p>
            <a:p>
              <a:r>
                <a:rPr lang="en-US" b="1" dirty="0">
                  <a:solidFill>
                    <a:schemeClr val="tx2"/>
                  </a:solidFill>
                </a:rPr>
                <a:t>Website</a:t>
              </a:r>
              <a:r>
                <a:rPr lang="en-US" dirty="0">
                  <a:solidFill>
                    <a:schemeClr val="tx2"/>
                  </a:solidFill>
                </a:rPr>
                <a:t>: https://people.cs.umass.edu/~srongali</a:t>
              </a:r>
            </a:p>
          </p:txBody>
        </p:sp>
        <p:pic>
          <p:nvPicPr>
            <p:cNvPr id="15" name="Picture 14">
              <a:extLst>
                <a:ext uri="{FF2B5EF4-FFF2-40B4-BE49-F238E27FC236}">
                  <a16:creationId xmlns:a16="http://schemas.microsoft.com/office/drawing/2014/main" id="{AD6710E5-508A-65EC-C844-4B190C5EAF24}"/>
                </a:ext>
              </a:extLst>
            </p:cNvPr>
            <p:cNvPicPr>
              <a:picLocks noChangeAspect="1"/>
            </p:cNvPicPr>
            <p:nvPr/>
          </p:nvPicPr>
          <p:blipFill>
            <a:blip r:embed="rId3"/>
            <a:stretch>
              <a:fillRect/>
            </a:stretch>
          </p:blipFill>
          <p:spPr>
            <a:xfrm>
              <a:off x="3100411" y="411688"/>
              <a:ext cx="1321216" cy="1379819"/>
            </a:xfrm>
            <a:prstGeom prst="rect">
              <a:avLst/>
            </a:prstGeom>
          </p:spPr>
        </p:pic>
        <p:sp>
          <p:nvSpPr>
            <p:cNvPr id="16" name="TextBox 15">
              <a:extLst>
                <a:ext uri="{FF2B5EF4-FFF2-40B4-BE49-F238E27FC236}">
                  <a16:creationId xmlns:a16="http://schemas.microsoft.com/office/drawing/2014/main" id="{6D78E8E1-BC80-B061-ECC5-1A6D3722C692}"/>
                </a:ext>
              </a:extLst>
            </p:cNvPr>
            <p:cNvSpPr txBox="1"/>
            <p:nvPr/>
          </p:nvSpPr>
          <p:spPr>
            <a:xfrm>
              <a:off x="4421627" y="415642"/>
              <a:ext cx="5216978" cy="369332"/>
            </a:xfrm>
            <a:prstGeom prst="rect">
              <a:avLst/>
            </a:prstGeom>
            <a:noFill/>
          </p:spPr>
          <p:txBody>
            <a:bodyPr wrap="square" rtlCol="0">
              <a:spAutoFit/>
            </a:bodyPr>
            <a:lstStyle/>
            <a:p>
              <a:pPr algn="ctr"/>
              <a:r>
                <a:rPr lang="en-US" dirty="0">
                  <a:solidFill>
                    <a:schemeClr val="tx2"/>
                  </a:solidFill>
                </a:rPr>
                <a:t>THANK YOU!</a:t>
              </a:r>
            </a:p>
          </p:txBody>
        </p:sp>
      </p:grpSp>
      <p:sp>
        <p:nvSpPr>
          <p:cNvPr id="17" name="TextBox 16">
            <a:extLst>
              <a:ext uri="{FF2B5EF4-FFF2-40B4-BE49-F238E27FC236}">
                <a16:creationId xmlns:a16="http://schemas.microsoft.com/office/drawing/2014/main" id="{331F6DB3-FAC7-C6FC-6C96-EC09A7083147}"/>
              </a:ext>
            </a:extLst>
          </p:cNvPr>
          <p:cNvSpPr txBox="1"/>
          <p:nvPr/>
        </p:nvSpPr>
        <p:spPr>
          <a:xfrm>
            <a:off x="2782663" y="2648874"/>
            <a:ext cx="3045278" cy="1200329"/>
          </a:xfrm>
          <a:prstGeom prst="rect">
            <a:avLst/>
          </a:prstGeom>
          <a:noFill/>
        </p:spPr>
        <p:txBody>
          <a:bodyPr wrap="square" rtlCol="0">
            <a:spAutoFit/>
          </a:bodyPr>
          <a:lstStyle/>
          <a:p>
            <a:pPr algn="r"/>
            <a:r>
              <a:rPr lang="en-US" dirty="0">
                <a:solidFill>
                  <a:schemeClr val="tx2"/>
                </a:solidFill>
              </a:rPr>
              <a:t>A State-of-the-Art Language Understanding System for Semantic Parsing </a:t>
            </a:r>
            <a:br>
              <a:rPr lang="en-US" dirty="0"/>
            </a:br>
            <a:r>
              <a:rPr lang="en-US" i="1" dirty="0">
                <a:solidFill>
                  <a:schemeClr val="bg1">
                    <a:lumMod val="50000"/>
                  </a:schemeClr>
                </a:solidFill>
              </a:rPr>
              <a:t>WWW 2020</a:t>
            </a:r>
          </a:p>
        </p:txBody>
      </p:sp>
      <p:sp>
        <p:nvSpPr>
          <p:cNvPr id="18" name="TextBox 17">
            <a:extLst>
              <a:ext uri="{FF2B5EF4-FFF2-40B4-BE49-F238E27FC236}">
                <a16:creationId xmlns:a16="http://schemas.microsoft.com/office/drawing/2014/main" id="{EBDC1F4C-2AB7-B7FA-3D21-AD103B3BE9EE}"/>
              </a:ext>
            </a:extLst>
          </p:cNvPr>
          <p:cNvSpPr txBox="1"/>
          <p:nvPr/>
        </p:nvSpPr>
        <p:spPr>
          <a:xfrm>
            <a:off x="6496865" y="2648874"/>
            <a:ext cx="3045278" cy="1477328"/>
          </a:xfrm>
          <a:prstGeom prst="rect">
            <a:avLst/>
          </a:prstGeom>
          <a:noFill/>
        </p:spPr>
        <p:txBody>
          <a:bodyPr wrap="square" rtlCol="0">
            <a:spAutoFit/>
          </a:bodyPr>
          <a:lstStyle/>
          <a:p>
            <a:r>
              <a:rPr lang="en-US" dirty="0">
                <a:solidFill>
                  <a:schemeClr val="tx2"/>
                </a:solidFill>
              </a:rPr>
              <a:t>An End-to-End System for Spoken Language Understanding</a:t>
            </a:r>
            <a:br>
              <a:rPr lang="en-US" dirty="0"/>
            </a:br>
            <a:r>
              <a:rPr lang="en-US" i="1" dirty="0">
                <a:solidFill>
                  <a:schemeClr val="bg1">
                    <a:lumMod val="50000"/>
                  </a:schemeClr>
                </a:solidFill>
              </a:rPr>
              <a:t>AAAI 2021</a:t>
            </a:r>
          </a:p>
          <a:p>
            <a:endParaRPr lang="en-US" i="1" dirty="0">
              <a:solidFill>
                <a:schemeClr val="bg1">
                  <a:lumMod val="50000"/>
                </a:schemeClr>
              </a:solidFill>
            </a:endParaRPr>
          </a:p>
        </p:txBody>
      </p:sp>
      <p:sp>
        <p:nvSpPr>
          <p:cNvPr id="19" name="TextBox 18">
            <a:extLst>
              <a:ext uri="{FF2B5EF4-FFF2-40B4-BE49-F238E27FC236}">
                <a16:creationId xmlns:a16="http://schemas.microsoft.com/office/drawing/2014/main" id="{FA6E2DC1-2593-A0D0-939C-370C8A0542D1}"/>
              </a:ext>
            </a:extLst>
          </p:cNvPr>
          <p:cNvSpPr txBox="1"/>
          <p:nvPr/>
        </p:nvSpPr>
        <p:spPr>
          <a:xfrm>
            <a:off x="2847979" y="4762428"/>
            <a:ext cx="3045278" cy="923330"/>
          </a:xfrm>
          <a:prstGeom prst="rect">
            <a:avLst/>
          </a:prstGeom>
          <a:noFill/>
        </p:spPr>
        <p:txBody>
          <a:bodyPr wrap="square" rtlCol="0">
            <a:spAutoFit/>
          </a:bodyPr>
          <a:lstStyle/>
          <a:p>
            <a:pPr algn="r"/>
            <a:r>
              <a:rPr lang="en-US" dirty="0">
                <a:solidFill>
                  <a:schemeClr val="tx2"/>
                </a:solidFill>
              </a:rPr>
              <a:t>Semantic Parsing with Very Little Data </a:t>
            </a:r>
            <a:br>
              <a:rPr lang="en-US" dirty="0"/>
            </a:br>
            <a:r>
              <a:rPr lang="en-US" i="1" dirty="0">
                <a:solidFill>
                  <a:schemeClr val="bg1">
                    <a:lumMod val="50000"/>
                  </a:schemeClr>
                </a:solidFill>
              </a:rPr>
              <a:t>IJCAI 2022</a:t>
            </a:r>
          </a:p>
        </p:txBody>
      </p:sp>
      <p:sp>
        <p:nvSpPr>
          <p:cNvPr id="20" name="TextBox 19">
            <a:extLst>
              <a:ext uri="{FF2B5EF4-FFF2-40B4-BE49-F238E27FC236}">
                <a16:creationId xmlns:a16="http://schemas.microsoft.com/office/drawing/2014/main" id="{6E1A155C-A894-F267-8093-8C24FFB4B711}"/>
              </a:ext>
            </a:extLst>
          </p:cNvPr>
          <p:cNvSpPr txBox="1"/>
          <p:nvPr/>
        </p:nvSpPr>
        <p:spPr>
          <a:xfrm>
            <a:off x="6451145" y="4762428"/>
            <a:ext cx="3045278" cy="923330"/>
          </a:xfrm>
          <a:prstGeom prst="rect">
            <a:avLst/>
          </a:prstGeom>
          <a:noFill/>
        </p:spPr>
        <p:txBody>
          <a:bodyPr wrap="square" rtlCol="0">
            <a:spAutoFit/>
          </a:bodyPr>
          <a:lstStyle/>
          <a:p>
            <a:r>
              <a:rPr lang="en-US" dirty="0">
                <a:solidFill>
                  <a:schemeClr val="tx2"/>
                </a:solidFill>
              </a:rPr>
              <a:t>Zero-shot Domain Adaptation for Semantic Parsing </a:t>
            </a:r>
            <a:br>
              <a:rPr lang="en-US" dirty="0"/>
            </a:br>
            <a:r>
              <a:rPr lang="en-US" i="1" dirty="0">
                <a:solidFill>
                  <a:schemeClr val="bg1">
                    <a:lumMod val="50000"/>
                  </a:schemeClr>
                </a:solidFill>
              </a:rPr>
              <a:t>Upcoming Work</a:t>
            </a:r>
          </a:p>
        </p:txBody>
      </p:sp>
      <p:grpSp>
        <p:nvGrpSpPr>
          <p:cNvPr id="55" name="Group 54">
            <a:extLst>
              <a:ext uri="{FF2B5EF4-FFF2-40B4-BE49-F238E27FC236}">
                <a16:creationId xmlns:a16="http://schemas.microsoft.com/office/drawing/2014/main" id="{0FD12C1D-9BE3-34C0-140C-7413AE1D0BED}"/>
              </a:ext>
            </a:extLst>
          </p:cNvPr>
          <p:cNvGrpSpPr/>
          <p:nvPr/>
        </p:nvGrpSpPr>
        <p:grpSpPr>
          <a:xfrm>
            <a:off x="2521409" y="2857305"/>
            <a:ext cx="763658" cy="800119"/>
            <a:chOff x="924439" y="1435617"/>
            <a:chExt cx="1140077" cy="1194509"/>
          </a:xfrm>
        </p:grpSpPr>
        <p:sp>
          <p:nvSpPr>
            <p:cNvPr id="24" name="Oval 23">
              <a:extLst>
                <a:ext uri="{FF2B5EF4-FFF2-40B4-BE49-F238E27FC236}">
                  <a16:creationId xmlns:a16="http://schemas.microsoft.com/office/drawing/2014/main" id="{31843FC4-0F83-009E-C301-01CCF9C0F45D}"/>
                </a:ext>
              </a:extLst>
            </p:cNvPr>
            <p:cNvSpPr/>
            <p:nvPr/>
          </p:nvSpPr>
          <p:spPr>
            <a:xfrm>
              <a:off x="1491150" y="1892961"/>
              <a:ext cx="286683" cy="2866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AA5164F-750A-A915-EB0C-EBF0E958081E}"/>
                </a:ext>
              </a:extLst>
            </p:cNvPr>
            <p:cNvSpPr/>
            <p:nvPr/>
          </p:nvSpPr>
          <p:spPr>
            <a:xfrm>
              <a:off x="1215316" y="2343443"/>
              <a:ext cx="286683" cy="2866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6B71466-C256-1D7B-24EF-D8B5C6117133}"/>
                </a:ext>
              </a:extLst>
            </p:cNvPr>
            <p:cNvSpPr/>
            <p:nvPr/>
          </p:nvSpPr>
          <p:spPr>
            <a:xfrm>
              <a:off x="1777833" y="2343443"/>
              <a:ext cx="286683" cy="2866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3F7095B2-285F-B196-7484-3D2CD8ADCD52}"/>
                </a:ext>
              </a:extLst>
            </p:cNvPr>
            <p:cNvCxnSpPr>
              <a:cxnSpLocks/>
            </p:cNvCxnSpPr>
            <p:nvPr/>
          </p:nvCxnSpPr>
          <p:spPr>
            <a:xfrm flipH="1">
              <a:off x="1341743" y="2049898"/>
              <a:ext cx="298007" cy="45734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B10CAC-B859-888F-15E1-E6AF6102BA45}"/>
                </a:ext>
              </a:extLst>
            </p:cNvPr>
            <p:cNvCxnSpPr>
              <a:cxnSpLocks/>
            </p:cNvCxnSpPr>
            <p:nvPr/>
          </p:nvCxnSpPr>
          <p:spPr>
            <a:xfrm>
              <a:off x="1639750" y="2049898"/>
              <a:ext cx="287490" cy="45734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B1327006-B49E-C65D-37B0-5AFD5E8566CB}"/>
                </a:ext>
              </a:extLst>
            </p:cNvPr>
            <p:cNvSpPr/>
            <p:nvPr/>
          </p:nvSpPr>
          <p:spPr>
            <a:xfrm>
              <a:off x="1200273" y="1435617"/>
              <a:ext cx="286683" cy="2866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1C2BD37-72E7-AA4F-5747-C898BF371293}"/>
                </a:ext>
              </a:extLst>
            </p:cNvPr>
            <p:cNvSpPr/>
            <p:nvPr/>
          </p:nvSpPr>
          <p:spPr>
            <a:xfrm>
              <a:off x="924439" y="1886099"/>
              <a:ext cx="286683" cy="2866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1AD94290-1778-3B5D-FED3-C2C57B0AF745}"/>
                </a:ext>
              </a:extLst>
            </p:cNvPr>
            <p:cNvCxnSpPr>
              <a:cxnSpLocks/>
            </p:cNvCxnSpPr>
            <p:nvPr/>
          </p:nvCxnSpPr>
          <p:spPr>
            <a:xfrm flipH="1">
              <a:off x="1062294" y="1602465"/>
              <a:ext cx="286579" cy="44743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9C3F682-B5C0-30CF-8803-99F6CDF0326A}"/>
                </a:ext>
              </a:extLst>
            </p:cNvPr>
            <p:cNvCxnSpPr>
              <a:cxnSpLocks/>
            </p:cNvCxnSpPr>
            <p:nvPr/>
          </p:nvCxnSpPr>
          <p:spPr>
            <a:xfrm>
              <a:off x="1341743" y="1602465"/>
              <a:ext cx="298007" cy="44743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D6B7B17C-6F85-9DDC-F4CD-E6200CB222D5}"/>
              </a:ext>
            </a:extLst>
          </p:cNvPr>
          <p:cNvGrpSpPr/>
          <p:nvPr/>
        </p:nvGrpSpPr>
        <p:grpSpPr>
          <a:xfrm>
            <a:off x="2548978" y="4794320"/>
            <a:ext cx="763658" cy="800119"/>
            <a:chOff x="924439" y="1435617"/>
            <a:chExt cx="1140077" cy="1194509"/>
          </a:xfrm>
          <a:solidFill>
            <a:srgbClr val="FF0000"/>
          </a:solidFill>
        </p:grpSpPr>
        <p:sp>
          <p:nvSpPr>
            <p:cNvPr id="57" name="Oval 56">
              <a:extLst>
                <a:ext uri="{FF2B5EF4-FFF2-40B4-BE49-F238E27FC236}">
                  <a16:creationId xmlns:a16="http://schemas.microsoft.com/office/drawing/2014/main" id="{FB560FF2-ED4B-B0E4-5EAC-32DB9ED5EFC7}"/>
                </a:ext>
              </a:extLst>
            </p:cNvPr>
            <p:cNvSpPr/>
            <p:nvPr/>
          </p:nvSpPr>
          <p:spPr>
            <a:xfrm>
              <a:off x="1491150" y="1892961"/>
              <a:ext cx="286683" cy="286683"/>
            </a:xfrm>
            <a:prstGeom prst="ellipse">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E3A7FAEC-8891-BF98-5AE6-CCFD37DB7DAE}"/>
                </a:ext>
              </a:extLst>
            </p:cNvPr>
            <p:cNvSpPr/>
            <p:nvPr/>
          </p:nvSpPr>
          <p:spPr>
            <a:xfrm>
              <a:off x="1215316" y="2343443"/>
              <a:ext cx="286683" cy="286683"/>
            </a:xfrm>
            <a:prstGeom prst="ellipse">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524B44D-8562-CB94-E152-474CDAEEB022}"/>
                </a:ext>
              </a:extLst>
            </p:cNvPr>
            <p:cNvSpPr/>
            <p:nvPr/>
          </p:nvSpPr>
          <p:spPr>
            <a:xfrm>
              <a:off x="1777833" y="2343443"/>
              <a:ext cx="286683" cy="286683"/>
            </a:xfrm>
            <a:prstGeom prst="ellipse">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4C37E346-74D7-02AA-C7AD-7A3B857EB462}"/>
                </a:ext>
              </a:extLst>
            </p:cNvPr>
            <p:cNvCxnSpPr>
              <a:cxnSpLocks/>
            </p:cNvCxnSpPr>
            <p:nvPr/>
          </p:nvCxnSpPr>
          <p:spPr>
            <a:xfrm flipH="1">
              <a:off x="1341743" y="2049898"/>
              <a:ext cx="298007" cy="45734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6FA5FE-26CF-4658-7011-3C50C79544FB}"/>
                </a:ext>
              </a:extLst>
            </p:cNvPr>
            <p:cNvCxnSpPr>
              <a:cxnSpLocks/>
            </p:cNvCxnSpPr>
            <p:nvPr/>
          </p:nvCxnSpPr>
          <p:spPr>
            <a:xfrm>
              <a:off x="1639750" y="2049898"/>
              <a:ext cx="287490" cy="45734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16EE8E88-ACF1-267D-32BC-D5464F297929}"/>
                </a:ext>
              </a:extLst>
            </p:cNvPr>
            <p:cNvSpPr/>
            <p:nvPr/>
          </p:nvSpPr>
          <p:spPr>
            <a:xfrm>
              <a:off x="1200273" y="1435617"/>
              <a:ext cx="286683" cy="286683"/>
            </a:xfrm>
            <a:prstGeom prst="ellipse">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4A14A85-6565-C239-CB98-EB3E196CA73B}"/>
                </a:ext>
              </a:extLst>
            </p:cNvPr>
            <p:cNvSpPr/>
            <p:nvPr/>
          </p:nvSpPr>
          <p:spPr>
            <a:xfrm>
              <a:off x="924439" y="1886099"/>
              <a:ext cx="286683" cy="286683"/>
            </a:xfrm>
            <a:prstGeom prst="ellipse">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3C190220-D763-729F-C642-74FA21A18C5E}"/>
                </a:ext>
              </a:extLst>
            </p:cNvPr>
            <p:cNvCxnSpPr>
              <a:cxnSpLocks/>
            </p:cNvCxnSpPr>
            <p:nvPr/>
          </p:nvCxnSpPr>
          <p:spPr>
            <a:xfrm flipH="1">
              <a:off x="1062294" y="1602465"/>
              <a:ext cx="286579" cy="447433"/>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F7078D-C0F7-350E-4D6E-A0DC0E103227}"/>
                </a:ext>
              </a:extLst>
            </p:cNvPr>
            <p:cNvCxnSpPr>
              <a:cxnSpLocks/>
            </p:cNvCxnSpPr>
            <p:nvPr/>
          </p:nvCxnSpPr>
          <p:spPr>
            <a:xfrm>
              <a:off x="1341743" y="1602465"/>
              <a:ext cx="298007" cy="447433"/>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71B52DF4-A8F8-27A2-7073-372B8382C54E}"/>
              </a:ext>
            </a:extLst>
          </p:cNvPr>
          <p:cNvSpPr txBox="1"/>
          <p:nvPr/>
        </p:nvSpPr>
        <p:spPr>
          <a:xfrm>
            <a:off x="2753116" y="3622981"/>
            <a:ext cx="535724" cy="369332"/>
          </a:xfrm>
          <a:prstGeom prst="rect">
            <a:avLst/>
          </a:prstGeom>
          <a:noFill/>
        </p:spPr>
        <p:txBody>
          <a:bodyPr wrap="none" rtlCol="0">
            <a:spAutoFit/>
          </a:bodyPr>
          <a:lstStyle/>
          <a:p>
            <a:r>
              <a:rPr lang="en-US" b="1" dirty="0">
                <a:solidFill>
                  <a:schemeClr val="accent1"/>
                </a:solidFill>
              </a:rPr>
              <a:t>$$$</a:t>
            </a:r>
          </a:p>
        </p:txBody>
      </p:sp>
      <p:sp>
        <p:nvSpPr>
          <p:cNvPr id="67" name="TextBox 66">
            <a:extLst>
              <a:ext uri="{FF2B5EF4-FFF2-40B4-BE49-F238E27FC236}">
                <a16:creationId xmlns:a16="http://schemas.microsoft.com/office/drawing/2014/main" id="{84B4A660-CCD6-99B2-42E3-6D865C5F5893}"/>
              </a:ext>
            </a:extLst>
          </p:cNvPr>
          <p:cNvSpPr txBox="1"/>
          <p:nvPr/>
        </p:nvSpPr>
        <p:spPr>
          <a:xfrm>
            <a:off x="2885836" y="5559220"/>
            <a:ext cx="301686" cy="369332"/>
          </a:xfrm>
          <a:prstGeom prst="rect">
            <a:avLst/>
          </a:prstGeom>
          <a:noFill/>
        </p:spPr>
        <p:txBody>
          <a:bodyPr wrap="none" rtlCol="0">
            <a:spAutoFit/>
          </a:bodyPr>
          <a:lstStyle/>
          <a:p>
            <a:r>
              <a:rPr lang="en-US" b="1" dirty="0">
                <a:solidFill>
                  <a:srgbClr val="FF0000"/>
                </a:solidFill>
              </a:rPr>
              <a:t>$</a:t>
            </a:r>
          </a:p>
        </p:txBody>
      </p:sp>
      <p:grpSp>
        <p:nvGrpSpPr>
          <p:cNvPr id="74" name="Group 73">
            <a:extLst>
              <a:ext uri="{FF2B5EF4-FFF2-40B4-BE49-F238E27FC236}">
                <a16:creationId xmlns:a16="http://schemas.microsoft.com/office/drawing/2014/main" id="{614B6C14-3FB6-36C2-4A2C-2B90034E9F4E}"/>
              </a:ext>
            </a:extLst>
          </p:cNvPr>
          <p:cNvGrpSpPr/>
          <p:nvPr/>
        </p:nvGrpSpPr>
        <p:grpSpPr>
          <a:xfrm>
            <a:off x="8638101" y="2714502"/>
            <a:ext cx="1207770" cy="1207770"/>
            <a:chOff x="9810838" y="2415211"/>
            <a:chExt cx="1207770" cy="1207770"/>
          </a:xfrm>
        </p:grpSpPr>
        <p:pic>
          <p:nvPicPr>
            <p:cNvPr id="71" name="Graphic 70" descr="Arrow circle with solid fill">
              <a:extLst>
                <a:ext uri="{FF2B5EF4-FFF2-40B4-BE49-F238E27FC236}">
                  <a16:creationId xmlns:a16="http://schemas.microsoft.com/office/drawing/2014/main" id="{DB12A588-61F6-44D2-EC18-2D46D9235F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10838" y="2415211"/>
              <a:ext cx="1207770" cy="1207770"/>
            </a:xfrm>
            <a:prstGeom prst="rect">
              <a:avLst/>
            </a:prstGeom>
          </p:spPr>
        </p:pic>
        <p:pic>
          <p:nvPicPr>
            <p:cNvPr id="73" name="Graphic 72" descr="Single gear with solid fill">
              <a:extLst>
                <a:ext uri="{FF2B5EF4-FFF2-40B4-BE49-F238E27FC236}">
                  <a16:creationId xmlns:a16="http://schemas.microsoft.com/office/drawing/2014/main" id="{B69FA5FD-4AC8-F728-AA04-5AC375D02F4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25347" y="2695430"/>
              <a:ext cx="624471" cy="624471"/>
            </a:xfrm>
            <a:prstGeom prst="rect">
              <a:avLst/>
            </a:prstGeom>
          </p:spPr>
        </p:pic>
      </p:grpSp>
      <p:grpSp>
        <p:nvGrpSpPr>
          <p:cNvPr id="75" name="Group 74">
            <a:extLst>
              <a:ext uri="{FF2B5EF4-FFF2-40B4-BE49-F238E27FC236}">
                <a16:creationId xmlns:a16="http://schemas.microsoft.com/office/drawing/2014/main" id="{6BCBA60F-2A6C-025B-082D-13F1B66DFAC1}"/>
              </a:ext>
            </a:extLst>
          </p:cNvPr>
          <p:cNvGrpSpPr/>
          <p:nvPr/>
        </p:nvGrpSpPr>
        <p:grpSpPr>
          <a:xfrm>
            <a:off x="9270018" y="4890334"/>
            <a:ext cx="763658" cy="800119"/>
            <a:chOff x="924439" y="1435617"/>
            <a:chExt cx="1140077" cy="1194509"/>
          </a:xfrm>
          <a:solidFill>
            <a:schemeClr val="accent6"/>
          </a:solidFill>
        </p:grpSpPr>
        <p:sp>
          <p:nvSpPr>
            <p:cNvPr id="76" name="Oval 75">
              <a:extLst>
                <a:ext uri="{FF2B5EF4-FFF2-40B4-BE49-F238E27FC236}">
                  <a16:creationId xmlns:a16="http://schemas.microsoft.com/office/drawing/2014/main" id="{77B9ED55-1246-F43D-A7DA-25E6DBED64A5}"/>
                </a:ext>
              </a:extLst>
            </p:cNvPr>
            <p:cNvSpPr/>
            <p:nvPr/>
          </p:nvSpPr>
          <p:spPr>
            <a:xfrm>
              <a:off x="1491150" y="1892961"/>
              <a:ext cx="286683" cy="28668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F7542DE-0D21-4FC1-D462-511E30664554}"/>
                </a:ext>
              </a:extLst>
            </p:cNvPr>
            <p:cNvSpPr/>
            <p:nvPr/>
          </p:nvSpPr>
          <p:spPr>
            <a:xfrm>
              <a:off x="1215316" y="2343443"/>
              <a:ext cx="286683" cy="28668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AE8C80C-3D96-4189-B385-7B2A9832D43B}"/>
                </a:ext>
              </a:extLst>
            </p:cNvPr>
            <p:cNvSpPr/>
            <p:nvPr/>
          </p:nvSpPr>
          <p:spPr>
            <a:xfrm>
              <a:off x="1777833" y="2343443"/>
              <a:ext cx="286683" cy="28668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6F9F8C87-D0E0-EFC0-80B4-93120F355022}"/>
                </a:ext>
              </a:extLst>
            </p:cNvPr>
            <p:cNvCxnSpPr>
              <a:cxnSpLocks/>
            </p:cNvCxnSpPr>
            <p:nvPr/>
          </p:nvCxnSpPr>
          <p:spPr>
            <a:xfrm flipH="1">
              <a:off x="1341743" y="2049898"/>
              <a:ext cx="298007" cy="457344"/>
            </a:xfrm>
            <a:prstGeom prst="line">
              <a:avLst/>
            </a:prstGeom>
            <a:grpFill/>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C8347BB-A9ED-AE56-35B7-DDAB472DC6EC}"/>
                </a:ext>
              </a:extLst>
            </p:cNvPr>
            <p:cNvCxnSpPr>
              <a:cxnSpLocks/>
            </p:cNvCxnSpPr>
            <p:nvPr/>
          </p:nvCxnSpPr>
          <p:spPr>
            <a:xfrm>
              <a:off x="1639750" y="2049898"/>
              <a:ext cx="287490" cy="457344"/>
            </a:xfrm>
            <a:prstGeom prst="line">
              <a:avLst/>
            </a:prstGeom>
            <a:grpFill/>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D70DC1CD-8910-B50D-17FB-B73737475BAF}"/>
                </a:ext>
              </a:extLst>
            </p:cNvPr>
            <p:cNvSpPr/>
            <p:nvPr/>
          </p:nvSpPr>
          <p:spPr>
            <a:xfrm>
              <a:off x="1200273" y="1435617"/>
              <a:ext cx="286683" cy="28668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9B2A2B07-8DD1-1B11-65D3-F5F085671D82}"/>
                </a:ext>
              </a:extLst>
            </p:cNvPr>
            <p:cNvSpPr/>
            <p:nvPr/>
          </p:nvSpPr>
          <p:spPr>
            <a:xfrm>
              <a:off x="924439" y="1886099"/>
              <a:ext cx="286683" cy="286683"/>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AD2CF3C3-C1E2-786F-B127-E69B4808A748}"/>
                </a:ext>
              </a:extLst>
            </p:cNvPr>
            <p:cNvCxnSpPr>
              <a:cxnSpLocks/>
            </p:cNvCxnSpPr>
            <p:nvPr/>
          </p:nvCxnSpPr>
          <p:spPr>
            <a:xfrm flipH="1">
              <a:off x="1062294" y="1602465"/>
              <a:ext cx="286579" cy="447433"/>
            </a:xfrm>
            <a:prstGeom prst="line">
              <a:avLst/>
            </a:prstGeom>
            <a:grpFill/>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9ED5E20-09DA-48EC-BE75-8D8B1D179AD0}"/>
                </a:ext>
              </a:extLst>
            </p:cNvPr>
            <p:cNvCxnSpPr>
              <a:cxnSpLocks/>
            </p:cNvCxnSpPr>
            <p:nvPr/>
          </p:nvCxnSpPr>
          <p:spPr>
            <a:xfrm>
              <a:off x="1341743" y="1602465"/>
              <a:ext cx="298007" cy="447433"/>
            </a:xfrm>
            <a:prstGeom prst="line">
              <a:avLst/>
            </a:prstGeom>
            <a:grpFill/>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D0AA2CF3-6F10-31BE-43BD-EB42DF948D61}"/>
              </a:ext>
            </a:extLst>
          </p:cNvPr>
          <p:cNvGrpSpPr/>
          <p:nvPr/>
        </p:nvGrpSpPr>
        <p:grpSpPr>
          <a:xfrm>
            <a:off x="8839625" y="5246513"/>
            <a:ext cx="419229" cy="439245"/>
            <a:chOff x="924439" y="1435617"/>
            <a:chExt cx="1140077" cy="1194509"/>
          </a:xfrm>
        </p:grpSpPr>
        <p:sp>
          <p:nvSpPr>
            <p:cNvPr id="86" name="Oval 85">
              <a:extLst>
                <a:ext uri="{FF2B5EF4-FFF2-40B4-BE49-F238E27FC236}">
                  <a16:creationId xmlns:a16="http://schemas.microsoft.com/office/drawing/2014/main" id="{7A42BCCA-B8DE-AEA2-A889-CE455AF4926D}"/>
                </a:ext>
              </a:extLst>
            </p:cNvPr>
            <p:cNvSpPr/>
            <p:nvPr/>
          </p:nvSpPr>
          <p:spPr>
            <a:xfrm>
              <a:off x="1491150" y="1892961"/>
              <a:ext cx="286683" cy="2866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2147A675-2417-CD08-DF89-D239DC554566}"/>
                </a:ext>
              </a:extLst>
            </p:cNvPr>
            <p:cNvSpPr/>
            <p:nvPr/>
          </p:nvSpPr>
          <p:spPr>
            <a:xfrm>
              <a:off x="1215316" y="2343443"/>
              <a:ext cx="286683" cy="2866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A5292674-E895-CBEE-AEDB-3328D1337167}"/>
                </a:ext>
              </a:extLst>
            </p:cNvPr>
            <p:cNvSpPr/>
            <p:nvPr/>
          </p:nvSpPr>
          <p:spPr>
            <a:xfrm>
              <a:off x="1777833" y="2343443"/>
              <a:ext cx="286683" cy="2866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BAF462C0-357F-743A-BC53-8657B83A9B6F}"/>
                </a:ext>
              </a:extLst>
            </p:cNvPr>
            <p:cNvCxnSpPr>
              <a:cxnSpLocks/>
            </p:cNvCxnSpPr>
            <p:nvPr/>
          </p:nvCxnSpPr>
          <p:spPr>
            <a:xfrm flipH="1">
              <a:off x="1341743" y="2049898"/>
              <a:ext cx="298007" cy="45734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EAE702E-28BD-83E5-5799-500CCA818BB9}"/>
                </a:ext>
              </a:extLst>
            </p:cNvPr>
            <p:cNvCxnSpPr>
              <a:cxnSpLocks/>
            </p:cNvCxnSpPr>
            <p:nvPr/>
          </p:nvCxnSpPr>
          <p:spPr>
            <a:xfrm>
              <a:off x="1639750" y="2049898"/>
              <a:ext cx="287490" cy="45734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3F114393-FAA3-DD56-835B-975481353FFD}"/>
                </a:ext>
              </a:extLst>
            </p:cNvPr>
            <p:cNvSpPr/>
            <p:nvPr/>
          </p:nvSpPr>
          <p:spPr>
            <a:xfrm>
              <a:off x="1200273" y="1435617"/>
              <a:ext cx="286683" cy="2866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559C0DE-9C27-973C-2AE4-ADEA309DEFA2}"/>
                </a:ext>
              </a:extLst>
            </p:cNvPr>
            <p:cNvSpPr/>
            <p:nvPr/>
          </p:nvSpPr>
          <p:spPr>
            <a:xfrm>
              <a:off x="924439" y="1886099"/>
              <a:ext cx="286683" cy="2866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DAC3A2A5-8C1F-17B9-E40C-F9CC48592D94}"/>
                </a:ext>
              </a:extLst>
            </p:cNvPr>
            <p:cNvCxnSpPr>
              <a:cxnSpLocks/>
            </p:cNvCxnSpPr>
            <p:nvPr/>
          </p:nvCxnSpPr>
          <p:spPr>
            <a:xfrm flipH="1">
              <a:off x="1062294" y="1602465"/>
              <a:ext cx="286579" cy="44743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3EAE264-8EB0-4A70-58F0-472DFA5B577E}"/>
                </a:ext>
              </a:extLst>
            </p:cNvPr>
            <p:cNvCxnSpPr>
              <a:cxnSpLocks/>
            </p:cNvCxnSpPr>
            <p:nvPr/>
          </p:nvCxnSpPr>
          <p:spPr>
            <a:xfrm>
              <a:off x="1341743" y="1602465"/>
              <a:ext cx="298007" cy="44743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4017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{A2316904-4FBC-0541-97D9-42E8055DCE9F}tf10001072</Template>
  <TotalTime>6096</TotalTime>
  <Words>12153</Words>
  <Application>Microsoft Macintosh PowerPoint</Application>
  <PresentationFormat>Widescreen</PresentationFormat>
  <Paragraphs>1363</Paragraphs>
  <Slides>91</Slides>
  <Notes>88</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91</vt:i4>
      </vt:variant>
    </vt:vector>
  </HeadingPairs>
  <TitlesOfParts>
    <vt:vector size="99" baseType="lpstr">
      <vt:lpstr>Amazon Ember Light</vt:lpstr>
      <vt:lpstr>Amazon Ember Thin</vt:lpstr>
      <vt:lpstr>Arial</vt:lpstr>
      <vt:lpstr>Calibri</vt:lpstr>
      <vt:lpstr>Calibri Light</vt:lpstr>
      <vt:lpstr>Courier New</vt:lpstr>
      <vt:lpstr>Times New Roman</vt:lpstr>
      <vt:lpstr>Office Theme</vt:lpstr>
      <vt:lpstr>LOW RESOURCE  LANGUAGE UNDERSTANDING IN VOICE ASSISTANTS</vt:lpstr>
      <vt:lpstr>Outline</vt:lpstr>
      <vt:lpstr>Introduction</vt:lpstr>
      <vt:lpstr>Voice Assistants</vt:lpstr>
      <vt:lpstr>Voice Assistants</vt:lpstr>
      <vt:lpstr>How do they work?</vt:lpstr>
      <vt:lpstr>A Simple Example</vt:lpstr>
      <vt:lpstr>A Complex Example</vt:lpstr>
      <vt:lpstr>Architecture</vt:lpstr>
      <vt:lpstr>Resource Issues</vt:lpstr>
      <vt:lpstr>Dissertation Statement</vt:lpstr>
      <vt:lpstr>Statement</vt:lpstr>
      <vt:lpstr>Dissertation Outline</vt:lpstr>
      <vt:lpstr>Dissertation Outline</vt:lpstr>
      <vt:lpstr>A State-of-the-Art Natural Language Understanding System for Semantic Parsing </vt:lpstr>
      <vt:lpstr>Big Picture</vt:lpstr>
      <vt:lpstr>Task</vt:lpstr>
      <vt:lpstr>Prior Work</vt:lpstr>
      <vt:lpstr>Our goals</vt:lpstr>
      <vt:lpstr>Proposed Architecture</vt:lpstr>
      <vt:lpstr>Target Formulation</vt:lpstr>
      <vt:lpstr>Architecture: SEQ2SEQ-PTR</vt:lpstr>
      <vt:lpstr>Why is this good?</vt:lpstr>
      <vt:lpstr>Evaluation</vt:lpstr>
      <vt:lpstr>Results: Facebook TOP</vt:lpstr>
      <vt:lpstr>Results: Simple Query Datasets</vt:lpstr>
      <vt:lpstr>An interesting example</vt:lpstr>
      <vt:lpstr>An End-to-End System for Spoken Language Understanding</vt:lpstr>
      <vt:lpstr>Big Picture</vt:lpstr>
      <vt:lpstr>Task</vt:lpstr>
      <vt:lpstr>Why End-to-End?</vt:lpstr>
      <vt:lpstr>Prior Work</vt:lpstr>
      <vt:lpstr>Limitations of Prior End-to-End SLU Models</vt:lpstr>
      <vt:lpstr>Our goals</vt:lpstr>
      <vt:lpstr>Proposed Architecture</vt:lpstr>
      <vt:lpstr>Architecture: AT-AT</vt:lpstr>
      <vt:lpstr>Architecture: Audio Processing</vt:lpstr>
      <vt:lpstr>Model Components </vt:lpstr>
      <vt:lpstr>How can we do zero-shot with this?</vt:lpstr>
      <vt:lpstr>Shared audio-text space</vt:lpstr>
      <vt:lpstr>Shared audio-text space</vt:lpstr>
      <vt:lpstr>Shared audio-text space</vt:lpstr>
      <vt:lpstr>AT-AT: Three phases</vt:lpstr>
      <vt:lpstr>AT-AT: Pretraining phase</vt:lpstr>
      <vt:lpstr>AT-AT: Finetuning phase</vt:lpstr>
      <vt:lpstr>AT-AT: Zero-shot phase</vt:lpstr>
      <vt:lpstr>Evaluation</vt:lpstr>
      <vt:lpstr>SNIPS Audio</vt:lpstr>
      <vt:lpstr>SNIPS Audio</vt:lpstr>
      <vt:lpstr>FluentSpeech</vt:lpstr>
      <vt:lpstr>FluentSpeech</vt:lpstr>
      <vt:lpstr>Facebook TOP – End-to-End Zeroshot</vt:lpstr>
      <vt:lpstr>Facebook TOP – End-to-End Zeroshot</vt:lpstr>
      <vt:lpstr>Semantic Parsing with Very Little Data</vt:lpstr>
      <vt:lpstr>Big Picture</vt:lpstr>
      <vt:lpstr>Task</vt:lpstr>
      <vt:lpstr>Prior Work: Naturalization of Semantic Parsing</vt:lpstr>
      <vt:lpstr>Example</vt:lpstr>
      <vt:lpstr>Advantages of Naturalization</vt:lpstr>
      <vt:lpstr>Our goals</vt:lpstr>
      <vt:lpstr>Proposed Scheme</vt:lpstr>
      <vt:lpstr>Joint Training</vt:lpstr>
      <vt:lpstr>Auxiliary Task 1: Mask Prediction</vt:lpstr>
      <vt:lpstr>Mask Prediction: Examples</vt:lpstr>
      <vt:lpstr>Auxiliary Task 2: Denoising</vt:lpstr>
      <vt:lpstr>Denoising: Examples</vt:lpstr>
      <vt:lpstr>Bringing it together</vt:lpstr>
      <vt:lpstr>Self Learning</vt:lpstr>
      <vt:lpstr>Self Learning</vt:lpstr>
      <vt:lpstr>Paraphrase Augmentation</vt:lpstr>
      <vt:lpstr>Evaluation</vt:lpstr>
      <vt:lpstr>Pizza</vt:lpstr>
      <vt:lpstr>Overnight (n=16)</vt:lpstr>
      <vt:lpstr>Upcoming Work: Zero-shot Domain Adaptation</vt:lpstr>
      <vt:lpstr>Big Picture</vt:lpstr>
      <vt:lpstr>Task</vt:lpstr>
      <vt:lpstr>Prior Work</vt:lpstr>
      <vt:lpstr>Our goals</vt:lpstr>
      <vt:lpstr>Proposed Architecture</vt:lpstr>
      <vt:lpstr>CONCEPT-SEQ2SEQ</vt:lpstr>
      <vt:lpstr>Preliminary Results</vt:lpstr>
      <vt:lpstr>Some Predictions</vt:lpstr>
      <vt:lpstr>Some Predictions</vt:lpstr>
      <vt:lpstr>Some Predictions</vt:lpstr>
      <vt:lpstr>Challenges and proposed solutions</vt:lpstr>
      <vt:lpstr>Wikidata Pre-training</vt:lpstr>
      <vt:lpstr>Wikidata Pre-training</vt:lpstr>
      <vt:lpstr>Other Challenges</vt:lpstr>
      <vt:lpstr>Research Plan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Subendhu Rongali</dc:creator>
  <cp:lastModifiedBy>Subendhu Rongali</cp:lastModifiedBy>
  <cp:revision>252</cp:revision>
  <dcterms:created xsi:type="dcterms:W3CDTF">2022-05-10T20:06:36Z</dcterms:created>
  <dcterms:modified xsi:type="dcterms:W3CDTF">2022-05-23T03:08:15Z</dcterms:modified>
</cp:coreProperties>
</file>