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7"/>
  </p:notesMasterIdLst>
  <p:sldIdLst>
    <p:sldId id="256" r:id="rId2"/>
    <p:sldId id="257" r:id="rId3"/>
    <p:sldId id="258" r:id="rId4"/>
    <p:sldId id="262" r:id="rId5"/>
    <p:sldId id="263" r:id="rId6"/>
    <p:sldId id="259" r:id="rId7"/>
    <p:sldId id="260" r:id="rId8"/>
    <p:sldId id="261"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80"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DEF24-3E5D-403C-9615-9B7038DE70A6}" type="datetimeFigureOut">
              <a:rPr lang="en-US" smtClean="0"/>
              <a:t>6/23/2022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96D42-02B0-4C3A-8331-AA73EAA656B5}" type="slidenum">
              <a:rPr lang="en-US" smtClean="0"/>
              <a:t>‹#›</a:t>
            </a:fld>
            <a:endParaRPr lang="en-US"/>
          </a:p>
        </p:txBody>
      </p:sp>
    </p:spTree>
    <p:extLst>
      <p:ext uri="{BB962C8B-B14F-4D97-AF65-F5344CB8AC3E}">
        <p14:creationId xmlns:p14="http://schemas.microsoft.com/office/powerpoint/2010/main" val="2407555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56445E-5E53-4352-AC49-CA03CFAFBF21}"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1885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24CD1-5679-4BD9-84F2-8F14E04E9E34}"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273635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D3B34-8AF9-4E34-BFFA-9C7BAB5E428D}"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8117A-BC88-4F15-994C-932BBDBEA7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591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B098A8-D56C-46FA-B6DC-7DEEFED80C61}"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1153240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925CD-BC2B-4DF5-AEEF-E9DFA1059F30}"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8117A-BC88-4F15-994C-932BBDBEA7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080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68E39-4547-41D6-8264-792828F4DF94}"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3418486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049C6-A797-4516-8EAC-1D68FA7E5168}"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2338206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118CB-DDF4-4840-93AE-AAA652CB85C2}"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194422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4F1C2B-A94B-4E06-A950-5A1D25C58694}"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46019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AD49C2-B68F-4E80-8620-B312FCEAC572}"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289419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B43552-24CE-4EC3-A87D-88FA92FAFCD1}" type="datetime1">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414628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4515E-F3D0-4A26-951E-C5184A6E3041}" type="datetime1">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383857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444BCA-CBF3-4E80-8688-3AC14250E359}" type="datetime1">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132073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BE3DA-ABE3-4CB7-8AE8-54DC8B2C4D56}" type="datetime1">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4060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E8943-7CD5-452D-806A-C77F871F853E}" type="datetime1">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33553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502D5F-789A-4BA1-96D3-980746BF7DB5}" type="datetime1">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8117A-BC88-4F15-994C-932BBDBEA759}" type="slidenum">
              <a:rPr lang="en-US" smtClean="0"/>
              <a:t>‹#›</a:t>
            </a:fld>
            <a:endParaRPr lang="en-US"/>
          </a:p>
        </p:txBody>
      </p:sp>
    </p:spTree>
    <p:extLst>
      <p:ext uri="{BB962C8B-B14F-4D97-AF65-F5344CB8AC3E}">
        <p14:creationId xmlns:p14="http://schemas.microsoft.com/office/powerpoint/2010/main" val="2100133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C6DA77-7B47-4A69-B28B-26B73B4DA793}" type="datetime1">
              <a:rPr lang="en-US" smtClean="0"/>
              <a:t>6/23/2022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C8117A-BC88-4F15-994C-932BBDBEA759}" type="slidenum">
              <a:rPr lang="en-US" smtClean="0"/>
              <a:t>‹#›</a:t>
            </a:fld>
            <a:endParaRPr lang="en-US"/>
          </a:p>
        </p:txBody>
      </p:sp>
    </p:spTree>
    <p:extLst>
      <p:ext uri="{BB962C8B-B14F-4D97-AF65-F5344CB8AC3E}">
        <p14:creationId xmlns:p14="http://schemas.microsoft.com/office/powerpoint/2010/main" val="1457735226"/>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chtarget.com/searchsecurity/definition/hacker" TargetMode="External"/><Relationship Id="rId2" Type="http://schemas.openxmlformats.org/officeDocument/2006/relationships/hyperlink" Target="https://www.fortinet.com/resources/cyberglossary/what-is-hacking" TargetMode="External"/><Relationship Id="rId1" Type="http://schemas.openxmlformats.org/officeDocument/2006/relationships/slideLayout" Target="../slideLayouts/slideLayout2.xml"/><Relationship Id="rId5" Type="http://schemas.openxmlformats.org/officeDocument/2006/relationships/hyperlink" Target="https://www.interpol.int/en/News-and-Events/News/2020/INTERPOL-report-shows-alarming-rate-of-cyberattacks-during-COVID-19" TargetMode="External"/><Relationship Id="rId4" Type="http://schemas.openxmlformats.org/officeDocument/2006/relationships/hyperlink" Target="https://www.fbi.gov/history/famous-cases/hurricane-katrina-fraud"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varonis.com/blog/data-breach-literacy-surve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cdcoe.org/" TargetMode="External"/><Relationship Id="rId2" Type="http://schemas.openxmlformats.org/officeDocument/2006/relationships/hyperlink" Target="https://timesofindia.indiatimes.com/india/indian-education-sector-biggest-target-of-cyber-threats-remote-learning-among-key-triggers-report/articleshow/91234420.cms?utm_source=contentofinterest&amp;utm_medium=text&amp;utm_campaign=cppst" TargetMode="External"/><Relationship Id="rId1" Type="http://schemas.openxmlformats.org/officeDocument/2006/relationships/slideLayout" Target="../slideLayouts/slideLayout2.xml"/><Relationship Id="rId4" Type="http://schemas.openxmlformats.org/officeDocument/2006/relationships/hyperlink" Target="https://www.softwareone.com/en-fi/blog/articles/2021/03/15/how-to-prevent-cyber-attacks-through-penetration-testin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newindianexpress.com/good-news/2021/aug/11/ethical-hacker-odia-boy-earns-praise-from-liberian-government-2343171.html" TargetMode="External"/><Relationship Id="rId2" Type="http://schemas.openxmlformats.org/officeDocument/2006/relationships/hyperlink" Target="https://www.fortinet.com/resources/cyberglossary/recent-cyber-attack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3BA8-90AF-4778-A40A-5ABBC2C72B14}"/>
              </a:ext>
            </a:extLst>
          </p:cNvPr>
          <p:cNvSpPr>
            <a:spLocks noGrp="1"/>
          </p:cNvSpPr>
          <p:nvPr>
            <p:ph type="ctrTitle"/>
          </p:nvPr>
        </p:nvSpPr>
        <p:spPr>
          <a:xfrm>
            <a:off x="1660921" y="118861"/>
            <a:ext cx="8637073" cy="1102554"/>
          </a:xfrm>
        </p:spPr>
        <p:txBody>
          <a:bodyPr>
            <a:noAutofit/>
          </a:bodyPr>
          <a:lstStyle/>
          <a:p>
            <a:pPr algn="ctr"/>
            <a:r>
              <a:rPr lang="en-US" sz="2800" b="1" dirty="0"/>
              <a:t>Increased Cyber Attacks In Post Pandemic </a:t>
            </a:r>
            <a:br>
              <a:rPr lang="en-US" sz="2800" b="1" dirty="0"/>
            </a:br>
            <a:r>
              <a:rPr lang="en-US" sz="2800" b="1" dirty="0"/>
              <a:t>Era-Analysis And Effective Solutions</a:t>
            </a:r>
          </a:p>
        </p:txBody>
      </p:sp>
      <p:sp>
        <p:nvSpPr>
          <p:cNvPr id="3" name="Subtitle 2">
            <a:extLst>
              <a:ext uri="{FF2B5EF4-FFF2-40B4-BE49-F238E27FC236}">
                <a16:creationId xmlns:a16="http://schemas.microsoft.com/office/drawing/2014/main" id="{96AE7ADB-FA0A-4B99-96F2-22F3598C788A}"/>
              </a:ext>
            </a:extLst>
          </p:cNvPr>
          <p:cNvSpPr>
            <a:spLocks noGrp="1"/>
          </p:cNvSpPr>
          <p:nvPr>
            <p:ph type="subTitle" idx="1"/>
          </p:nvPr>
        </p:nvSpPr>
        <p:spPr>
          <a:xfrm>
            <a:off x="1440063" y="1070485"/>
            <a:ext cx="8637072" cy="5517725"/>
          </a:xfrm>
        </p:spPr>
        <p:txBody>
          <a:bodyPr>
            <a:normAutofit lnSpcReduction="10000"/>
          </a:bodyP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fld id="{E47B8CB7-2EC0-482B-9481-9818CDEFE3B4}" type="slidenum">
              <a:rPr lang="en-US" smtClean="0">
                <a:solidFill>
                  <a:schemeClr val="tx1"/>
                </a:solidFill>
              </a:rPr>
              <a:t>1</a:t>
            </a:fld>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sz="1500" dirty="0">
                <a:solidFill>
                  <a:schemeClr val="tx1"/>
                </a:solidFill>
              </a:rPr>
              <a:t>SUBMITTED BY,</a:t>
            </a:r>
          </a:p>
          <a:p>
            <a:pPr algn="ctr"/>
            <a:r>
              <a:rPr lang="en-US" sz="1500" b="1" dirty="0">
                <a:solidFill>
                  <a:schemeClr val="tx1"/>
                </a:solidFill>
              </a:rPr>
              <a:t>SUBIN SABU </a:t>
            </a:r>
          </a:p>
          <a:p>
            <a:pPr algn="ctr"/>
            <a:r>
              <a:rPr lang="en-US" sz="1500" b="1" dirty="0">
                <a:solidFill>
                  <a:schemeClr val="tx1"/>
                </a:solidFill>
              </a:rPr>
              <a:t>(SJC20MCA-2051)</a:t>
            </a:r>
          </a:p>
          <a:p>
            <a:pPr algn="ctr"/>
            <a:r>
              <a:rPr lang="en-US" sz="1500" dirty="0">
                <a:solidFill>
                  <a:schemeClr val="tx1"/>
                </a:solidFill>
              </a:rPr>
              <a:t>Guided by,</a:t>
            </a:r>
          </a:p>
          <a:p>
            <a:pPr algn="ctr"/>
            <a:r>
              <a:rPr lang="en-US" sz="1500" b="1" dirty="0">
                <a:solidFill>
                  <a:schemeClr val="tx1"/>
                </a:solidFill>
              </a:rPr>
              <a:t>DR.RAHUL SHAJAN </a:t>
            </a:r>
          </a:p>
          <a:p>
            <a:pPr algn="ctr"/>
            <a:r>
              <a:rPr lang="en-US" sz="1500" b="1" cap="none" dirty="0">
                <a:solidFill>
                  <a:schemeClr val="tx1"/>
                </a:solidFill>
              </a:rPr>
              <a:t>(</a:t>
            </a:r>
            <a:r>
              <a:rPr lang="en-US" sz="1500" cap="none" dirty="0">
                <a:solidFill>
                  <a:schemeClr val="tx1"/>
                </a:solidFill>
              </a:rPr>
              <a:t>Assistant professor)</a:t>
            </a:r>
          </a:p>
          <a:p>
            <a:pPr algn="ctr"/>
            <a:r>
              <a:rPr lang="en-US" sz="1500" cap="none" dirty="0">
                <a:solidFill>
                  <a:schemeClr val="tx1"/>
                </a:solidFill>
              </a:rPr>
              <a:t> Master Of Computer Applications</a:t>
            </a:r>
          </a:p>
          <a:p>
            <a:pPr algn="ctr"/>
            <a:r>
              <a:rPr lang="en-US" sz="1500" dirty="0">
                <a:solidFill>
                  <a:schemeClr val="tx1"/>
                </a:solidFill>
              </a:rPr>
              <a:t>Department of Computer Applications</a:t>
            </a:r>
          </a:p>
          <a:p>
            <a:pPr algn="ctr"/>
            <a:r>
              <a:rPr lang="en-US" sz="1500" dirty="0">
                <a:solidFill>
                  <a:schemeClr val="tx1"/>
                </a:solidFill>
              </a:rPr>
              <a:t>St. Joseph’s College of Engineering and Technology, </a:t>
            </a:r>
            <a:r>
              <a:rPr lang="en-US" sz="1500" dirty="0" err="1">
                <a:solidFill>
                  <a:schemeClr val="tx1"/>
                </a:solidFill>
              </a:rPr>
              <a:t>Palai</a:t>
            </a:r>
            <a:r>
              <a:rPr lang="en-US" sz="1500" dirty="0">
                <a:solidFill>
                  <a:schemeClr val="tx1"/>
                </a:solidFill>
              </a:rPr>
              <a:t>, Kottayam-686575</a:t>
            </a:r>
          </a:p>
        </p:txBody>
      </p:sp>
      <p:sp>
        <p:nvSpPr>
          <p:cNvPr id="4" name="Slide Number Placeholder 3">
            <a:extLst>
              <a:ext uri="{FF2B5EF4-FFF2-40B4-BE49-F238E27FC236}">
                <a16:creationId xmlns:a16="http://schemas.microsoft.com/office/drawing/2014/main" id="{044C93F6-D304-422B-81E6-4D90A1E74A14}"/>
              </a:ext>
            </a:extLst>
          </p:cNvPr>
          <p:cNvSpPr>
            <a:spLocks noGrp="1"/>
          </p:cNvSpPr>
          <p:nvPr>
            <p:ph type="sldNum" sz="quarter" idx="12"/>
          </p:nvPr>
        </p:nvSpPr>
        <p:spPr>
          <a:xfrm>
            <a:off x="5182837" y="6374014"/>
            <a:ext cx="683339" cy="365125"/>
          </a:xfrm>
        </p:spPr>
        <p:txBody>
          <a:bodyPr/>
          <a:lstStyle/>
          <a:p>
            <a:fld id="{B8C8117A-BC88-4F15-994C-932BBDBEA759}" type="slidenum">
              <a:rPr lang="en-US" sz="1200" b="1" smtClean="0"/>
              <a:t>1</a:t>
            </a:fld>
            <a:endParaRPr lang="en-US" sz="1200" b="1" dirty="0"/>
          </a:p>
        </p:txBody>
      </p:sp>
      <p:pic>
        <p:nvPicPr>
          <p:cNvPr id="6" name="Picture 5">
            <a:extLst>
              <a:ext uri="{FF2B5EF4-FFF2-40B4-BE49-F238E27FC236}">
                <a16:creationId xmlns:a16="http://schemas.microsoft.com/office/drawing/2014/main" id="{0AD29A80-771B-4BF1-BD6A-7BBA67672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128" y="1221414"/>
            <a:ext cx="2162942" cy="2005879"/>
          </a:xfrm>
          <a:prstGeom prst="rect">
            <a:avLst/>
          </a:prstGeom>
        </p:spPr>
      </p:pic>
    </p:spTree>
    <p:extLst>
      <p:ext uri="{BB962C8B-B14F-4D97-AF65-F5344CB8AC3E}">
        <p14:creationId xmlns:p14="http://schemas.microsoft.com/office/powerpoint/2010/main" val="2526247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EE310-86AC-44FB-BB17-2B63E39DBD41}"/>
              </a:ext>
            </a:extLst>
          </p:cNvPr>
          <p:cNvSpPr>
            <a:spLocks noGrp="1"/>
          </p:cNvSpPr>
          <p:nvPr>
            <p:ph idx="1"/>
          </p:nvPr>
        </p:nvSpPr>
        <p:spPr>
          <a:xfrm>
            <a:off x="677333" y="815883"/>
            <a:ext cx="8986619" cy="5225479"/>
          </a:xfrm>
        </p:spPr>
        <p:txBody>
          <a:bodyPr/>
          <a:lstStyle/>
          <a:p>
            <a:pPr>
              <a:lnSpc>
                <a:spcPct val="150000"/>
              </a:lnSpc>
            </a:pPr>
            <a:r>
              <a:rPr lang="en-US" dirty="0"/>
              <a:t>Banking and Financial Industry</a:t>
            </a:r>
          </a:p>
          <a:p>
            <a:pPr marL="0" marR="0" indent="0" algn="just">
              <a:lnSpc>
                <a:spcPct val="150000"/>
              </a:lnSpc>
              <a:spcBef>
                <a:spcPts val="0"/>
              </a:spcBef>
              <a:spcAft>
                <a:spcPts val="0"/>
              </a:spcAft>
              <a:buNone/>
            </a:pPr>
            <a:r>
              <a:rPr lang="en-US" dirty="0"/>
              <a:t>Because of the practice of remote working </a:t>
            </a:r>
            <a:r>
              <a:rPr lang="en-US" dirty="0">
                <a:latin typeface="+mj-lt"/>
              </a:rPr>
              <a:t>u</a:t>
            </a:r>
            <a:r>
              <a:rPr lang="en-US" sz="1800" dirty="0">
                <a:effectLst/>
                <a:latin typeface="+mj-lt"/>
                <a:ea typeface="Times New Roman" panose="02020603050405020304" pitchFamily="18" charset="0"/>
              </a:rPr>
              <a:t>sage of technologies like RDP and VPN has increased by 41% and 33% respectively, in just two months of the Covid-19 outbreak.</a:t>
            </a:r>
            <a:r>
              <a:rPr lang="en-US" sz="1800" dirty="0">
                <a:effectLst/>
                <a:latin typeface="Times New Roman" panose="02020603050405020304" pitchFamily="18" charset="0"/>
                <a:ea typeface="Times New Roman" panose="02020603050405020304" pitchFamily="18" charset="0"/>
              </a:rPr>
              <a:t> </a:t>
            </a:r>
            <a:r>
              <a:rPr lang="en-US" sz="1800" dirty="0">
                <a:effectLst/>
                <a:latin typeface="+mj-lt"/>
                <a:ea typeface="Times New Roman" panose="02020603050405020304" pitchFamily="18" charset="0"/>
              </a:rPr>
              <a:t>Outside the health sector, the financial sector  has the largest share of cyber events classified as Covid-19-related in recent </a:t>
            </a:r>
            <a:r>
              <a:rPr lang="en-US" dirty="0">
                <a:latin typeface="+mj-lt"/>
                <a:ea typeface="Times New Roman" panose="02020603050405020304" pitchFamily="18" charset="0"/>
              </a:rPr>
              <a:t>year</a:t>
            </a:r>
            <a:r>
              <a:rPr lang="en-US" sz="1800" dirty="0">
                <a:effectLst/>
                <a:latin typeface="+mj-lt"/>
                <a:ea typeface="Times New Roman" panose="02020603050405020304" pitchFamily="18" charset="0"/>
              </a:rPr>
              <a:t>s.</a:t>
            </a:r>
          </a:p>
          <a:p>
            <a:pPr marL="0" marR="0" indent="0" algn="just">
              <a:lnSpc>
                <a:spcPct val="150000"/>
              </a:lnSpc>
              <a:spcBef>
                <a:spcPts val="0"/>
              </a:spcBef>
              <a:spcAft>
                <a:spcPts val="0"/>
              </a:spcAft>
              <a:buNone/>
            </a:pPr>
            <a:endParaRPr lang="en-US" dirty="0">
              <a:latin typeface="+mj-lt"/>
              <a:ea typeface="Times New Roman" panose="02020603050405020304" pitchFamily="18" charset="0"/>
            </a:endParaRPr>
          </a:p>
          <a:p>
            <a:pPr marL="0" marR="0" indent="0" algn="just">
              <a:lnSpc>
                <a:spcPct val="150000"/>
              </a:lnSpc>
              <a:spcBef>
                <a:spcPts val="0"/>
              </a:spcBef>
              <a:spcAft>
                <a:spcPts val="0"/>
              </a:spcAft>
              <a:buNone/>
            </a:pPr>
            <a:r>
              <a:rPr lang="en-US" sz="1800" u="sng" dirty="0">
                <a:effectLst/>
                <a:latin typeface="+mj-lt"/>
                <a:ea typeface="Times New Roman" panose="02020603050405020304" pitchFamily="18" charset="0"/>
              </a:rPr>
              <a:t>Reasons </a:t>
            </a:r>
          </a:p>
          <a:p>
            <a:pPr marR="0" algn="just">
              <a:lnSpc>
                <a:spcPct val="150000"/>
              </a:lnSpc>
              <a:spcBef>
                <a:spcPts val="0"/>
              </a:spcBef>
              <a:spcAft>
                <a:spcPts val="0"/>
              </a:spcAft>
              <a:buFont typeface="Arial" panose="020B0604020202020204" pitchFamily="34" charset="0"/>
              <a:buChar char="•"/>
            </a:pPr>
            <a:r>
              <a:rPr lang="en-US" dirty="0">
                <a:latin typeface="+mj-lt"/>
              </a:rPr>
              <a:t>Development and usage of insecure software and platforms for financial needs.</a:t>
            </a:r>
          </a:p>
          <a:p>
            <a:pPr marR="0" algn="just">
              <a:lnSpc>
                <a:spcPct val="150000"/>
              </a:lnSpc>
              <a:spcBef>
                <a:spcPts val="0"/>
              </a:spcBef>
              <a:spcAft>
                <a:spcPts val="0"/>
              </a:spcAft>
              <a:buFont typeface="Arial" panose="020B0604020202020204" pitchFamily="34" charset="0"/>
              <a:buChar char="•"/>
            </a:pPr>
            <a:r>
              <a:rPr lang="en-US" dirty="0">
                <a:latin typeface="+mj-lt"/>
              </a:rPr>
              <a:t>Migration to work from home.</a:t>
            </a:r>
          </a:p>
          <a:p>
            <a:pPr marR="0" algn="just">
              <a:lnSpc>
                <a:spcPct val="150000"/>
              </a:lnSpc>
              <a:spcBef>
                <a:spcPts val="0"/>
              </a:spcBef>
              <a:spcAft>
                <a:spcPts val="0"/>
              </a:spcAft>
              <a:buFont typeface="Arial" panose="020B0604020202020204" pitchFamily="34" charset="0"/>
              <a:buChar char="•"/>
            </a:pPr>
            <a:r>
              <a:rPr lang="en-US" dirty="0">
                <a:latin typeface="+mj-lt"/>
              </a:rPr>
              <a:t>Spam financial campaigns in the name of covid-19.</a:t>
            </a:r>
            <a:r>
              <a:rPr lang="en-US" b="0" i="0" dirty="0">
                <a:solidFill>
                  <a:schemeClr val="tx1"/>
                </a:solidFill>
                <a:effectLst/>
                <a:latin typeface="+mj-lt"/>
              </a:rPr>
              <a:t>By February 2021, it found that </a:t>
            </a:r>
            <a:r>
              <a:rPr lang="en-US" b="0" i="0" u="none" strike="noStrike" dirty="0">
                <a:solidFill>
                  <a:schemeClr val="tx1"/>
                </a:solidFill>
                <a:effectLst/>
                <a:latin typeface="+mj-lt"/>
              </a:rPr>
              <a:t>over 6,000 cases of pandemic-related</a:t>
            </a:r>
            <a:r>
              <a:rPr lang="en-US" b="0" i="0" dirty="0">
                <a:solidFill>
                  <a:schemeClr val="tx1"/>
                </a:solidFill>
                <a:effectLst/>
                <a:latin typeface="+mj-lt"/>
              </a:rPr>
              <a:t> fraud and cybercrime had been reported, with victims having lost £34.5 million.</a:t>
            </a:r>
            <a:endParaRPr lang="en-US" dirty="0">
              <a:solidFill>
                <a:schemeClr val="tx1"/>
              </a:solidFill>
              <a:latin typeface="+mj-lt"/>
            </a:endParaRPr>
          </a:p>
          <a:p>
            <a:pPr marL="0" marR="0" indent="0" algn="just">
              <a:lnSpc>
                <a:spcPct val="150000"/>
              </a:lnSpc>
              <a:spcBef>
                <a:spcPts val="0"/>
              </a:spcBef>
              <a:spcAft>
                <a:spcPts val="0"/>
              </a:spcAft>
              <a:buNone/>
            </a:pPr>
            <a:endParaRPr lang="en-US" dirty="0">
              <a:latin typeface="+mj-lt"/>
            </a:endParaRPr>
          </a:p>
        </p:txBody>
      </p:sp>
      <p:sp>
        <p:nvSpPr>
          <p:cNvPr id="4" name="Slide Number Placeholder 3">
            <a:extLst>
              <a:ext uri="{FF2B5EF4-FFF2-40B4-BE49-F238E27FC236}">
                <a16:creationId xmlns:a16="http://schemas.microsoft.com/office/drawing/2014/main" id="{20D51D02-70A1-45BC-AABF-63AF738DC178}"/>
              </a:ext>
            </a:extLst>
          </p:cNvPr>
          <p:cNvSpPr>
            <a:spLocks noGrp="1"/>
          </p:cNvSpPr>
          <p:nvPr>
            <p:ph type="sldNum" sz="quarter" idx="12"/>
          </p:nvPr>
        </p:nvSpPr>
        <p:spPr>
          <a:xfrm>
            <a:off x="4487303" y="6274445"/>
            <a:ext cx="683339" cy="365125"/>
          </a:xfrm>
        </p:spPr>
        <p:txBody>
          <a:bodyPr/>
          <a:lstStyle/>
          <a:p>
            <a:fld id="{B8C8117A-BC88-4F15-994C-932BBDBEA759}" type="slidenum">
              <a:rPr lang="en-US" sz="1200" b="1" smtClean="0"/>
              <a:t>10</a:t>
            </a:fld>
            <a:endParaRPr lang="en-US" sz="1200" b="1" dirty="0"/>
          </a:p>
        </p:txBody>
      </p:sp>
    </p:spTree>
    <p:extLst>
      <p:ext uri="{BB962C8B-B14F-4D97-AF65-F5344CB8AC3E}">
        <p14:creationId xmlns:p14="http://schemas.microsoft.com/office/powerpoint/2010/main" val="40468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B05D1-4B2D-47A0-B036-9C22582EFF97}"/>
              </a:ext>
            </a:extLst>
          </p:cNvPr>
          <p:cNvSpPr>
            <a:spLocks noGrp="1"/>
          </p:cNvSpPr>
          <p:nvPr>
            <p:ph idx="1"/>
          </p:nvPr>
        </p:nvSpPr>
        <p:spPr>
          <a:xfrm>
            <a:off x="677334" y="780024"/>
            <a:ext cx="8596668" cy="4527082"/>
          </a:xfrm>
        </p:spPr>
        <p:txBody>
          <a:bodyPr>
            <a:normAutofit lnSpcReduction="10000"/>
          </a:bodyPr>
          <a:lstStyle/>
          <a:p>
            <a:pPr algn="just">
              <a:lnSpc>
                <a:spcPct val="150000"/>
              </a:lnSpc>
            </a:pPr>
            <a:r>
              <a:rPr lang="en-US" dirty="0"/>
              <a:t>Educational Industry.</a:t>
            </a:r>
          </a:p>
          <a:p>
            <a:pPr marL="0" indent="0" algn="just">
              <a:lnSpc>
                <a:spcPct val="150000"/>
              </a:lnSpc>
              <a:buNone/>
            </a:pPr>
            <a:r>
              <a:rPr lang="en-US" sz="1800" dirty="0">
                <a:effectLst/>
                <a:latin typeface="+mj-lt"/>
                <a:ea typeface="Times New Roman" panose="02020603050405020304" pitchFamily="18" charset="0"/>
              </a:rPr>
              <a:t>Ransomware attacks became more frequent on educational sector. Times of India says quoting a report  that India is the biggest target of cyber threats to educational sectors followed by USA,UK.</a:t>
            </a:r>
          </a:p>
          <a:p>
            <a:pPr algn="just">
              <a:lnSpc>
                <a:spcPct val="150000"/>
              </a:lnSpc>
              <a:buFont typeface="Wingdings" panose="05000000000000000000" pitchFamily="2" charset="2"/>
              <a:buChar char="q"/>
            </a:pPr>
            <a:r>
              <a:rPr lang="en-US" sz="1800" dirty="0">
                <a:effectLst/>
                <a:latin typeface="+mj-lt"/>
                <a:ea typeface="Times New Roman" panose="02020603050405020304" pitchFamily="18" charset="0"/>
              </a:rPr>
              <a:t>58% of the attacks detected in Asia and pacific were targeted on Indian or India based educational institutions and online platforms during the pandemic period.</a:t>
            </a:r>
          </a:p>
          <a:p>
            <a:pPr algn="just">
              <a:lnSpc>
                <a:spcPct val="150000"/>
              </a:lnSpc>
              <a:buFont typeface="Wingdings" panose="05000000000000000000" pitchFamily="2" charset="2"/>
              <a:buChar char="q"/>
            </a:pPr>
            <a:r>
              <a:rPr lang="en-US" dirty="0">
                <a:latin typeface="+mj-lt"/>
                <a:ea typeface="Times New Roman" panose="02020603050405020304" pitchFamily="18" charset="0"/>
              </a:rPr>
              <a:t>Many educational institutions are still unaware if their database is under any kind of cyber threat or not.</a:t>
            </a:r>
          </a:p>
          <a:p>
            <a:pPr algn="just">
              <a:lnSpc>
                <a:spcPct val="150000"/>
              </a:lnSpc>
              <a:buFont typeface="Wingdings" panose="05000000000000000000" pitchFamily="2" charset="2"/>
              <a:buChar char="q"/>
            </a:pPr>
            <a:r>
              <a:rPr lang="en-US" sz="1800" dirty="0">
                <a:effectLst/>
                <a:latin typeface="+mj-lt"/>
                <a:ea typeface="Times New Roman" panose="02020603050405020304" pitchFamily="18" charset="0"/>
              </a:rPr>
              <a:t>Low budget for the ed</a:t>
            </a:r>
            <a:r>
              <a:rPr lang="en-US" dirty="0">
                <a:latin typeface="+mj-lt"/>
                <a:ea typeface="Times New Roman" panose="02020603050405020304" pitchFamily="18" charset="0"/>
              </a:rPr>
              <a:t>ucational institution is a reason.</a:t>
            </a:r>
            <a:endParaRPr lang="en-US" sz="1800" dirty="0">
              <a:effectLst/>
              <a:latin typeface="+mj-lt"/>
              <a:ea typeface="Times New Roman" panose="02020603050405020304" pitchFamily="18" charset="0"/>
            </a:endParaRPr>
          </a:p>
          <a:p>
            <a:pPr marL="0" indent="0">
              <a:buNone/>
            </a:pPr>
            <a:endParaRPr lang="en-US" dirty="0">
              <a:latin typeface="+mj-lt"/>
            </a:endParaRPr>
          </a:p>
        </p:txBody>
      </p:sp>
      <p:sp>
        <p:nvSpPr>
          <p:cNvPr id="4" name="Slide Number Placeholder 3">
            <a:extLst>
              <a:ext uri="{FF2B5EF4-FFF2-40B4-BE49-F238E27FC236}">
                <a16:creationId xmlns:a16="http://schemas.microsoft.com/office/drawing/2014/main" id="{44B93CCB-4563-424E-BBB4-86FA53FBEE3D}"/>
              </a:ext>
            </a:extLst>
          </p:cNvPr>
          <p:cNvSpPr>
            <a:spLocks noGrp="1"/>
          </p:cNvSpPr>
          <p:nvPr>
            <p:ph type="sldNum" sz="quarter" idx="12"/>
          </p:nvPr>
        </p:nvSpPr>
        <p:spPr>
          <a:xfrm>
            <a:off x="4633998" y="6292374"/>
            <a:ext cx="683339" cy="365125"/>
          </a:xfrm>
        </p:spPr>
        <p:txBody>
          <a:bodyPr/>
          <a:lstStyle/>
          <a:p>
            <a:fld id="{B8C8117A-BC88-4F15-994C-932BBDBEA759}" type="slidenum">
              <a:rPr lang="en-US" sz="1200" b="1" smtClean="0"/>
              <a:t>11</a:t>
            </a:fld>
            <a:endParaRPr lang="en-US" sz="1200" b="1" dirty="0"/>
          </a:p>
        </p:txBody>
      </p:sp>
    </p:spTree>
    <p:extLst>
      <p:ext uri="{BB962C8B-B14F-4D97-AF65-F5344CB8AC3E}">
        <p14:creationId xmlns:p14="http://schemas.microsoft.com/office/powerpoint/2010/main" val="1405719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81A0-3E3E-49D3-B1F6-0E02FC5BCF57}"/>
              </a:ext>
            </a:extLst>
          </p:cNvPr>
          <p:cNvSpPr>
            <a:spLocks noGrp="1"/>
          </p:cNvSpPr>
          <p:nvPr>
            <p:ph type="title"/>
          </p:nvPr>
        </p:nvSpPr>
        <p:spPr>
          <a:xfrm>
            <a:off x="677334" y="609600"/>
            <a:ext cx="8596668" cy="735106"/>
          </a:xfrm>
        </p:spPr>
        <p:txBody>
          <a:bodyPr/>
          <a:lstStyle/>
          <a:p>
            <a:r>
              <a:rPr lang="en-US" dirty="0"/>
              <a:t>Detection</a:t>
            </a:r>
          </a:p>
        </p:txBody>
      </p:sp>
      <p:sp>
        <p:nvSpPr>
          <p:cNvPr id="3" name="Content Placeholder 2">
            <a:extLst>
              <a:ext uri="{FF2B5EF4-FFF2-40B4-BE49-F238E27FC236}">
                <a16:creationId xmlns:a16="http://schemas.microsoft.com/office/drawing/2014/main" id="{ECB1AC01-0B47-4289-8746-F4E19D969323}"/>
              </a:ext>
            </a:extLst>
          </p:cNvPr>
          <p:cNvSpPr>
            <a:spLocks noGrp="1"/>
          </p:cNvSpPr>
          <p:nvPr>
            <p:ph idx="1"/>
          </p:nvPr>
        </p:nvSpPr>
        <p:spPr>
          <a:xfrm>
            <a:off x="677334" y="1568918"/>
            <a:ext cx="8596668" cy="3880773"/>
          </a:xfrm>
        </p:spPr>
        <p:txBody>
          <a:bodyPr/>
          <a:lstStyle/>
          <a:p>
            <a:pPr algn="just">
              <a:lnSpc>
                <a:spcPct val="150000"/>
              </a:lnSpc>
              <a:spcBef>
                <a:spcPts val="0"/>
              </a:spcBef>
            </a:pPr>
            <a:r>
              <a:rPr lang="en-US" sz="1800" dirty="0">
                <a:effectLst/>
                <a:latin typeface="+mj-lt"/>
                <a:ea typeface="Times New Roman" panose="02020603050405020304" pitchFamily="18" charset="0"/>
              </a:rPr>
              <a:t>On the assumption that every system is vulnerable or will be in future, it is the detection phase which is responsible for the identification and detection of any possible malware attacks or threats.</a:t>
            </a:r>
          </a:p>
          <a:p>
            <a:pPr algn="just">
              <a:lnSpc>
                <a:spcPct val="150000"/>
              </a:lnSpc>
              <a:spcBef>
                <a:spcPts val="0"/>
              </a:spcBef>
            </a:pPr>
            <a:r>
              <a:rPr lang="en-US" u="sng" dirty="0">
                <a:latin typeface="+mj-lt"/>
                <a:ea typeface="Times New Roman" panose="02020603050405020304" pitchFamily="18" charset="0"/>
              </a:rPr>
              <a:t>Detection techniques used.</a:t>
            </a:r>
          </a:p>
          <a:p>
            <a:pPr>
              <a:lnSpc>
                <a:spcPct val="150000"/>
              </a:lnSpc>
              <a:spcBef>
                <a:spcPts val="0"/>
              </a:spcBef>
              <a:buFont typeface="+mj-lt"/>
              <a:buAutoNum type="arabicPeriod"/>
            </a:pPr>
            <a:r>
              <a:rPr lang="en-US" sz="1800" dirty="0">
                <a:effectLst/>
                <a:latin typeface="+mj-lt"/>
                <a:ea typeface="Times New Roman" panose="02020603050405020304" pitchFamily="18" charset="0"/>
              </a:rPr>
              <a:t>Using an Intrusion Detection System (IDS)							</a:t>
            </a:r>
          </a:p>
          <a:p>
            <a:pPr>
              <a:lnSpc>
                <a:spcPct val="150000"/>
              </a:lnSpc>
              <a:spcBef>
                <a:spcPts val="0"/>
              </a:spcBef>
              <a:buFont typeface="+mj-lt"/>
              <a:buAutoNum type="arabicPeriod"/>
            </a:pPr>
            <a:r>
              <a:rPr lang="en-US" dirty="0">
                <a:latin typeface="+mj-lt"/>
                <a:ea typeface="Times New Roman" panose="02020603050405020304" pitchFamily="18" charset="0"/>
              </a:rPr>
              <a:t>Machine Learning (ML)												</a:t>
            </a:r>
          </a:p>
          <a:p>
            <a:pPr>
              <a:lnSpc>
                <a:spcPct val="150000"/>
              </a:lnSpc>
              <a:spcBef>
                <a:spcPts val="0"/>
              </a:spcBef>
              <a:buFont typeface="+mj-lt"/>
              <a:buAutoNum type="arabicPeriod"/>
            </a:pPr>
            <a:r>
              <a:rPr lang="en-US" sz="1800" dirty="0">
                <a:effectLst/>
                <a:latin typeface="+mj-lt"/>
                <a:ea typeface="Times New Roman" panose="02020603050405020304" pitchFamily="18" charset="0"/>
              </a:rPr>
              <a:t>Other Techniques like Cryptography, Biometrics, Cyber forensics		</a:t>
            </a:r>
          </a:p>
          <a:p>
            <a:pPr marL="0" indent="0">
              <a:lnSpc>
                <a:spcPct val="150000"/>
              </a:lnSpc>
              <a:spcBef>
                <a:spcPts val="0"/>
              </a:spcBef>
              <a:buNone/>
            </a:pPr>
            <a:r>
              <a:rPr lang="en-US" sz="1800" dirty="0">
                <a:effectLst/>
                <a:latin typeface="+mj-lt"/>
                <a:ea typeface="Times New Roman" panose="02020603050405020304" pitchFamily="18" charset="0"/>
              </a:rPr>
              <a:t>    </a:t>
            </a:r>
          </a:p>
        </p:txBody>
      </p:sp>
      <p:sp>
        <p:nvSpPr>
          <p:cNvPr id="4" name="Slide Number Placeholder 3">
            <a:extLst>
              <a:ext uri="{FF2B5EF4-FFF2-40B4-BE49-F238E27FC236}">
                <a16:creationId xmlns:a16="http://schemas.microsoft.com/office/drawing/2014/main" id="{04966A9A-49CF-426F-A51D-0A77AEC21309}"/>
              </a:ext>
            </a:extLst>
          </p:cNvPr>
          <p:cNvSpPr>
            <a:spLocks noGrp="1"/>
          </p:cNvSpPr>
          <p:nvPr>
            <p:ph type="sldNum" sz="quarter" idx="12"/>
          </p:nvPr>
        </p:nvSpPr>
        <p:spPr>
          <a:xfrm>
            <a:off x="4292329" y="6408915"/>
            <a:ext cx="683339" cy="365125"/>
          </a:xfrm>
        </p:spPr>
        <p:txBody>
          <a:bodyPr/>
          <a:lstStyle/>
          <a:p>
            <a:fld id="{B8C8117A-BC88-4F15-994C-932BBDBEA759}" type="slidenum">
              <a:rPr lang="en-US" sz="1200" b="1" smtClean="0"/>
              <a:t>12</a:t>
            </a:fld>
            <a:endParaRPr lang="en-US" sz="1200" b="1" dirty="0"/>
          </a:p>
        </p:txBody>
      </p:sp>
    </p:spTree>
    <p:extLst>
      <p:ext uri="{BB962C8B-B14F-4D97-AF65-F5344CB8AC3E}">
        <p14:creationId xmlns:p14="http://schemas.microsoft.com/office/powerpoint/2010/main" val="317066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8801-8165-45CD-BFDF-E40EFA9B9F24}"/>
              </a:ext>
            </a:extLst>
          </p:cNvPr>
          <p:cNvSpPr>
            <a:spLocks noGrp="1"/>
          </p:cNvSpPr>
          <p:nvPr>
            <p:ph type="title"/>
          </p:nvPr>
        </p:nvSpPr>
        <p:spPr>
          <a:xfrm>
            <a:off x="677334" y="609600"/>
            <a:ext cx="8596668" cy="806824"/>
          </a:xfrm>
        </p:spPr>
        <p:txBody>
          <a:bodyPr/>
          <a:lstStyle/>
          <a:p>
            <a:r>
              <a:rPr lang="en-US" dirty="0"/>
              <a:t>Prevention</a:t>
            </a:r>
          </a:p>
        </p:txBody>
      </p:sp>
      <p:sp>
        <p:nvSpPr>
          <p:cNvPr id="3" name="Content Placeholder 2">
            <a:extLst>
              <a:ext uri="{FF2B5EF4-FFF2-40B4-BE49-F238E27FC236}">
                <a16:creationId xmlns:a16="http://schemas.microsoft.com/office/drawing/2014/main" id="{DCEF4497-6E2C-495C-A98A-83C5CFC1B062}"/>
              </a:ext>
            </a:extLst>
          </p:cNvPr>
          <p:cNvSpPr>
            <a:spLocks noGrp="1"/>
          </p:cNvSpPr>
          <p:nvPr>
            <p:ph idx="1"/>
          </p:nvPr>
        </p:nvSpPr>
        <p:spPr>
          <a:xfrm>
            <a:off x="677334" y="1640636"/>
            <a:ext cx="8596668" cy="3880773"/>
          </a:xfrm>
        </p:spPr>
        <p:txBody>
          <a:bodyPr/>
          <a:lstStyle/>
          <a:p>
            <a:pPr algn="just">
              <a:lnSpc>
                <a:spcPct val="150000"/>
              </a:lnSpc>
            </a:pPr>
            <a:r>
              <a:rPr lang="en-US" sz="1800" dirty="0">
                <a:effectLst/>
                <a:latin typeface="+mj-lt"/>
                <a:ea typeface="Times New Roman" panose="02020603050405020304" pitchFamily="18" charset="0"/>
              </a:rPr>
              <a:t>This is the phase of cyber </a:t>
            </a:r>
            <a:r>
              <a:rPr lang="en-US" sz="1800" dirty="0" err="1">
                <a:effectLst/>
                <a:latin typeface="+mj-lt"/>
                <a:ea typeface="Times New Roman" panose="02020603050405020304" pitchFamily="18" charset="0"/>
              </a:rPr>
              <a:t>defence</a:t>
            </a:r>
            <a:r>
              <a:rPr lang="en-US" sz="1800" dirty="0">
                <a:effectLst/>
                <a:latin typeface="+mj-lt"/>
                <a:ea typeface="Times New Roman" panose="02020603050405020304" pitchFamily="18" charset="0"/>
              </a:rPr>
              <a:t>  which is supposed to be continuously monitoring the system in order to find any existing vulnerabilities or misconfiguration. If any thing is found against the configuration and security policies, necessary actions will be taken to patch the detected vulnerability</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mj-lt"/>
              <a:ea typeface="Times New Roman" panose="02020603050405020304" pitchFamily="18" charset="0"/>
            </a:endParaRPr>
          </a:p>
          <a:p>
            <a:pPr algn="just">
              <a:lnSpc>
                <a:spcPct val="150000"/>
              </a:lnSpc>
            </a:pPr>
            <a:r>
              <a:rPr lang="en-US" u="sng" dirty="0">
                <a:latin typeface="+mj-lt"/>
              </a:rPr>
              <a:t>Prevention Techniques</a:t>
            </a:r>
          </a:p>
          <a:p>
            <a:pPr algn="just">
              <a:lnSpc>
                <a:spcPct val="150000"/>
              </a:lnSpc>
              <a:buFont typeface="Wingdings" panose="05000000000000000000" pitchFamily="2" charset="2"/>
              <a:buChar char="§"/>
            </a:pPr>
            <a:r>
              <a:rPr lang="en-US" dirty="0">
                <a:latin typeface="+mj-lt"/>
              </a:rPr>
              <a:t>Using of Firewalls.</a:t>
            </a:r>
          </a:p>
          <a:p>
            <a:pPr algn="just">
              <a:lnSpc>
                <a:spcPct val="150000"/>
              </a:lnSpc>
              <a:buFont typeface="Wingdings" panose="05000000000000000000" pitchFamily="2" charset="2"/>
              <a:buChar char="§"/>
            </a:pPr>
            <a:r>
              <a:rPr lang="en-US" dirty="0">
                <a:latin typeface="+mj-lt"/>
              </a:rPr>
              <a:t>Using Intrusion Prevention Systems (IPSs)</a:t>
            </a:r>
          </a:p>
          <a:p>
            <a:pPr algn="just">
              <a:lnSpc>
                <a:spcPct val="150000"/>
              </a:lnSpc>
              <a:buFont typeface="Wingdings" panose="05000000000000000000" pitchFamily="2" charset="2"/>
              <a:buChar char="§"/>
            </a:pPr>
            <a:r>
              <a:rPr lang="en-US" dirty="0">
                <a:latin typeface="+mj-lt"/>
              </a:rPr>
              <a:t>Configuring Access Control Systems (ACS)</a:t>
            </a:r>
          </a:p>
        </p:txBody>
      </p:sp>
      <p:sp>
        <p:nvSpPr>
          <p:cNvPr id="4" name="Slide Number Placeholder 3">
            <a:extLst>
              <a:ext uri="{FF2B5EF4-FFF2-40B4-BE49-F238E27FC236}">
                <a16:creationId xmlns:a16="http://schemas.microsoft.com/office/drawing/2014/main" id="{E5FBC064-0ECF-4744-9BB6-5A39A7CF009B}"/>
              </a:ext>
            </a:extLst>
          </p:cNvPr>
          <p:cNvSpPr>
            <a:spLocks noGrp="1"/>
          </p:cNvSpPr>
          <p:nvPr>
            <p:ph type="sldNum" sz="quarter" idx="12"/>
          </p:nvPr>
        </p:nvSpPr>
        <p:spPr>
          <a:xfrm>
            <a:off x="3946945" y="6355127"/>
            <a:ext cx="683339" cy="365125"/>
          </a:xfrm>
        </p:spPr>
        <p:txBody>
          <a:bodyPr/>
          <a:lstStyle/>
          <a:p>
            <a:fld id="{B8C8117A-BC88-4F15-994C-932BBDBEA759}" type="slidenum">
              <a:rPr lang="en-US" sz="1200" b="1" smtClean="0"/>
              <a:t>13</a:t>
            </a:fld>
            <a:endParaRPr lang="en-US" sz="1200" b="1" dirty="0"/>
          </a:p>
        </p:txBody>
      </p:sp>
    </p:spTree>
    <p:extLst>
      <p:ext uri="{BB962C8B-B14F-4D97-AF65-F5344CB8AC3E}">
        <p14:creationId xmlns:p14="http://schemas.microsoft.com/office/powerpoint/2010/main" val="26330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074E-523A-43F0-A087-9B289254A2D2}"/>
              </a:ext>
            </a:extLst>
          </p:cNvPr>
          <p:cNvSpPr>
            <a:spLocks noGrp="1"/>
          </p:cNvSpPr>
          <p:nvPr>
            <p:ph type="title"/>
          </p:nvPr>
        </p:nvSpPr>
        <p:spPr>
          <a:xfrm>
            <a:off x="677334" y="609600"/>
            <a:ext cx="8596668" cy="804421"/>
          </a:xfrm>
        </p:spPr>
        <p:txBody>
          <a:bodyPr/>
          <a:lstStyle/>
          <a:p>
            <a:r>
              <a:rPr lang="en-US" dirty="0"/>
              <a:t>Penetration Testing</a:t>
            </a:r>
          </a:p>
        </p:txBody>
      </p:sp>
      <p:sp>
        <p:nvSpPr>
          <p:cNvPr id="3" name="Content Placeholder 2">
            <a:extLst>
              <a:ext uri="{FF2B5EF4-FFF2-40B4-BE49-F238E27FC236}">
                <a16:creationId xmlns:a16="http://schemas.microsoft.com/office/drawing/2014/main" id="{4E82507D-D052-4422-8734-6C8801DC548E}"/>
              </a:ext>
            </a:extLst>
          </p:cNvPr>
          <p:cNvSpPr>
            <a:spLocks noGrp="1"/>
          </p:cNvSpPr>
          <p:nvPr>
            <p:ph idx="1"/>
          </p:nvPr>
        </p:nvSpPr>
        <p:spPr>
          <a:xfrm>
            <a:off x="601919" y="1557274"/>
            <a:ext cx="8596668" cy="3880773"/>
          </a:xfrm>
        </p:spPr>
        <p:txBody>
          <a:bodyPr/>
          <a:lstStyle/>
          <a:p>
            <a:pPr algn="just">
              <a:lnSpc>
                <a:spcPct val="150000"/>
              </a:lnSpc>
            </a:pPr>
            <a:r>
              <a:rPr lang="en-US" sz="1800" dirty="0">
                <a:effectLst/>
                <a:latin typeface="+mj-lt"/>
                <a:ea typeface="Times New Roman" panose="02020603050405020304" pitchFamily="18" charset="0"/>
              </a:rPr>
              <a:t>This could be the most effective and reliable technique to prevent the cyberattacks. Even though it is not used often pen-testing still remains the best option.</a:t>
            </a:r>
          </a:p>
          <a:p>
            <a:pPr algn="just">
              <a:lnSpc>
                <a:spcPct val="150000"/>
              </a:lnSpc>
            </a:pPr>
            <a:r>
              <a:rPr lang="en-US" b="0" i="0" dirty="0">
                <a:solidFill>
                  <a:schemeClr val="tx1"/>
                </a:solidFill>
                <a:effectLst/>
                <a:latin typeface="+mj-lt"/>
              </a:rPr>
              <a:t>A penetration test, also called a pen test or ethical hacking, is a cybersecurity technique organizations use to identify, test and highlight vulnerabilities in their security posture. These penetration tests are often carried out by </a:t>
            </a:r>
            <a:r>
              <a:rPr lang="en-US" b="1" i="0" dirty="0">
                <a:solidFill>
                  <a:schemeClr val="tx1"/>
                </a:solidFill>
                <a:effectLst/>
                <a:latin typeface="+mj-lt"/>
              </a:rPr>
              <a:t>ethical hackers</a:t>
            </a:r>
            <a:r>
              <a:rPr lang="en-US" b="0" i="0" dirty="0">
                <a:solidFill>
                  <a:schemeClr val="tx1"/>
                </a:solidFill>
                <a:effectLst/>
                <a:latin typeface="+mj-lt"/>
              </a:rPr>
              <a:t>.</a:t>
            </a:r>
            <a:endParaRPr lang="en-US" sz="1800" dirty="0">
              <a:solidFill>
                <a:schemeClr val="tx1"/>
              </a:solidFill>
              <a:effectLst/>
              <a:latin typeface="+mj-lt"/>
              <a:ea typeface="Times New Roman" panose="02020603050405020304" pitchFamily="18" charset="0"/>
            </a:endParaRPr>
          </a:p>
        </p:txBody>
      </p:sp>
      <p:sp>
        <p:nvSpPr>
          <p:cNvPr id="4" name="Slide Number Placeholder 3">
            <a:extLst>
              <a:ext uri="{FF2B5EF4-FFF2-40B4-BE49-F238E27FC236}">
                <a16:creationId xmlns:a16="http://schemas.microsoft.com/office/drawing/2014/main" id="{6EAC71C4-6532-4B73-8B99-B035E5221FFE}"/>
              </a:ext>
            </a:extLst>
          </p:cNvPr>
          <p:cNvSpPr>
            <a:spLocks noGrp="1"/>
          </p:cNvSpPr>
          <p:nvPr>
            <p:ph type="sldNum" sz="quarter" idx="12"/>
          </p:nvPr>
        </p:nvSpPr>
        <p:spPr>
          <a:xfrm>
            <a:off x="4075224" y="6248400"/>
            <a:ext cx="683339" cy="365125"/>
          </a:xfrm>
        </p:spPr>
        <p:txBody>
          <a:bodyPr/>
          <a:lstStyle/>
          <a:p>
            <a:fld id="{B8C8117A-BC88-4F15-994C-932BBDBEA759}" type="slidenum">
              <a:rPr lang="en-US" sz="1200" b="1" smtClean="0"/>
              <a:t>14</a:t>
            </a:fld>
            <a:endParaRPr lang="en-US" sz="1200" b="1" dirty="0"/>
          </a:p>
        </p:txBody>
      </p:sp>
    </p:spTree>
    <p:extLst>
      <p:ext uri="{BB962C8B-B14F-4D97-AF65-F5344CB8AC3E}">
        <p14:creationId xmlns:p14="http://schemas.microsoft.com/office/powerpoint/2010/main" val="2629130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CE9EC-C96F-4587-8F58-59D3F9E5FD02}"/>
              </a:ext>
            </a:extLst>
          </p:cNvPr>
          <p:cNvSpPr>
            <a:spLocks noGrp="1"/>
          </p:cNvSpPr>
          <p:nvPr>
            <p:ph idx="1"/>
          </p:nvPr>
        </p:nvSpPr>
        <p:spPr>
          <a:xfrm>
            <a:off x="743322" y="1368738"/>
            <a:ext cx="8596668" cy="3880773"/>
          </a:xfrm>
        </p:spPr>
        <p:txBody>
          <a:bodyPr/>
          <a:lstStyle/>
          <a:p>
            <a:pPr algn="just">
              <a:lnSpc>
                <a:spcPct val="150000"/>
              </a:lnSpc>
            </a:pPr>
            <a:r>
              <a:rPr lang="en-US" dirty="0"/>
              <a:t>The most important fact is that Pen Testing can be used  for both detection and prevention of cyber attacks.</a:t>
            </a:r>
          </a:p>
          <a:p>
            <a:pPr algn="just">
              <a:lnSpc>
                <a:spcPct val="150000"/>
              </a:lnSpc>
            </a:pPr>
            <a:r>
              <a:rPr lang="en-US" sz="1800" dirty="0">
                <a:effectLst/>
                <a:latin typeface="+mj-lt"/>
                <a:ea typeface="Times New Roman" panose="02020603050405020304" pitchFamily="18" charset="0"/>
              </a:rPr>
              <a:t>There is always a possibility that even with the best up to date security measures they might result in vulnerabilities in later future.</a:t>
            </a:r>
          </a:p>
          <a:p>
            <a:pPr algn="just">
              <a:lnSpc>
                <a:spcPct val="150000"/>
              </a:lnSpc>
            </a:pPr>
            <a:r>
              <a:rPr lang="en-US" sz="1800" dirty="0">
                <a:solidFill>
                  <a:schemeClr val="tx1"/>
                </a:solidFill>
                <a:effectLst/>
                <a:latin typeface="+mj-lt"/>
                <a:ea typeface="Times New Roman" panose="02020603050405020304" pitchFamily="18" charset="0"/>
              </a:rPr>
              <a:t>This test must be done frequently including the testing of operating system, hardware, networks and even the pen-tester might check the behavior of the employees</a:t>
            </a:r>
            <a:r>
              <a:rPr lang="en-US" dirty="0">
                <a:solidFill>
                  <a:schemeClr val="tx1"/>
                </a:solidFill>
                <a:latin typeface="+mj-lt"/>
                <a:ea typeface="Times New Roman" panose="02020603050405020304" pitchFamily="18" charset="0"/>
              </a:rPr>
              <a:t>.</a:t>
            </a:r>
            <a:endParaRPr lang="en-US" dirty="0">
              <a:solidFill>
                <a:schemeClr val="tx1"/>
              </a:solidFill>
              <a:latin typeface="+mj-lt"/>
            </a:endParaRPr>
          </a:p>
          <a:p>
            <a:endParaRPr lang="en-US" dirty="0"/>
          </a:p>
        </p:txBody>
      </p:sp>
      <p:sp>
        <p:nvSpPr>
          <p:cNvPr id="4" name="Slide Number Placeholder 3">
            <a:extLst>
              <a:ext uri="{FF2B5EF4-FFF2-40B4-BE49-F238E27FC236}">
                <a16:creationId xmlns:a16="http://schemas.microsoft.com/office/drawing/2014/main" id="{C61522A9-E90B-43D1-8C6F-3CB6DC74A1AF}"/>
              </a:ext>
            </a:extLst>
          </p:cNvPr>
          <p:cNvSpPr>
            <a:spLocks noGrp="1"/>
          </p:cNvSpPr>
          <p:nvPr>
            <p:ph type="sldNum" sz="quarter" idx="12"/>
          </p:nvPr>
        </p:nvSpPr>
        <p:spPr>
          <a:xfrm>
            <a:off x="4358317" y="6361874"/>
            <a:ext cx="683339" cy="365125"/>
          </a:xfrm>
        </p:spPr>
        <p:txBody>
          <a:bodyPr/>
          <a:lstStyle/>
          <a:p>
            <a:fld id="{B8C8117A-BC88-4F15-994C-932BBDBEA759}" type="slidenum">
              <a:rPr lang="en-US" sz="1200" b="1" smtClean="0"/>
              <a:t>15</a:t>
            </a:fld>
            <a:endParaRPr lang="en-US" sz="1200" b="1" dirty="0"/>
          </a:p>
        </p:txBody>
      </p:sp>
    </p:spTree>
    <p:extLst>
      <p:ext uri="{BB962C8B-B14F-4D97-AF65-F5344CB8AC3E}">
        <p14:creationId xmlns:p14="http://schemas.microsoft.com/office/powerpoint/2010/main" val="4285409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59A6-A0D7-4481-BB3F-D51DED11906A}"/>
              </a:ext>
            </a:extLst>
          </p:cNvPr>
          <p:cNvSpPr>
            <a:spLocks noGrp="1"/>
          </p:cNvSpPr>
          <p:nvPr>
            <p:ph type="title"/>
          </p:nvPr>
        </p:nvSpPr>
        <p:spPr/>
        <p:txBody>
          <a:bodyPr/>
          <a:lstStyle/>
          <a:p>
            <a:r>
              <a:rPr lang="en-US" dirty="0"/>
              <a:t>Ethical Hacking</a:t>
            </a:r>
          </a:p>
        </p:txBody>
      </p:sp>
      <p:sp>
        <p:nvSpPr>
          <p:cNvPr id="3" name="Content Placeholder 2">
            <a:extLst>
              <a:ext uri="{FF2B5EF4-FFF2-40B4-BE49-F238E27FC236}">
                <a16:creationId xmlns:a16="http://schemas.microsoft.com/office/drawing/2014/main" id="{3E1D0D84-F007-4236-9927-EBE98F24ECF2}"/>
              </a:ext>
            </a:extLst>
          </p:cNvPr>
          <p:cNvSpPr>
            <a:spLocks noGrp="1"/>
          </p:cNvSpPr>
          <p:nvPr>
            <p:ph idx="1"/>
          </p:nvPr>
        </p:nvSpPr>
        <p:spPr>
          <a:xfrm>
            <a:off x="677334" y="1726956"/>
            <a:ext cx="8699038" cy="4428747"/>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 </a:t>
            </a:r>
            <a:r>
              <a:rPr lang="en-US" sz="1800" dirty="0">
                <a:effectLst/>
                <a:latin typeface="+mj-lt"/>
                <a:ea typeface="Times New Roman" panose="02020603050405020304" pitchFamily="18" charset="0"/>
              </a:rPr>
              <a:t>They are the penetration testers whom are widely now being used to secure the data and to prevent from attacks.</a:t>
            </a:r>
          </a:p>
          <a:p>
            <a:pPr>
              <a:lnSpc>
                <a:spcPct val="150000"/>
              </a:lnSpc>
            </a:pPr>
            <a:r>
              <a:rPr lang="en-US" sz="1800" dirty="0">
                <a:effectLst/>
                <a:latin typeface="+mj-lt"/>
                <a:ea typeface="Times New Roman" panose="02020603050405020304" pitchFamily="18" charset="0"/>
              </a:rPr>
              <a:t>To stop a hacker, one needs to think like one and this is the principle that ethical hackers works </a:t>
            </a:r>
          </a:p>
          <a:p>
            <a:pPr>
              <a:lnSpc>
                <a:spcPct val="150000"/>
              </a:lnSpc>
            </a:pPr>
            <a:r>
              <a:rPr lang="en-US" sz="1800" dirty="0">
                <a:effectLst/>
                <a:latin typeface="+mj-lt"/>
                <a:ea typeface="Times New Roman" panose="02020603050405020304" pitchFamily="18" charset="0"/>
              </a:rPr>
              <a:t>They uses the same tools, techniques and highly sophisticated processes that the black hats who are the bad guys or the actual hackers in the cyber world. The difference is that ethical hacking is legal by all means</a:t>
            </a:r>
            <a:r>
              <a:rPr lang="en-US" sz="1800" dirty="0">
                <a:effectLst/>
                <a:latin typeface="Times New Roman" panose="02020603050405020304" pitchFamily="18" charset="0"/>
                <a:ea typeface="Times New Roman" panose="02020603050405020304" pitchFamily="18" charset="0"/>
              </a:rPr>
              <a:t>.</a:t>
            </a:r>
          </a:p>
          <a:p>
            <a:endParaRPr lang="en-US" dirty="0">
              <a:latin typeface="+mj-lt"/>
            </a:endParaRPr>
          </a:p>
        </p:txBody>
      </p:sp>
      <p:sp>
        <p:nvSpPr>
          <p:cNvPr id="4" name="Slide Number Placeholder 3">
            <a:extLst>
              <a:ext uri="{FF2B5EF4-FFF2-40B4-BE49-F238E27FC236}">
                <a16:creationId xmlns:a16="http://schemas.microsoft.com/office/drawing/2014/main" id="{0245B2C4-A323-4832-A521-CD743F6F4DC7}"/>
              </a:ext>
            </a:extLst>
          </p:cNvPr>
          <p:cNvSpPr>
            <a:spLocks noGrp="1"/>
          </p:cNvSpPr>
          <p:nvPr>
            <p:ph type="sldNum" sz="quarter" idx="12"/>
          </p:nvPr>
        </p:nvSpPr>
        <p:spPr>
          <a:xfrm>
            <a:off x="4141211" y="6341107"/>
            <a:ext cx="683339" cy="365125"/>
          </a:xfrm>
        </p:spPr>
        <p:txBody>
          <a:bodyPr/>
          <a:lstStyle/>
          <a:p>
            <a:fld id="{B8C8117A-BC88-4F15-994C-932BBDBEA759}" type="slidenum">
              <a:rPr lang="en-US" sz="1200" b="1" smtClean="0"/>
              <a:t>16</a:t>
            </a:fld>
            <a:endParaRPr lang="en-US" sz="1200" b="1" dirty="0"/>
          </a:p>
        </p:txBody>
      </p:sp>
    </p:spTree>
    <p:extLst>
      <p:ext uri="{BB962C8B-B14F-4D97-AF65-F5344CB8AC3E}">
        <p14:creationId xmlns:p14="http://schemas.microsoft.com/office/powerpoint/2010/main" val="421358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DF9DF5-91E1-4383-9E42-1A2320E0C1BD}"/>
              </a:ext>
            </a:extLst>
          </p:cNvPr>
          <p:cNvSpPr>
            <a:spLocks noGrp="1"/>
          </p:cNvSpPr>
          <p:nvPr>
            <p:ph type="sldNum" sz="quarter" idx="12"/>
          </p:nvPr>
        </p:nvSpPr>
        <p:spPr>
          <a:xfrm>
            <a:off x="4056370" y="6380727"/>
            <a:ext cx="683339" cy="365125"/>
          </a:xfrm>
        </p:spPr>
        <p:txBody>
          <a:bodyPr/>
          <a:lstStyle/>
          <a:p>
            <a:fld id="{B8C8117A-BC88-4F15-994C-932BBDBEA759}" type="slidenum">
              <a:rPr lang="en-US" sz="1200" b="1" smtClean="0"/>
              <a:t>17</a:t>
            </a:fld>
            <a:endParaRPr lang="en-US" sz="1200" b="1" dirty="0"/>
          </a:p>
        </p:txBody>
      </p:sp>
      <p:sp>
        <p:nvSpPr>
          <p:cNvPr id="7" name="Content Placeholder 6">
            <a:extLst>
              <a:ext uri="{FF2B5EF4-FFF2-40B4-BE49-F238E27FC236}">
                <a16:creationId xmlns:a16="http://schemas.microsoft.com/office/drawing/2014/main" id="{12B8327F-9261-4693-AC7D-E6726ED6B193}"/>
              </a:ext>
            </a:extLst>
          </p:cNvPr>
          <p:cNvSpPr>
            <a:spLocks noGrp="1"/>
          </p:cNvSpPr>
          <p:nvPr>
            <p:ph idx="1"/>
          </p:nvPr>
        </p:nvSpPr>
        <p:spPr>
          <a:xfrm>
            <a:off x="677333" y="1001092"/>
            <a:ext cx="8928579" cy="4768112"/>
          </a:xfrm>
        </p:spPr>
        <p:txBody>
          <a:bodyPr>
            <a:normAutofit fontScale="92500" lnSpcReduction="20000"/>
          </a:bodyPr>
          <a:lstStyle/>
          <a:p>
            <a:r>
              <a:rPr lang="en-US" dirty="0"/>
              <a:t>Ethical VS Unethical Hackers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lgn="just">
              <a:lnSpc>
                <a:spcPct val="160000"/>
              </a:lnSpc>
            </a:pPr>
            <a:r>
              <a:rPr lang="en-US" sz="1800" dirty="0">
                <a:effectLst/>
                <a:latin typeface="+mj-lt"/>
                <a:ea typeface="Times New Roman" panose="02020603050405020304" pitchFamily="18" charset="0"/>
              </a:rPr>
              <a:t>Mainstream companies such as Tesla, IBM, Lenovo, Google etc. are now hiring ethical hackers following the tremors that the pandemic has created in the cyber world. Following the footprints several IT companies are also hiring the same. </a:t>
            </a:r>
          </a:p>
          <a:p>
            <a:endParaRPr lang="en-US" dirty="0"/>
          </a:p>
        </p:txBody>
      </p:sp>
      <p:pic>
        <p:nvPicPr>
          <p:cNvPr id="8" name="Content Placeholder 4" descr="figure 3">
            <a:extLst>
              <a:ext uri="{FF2B5EF4-FFF2-40B4-BE49-F238E27FC236}">
                <a16:creationId xmlns:a16="http://schemas.microsoft.com/office/drawing/2014/main" id="{AB79EA60-2707-4664-8683-95A265A6D23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360532" y="1300638"/>
            <a:ext cx="3391676" cy="3045118"/>
          </a:xfrm>
          <a:prstGeom prst="rect">
            <a:avLst/>
          </a:prstGeom>
          <a:noFill/>
          <a:ln>
            <a:noFill/>
          </a:ln>
        </p:spPr>
      </p:pic>
    </p:spTree>
    <p:extLst>
      <p:ext uri="{BB962C8B-B14F-4D97-AF65-F5344CB8AC3E}">
        <p14:creationId xmlns:p14="http://schemas.microsoft.com/office/powerpoint/2010/main" val="319158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637D2-32C1-449C-97B5-757484713051}"/>
              </a:ext>
            </a:extLst>
          </p:cNvPr>
          <p:cNvSpPr>
            <a:spLocks noGrp="1"/>
          </p:cNvSpPr>
          <p:nvPr>
            <p:ph idx="1"/>
          </p:nvPr>
        </p:nvSpPr>
        <p:spPr>
          <a:xfrm>
            <a:off x="677334" y="991666"/>
            <a:ext cx="8596668" cy="5296012"/>
          </a:xfrm>
        </p:spPr>
        <p:txBody>
          <a:bodyPr>
            <a:normAutofit/>
          </a:bodyPr>
          <a:lstStyle/>
          <a:p>
            <a:pPr>
              <a:lnSpc>
                <a:spcPct val="150000"/>
              </a:lnSpc>
            </a:pPr>
            <a:r>
              <a:rPr lang="en-US" dirty="0">
                <a:latin typeface="+mj-lt"/>
                <a:ea typeface="Times New Roman" panose="02020603050405020304" pitchFamily="18" charset="0"/>
              </a:rPr>
              <a:t>The</a:t>
            </a:r>
            <a:r>
              <a:rPr lang="en-US" sz="1800" dirty="0">
                <a:effectLst/>
                <a:latin typeface="+mj-lt"/>
                <a:ea typeface="Times New Roman" panose="02020603050405020304" pitchFamily="18" charset="0"/>
              </a:rPr>
              <a:t> data of the educational institutions which is kept under direct risk of the management itself are still vulnerable. These institutions have Data  Base Managers (DBMs) but very small percentage of institutions are conducting proper penetration testing on a regular basis. </a:t>
            </a:r>
          </a:p>
          <a:p>
            <a:pPr>
              <a:lnSpc>
                <a:spcPct val="150000"/>
              </a:lnSpc>
            </a:pPr>
            <a:r>
              <a:rPr lang="en-US" dirty="0">
                <a:latin typeface="+mj-lt"/>
              </a:rPr>
              <a:t>CEH (Certified Ethical Hacker) is a course by EC-Council who are the global leaders of InfoSec and Cyber Security. Other providers are.</a:t>
            </a:r>
          </a:p>
          <a:p>
            <a:pPr>
              <a:lnSpc>
                <a:spcPct val="150000"/>
              </a:lnSpc>
              <a:buFont typeface="+mj-lt"/>
              <a:buAutoNum type="alphaUcPeriod"/>
            </a:pPr>
            <a:r>
              <a:rPr lang="en-US" b="0" i="0" dirty="0">
                <a:solidFill>
                  <a:schemeClr val="tx1"/>
                </a:solidFill>
                <a:effectLst/>
                <a:latin typeface="+mj-lt"/>
              </a:rPr>
              <a:t>The Global Information Assurance Certification (</a:t>
            </a:r>
            <a:r>
              <a:rPr lang="en-US" b="0" i="0" u="none" strike="noStrike" dirty="0">
                <a:solidFill>
                  <a:schemeClr val="tx1"/>
                </a:solidFill>
                <a:effectLst/>
                <a:latin typeface="+mj-lt"/>
              </a:rPr>
              <a:t>GIAC</a:t>
            </a:r>
            <a:r>
              <a:rPr lang="en-US" b="0" i="0" dirty="0">
                <a:solidFill>
                  <a:schemeClr val="tx1"/>
                </a:solidFill>
                <a:effectLst/>
                <a:latin typeface="+mj-lt"/>
              </a:rPr>
              <a:t>) program is run by the </a:t>
            </a:r>
            <a:r>
              <a:rPr lang="en-US" b="0" i="0" u="none" strike="noStrike" dirty="0">
                <a:solidFill>
                  <a:schemeClr val="tx1"/>
                </a:solidFill>
                <a:effectLst/>
                <a:latin typeface="+mj-lt"/>
              </a:rPr>
              <a:t>SANS Institute</a:t>
            </a:r>
            <a:r>
              <a:rPr lang="en-US" b="0" i="0" dirty="0">
                <a:solidFill>
                  <a:schemeClr val="tx1"/>
                </a:solidFill>
                <a:effectLst/>
                <a:latin typeface="+mj-lt"/>
              </a:rPr>
              <a:t>, one of the oldest organizations that provide cybersecurity education.</a:t>
            </a:r>
          </a:p>
          <a:p>
            <a:pPr>
              <a:lnSpc>
                <a:spcPct val="150000"/>
              </a:lnSpc>
              <a:buFont typeface="+mj-lt"/>
              <a:buAutoNum type="alphaUcPeriod"/>
            </a:pPr>
            <a:r>
              <a:rPr lang="en-US" dirty="0">
                <a:solidFill>
                  <a:schemeClr val="tx1"/>
                </a:solidFill>
                <a:latin typeface="+mj-lt"/>
              </a:rPr>
              <a:t>PEN-200 and OSCP (Offensive Security Certified Professional) by Offensive Security.</a:t>
            </a:r>
          </a:p>
          <a:p>
            <a:pPr marL="0" indent="0">
              <a:buNone/>
            </a:pPr>
            <a:endParaRPr lang="en-US" dirty="0">
              <a:latin typeface="+mj-lt"/>
            </a:endParaRPr>
          </a:p>
        </p:txBody>
      </p:sp>
      <p:sp>
        <p:nvSpPr>
          <p:cNvPr id="4" name="Slide Number Placeholder 3">
            <a:extLst>
              <a:ext uri="{FF2B5EF4-FFF2-40B4-BE49-F238E27FC236}">
                <a16:creationId xmlns:a16="http://schemas.microsoft.com/office/drawing/2014/main" id="{74395BE0-1C60-4E1A-969D-9184B7C24084}"/>
              </a:ext>
            </a:extLst>
          </p:cNvPr>
          <p:cNvSpPr>
            <a:spLocks noGrp="1"/>
          </p:cNvSpPr>
          <p:nvPr>
            <p:ph type="sldNum" sz="quarter" idx="12"/>
          </p:nvPr>
        </p:nvSpPr>
        <p:spPr>
          <a:xfrm>
            <a:off x="4122358" y="6380727"/>
            <a:ext cx="683339" cy="365125"/>
          </a:xfrm>
        </p:spPr>
        <p:txBody>
          <a:bodyPr/>
          <a:lstStyle/>
          <a:p>
            <a:fld id="{B8C8117A-BC88-4F15-994C-932BBDBEA759}" type="slidenum">
              <a:rPr lang="en-US" sz="1200" b="1" smtClean="0"/>
              <a:t>18</a:t>
            </a:fld>
            <a:endParaRPr lang="en-US" sz="1200" b="1" dirty="0"/>
          </a:p>
        </p:txBody>
      </p:sp>
    </p:spTree>
    <p:extLst>
      <p:ext uri="{BB962C8B-B14F-4D97-AF65-F5344CB8AC3E}">
        <p14:creationId xmlns:p14="http://schemas.microsoft.com/office/powerpoint/2010/main" val="256350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EDE8-F863-4067-A66F-98A7189C2605}"/>
              </a:ext>
            </a:extLst>
          </p:cNvPr>
          <p:cNvSpPr>
            <a:spLocks noGrp="1"/>
          </p:cNvSpPr>
          <p:nvPr>
            <p:ph type="title"/>
          </p:nvPr>
        </p:nvSpPr>
        <p:spPr>
          <a:xfrm>
            <a:off x="677334" y="609600"/>
            <a:ext cx="8596668" cy="860981"/>
          </a:xfrm>
        </p:spPr>
        <p:txBody>
          <a:bodyPr/>
          <a:lstStyle/>
          <a:p>
            <a:r>
              <a:rPr lang="en-US" dirty="0"/>
              <a:t>Conclusion</a:t>
            </a:r>
          </a:p>
        </p:txBody>
      </p:sp>
      <p:sp>
        <p:nvSpPr>
          <p:cNvPr id="3" name="Content Placeholder 2">
            <a:extLst>
              <a:ext uri="{FF2B5EF4-FFF2-40B4-BE49-F238E27FC236}">
                <a16:creationId xmlns:a16="http://schemas.microsoft.com/office/drawing/2014/main" id="{F2AC4151-A772-4955-8512-C5423F74353C}"/>
              </a:ext>
            </a:extLst>
          </p:cNvPr>
          <p:cNvSpPr>
            <a:spLocks noGrp="1"/>
          </p:cNvSpPr>
          <p:nvPr>
            <p:ph idx="1"/>
          </p:nvPr>
        </p:nvSpPr>
        <p:spPr>
          <a:xfrm>
            <a:off x="677334" y="1488613"/>
            <a:ext cx="8596668" cy="4224030"/>
          </a:xfrm>
        </p:spPr>
        <p:txBody>
          <a:bodyPr>
            <a:normAutofit/>
          </a:bodyPr>
          <a:lstStyle/>
          <a:p>
            <a:pPr>
              <a:lnSpc>
                <a:spcPct val="150000"/>
              </a:lnSpc>
            </a:pPr>
            <a:r>
              <a:rPr lang="en-US" dirty="0"/>
              <a:t>90% of the data breaches happened during the post pandemic and pandemic period was because of Cyberattacks.</a:t>
            </a:r>
          </a:p>
          <a:p>
            <a:pPr>
              <a:lnSpc>
                <a:spcPct val="150000"/>
              </a:lnSpc>
            </a:pPr>
            <a:r>
              <a:rPr lang="en-US" sz="1800" dirty="0">
                <a:solidFill>
                  <a:schemeClr val="tx1"/>
                </a:solidFill>
                <a:effectLst/>
                <a:latin typeface="+mj-lt"/>
                <a:ea typeface="Times New Roman" panose="02020603050405020304" pitchFamily="18" charset="0"/>
              </a:rPr>
              <a:t>Despite the data breach increase, the number of victims (20.7 million) decreased 50% compared to Q1 2021 and dropped 41% compared to Q4 2021.Comparing to 2020. This is definitely because of the preventive measures taken by the victims over the past 2 years.</a:t>
            </a:r>
          </a:p>
          <a:p>
            <a:pPr>
              <a:lnSpc>
                <a:spcPct val="150000"/>
              </a:lnSpc>
            </a:pPr>
            <a:r>
              <a:rPr lang="en-US" sz="1800" dirty="0">
                <a:solidFill>
                  <a:schemeClr val="tx1"/>
                </a:solidFill>
                <a:effectLst/>
                <a:latin typeface="+mj-lt"/>
                <a:ea typeface="Times New Roman" panose="02020603050405020304" pitchFamily="18" charset="0"/>
              </a:rPr>
              <a:t>Certified  ethical hackers can be an effective solution on the present scenario against  the cyber criminals as well as they are a shield against the cyber threats that could  make your data in danger. </a:t>
            </a:r>
            <a:endParaRPr lang="en-US" dirty="0">
              <a:solidFill>
                <a:schemeClr val="tx1"/>
              </a:solidFill>
              <a:latin typeface="+mj-lt"/>
            </a:endParaRPr>
          </a:p>
        </p:txBody>
      </p:sp>
      <p:sp>
        <p:nvSpPr>
          <p:cNvPr id="4" name="Slide Number Placeholder 3">
            <a:extLst>
              <a:ext uri="{FF2B5EF4-FFF2-40B4-BE49-F238E27FC236}">
                <a16:creationId xmlns:a16="http://schemas.microsoft.com/office/drawing/2014/main" id="{1EB790E0-BCB0-47A7-B4AB-6D1DC39ED59E}"/>
              </a:ext>
            </a:extLst>
          </p:cNvPr>
          <p:cNvSpPr>
            <a:spLocks noGrp="1"/>
          </p:cNvSpPr>
          <p:nvPr>
            <p:ph type="sldNum" sz="quarter" idx="12"/>
          </p:nvPr>
        </p:nvSpPr>
        <p:spPr>
          <a:xfrm>
            <a:off x="4046942" y="6342668"/>
            <a:ext cx="683339" cy="365125"/>
          </a:xfrm>
        </p:spPr>
        <p:txBody>
          <a:bodyPr/>
          <a:lstStyle/>
          <a:p>
            <a:fld id="{B8C8117A-BC88-4F15-994C-932BBDBEA759}" type="slidenum">
              <a:rPr lang="en-US" sz="1200" b="1" smtClean="0"/>
              <a:t>19</a:t>
            </a:fld>
            <a:endParaRPr lang="en-US" sz="1200" b="1" dirty="0"/>
          </a:p>
        </p:txBody>
      </p:sp>
    </p:spTree>
    <p:extLst>
      <p:ext uri="{BB962C8B-B14F-4D97-AF65-F5344CB8AC3E}">
        <p14:creationId xmlns:p14="http://schemas.microsoft.com/office/powerpoint/2010/main" val="339997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56D57-69A2-4044-AFD2-6A094D541C51}"/>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F36706E-F420-462E-B5F9-873743F9F81B}"/>
              </a:ext>
            </a:extLst>
          </p:cNvPr>
          <p:cNvSpPr>
            <a:spLocks noGrp="1"/>
          </p:cNvSpPr>
          <p:nvPr>
            <p:ph idx="1"/>
          </p:nvPr>
        </p:nvSpPr>
        <p:spPr>
          <a:xfrm>
            <a:off x="677333" y="1049106"/>
            <a:ext cx="8596668" cy="5199294"/>
          </a:xfrm>
        </p:spPr>
        <p:txBody>
          <a:bodyPr>
            <a:normAutofit/>
          </a:bodyPr>
          <a:lstStyle/>
          <a:p>
            <a:pPr marL="0" indent="0">
              <a:buNone/>
            </a:pPr>
            <a:r>
              <a:rPr lang="en-US" dirty="0"/>
              <a:t>                                                                                                        Page No</a:t>
            </a:r>
          </a:p>
          <a:p>
            <a:pPr>
              <a:buFont typeface="+mj-lt"/>
              <a:buAutoNum type="arabicPeriod"/>
            </a:pPr>
            <a:r>
              <a:rPr lang="en-US" dirty="0"/>
              <a:t>Introduction………………………………………………………………………………………... 3</a:t>
            </a:r>
          </a:p>
          <a:p>
            <a:pPr>
              <a:buFont typeface="+mj-lt"/>
              <a:buAutoNum type="arabicPeriod"/>
            </a:pPr>
            <a:r>
              <a:rPr lang="en-US" dirty="0"/>
              <a:t>Hacking and Type of Hackers………………………………………………………………	..4 </a:t>
            </a:r>
          </a:p>
          <a:p>
            <a:pPr>
              <a:buFont typeface="+mj-lt"/>
              <a:buAutoNum type="arabicPeriod"/>
            </a:pPr>
            <a:r>
              <a:rPr lang="en-US" dirty="0"/>
              <a:t>Common  Cyber Attacks………………………………………………………………………..6</a:t>
            </a:r>
          </a:p>
          <a:p>
            <a:pPr>
              <a:buFont typeface="+mj-lt"/>
              <a:buAutoNum type="arabicPeriod"/>
            </a:pPr>
            <a:r>
              <a:rPr lang="en-US" dirty="0"/>
              <a:t>Cyber Threats in Various Industries after Covid-19……………………………...9</a:t>
            </a:r>
          </a:p>
          <a:p>
            <a:pPr>
              <a:buFont typeface="+mj-lt"/>
              <a:buAutoNum type="arabicPeriod"/>
            </a:pPr>
            <a:r>
              <a:rPr lang="en-US" dirty="0"/>
              <a:t>Detection……………………………………………………………………………………………….12</a:t>
            </a:r>
          </a:p>
          <a:p>
            <a:pPr>
              <a:buFont typeface="+mj-lt"/>
              <a:buAutoNum type="arabicPeriod"/>
            </a:pPr>
            <a:r>
              <a:rPr lang="en-US" dirty="0"/>
              <a:t>Prevention……………………………………………………………………………………………..13</a:t>
            </a:r>
          </a:p>
          <a:p>
            <a:pPr>
              <a:buFont typeface="+mj-lt"/>
              <a:buAutoNum type="arabicPeriod"/>
            </a:pPr>
            <a:r>
              <a:rPr lang="en-US" dirty="0"/>
              <a:t>Penetration Testing………………………………………………………………………………..14</a:t>
            </a:r>
          </a:p>
          <a:p>
            <a:pPr>
              <a:buFont typeface="+mj-lt"/>
              <a:buAutoNum type="arabicPeriod"/>
            </a:pPr>
            <a:r>
              <a:rPr lang="en-US" dirty="0"/>
              <a:t>Ethical Hacking……………………………………………………………………………………….16</a:t>
            </a:r>
          </a:p>
          <a:p>
            <a:pPr>
              <a:buFont typeface="+mj-lt"/>
              <a:buAutoNum type="arabicPeriod"/>
            </a:pPr>
            <a:r>
              <a:rPr lang="en-US" dirty="0"/>
              <a:t>Conclusion………………………………………………………………………………………………19</a:t>
            </a:r>
          </a:p>
          <a:p>
            <a:pPr>
              <a:buFont typeface="+mj-lt"/>
              <a:buAutoNum type="arabicPeriod"/>
            </a:pPr>
            <a:r>
              <a:rPr lang="en-US" dirty="0"/>
              <a:t>References…………………………………………………………………………………………....20</a:t>
            </a:r>
          </a:p>
          <a:p>
            <a:pPr>
              <a:buFont typeface="+mj-lt"/>
              <a:buAutoNum type="arabicPeriod"/>
            </a:pPr>
            <a:r>
              <a:rPr lang="en-US" dirty="0"/>
              <a:t>Appendix………………………………………………………………………………………………..24</a:t>
            </a:r>
          </a:p>
          <a:p>
            <a:pPr marL="0" indent="0">
              <a:buNone/>
            </a:pPr>
            <a:endParaRPr lang="en-US" dirty="0"/>
          </a:p>
        </p:txBody>
      </p:sp>
      <p:sp>
        <p:nvSpPr>
          <p:cNvPr id="4" name="Slide Number Placeholder 3">
            <a:extLst>
              <a:ext uri="{FF2B5EF4-FFF2-40B4-BE49-F238E27FC236}">
                <a16:creationId xmlns:a16="http://schemas.microsoft.com/office/drawing/2014/main" id="{4E1507EA-9ACF-4DBF-99BC-329407341649}"/>
              </a:ext>
            </a:extLst>
          </p:cNvPr>
          <p:cNvSpPr>
            <a:spLocks noGrp="1"/>
          </p:cNvSpPr>
          <p:nvPr>
            <p:ph type="sldNum" sz="quarter" idx="12"/>
          </p:nvPr>
        </p:nvSpPr>
        <p:spPr>
          <a:xfrm>
            <a:off x="4633998" y="6271551"/>
            <a:ext cx="683339" cy="365125"/>
          </a:xfrm>
        </p:spPr>
        <p:txBody>
          <a:bodyPr/>
          <a:lstStyle/>
          <a:p>
            <a:fld id="{B8C8117A-BC88-4F15-994C-932BBDBEA759}" type="slidenum">
              <a:rPr lang="en-US" sz="1200" b="1" smtClean="0"/>
              <a:t>2</a:t>
            </a:fld>
            <a:endParaRPr lang="en-US" sz="1200" b="1" dirty="0"/>
          </a:p>
        </p:txBody>
      </p:sp>
    </p:spTree>
    <p:extLst>
      <p:ext uri="{BB962C8B-B14F-4D97-AF65-F5344CB8AC3E}">
        <p14:creationId xmlns:p14="http://schemas.microsoft.com/office/powerpoint/2010/main" val="3441148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D78D-A147-43F8-B646-64C6B798C8F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DD3EC3B-1448-4335-A577-0AB39148339C}"/>
              </a:ext>
            </a:extLst>
          </p:cNvPr>
          <p:cNvSpPr>
            <a:spLocks noGrp="1"/>
          </p:cNvSpPr>
          <p:nvPr>
            <p:ph idx="1"/>
          </p:nvPr>
        </p:nvSpPr>
        <p:spPr>
          <a:xfrm>
            <a:off x="673023" y="1576126"/>
            <a:ext cx="8596668" cy="4672273"/>
          </a:xfrm>
        </p:spPr>
        <p:txBody>
          <a:bodyPr>
            <a:normAutofit lnSpcReduction="10000"/>
          </a:bodyPr>
          <a:lstStyle/>
          <a:p>
            <a:pPr>
              <a:buFont typeface="+mj-lt"/>
              <a:buAutoNum type="arabicPeriod"/>
            </a:pPr>
            <a:r>
              <a:rPr lang="en-US" sz="1800" dirty="0">
                <a:solidFill>
                  <a:schemeClr val="tx1"/>
                </a:solidFill>
                <a:effectLst/>
                <a:latin typeface="+mj-lt"/>
                <a:ea typeface="Times New Roman" panose="02020603050405020304" pitchFamily="18" charset="0"/>
              </a:rPr>
              <a:t>Williams, C. M., Chaturvedi, R., &amp; Chakravarthy, K. (2020). Cybersecurity risks in a pandemic. Journal of medical Internet research, 22(9), e23692.</a:t>
            </a:r>
          </a:p>
          <a:p>
            <a:pPr>
              <a:buFont typeface="+mj-lt"/>
              <a:buAutoNum type="arabicPeriod"/>
            </a:pPr>
            <a:r>
              <a:rPr lang="en-US" sz="1800" dirty="0">
                <a:solidFill>
                  <a:schemeClr val="tx1"/>
                </a:solidFill>
                <a:effectLst/>
                <a:latin typeface="+mj-lt"/>
                <a:ea typeface="Times New Roman" panose="02020603050405020304" pitchFamily="18" charset="0"/>
              </a:rPr>
              <a:t>What is hacking, Types of hacking and more   url: </a:t>
            </a:r>
            <a:r>
              <a:rPr lang="en-US" sz="1800" u="sng" dirty="0">
                <a:solidFill>
                  <a:srgbClr val="0000FF"/>
                </a:solidFill>
                <a:effectLst/>
                <a:latin typeface="+mj-lt"/>
                <a:ea typeface="Times New Roman" panose="02020603050405020304" pitchFamily="18" charset="0"/>
                <a:hlinkClick r:id="rId2"/>
              </a:rPr>
              <a:t>https://www.fortinet.com/resources/cyberglossary/what-is-hacking</a:t>
            </a:r>
            <a:endParaRPr lang="en-US" sz="1800" u="sng" dirty="0">
              <a:solidFill>
                <a:srgbClr val="0000FF"/>
              </a:solidFill>
              <a:effectLst/>
              <a:latin typeface="+mj-lt"/>
              <a:ea typeface="Times New Roman" panose="02020603050405020304" pitchFamily="18" charset="0"/>
            </a:endParaRPr>
          </a:p>
          <a:p>
            <a:pPr>
              <a:buFont typeface="+mj-lt"/>
              <a:buAutoNum type="arabicPeriod"/>
            </a:pPr>
            <a:r>
              <a:rPr lang="en-US" sz="1800" dirty="0">
                <a:effectLst/>
                <a:latin typeface="+mj-lt"/>
                <a:ea typeface="Times New Roman" panose="02020603050405020304" pitchFamily="18" charset="0"/>
              </a:rPr>
              <a:t>TechTarget Definition of Hacker url:  </a:t>
            </a:r>
            <a:r>
              <a:rPr lang="en-US" sz="1800" u="sng" dirty="0">
                <a:solidFill>
                  <a:srgbClr val="0000FF"/>
                </a:solidFill>
                <a:effectLst/>
                <a:latin typeface="+mj-lt"/>
                <a:ea typeface="Times New Roman" panose="02020603050405020304" pitchFamily="18" charset="0"/>
                <a:hlinkClick r:id="rId3"/>
              </a:rPr>
              <a:t>https://www.techtarget.com/searchsecurity/definition/hacker</a:t>
            </a:r>
            <a:endParaRPr lang="en-US" u="sng" dirty="0">
              <a:latin typeface="+mj-lt"/>
              <a:ea typeface="Times New Roman" panose="02020603050405020304" pitchFamily="18" charset="0"/>
            </a:endParaRPr>
          </a:p>
          <a:p>
            <a:pPr>
              <a:buFont typeface="+mj-lt"/>
              <a:buAutoNum type="arabicPeriod"/>
            </a:pPr>
            <a:r>
              <a:rPr lang="en-US" sz="1800" dirty="0">
                <a:effectLst/>
                <a:latin typeface="+mj-lt"/>
                <a:ea typeface="Times New Roman" panose="02020603050405020304" pitchFamily="18" charset="0"/>
              </a:rPr>
              <a:t>WHO reports fivefold increase in cyber attacks, urges vigilance. World Health Organization. 2020 Apr 23. URL :https://www.who.int/news-room/detail/23-04-2020-who-reports-fivefold-increase-in-cyber-attacks-urges-vigilance</a:t>
            </a:r>
          </a:p>
          <a:p>
            <a:pPr>
              <a:buFont typeface="+mj-lt"/>
              <a:buAutoNum type="arabicPeriod"/>
            </a:pPr>
            <a:r>
              <a:rPr lang="en-US" sz="1800" dirty="0">
                <a:effectLst/>
                <a:latin typeface="+mj-lt"/>
                <a:ea typeface="Times New Roman" panose="02020603050405020304" pitchFamily="18" charset="0"/>
              </a:rPr>
              <a:t>Hurricane Katrina fraud. FBI. URL: </a:t>
            </a:r>
            <a:r>
              <a:rPr lang="en-US" sz="1800" u="sng" dirty="0">
                <a:solidFill>
                  <a:srgbClr val="0000FF"/>
                </a:solidFill>
                <a:effectLst/>
                <a:latin typeface="+mj-lt"/>
                <a:ea typeface="Times New Roman" panose="02020603050405020304" pitchFamily="18" charset="0"/>
                <a:hlinkClick r:id="rId4"/>
              </a:rPr>
              <a:t>https://www.fbi.gov/history/famous-cases/hurricane-katrina-fraud</a:t>
            </a:r>
            <a:endParaRPr lang="en-US" sz="1800" dirty="0">
              <a:effectLst/>
              <a:latin typeface="+mj-lt"/>
              <a:ea typeface="Times New Roman" panose="02020603050405020304" pitchFamily="18" charset="0"/>
            </a:endParaRPr>
          </a:p>
          <a:p>
            <a:pPr>
              <a:buFont typeface="+mj-lt"/>
              <a:buAutoNum type="arabicPeriod"/>
            </a:pPr>
            <a:r>
              <a:rPr lang="en-US" sz="1800" dirty="0">
                <a:effectLst/>
                <a:latin typeface="Times New Roman" panose="02020603050405020304" pitchFamily="18" charset="0"/>
                <a:ea typeface="Times New Roman" panose="02020603050405020304" pitchFamily="18" charset="0"/>
              </a:rPr>
              <a:t> </a:t>
            </a:r>
            <a:r>
              <a:rPr lang="en-US" sz="1800" dirty="0">
                <a:effectLst/>
                <a:latin typeface="+mj-lt"/>
                <a:ea typeface="Times New Roman" panose="02020603050405020304" pitchFamily="18" charset="0"/>
              </a:rPr>
              <a:t>INTERPOL reports showing alarming rate of increased rate of cyberattacks during COVID-19 2020 Aug 4 URL: </a:t>
            </a:r>
            <a:r>
              <a:rPr lang="en-US" sz="1800" u="sng" dirty="0">
                <a:solidFill>
                  <a:srgbClr val="0000FF"/>
                </a:solidFill>
                <a:effectLst/>
                <a:latin typeface="+mj-lt"/>
                <a:ea typeface="Times New Roman" panose="02020603050405020304" pitchFamily="18" charset="0"/>
                <a:hlinkClick r:id="rId5"/>
              </a:rPr>
              <a:t>https://www.interpol.int/en/News-and-Events/News/2020/INTERPOL-report-shows-alarming-rate-of-cyberattacks-during-COVID-19</a:t>
            </a:r>
            <a:endParaRPr lang="en-US" sz="1800" dirty="0">
              <a:effectLst/>
              <a:latin typeface="+mj-lt"/>
              <a:ea typeface="Times New Roman" panose="02020603050405020304" pitchFamily="18" charset="0"/>
            </a:endParaRPr>
          </a:p>
          <a:p>
            <a:pPr>
              <a:buFont typeface="+mj-lt"/>
              <a:buAutoNum type="arabicPeriod"/>
            </a:pPr>
            <a:endParaRPr lang="en-US" sz="1800" dirty="0">
              <a:effectLst/>
              <a:latin typeface="+mj-lt"/>
              <a:ea typeface="Times New Roman" panose="02020603050405020304" pitchFamily="18" charset="0"/>
            </a:endParaRPr>
          </a:p>
          <a:p>
            <a:pPr>
              <a:buFont typeface="+mj-lt"/>
              <a:buAutoNum type="arabicPeriod"/>
            </a:pPr>
            <a:endParaRPr lang="en-US" sz="1800" dirty="0">
              <a:solidFill>
                <a:schemeClr val="tx1"/>
              </a:solidFill>
              <a:effectLst/>
              <a:latin typeface="+mj-lt"/>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F92128BB-6D4E-4DE6-9A04-D19D9593EAA7}"/>
              </a:ext>
            </a:extLst>
          </p:cNvPr>
          <p:cNvSpPr>
            <a:spLocks noGrp="1"/>
          </p:cNvSpPr>
          <p:nvPr>
            <p:ph type="sldNum" sz="quarter" idx="12"/>
          </p:nvPr>
        </p:nvSpPr>
        <p:spPr>
          <a:xfrm>
            <a:off x="3801846" y="6410227"/>
            <a:ext cx="683339" cy="363906"/>
          </a:xfrm>
        </p:spPr>
        <p:txBody>
          <a:bodyPr/>
          <a:lstStyle/>
          <a:p>
            <a:fld id="{B8C8117A-BC88-4F15-994C-932BBDBEA759}" type="slidenum">
              <a:rPr lang="en-US" sz="1200" b="1" smtClean="0"/>
              <a:t>20</a:t>
            </a:fld>
            <a:endParaRPr lang="en-US" sz="1200" b="1" dirty="0"/>
          </a:p>
        </p:txBody>
      </p:sp>
    </p:spTree>
    <p:extLst>
      <p:ext uri="{BB962C8B-B14F-4D97-AF65-F5344CB8AC3E}">
        <p14:creationId xmlns:p14="http://schemas.microsoft.com/office/powerpoint/2010/main" val="2517728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54573-0E6F-49A3-8FD9-EC2AF34193E8}"/>
              </a:ext>
            </a:extLst>
          </p:cNvPr>
          <p:cNvSpPr>
            <a:spLocks noGrp="1"/>
          </p:cNvSpPr>
          <p:nvPr>
            <p:ph idx="1"/>
          </p:nvPr>
        </p:nvSpPr>
        <p:spPr>
          <a:xfrm>
            <a:off x="677334" y="925678"/>
            <a:ext cx="8596668" cy="5201745"/>
          </a:xfrm>
        </p:spPr>
        <p:txBody>
          <a:bodyPr/>
          <a:lstStyle/>
          <a:p>
            <a:pPr>
              <a:buFont typeface="+mj-lt"/>
              <a:buAutoNum type="arabicPeriod" startAt="7"/>
            </a:pPr>
            <a:r>
              <a:rPr lang="en-US" sz="1800" dirty="0">
                <a:solidFill>
                  <a:schemeClr val="tx1"/>
                </a:solidFill>
                <a:effectLst/>
                <a:latin typeface="+mj-lt"/>
                <a:ea typeface="Times New Roman" panose="02020603050405020304" pitchFamily="18" charset="0"/>
              </a:rPr>
              <a:t>Johns, E. (2020). Cyber security breaches survey 2020. London: Department for Digital, Culture, Media &amp; Sport</a:t>
            </a:r>
          </a:p>
          <a:p>
            <a:pPr>
              <a:buFont typeface="+mj-lt"/>
              <a:buAutoNum type="arabicPeriod" startAt="7"/>
            </a:pPr>
            <a:r>
              <a:rPr lang="en-US" sz="1800" dirty="0">
                <a:solidFill>
                  <a:schemeClr val="tx1"/>
                </a:solidFill>
                <a:effectLst/>
                <a:latin typeface="+mj-lt"/>
                <a:ea typeface="Times New Roman" panose="02020603050405020304" pitchFamily="18" charset="0"/>
              </a:rPr>
              <a:t>Kumar, S., &amp; Agarwal, D. (2018). Hacking attacks, methods, techniques and their protection measures. International Journal of Advance Research in Computer Science and Management, 4(4), 2253-2257.</a:t>
            </a:r>
          </a:p>
          <a:p>
            <a:pPr>
              <a:buFont typeface="+mj-lt"/>
              <a:buAutoNum type="arabicPeriod" startAt="7"/>
            </a:pPr>
            <a:r>
              <a:rPr lang="en-US" sz="1800" dirty="0">
                <a:solidFill>
                  <a:schemeClr val="tx1"/>
                </a:solidFill>
                <a:effectLst/>
                <a:latin typeface="+mj-lt"/>
                <a:ea typeface="Times New Roman" panose="02020603050405020304" pitchFamily="18" charset="0"/>
              </a:rPr>
              <a:t>64 % of Americans don’t know what to do after a data breach-Do You? , Rob Sobers,2020 Mar 29 url: </a:t>
            </a:r>
            <a:r>
              <a:rPr lang="en-US" sz="1800" u="sng" dirty="0">
                <a:solidFill>
                  <a:srgbClr val="0000FF"/>
                </a:solidFill>
                <a:effectLst/>
                <a:latin typeface="+mj-lt"/>
                <a:ea typeface="Times New Roman" panose="02020603050405020304" pitchFamily="18" charset="0"/>
                <a:hlinkClick r:id="rId2"/>
              </a:rPr>
              <a:t>https://www.varonis.com/blog/data-breach-literacy-survey</a:t>
            </a:r>
            <a:endParaRPr lang="en-US" sz="1800" dirty="0">
              <a:effectLst/>
              <a:latin typeface="+mj-lt"/>
              <a:ea typeface="Times New Roman" panose="02020603050405020304" pitchFamily="18" charset="0"/>
            </a:endParaRPr>
          </a:p>
          <a:p>
            <a:pPr>
              <a:buFont typeface="+mj-lt"/>
              <a:buAutoNum type="arabicPeriod" startAt="7"/>
            </a:pPr>
            <a:r>
              <a:rPr lang="en-US" sz="1800" dirty="0">
                <a:solidFill>
                  <a:schemeClr val="tx1"/>
                </a:solidFill>
                <a:effectLst/>
                <a:latin typeface="+mj-lt"/>
                <a:ea typeface="Times New Roman" panose="02020603050405020304" pitchFamily="18" charset="0"/>
              </a:rPr>
              <a:t>Check Point. (2021). Cyber Security Report: 2021.</a:t>
            </a:r>
          </a:p>
          <a:p>
            <a:pPr>
              <a:buFont typeface="+mj-lt"/>
              <a:buAutoNum type="arabicPeriod" startAt="7"/>
            </a:pPr>
            <a:r>
              <a:rPr lang="en-US" sz="1800" dirty="0" err="1">
                <a:solidFill>
                  <a:schemeClr val="tx1"/>
                </a:solidFill>
                <a:effectLst/>
                <a:latin typeface="+mj-lt"/>
                <a:ea typeface="Times New Roman" panose="02020603050405020304" pitchFamily="18" charset="0"/>
              </a:rPr>
              <a:t>Muthuppalaniappan</a:t>
            </a:r>
            <a:r>
              <a:rPr lang="en-US" sz="1800" dirty="0">
                <a:solidFill>
                  <a:schemeClr val="tx1"/>
                </a:solidFill>
                <a:effectLst/>
                <a:latin typeface="+mj-lt"/>
                <a:ea typeface="Times New Roman" panose="02020603050405020304" pitchFamily="18" charset="0"/>
              </a:rPr>
              <a:t>, M., &amp; Stevenson, K. (2021). Healthcare cyber-attacks and the COVID-19 pandemic: an urgent threat to global health. International Journal for Quality in Health Care, 33(1), mzaa117.</a:t>
            </a:r>
          </a:p>
          <a:p>
            <a:pPr>
              <a:buFont typeface="+mj-lt"/>
              <a:buAutoNum type="arabicPeriod" startAt="7"/>
            </a:pPr>
            <a:r>
              <a:rPr lang="en-US" sz="1800" dirty="0" err="1">
                <a:solidFill>
                  <a:schemeClr val="tx1"/>
                </a:solidFill>
                <a:effectLst/>
                <a:latin typeface="+mj-lt"/>
                <a:ea typeface="Times New Roman" panose="02020603050405020304" pitchFamily="18" charset="0"/>
              </a:rPr>
              <a:t>Aldasoro</a:t>
            </a:r>
            <a:r>
              <a:rPr lang="en-US" sz="1800" dirty="0">
                <a:solidFill>
                  <a:schemeClr val="tx1"/>
                </a:solidFill>
                <a:effectLst/>
                <a:latin typeface="+mj-lt"/>
                <a:ea typeface="Times New Roman" panose="02020603050405020304" pitchFamily="18" charset="0"/>
              </a:rPr>
              <a:t>, I., Frost, J., </a:t>
            </a:r>
            <a:r>
              <a:rPr lang="en-US" sz="1800" dirty="0" err="1">
                <a:solidFill>
                  <a:schemeClr val="tx1"/>
                </a:solidFill>
                <a:effectLst/>
                <a:latin typeface="+mj-lt"/>
                <a:ea typeface="Times New Roman" panose="02020603050405020304" pitchFamily="18" charset="0"/>
              </a:rPr>
              <a:t>Gambacorta</a:t>
            </a:r>
            <a:r>
              <a:rPr lang="en-US" sz="1800" dirty="0">
                <a:solidFill>
                  <a:schemeClr val="tx1"/>
                </a:solidFill>
                <a:effectLst/>
                <a:latin typeface="+mj-lt"/>
                <a:ea typeface="Times New Roman" panose="02020603050405020304" pitchFamily="18" charset="0"/>
              </a:rPr>
              <a:t>, L., &amp; Whyte, D. (2021). Covid-19 and cyber risk in the financial sector (No. 37). Bank for International Settlements.</a:t>
            </a:r>
          </a:p>
          <a:p>
            <a:pPr marL="0" indent="0">
              <a:buNone/>
            </a:pPr>
            <a:endParaRPr lang="en-US" dirty="0">
              <a:solidFill>
                <a:schemeClr val="tx1"/>
              </a:solidFill>
              <a:latin typeface="+mj-lt"/>
            </a:endParaRPr>
          </a:p>
        </p:txBody>
      </p:sp>
      <p:sp>
        <p:nvSpPr>
          <p:cNvPr id="4" name="Slide Number Placeholder 3">
            <a:extLst>
              <a:ext uri="{FF2B5EF4-FFF2-40B4-BE49-F238E27FC236}">
                <a16:creationId xmlns:a16="http://schemas.microsoft.com/office/drawing/2014/main" id="{08DACA1D-AAD8-4984-B403-DF9EBEACC55E}"/>
              </a:ext>
            </a:extLst>
          </p:cNvPr>
          <p:cNvSpPr>
            <a:spLocks noGrp="1"/>
          </p:cNvSpPr>
          <p:nvPr>
            <p:ph type="sldNum" sz="quarter" idx="12"/>
          </p:nvPr>
        </p:nvSpPr>
        <p:spPr>
          <a:xfrm>
            <a:off x="3820700" y="6390154"/>
            <a:ext cx="683339" cy="365125"/>
          </a:xfrm>
        </p:spPr>
        <p:txBody>
          <a:bodyPr/>
          <a:lstStyle/>
          <a:p>
            <a:fld id="{B8C8117A-BC88-4F15-994C-932BBDBEA759}" type="slidenum">
              <a:rPr lang="en-US" sz="1200" b="1" smtClean="0"/>
              <a:t>21</a:t>
            </a:fld>
            <a:endParaRPr lang="en-US" sz="1200" b="1" dirty="0"/>
          </a:p>
        </p:txBody>
      </p:sp>
    </p:spTree>
    <p:extLst>
      <p:ext uri="{BB962C8B-B14F-4D97-AF65-F5344CB8AC3E}">
        <p14:creationId xmlns:p14="http://schemas.microsoft.com/office/powerpoint/2010/main" val="455044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A430A-C489-4E14-8FCB-52E4254E5D5E}"/>
              </a:ext>
            </a:extLst>
          </p:cNvPr>
          <p:cNvSpPr>
            <a:spLocks noGrp="1"/>
          </p:cNvSpPr>
          <p:nvPr>
            <p:ph idx="1"/>
          </p:nvPr>
        </p:nvSpPr>
        <p:spPr>
          <a:xfrm>
            <a:off x="677334" y="622607"/>
            <a:ext cx="8596668" cy="5612785"/>
          </a:xfrm>
        </p:spPr>
        <p:txBody>
          <a:bodyPr>
            <a:normAutofit/>
          </a:bodyPr>
          <a:lstStyle/>
          <a:p>
            <a:pPr>
              <a:buFont typeface="+mj-lt"/>
              <a:buAutoNum type="arabicPeriod" startAt="13"/>
            </a:pPr>
            <a:r>
              <a:rPr lang="en-US" sz="1800" dirty="0">
                <a:effectLst/>
                <a:latin typeface="+mj-lt"/>
                <a:ea typeface="Times New Roman" panose="02020603050405020304" pitchFamily="18" charset="0"/>
              </a:rPr>
              <a:t>Indian education sector biggest target of cyber threats, remote learning among key </a:t>
            </a:r>
            <a:r>
              <a:rPr lang="en-US" sz="1800" dirty="0" err="1">
                <a:effectLst/>
                <a:latin typeface="+mj-lt"/>
                <a:ea typeface="Times New Roman" panose="02020603050405020304" pitchFamily="18" charset="0"/>
              </a:rPr>
              <a:t>triggers:Report</a:t>
            </a:r>
            <a:r>
              <a:rPr lang="en-US" sz="1800" dirty="0">
                <a:effectLst/>
                <a:latin typeface="+mj-lt"/>
                <a:ea typeface="Times New Roman" panose="02020603050405020304" pitchFamily="18" charset="0"/>
              </a:rPr>
              <a:t>. (2022, May 1). </a:t>
            </a:r>
            <a:r>
              <a:rPr lang="en-US" sz="1800" dirty="0" err="1">
                <a:effectLst/>
                <a:latin typeface="+mj-lt"/>
                <a:ea typeface="Times New Roman" panose="02020603050405020304" pitchFamily="18" charset="0"/>
              </a:rPr>
              <a:t>Timesofindia.Com</a:t>
            </a:r>
            <a:r>
              <a:rPr lang="en-US" sz="1800" dirty="0">
                <a:effectLst/>
                <a:latin typeface="+mj-lt"/>
                <a:ea typeface="Times New Roman" panose="02020603050405020304" pitchFamily="18" charset="0"/>
              </a:rPr>
              <a:t>. Retrieved June 15, 2022, from </a:t>
            </a:r>
            <a:r>
              <a:rPr lang="en-US" sz="1800" u="sng" dirty="0">
                <a:solidFill>
                  <a:srgbClr val="0000FF"/>
                </a:solidFill>
                <a:effectLst/>
                <a:latin typeface="+mj-lt"/>
                <a:ea typeface="Times New Roman" panose="02020603050405020304" pitchFamily="18" charset="0"/>
                <a:hlinkClick r:id="rId2"/>
              </a:rPr>
              <a:t>https://timesofindia.indiatimes.com/india/indian-education-sector-biggest-target-of-cyber-threats-remote-learning-among-key-triggers-report/articleshow/91234420.cms?utm_source=contentofinterest&amp;utm_medium=text&amp;utm_campaign=cppst</a:t>
            </a:r>
            <a:endParaRPr lang="en-US" sz="1800" dirty="0">
              <a:effectLst/>
              <a:latin typeface="+mj-lt"/>
              <a:ea typeface="Times New Roman" panose="02020603050405020304" pitchFamily="18" charset="0"/>
            </a:endParaRPr>
          </a:p>
          <a:p>
            <a:pPr>
              <a:buFont typeface="+mj-lt"/>
              <a:buAutoNum type="arabicPeriod" startAt="13"/>
            </a:pPr>
            <a:r>
              <a:rPr lang="en-US" sz="1800" dirty="0">
                <a:effectLst/>
                <a:latin typeface="+mj-lt"/>
                <a:ea typeface="Times New Roman" panose="02020603050405020304" pitchFamily="18" charset="0"/>
              </a:rPr>
              <a:t>NATO Cooperative Cyber </a:t>
            </a:r>
            <a:r>
              <a:rPr lang="en-US" sz="1800" dirty="0" err="1">
                <a:effectLst/>
                <a:latin typeface="+mj-lt"/>
                <a:ea typeface="Times New Roman" panose="02020603050405020304" pitchFamily="18" charset="0"/>
              </a:rPr>
              <a:t>Defence</a:t>
            </a:r>
            <a:r>
              <a:rPr lang="en-US" sz="1800" dirty="0">
                <a:effectLst/>
                <a:latin typeface="+mj-lt"/>
                <a:ea typeface="Times New Roman" panose="02020603050405020304" pitchFamily="18" charset="0"/>
              </a:rPr>
              <a:t> Centre of Excellence. Cyber Definitions. Accessed: Jun 16, 2022. [Online]. Available: </a:t>
            </a:r>
            <a:r>
              <a:rPr lang="en-US" sz="1800" u="sng" dirty="0">
                <a:solidFill>
                  <a:srgbClr val="0000FF"/>
                </a:solidFill>
                <a:effectLst/>
                <a:latin typeface="+mj-lt"/>
                <a:ea typeface="Times New Roman" panose="02020603050405020304" pitchFamily="18" charset="0"/>
                <a:hlinkClick r:id="rId3"/>
              </a:rPr>
              <a:t>https://ccdcoe.org/</a:t>
            </a:r>
            <a:endParaRPr lang="en-US" sz="1800" dirty="0">
              <a:effectLst/>
              <a:latin typeface="+mj-lt"/>
              <a:ea typeface="Times New Roman" panose="02020603050405020304" pitchFamily="18" charset="0"/>
            </a:endParaRPr>
          </a:p>
          <a:p>
            <a:pPr>
              <a:buFont typeface="+mj-lt"/>
              <a:buAutoNum type="arabicPeriod" startAt="13"/>
            </a:pPr>
            <a:r>
              <a:rPr lang="en-US" sz="1800" dirty="0">
                <a:solidFill>
                  <a:schemeClr val="tx1"/>
                </a:solidFill>
                <a:effectLst/>
                <a:latin typeface="+mj-lt"/>
                <a:ea typeface="Times New Roman" panose="02020603050405020304" pitchFamily="18" charset="0"/>
              </a:rPr>
              <a:t>Nespoli, P., </a:t>
            </a:r>
            <a:r>
              <a:rPr lang="en-US" sz="1800" dirty="0" err="1">
                <a:solidFill>
                  <a:schemeClr val="tx1"/>
                </a:solidFill>
                <a:effectLst/>
                <a:latin typeface="+mj-lt"/>
                <a:ea typeface="Times New Roman" panose="02020603050405020304" pitchFamily="18" charset="0"/>
              </a:rPr>
              <a:t>Papamartzivanos</a:t>
            </a:r>
            <a:r>
              <a:rPr lang="en-US" sz="1800" dirty="0">
                <a:solidFill>
                  <a:schemeClr val="tx1"/>
                </a:solidFill>
                <a:effectLst/>
                <a:latin typeface="+mj-lt"/>
                <a:ea typeface="Times New Roman" panose="02020603050405020304" pitchFamily="18" charset="0"/>
              </a:rPr>
              <a:t>, D., </a:t>
            </a:r>
            <a:r>
              <a:rPr lang="en-US" sz="1800" dirty="0" err="1">
                <a:solidFill>
                  <a:schemeClr val="tx1"/>
                </a:solidFill>
                <a:effectLst/>
                <a:latin typeface="+mj-lt"/>
                <a:ea typeface="Times New Roman" panose="02020603050405020304" pitchFamily="18" charset="0"/>
              </a:rPr>
              <a:t>Mármol</a:t>
            </a:r>
            <a:r>
              <a:rPr lang="en-US" sz="1800" dirty="0">
                <a:solidFill>
                  <a:schemeClr val="tx1"/>
                </a:solidFill>
                <a:effectLst/>
                <a:latin typeface="+mj-lt"/>
                <a:ea typeface="Times New Roman" panose="02020603050405020304" pitchFamily="18" charset="0"/>
              </a:rPr>
              <a:t>, F. G., &amp; </a:t>
            </a:r>
            <a:r>
              <a:rPr lang="en-US" sz="1800" dirty="0" err="1">
                <a:solidFill>
                  <a:schemeClr val="tx1"/>
                </a:solidFill>
                <a:effectLst/>
                <a:latin typeface="+mj-lt"/>
                <a:ea typeface="Times New Roman" panose="02020603050405020304" pitchFamily="18" charset="0"/>
              </a:rPr>
              <a:t>Kambourakis</a:t>
            </a:r>
            <a:r>
              <a:rPr lang="en-US" sz="1800" dirty="0">
                <a:solidFill>
                  <a:schemeClr val="tx1"/>
                </a:solidFill>
                <a:effectLst/>
                <a:latin typeface="+mj-lt"/>
                <a:ea typeface="Times New Roman" panose="02020603050405020304" pitchFamily="18" charset="0"/>
              </a:rPr>
              <a:t>, G. (2017). Optimal countermeasures selection against cyber attacks: A comprehensive survey on reaction frameworks. IEEE Communications Surveys &amp; Tutorials, 20(2), 1361-1396</a:t>
            </a:r>
          </a:p>
          <a:p>
            <a:pPr>
              <a:buFont typeface="+mj-lt"/>
              <a:buAutoNum type="arabicPeriod" startAt="13"/>
            </a:pPr>
            <a:r>
              <a:rPr lang="en-US" sz="1800" dirty="0">
                <a:solidFill>
                  <a:schemeClr val="tx1"/>
                </a:solidFill>
                <a:effectLst/>
                <a:latin typeface="+mj-lt"/>
                <a:ea typeface="Times New Roman" panose="02020603050405020304" pitchFamily="18" charset="0"/>
              </a:rPr>
              <a:t>Al-</a:t>
            </a:r>
            <a:r>
              <a:rPr lang="en-US" sz="1800" dirty="0" err="1">
                <a:solidFill>
                  <a:schemeClr val="tx1"/>
                </a:solidFill>
                <a:effectLst/>
                <a:latin typeface="+mj-lt"/>
                <a:ea typeface="Times New Roman" panose="02020603050405020304" pitchFamily="18" charset="0"/>
              </a:rPr>
              <a:t>Khater</a:t>
            </a:r>
            <a:r>
              <a:rPr lang="en-US" sz="1800" dirty="0">
                <a:solidFill>
                  <a:schemeClr val="tx1"/>
                </a:solidFill>
                <a:effectLst/>
                <a:latin typeface="+mj-lt"/>
                <a:ea typeface="Times New Roman" panose="02020603050405020304" pitchFamily="18" charset="0"/>
              </a:rPr>
              <a:t>, W. A., Al-</a:t>
            </a:r>
            <a:r>
              <a:rPr lang="en-US" sz="1800" dirty="0" err="1">
                <a:solidFill>
                  <a:schemeClr val="tx1"/>
                </a:solidFill>
                <a:effectLst/>
                <a:latin typeface="+mj-lt"/>
                <a:ea typeface="Times New Roman" panose="02020603050405020304" pitchFamily="18" charset="0"/>
              </a:rPr>
              <a:t>Maadeed</a:t>
            </a:r>
            <a:r>
              <a:rPr lang="en-US" sz="1800" dirty="0">
                <a:solidFill>
                  <a:schemeClr val="tx1"/>
                </a:solidFill>
                <a:effectLst/>
                <a:latin typeface="+mj-lt"/>
                <a:ea typeface="Times New Roman" panose="02020603050405020304" pitchFamily="18" charset="0"/>
              </a:rPr>
              <a:t>, S., Ahmed, A. A., Sadiq, A. S., &amp; Khan, M. K. (2020). Comprehensive review of cybercrime detection techniques. IEEE Access, 8, 137293-137311</a:t>
            </a:r>
          </a:p>
          <a:p>
            <a:pPr>
              <a:buFont typeface="+mj-lt"/>
              <a:buAutoNum type="arabicPeriod" startAt="13"/>
            </a:pPr>
            <a:r>
              <a:rPr lang="en-US" sz="1800" dirty="0">
                <a:effectLst/>
                <a:latin typeface="Times New Roman" panose="02020603050405020304" pitchFamily="18" charset="0"/>
                <a:ea typeface="Times New Roman" panose="02020603050405020304" pitchFamily="18" charset="0"/>
              </a:rPr>
              <a:t>Preventing Cyber Attacks Using Penetration Testing. (2021, March 17). </a:t>
            </a:r>
            <a:r>
              <a:rPr lang="en-US" sz="1800" dirty="0" err="1">
                <a:effectLst/>
                <a:latin typeface="Times New Roman" panose="02020603050405020304" pitchFamily="18" charset="0"/>
                <a:ea typeface="Times New Roman" panose="02020603050405020304" pitchFamily="18" charset="0"/>
              </a:rPr>
              <a:t>Softwareone</a:t>
            </a:r>
            <a:r>
              <a:rPr lang="en-US" sz="1800" dirty="0">
                <a:effectLst/>
                <a:latin typeface="Times New Roman" panose="02020603050405020304" pitchFamily="18" charset="0"/>
                <a:ea typeface="Times New Roman" panose="02020603050405020304" pitchFamily="18" charset="0"/>
              </a:rPr>
              <a:t>. Retrieved June 16, 2022, from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https://www.softwareone.com/en-fi/blog/articles/2021/03/15/how-to-prevent-cyber-attacks-through-penetration-testing</a:t>
            </a:r>
            <a:endParaRPr lang="en-US" sz="1800" dirty="0">
              <a:effectLst/>
              <a:latin typeface="Times New Roman" panose="02020603050405020304" pitchFamily="18" charset="0"/>
              <a:ea typeface="Times New Roman" panose="02020603050405020304" pitchFamily="18" charset="0"/>
            </a:endParaRPr>
          </a:p>
          <a:p>
            <a:pPr>
              <a:buFont typeface="+mj-lt"/>
              <a:buAutoNum type="arabicPeriod" startAt="13"/>
            </a:pPr>
            <a:endParaRPr lang="en-US" dirty="0"/>
          </a:p>
        </p:txBody>
      </p:sp>
      <p:sp>
        <p:nvSpPr>
          <p:cNvPr id="4" name="Slide Number Placeholder 3">
            <a:extLst>
              <a:ext uri="{FF2B5EF4-FFF2-40B4-BE49-F238E27FC236}">
                <a16:creationId xmlns:a16="http://schemas.microsoft.com/office/drawing/2014/main" id="{A79DA8D9-11D6-42FE-A7BC-87C2F71070D2}"/>
              </a:ext>
            </a:extLst>
          </p:cNvPr>
          <p:cNvSpPr>
            <a:spLocks noGrp="1"/>
          </p:cNvSpPr>
          <p:nvPr>
            <p:ph type="sldNum" sz="quarter" idx="12"/>
          </p:nvPr>
        </p:nvSpPr>
        <p:spPr>
          <a:xfrm>
            <a:off x="3707579" y="6397059"/>
            <a:ext cx="683339" cy="365125"/>
          </a:xfrm>
        </p:spPr>
        <p:txBody>
          <a:bodyPr/>
          <a:lstStyle/>
          <a:p>
            <a:fld id="{B8C8117A-BC88-4F15-994C-932BBDBEA759}" type="slidenum">
              <a:rPr lang="en-US" sz="1200" b="1" smtClean="0"/>
              <a:t>22</a:t>
            </a:fld>
            <a:endParaRPr lang="en-US" sz="1200" b="1" dirty="0"/>
          </a:p>
        </p:txBody>
      </p:sp>
    </p:spTree>
    <p:extLst>
      <p:ext uri="{BB962C8B-B14F-4D97-AF65-F5344CB8AC3E}">
        <p14:creationId xmlns:p14="http://schemas.microsoft.com/office/powerpoint/2010/main" val="3537728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170B6-9D1A-47D0-A84B-2D5E758E33FF}"/>
              </a:ext>
            </a:extLst>
          </p:cNvPr>
          <p:cNvSpPr>
            <a:spLocks noGrp="1"/>
          </p:cNvSpPr>
          <p:nvPr>
            <p:ph idx="1"/>
          </p:nvPr>
        </p:nvSpPr>
        <p:spPr>
          <a:xfrm>
            <a:off x="677334" y="887970"/>
            <a:ext cx="8596668" cy="4381614"/>
          </a:xfrm>
        </p:spPr>
        <p:txBody>
          <a:bodyPr>
            <a:normAutofit/>
          </a:bodyPr>
          <a:lstStyle/>
          <a:p>
            <a:pPr>
              <a:buFont typeface="+mj-lt"/>
              <a:buAutoNum type="arabicPeriod" startAt="18"/>
            </a:pPr>
            <a:r>
              <a:rPr lang="en-US" sz="1800" dirty="0">
                <a:effectLst/>
                <a:latin typeface="+mj-lt"/>
                <a:ea typeface="Times New Roman" panose="02020603050405020304" pitchFamily="18" charset="0"/>
              </a:rPr>
              <a:t>Recent Cyber Attacks. 	(n.d.). Https://Www.Fortinet.Com/Resources/Cyberglossary/Recent-Cyber-Attacks. Retrieved June 17, 2022, 	from </a:t>
            </a:r>
            <a:r>
              <a:rPr lang="en-US" sz="1800" u="sng" dirty="0">
                <a:solidFill>
                  <a:srgbClr val="0000FF"/>
                </a:solidFill>
                <a:effectLst/>
                <a:latin typeface="+mj-lt"/>
                <a:ea typeface="Times New Roman" panose="02020603050405020304" pitchFamily="18" charset="0"/>
                <a:hlinkClick r:id="rId2"/>
              </a:rPr>
              <a:t>https://www.fortinet.com/resources/cyberglossary/recent-cyber-attacks</a:t>
            </a:r>
            <a:endParaRPr lang="en-US" sz="1800" dirty="0">
              <a:effectLst/>
              <a:latin typeface="+mj-lt"/>
              <a:ea typeface="Times New Roman" panose="02020603050405020304" pitchFamily="18" charset="0"/>
            </a:endParaRPr>
          </a:p>
          <a:p>
            <a:pPr>
              <a:buFont typeface="+mj-lt"/>
              <a:buAutoNum type="arabicPeriod" startAt="18"/>
            </a:pPr>
            <a:r>
              <a:rPr lang="en-US" sz="1800" dirty="0" err="1">
                <a:solidFill>
                  <a:schemeClr val="tx1"/>
                </a:solidFill>
                <a:effectLst/>
                <a:latin typeface="+mj-lt"/>
                <a:ea typeface="Times New Roman" panose="02020603050405020304" pitchFamily="18" charset="0"/>
              </a:rPr>
              <a:t>Jaquet-Chiffelle</a:t>
            </a:r>
            <a:r>
              <a:rPr lang="en-US" sz="1800" dirty="0">
                <a:solidFill>
                  <a:schemeClr val="tx1"/>
                </a:solidFill>
                <a:effectLst/>
                <a:latin typeface="+mj-lt"/>
                <a:ea typeface="Times New Roman" panose="02020603050405020304" pitchFamily="18" charset="0"/>
              </a:rPr>
              <a:t>, D. O., &amp; </a:t>
            </a:r>
            <a:r>
              <a:rPr lang="en-US" sz="1800" dirty="0" err="1">
                <a:solidFill>
                  <a:schemeClr val="tx1"/>
                </a:solidFill>
                <a:effectLst/>
                <a:latin typeface="+mj-lt"/>
                <a:ea typeface="Times New Roman" panose="02020603050405020304" pitchFamily="18" charset="0"/>
              </a:rPr>
              <a:t>Loi</a:t>
            </a:r>
            <a:r>
              <a:rPr lang="en-US" sz="1800" dirty="0">
                <a:solidFill>
                  <a:schemeClr val="tx1"/>
                </a:solidFill>
                <a:effectLst/>
                <a:latin typeface="+mj-lt"/>
                <a:ea typeface="Times New Roman" panose="02020603050405020304" pitchFamily="18" charset="0"/>
              </a:rPr>
              <a:t>, M. (2020). Ethical and unethical hacking. In The ethics of cybersecurity (pp. 179-204). Springer, Cham.</a:t>
            </a:r>
          </a:p>
          <a:p>
            <a:pPr>
              <a:buFont typeface="+mj-lt"/>
              <a:buAutoNum type="arabicPeriod" startAt="18"/>
            </a:pPr>
            <a:r>
              <a:rPr lang="en-US" sz="1800" dirty="0">
                <a:effectLst/>
                <a:latin typeface="+mj-lt"/>
                <a:ea typeface="Times New Roman" panose="02020603050405020304" pitchFamily="18" charset="0"/>
              </a:rPr>
              <a:t>Ethical hacker Odia boy earns praise from Liberian Government. (2021, August 11). The New Indian-Express. Retrieved June 17, 2022, from </a:t>
            </a:r>
            <a:r>
              <a:rPr lang="en-US" sz="1800" u="sng" dirty="0">
                <a:solidFill>
                  <a:srgbClr val="0000FF"/>
                </a:solidFill>
                <a:effectLst/>
                <a:latin typeface="+mj-lt"/>
                <a:ea typeface="Times New Roman" panose="02020603050405020304" pitchFamily="18" charset="0"/>
                <a:hlinkClick r:id="rId3"/>
              </a:rPr>
              <a:t>https://www.newindianexpress.com/good-news/2021/aug/11/ethical-hacker-odia-boy-earns-praise-from-liberian-government-2343171.html</a:t>
            </a:r>
            <a:endParaRPr lang="en-US" sz="1800" dirty="0">
              <a:effectLst/>
              <a:latin typeface="+mj-lt"/>
              <a:ea typeface="Times New Roman" panose="02020603050405020304" pitchFamily="18" charset="0"/>
            </a:endParaRPr>
          </a:p>
          <a:p>
            <a:pPr>
              <a:buFont typeface="+mj-lt"/>
              <a:buAutoNum type="arabicPeriod" startAt="18"/>
            </a:pPr>
            <a:r>
              <a:rPr lang="en-US" sz="1800" dirty="0" err="1">
                <a:solidFill>
                  <a:schemeClr val="tx1"/>
                </a:solidFill>
                <a:effectLst/>
                <a:latin typeface="+mj-lt"/>
                <a:ea typeface="Times New Roman" panose="02020603050405020304" pitchFamily="18" charset="0"/>
              </a:rPr>
              <a:t>Razaque</a:t>
            </a:r>
            <a:r>
              <a:rPr lang="en-US" sz="1800" dirty="0">
                <a:solidFill>
                  <a:schemeClr val="tx1"/>
                </a:solidFill>
                <a:effectLst/>
                <a:latin typeface="+mj-lt"/>
                <a:ea typeface="Times New Roman" panose="02020603050405020304" pitchFamily="18" charset="0"/>
              </a:rPr>
              <a:t>, A., </a:t>
            </a:r>
            <a:r>
              <a:rPr lang="en-US" sz="1800" dirty="0" err="1">
                <a:solidFill>
                  <a:schemeClr val="tx1"/>
                </a:solidFill>
                <a:effectLst/>
                <a:latin typeface="+mj-lt"/>
                <a:ea typeface="Times New Roman" panose="02020603050405020304" pitchFamily="18" charset="0"/>
              </a:rPr>
              <a:t>Amsaad</a:t>
            </a:r>
            <a:r>
              <a:rPr lang="en-US" sz="1800" dirty="0">
                <a:solidFill>
                  <a:schemeClr val="tx1"/>
                </a:solidFill>
                <a:effectLst/>
                <a:latin typeface="+mj-lt"/>
                <a:ea typeface="Times New Roman" panose="02020603050405020304" pitchFamily="18" charset="0"/>
              </a:rPr>
              <a:t>, F., Khan, M. J., Hariri, S., Chen, S., Siting, C., &amp; Ji, X. (2019). Survey: Cybersecurity vulnerabilities, attacks and solutions in the medical domain. IEEE Access, 7, 168774-168797.</a:t>
            </a:r>
          </a:p>
          <a:p>
            <a:pPr>
              <a:buFont typeface="+mj-lt"/>
              <a:buAutoNum type="arabicPeriod" startAt="18"/>
            </a:pPr>
            <a:endParaRPr lang="en-US" dirty="0"/>
          </a:p>
        </p:txBody>
      </p:sp>
      <p:sp>
        <p:nvSpPr>
          <p:cNvPr id="4" name="Slide Number Placeholder 3">
            <a:extLst>
              <a:ext uri="{FF2B5EF4-FFF2-40B4-BE49-F238E27FC236}">
                <a16:creationId xmlns:a16="http://schemas.microsoft.com/office/drawing/2014/main" id="{775E2E2F-4E1A-420B-9778-2CAA7FB90AA0}"/>
              </a:ext>
            </a:extLst>
          </p:cNvPr>
          <p:cNvSpPr>
            <a:spLocks noGrp="1"/>
          </p:cNvSpPr>
          <p:nvPr>
            <p:ph type="sldNum" sz="quarter" idx="12"/>
          </p:nvPr>
        </p:nvSpPr>
        <p:spPr>
          <a:xfrm>
            <a:off x="4112931" y="6392043"/>
            <a:ext cx="683339" cy="365125"/>
          </a:xfrm>
        </p:spPr>
        <p:txBody>
          <a:bodyPr/>
          <a:lstStyle/>
          <a:p>
            <a:fld id="{B8C8117A-BC88-4F15-994C-932BBDBEA759}" type="slidenum">
              <a:rPr lang="en-US" sz="1200" b="1" smtClean="0"/>
              <a:t>23</a:t>
            </a:fld>
            <a:endParaRPr lang="en-US" sz="1200" b="1" dirty="0"/>
          </a:p>
        </p:txBody>
      </p:sp>
    </p:spTree>
    <p:extLst>
      <p:ext uri="{BB962C8B-B14F-4D97-AF65-F5344CB8AC3E}">
        <p14:creationId xmlns:p14="http://schemas.microsoft.com/office/powerpoint/2010/main" val="701236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C2CD-6999-4D19-9746-1DF8B6C97625}"/>
              </a:ext>
            </a:extLst>
          </p:cNvPr>
          <p:cNvSpPr>
            <a:spLocks noGrp="1"/>
          </p:cNvSpPr>
          <p:nvPr>
            <p:ph type="title"/>
          </p:nvPr>
        </p:nvSpPr>
        <p:spPr>
          <a:xfrm>
            <a:off x="677334" y="609600"/>
            <a:ext cx="8596668" cy="889262"/>
          </a:xfrm>
        </p:spPr>
        <p:txBody>
          <a:bodyPr/>
          <a:lstStyle/>
          <a:p>
            <a:r>
              <a:rPr lang="en-US" dirty="0"/>
              <a:t>Appendix</a:t>
            </a:r>
          </a:p>
        </p:txBody>
      </p:sp>
      <p:sp>
        <p:nvSpPr>
          <p:cNvPr id="4" name="Slide Number Placeholder 3">
            <a:extLst>
              <a:ext uri="{FF2B5EF4-FFF2-40B4-BE49-F238E27FC236}">
                <a16:creationId xmlns:a16="http://schemas.microsoft.com/office/drawing/2014/main" id="{A849108D-6688-4D10-9D07-E9C375BC81AA}"/>
              </a:ext>
            </a:extLst>
          </p:cNvPr>
          <p:cNvSpPr>
            <a:spLocks noGrp="1"/>
          </p:cNvSpPr>
          <p:nvPr>
            <p:ph type="sldNum" sz="quarter" idx="12"/>
          </p:nvPr>
        </p:nvSpPr>
        <p:spPr>
          <a:xfrm>
            <a:off x="3801846" y="6343020"/>
            <a:ext cx="683339" cy="365125"/>
          </a:xfrm>
        </p:spPr>
        <p:txBody>
          <a:bodyPr/>
          <a:lstStyle/>
          <a:p>
            <a:fld id="{B8C8117A-BC88-4F15-994C-932BBDBEA759}" type="slidenum">
              <a:rPr lang="en-US" sz="1200" b="1" smtClean="0"/>
              <a:t>24</a:t>
            </a:fld>
            <a:endParaRPr lang="en-US" sz="1200" b="1" dirty="0"/>
          </a:p>
        </p:txBody>
      </p:sp>
      <p:sp>
        <p:nvSpPr>
          <p:cNvPr id="7" name="Content Placeholder 6">
            <a:extLst>
              <a:ext uri="{FF2B5EF4-FFF2-40B4-BE49-F238E27FC236}">
                <a16:creationId xmlns:a16="http://schemas.microsoft.com/office/drawing/2014/main" id="{983AE704-B1C4-48DC-B253-0CB8CC53BEB5}"/>
              </a:ext>
            </a:extLst>
          </p:cNvPr>
          <p:cNvSpPr>
            <a:spLocks noGrp="1"/>
          </p:cNvSpPr>
          <p:nvPr>
            <p:ph idx="1"/>
          </p:nvPr>
        </p:nvSpPr>
        <p:spPr>
          <a:xfrm>
            <a:off x="601920" y="1576127"/>
            <a:ext cx="8596668" cy="3880773"/>
          </a:xfrm>
        </p:spPr>
        <p:txBody>
          <a:bodyPr/>
          <a:lstStyle/>
          <a:p>
            <a:r>
              <a:rPr lang="en-US" dirty="0"/>
              <a:t>The image of an </a:t>
            </a:r>
            <a:r>
              <a:rPr lang="en-US" dirty="0" err="1"/>
              <a:t>nmap</a:t>
            </a:r>
            <a:r>
              <a:rPr lang="en-US" dirty="0"/>
              <a:t> scan performed on our lab network.</a:t>
            </a:r>
          </a:p>
          <a:p>
            <a:pPr marL="0" indent="0">
              <a:buNone/>
            </a:pPr>
            <a:endParaRPr lang="en-US" dirty="0"/>
          </a:p>
        </p:txBody>
      </p:sp>
      <p:pic>
        <p:nvPicPr>
          <p:cNvPr id="8" name="Content Placeholder 4">
            <a:extLst>
              <a:ext uri="{FF2B5EF4-FFF2-40B4-BE49-F238E27FC236}">
                <a16:creationId xmlns:a16="http://schemas.microsoft.com/office/drawing/2014/main" id="{1E56AE51-799C-4ED3-8C74-D89AA1C77646}"/>
              </a:ext>
            </a:extLst>
          </p:cNvPr>
          <p:cNvPicPr>
            <a:picLocks/>
          </p:cNvPicPr>
          <p:nvPr/>
        </p:nvPicPr>
        <p:blipFill rotWithShape="1">
          <a:blip r:embed="rId2"/>
          <a:srcRect r="20385"/>
          <a:stretch/>
        </p:blipFill>
        <p:spPr bwMode="auto">
          <a:xfrm>
            <a:off x="1150070" y="1970203"/>
            <a:ext cx="7560297" cy="40711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2815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F645-4024-4B5F-B247-E805BE6B7922}"/>
              </a:ext>
            </a:extLst>
          </p:cNvPr>
          <p:cNvSpPr>
            <a:spLocks noGrp="1"/>
          </p:cNvSpPr>
          <p:nvPr>
            <p:ph type="title"/>
          </p:nvPr>
        </p:nvSpPr>
        <p:spPr>
          <a:xfrm>
            <a:off x="1044979" y="2938021"/>
            <a:ext cx="8596668" cy="1320800"/>
          </a:xfrm>
        </p:spPr>
        <p:txBody>
          <a:bodyPr>
            <a:normAutofit/>
          </a:bodyPr>
          <a:lstStyle/>
          <a:p>
            <a:pPr algn="ctr"/>
            <a:r>
              <a:rPr lang="en-US" sz="6000" b="1" dirty="0">
                <a:effectLst>
                  <a:outerShdw blurRad="38100" dist="38100" dir="2700000" algn="tl">
                    <a:srgbClr val="000000">
                      <a:alpha val="43137"/>
                    </a:srgbClr>
                  </a:outerShdw>
                </a:effectLst>
              </a:rPr>
              <a:t>THANK YOU</a:t>
            </a:r>
          </a:p>
        </p:txBody>
      </p:sp>
      <p:sp>
        <p:nvSpPr>
          <p:cNvPr id="4" name="Slide Number Placeholder 3">
            <a:extLst>
              <a:ext uri="{FF2B5EF4-FFF2-40B4-BE49-F238E27FC236}">
                <a16:creationId xmlns:a16="http://schemas.microsoft.com/office/drawing/2014/main" id="{0443CCF2-A32D-4CA3-90E7-DD55ED9BEC85}"/>
              </a:ext>
            </a:extLst>
          </p:cNvPr>
          <p:cNvSpPr>
            <a:spLocks noGrp="1"/>
          </p:cNvSpPr>
          <p:nvPr>
            <p:ph type="sldNum" sz="quarter" idx="12"/>
          </p:nvPr>
        </p:nvSpPr>
        <p:spPr>
          <a:xfrm>
            <a:off x="3980956" y="6426887"/>
            <a:ext cx="683339" cy="365125"/>
          </a:xfrm>
        </p:spPr>
        <p:txBody>
          <a:bodyPr/>
          <a:lstStyle/>
          <a:p>
            <a:fld id="{B8C8117A-BC88-4F15-994C-932BBDBEA759}" type="slidenum">
              <a:rPr lang="en-US" sz="1200" smtClean="0"/>
              <a:t>25</a:t>
            </a:fld>
            <a:endParaRPr lang="en-US" sz="1200" dirty="0"/>
          </a:p>
        </p:txBody>
      </p:sp>
    </p:spTree>
    <p:extLst>
      <p:ext uri="{BB962C8B-B14F-4D97-AF65-F5344CB8AC3E}">
        <p14:creationId xmlns:p14="http://schemas.microsoft.com/office/powerpoint/2010/main" val="287881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662C-414F-477D-B971-D6DAF0C7BA8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49C6CCC-8F4C-41E6-8392-9807F69A993C}"/>
              </a:ext>
            </a:extLst>
          </p:cNvPr>
          <p:cNvSpPr>
            <a:spLocks noGrp="1"/>
          </p:cNvSpPr>
          <p:nvPr>
            <p:ph idx="1"/>
          </p:nvPr>
        </p:nvSpPr>
        <p:spPr>
          <a:xfrm>
            <a:off x="677334" y="1290919"/>
            <a:ext cx="8596668" cy="4742328"/>
          </a:xfrm>
        </p:spPr>
        <p:txBody>
          <a:bodyPr>
            <a:normAutofit fontScale="92500"/>
          </a:bodyPr>
          <a:lstStyle/>
          <a:p>
            <a:pPr>
              <a:lnSpc>
                <a:spcPct val="160000"/>
              </a:lnSpc>
            </a:pPr>
            <a:r>
              <a:rPr lang="en-US" dirty="0"/>
              <a:t>The  year 2020 has caused major developments in the cyber world. Fast digitalization of various sectors during pandemic has made the society certainly more vulnerable towards the cyber attacks.</a:t>
            </a:r>
          </a:p>
          <a:p>
            <a:pPr>
              <a:lnSpc>
                <a:spcPct val="160000"/>
              </a:lnSpc>
            </a:pPr>
            <a:r>
              <a:rPr lang="en-US" dirty="0"/>
              <a:t>Studies reports of exponential spikes in amount of cyber attacks after covid-19.</a:t>
            </a:r>
          </a:p>
          <a:p>
            <a:pPr>
              <a:lnSpc>
                <a:spcPct val="160000"/>
              </a:lnSpc>
            </a:pPr>
            <a:r>
              <a:rPr lang="en-US" dirty="0"/>
              <a:t>Health Sector, Banking and Financial Sector, Educational Sector has affected with these attacks the most.</a:t>
            </a:r>
          </a:p>
          <a:p>
            <a:pPr>
              <a:lnSpc>
                <a:spcPct val="160000"/>
              </a:lnSpc>
            </a:pPr>
            <a:r>
              <a:rPr lang="en-US" dirty="0"/>
              <a:t>Most of the mainstream companies are hiring ethical hackers to ensure the security of their services. </a:t>
            </a:r>
          </a:p>
          <a:p>
            <a:pPr>
              <a:lnSpc>
                <a:spcPct val="160000"/>
              </a:lnSpc>
            </a:pPr>
            <a:r>
              <a:rPr lang="en-US" dirty="0"/>
              <a:t>Penetration Testing could be an effective solution to the problem since they can identify and report the vulnerabilities to the authorities before the hackers.  </a:t>
            </a:r>
          </a:p>
        </p:txBody>
      </p:sp>
      <p:sp>
        <p:nvSpPr>
          <p:cNvPr id="4" name="Slide Number Placeholder 3">
            <a:extLst>
              <a:ext uri="{FF2B5EF4-FFF2-40B4-BE49-F238E27FC236}">
                <a16:creationId xmlns:a16="http://schemas.microsoft.com/office/drawing/2014/main" id="{F7203711-FC0B-43A6-B832-1B7C866B5B06}"/>
              </a:ext>
            </a:extLst>
          </p:cNvPr>
          <p:cNvSpPr>
            <a:spLocks noGrp="1"/>
          </p:cNvSpPr>
          <p:nvPr>
            <p:ph type="sldNum" sz="quarter" idx="12"/>
          </p:nvPr>
        </p:nvSpPr>
        <p:spPr>
          <a:xfrm>
            <a:off x="4292329" y="6319589"/>
            <a:ext cx="683339" cy="365125"/>
          </a:xfrm>
        </p:spPr>
        <p:txBody>
          <a:bodyPr anchor="ctr"/>
          <a:lstStyle/>
          <a:p>
            <a:fld id="{B8C8117A-BC88-4F15-994C-932BBDBEA759}" type="slidenum">
              <a:rPr lang="en-US" sz="1200" b="1" smtClean="0"/>
              <a:t>3</a:t>
            </a:fld>
            <a:endParaRPr lang="en-US" sz="1200" b="1" dirty="0"/>
          </a:p>
        </p:txBody>
      </p:sp>
    </p:spTree>
    <p:extLst>
      <p:ext uri="{BB962C8B-B14F-4D97-AF65-F5344CB8AC3E}">
        <p14:creationId xmlns:p14="http://schemas.microsoft.com/office/powerpoint/2010/main" val="238432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8F7B-B1FC-4437-B06B-BB2B5F3EE497}"/>
              </a:ext>
            </a:extLst>
          </p:cNvPr>
          <p:cNvSpPr>
            <a:spLocks noGrp="1"/>
          </p:cNvSpPr>
          <p:nvPr>
            <p:ph type="title"/>
          </p:nvPr>
        </p:nvSpPr>
        <p:spPr>
          <a:xfrm>
            <a:off x="677334" y="609600"/>
            <a:ext cx="8596668" cy="797859"/>
          </a:xfrm>
        </p:spPr>
        <p:txBody>
          <a:bodyPr/>
          <a:lstStyle/>
          <a:p>
            <a:r>
              <a:rPr lang="en-US" dirty="0"/>
              <a:t>Hacking and Type of Hackers</a:t>
            </a:r>
          </a:p>
        </p:txBody>
      </p:sp>
      <p:sp>
        <p:nvSpPr>
          <p:cNvPr id="3" name="Content Placeholder 2">
            <a:extLst>
              <a:ext uri="{FF2B5EF4-FFF2-40B4-BE49-F238E27FC236}">
                <a16:creationId xmlns:a16="http://schemas.microsoft.com/office/drawing/2014/main" id="{AA681B1B-F202-48F6-816C-676C7C52238A}"/>
              </a:ext>
            </a:extLst>
          </p:cNvPr>
          <p:cNvSpPr>
            <a:spLocks noGrp="1"/>
          </p:cNvSpPr>
          <p:nvPr>
            <p:ph idx="1"/>
          </p:nvPr>
        </p:nvSpPr>
        <p:spPr>
          <a:xfrm>
            <a:off x="677334" y="1559953"/>
            <a:ext cx="9282454" cy="4957388"/>
          </a:xfrm>
        </p:spPr>
        <p:txBody>
          <a:bodyPr/>
          <a:lstStyle/>
          <a:p>
            <a:pPr>
              <a:lnSpc>
                <a:spcPct val="150000"/>
              </a:lnSpc>
            </a:pPr>
            <a:r>
              <a:rPr lang="en-US" dirty="0">
                <a:solidFill>
                  <a:schemeClr val="tx1"/>
                </a:solidFill>
                <a:latin typeface="+mj-lt"/>
              </a:rPr>
              <a:t>Hacking </a:t>
            </a:r>
            <a:r>
              <a:rPr lang="en-US" sz="1800" dirty="0">
                <a:solidFill>
                  <a:schemeClr val="tx1"/>
                </a:solidFill>
                <a:effectLst/>
                <a:latin typeface="+mj-lt"/>
                <a:ea typeface="Times New Roman" panose="02020603050405020304" pitchFamily="18" charset="0"/>
              </a:rPr>
              <a:t>is the act of compromising digital devices and networks through unauthorized access to an account or computer system. Hacking is not always a malicious act, but it is most commonly associated with illegal activity and data theft by cyber criminals.</a:t>
            </a:r>
          </a:p>
          <a:p>
            <a:pPr>
              <a:lnSpc>
                <a:spcPct val="150000"/>
              </a:lnSpc>
            </a:pPr>
            <a:r>
              <a:rPr lang="en-US" sz="1800" dirty="0">
                <a:solidFill>
                  <a:schemeClr val="tx1"/>
                </a:solidFill>
                <a:effectLst/>
                <a:latin typeface="+mj-lt"/>
                <a:ea typeface="Times New Roman" panose="02020603050405020304" pitchFamily="18" charset="0"/>
              </a:rPr>
              <a:t>A hacker is an individual who uses computer, networking or other skills to overcome a technical problem. The term also may refer to anyone who uses their abilities to gain unauthorized access to systems or networks in order to commit crimes. </a:t>
            </a:r>
          </a:p>
          <a:p>
            <a:pPr marL="0" indent="0">
              <a:buNone/>
            </a:pPr>
            <a:endParaRPr lang="en-US" dirty="0">
              <a:solidFill>
                <a:schemeClr val="tx1"/>
              </a:solidFill>
              <a:latin typeface="+mj-lt"/>
            </a:endParaRPr>
          </a:p>
        </p:txBody>
      </p:sp>
      <p:sp>
        <p:nvSpPr>
          <p:cNvPr id="4" name="Slide Number Placeholder 3">
            <a:extLst>
              <a:ext uri="{FF2B5EF4-FFF2-40B4-BE49-F238E27FC236}">
                <a16:creationId xmlns:a16="http://schemas.microsoft.com/office/drawing/2014/main" id="{85DC1D32-6213-438F-9568-D76713D7CCF4}"/>
              </a:ext>
            </a:extLst>
          </p:cNvPr>
          <p:cNvSpPr>
            <a:spLocks noGrp="1"/>
          </p:cNvSpPr>
          <p:nvPr>
            <p:ph type="sldNum" sz="quarter" idx="12"/>
          </p:nvPr>
        </p:nvSpPr>
        <p:spPr>
          <a:xfrm>
            <a:off x="4292329" y="6337197"/>
            <a:ext cx="683339" cy="365125"/>
          </a:xfrm>
        </p:spPr>
        <p:txBody>
          <a:bodyPr/>
          <a:lstStyle/>
          <a:p>
            <a:fld id="{B8C8117A-BC88-4F15-994C-932BBDBEA759}" type="slidenum">
              <a:rPr lang="en-US" sz="1200" b="1" smtClean="0"/>
              <a:t>4</a:t>
            </a:fld>
            <a:endParaRPr lang="en-US" sz="1200" b="1" dirty="0"/>
          </a:p>
        </p:txBody>
      </p:sp>
    </p:spTree>
    <p:extLst>
      <p:ext uri="{BB962C8B-B14F-4D97-AF65-F5344CB8AC3E}">
        <p14:creationId xmlns:p14="http://schemas.microsoft.com/office/powerpoint/2010/main" val="91663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F0302-F139-4643-9329-48BCF1E5FB81}"/>
              </a:ext>
            </a:extLst>
          </p:cNvPr>
          <p:cNvSpPr>
            <a:spLocks noGrp="1"/>
          </p:cNvSpPr>
          <p:nvPr>
            <p:ph idx="1"/>
          </p:nvPr>
        </p:nvSpPr>
        <p:spPr>
          <a:xfrm>
            <a:off x="677335" y="412377"/>
            <a:ext cx="8798360" cy="6015317"/>
          </a:xfrm>
        </p:spPr>
        <p:txBody>
          <a:bodyPr>
            <a:normAutofit fontScale="92500" lnSpcReduction="10000"/>
          </a:bodyPr>
          <a:lstStyle/>
          <a:p>
            <a:pPr>
              <a:lnSpc>
                <a:spcPct val="150000"/>
              </a:lnSpc>
            </a:pPr>
            <a:r>
              <a:rPr lang="en-US" dirty="0"/>
              <a:t>White Hat Hackers</a:t>
            </a:r>
          </a:p>
          <a:p>
            <a:pPr marL="0" indent="0">
              <a:lnSpc>
                <a:spcPct val="150000"/>
              </a:lnSpc>
              <a:buNone/>
            </a:pPr>
            <a:r>
              <a:rPr lang="en-US" sz="1800" dirty="0">
                <a:effectLst/>
                <a:latin typeface="+mj-lt"/>
                <a:ea typeface="Times New Roman" panose="02020603050405020304" pitchFamily="18" charset="0"/>
              </a:rPr>
              <a:t>They are the good guys of hacking and they tries to protect the data from the attempts of the black hats using the same methods used by the hackers but in an authorized manner. They uses their technical skills to break into systems and check the security level to prevent from future attacks</a:t>
            </a:r>
            <a:r>
              <a:rPr lang="en-US" sz="1800" dirty="0">
                <a:effectLst/>
                <a:latin typeface="Times New Roman" panose="02020603050405020304" pitchFamily="18" charset="0"/>
                <a:ea typeface="Times New Roman" panose="02020603050405020304" pitchFamily="18" charset="0"/>
              </a:rPr>
              <a:t>.</a:t>
            </a:r>
          </a:p>
          <a:p>
            <a:pPr>
              <a:lnSpc>
                <a:spcPct val="150000"/>
              </a:lnSpc>
            </a:pPr>
            <a:r>
              <a:rPr lang="en-US" dirty="0">
                <a:latin typeface="+mj-lt"/>
              </a:rPr>
              <a:t>Black Hat Hackers</a:t>
            </a:r>
          </a:p>
          <a:p>
            <a:pPr marL="0" indent="0">
              <a:lnSpc>
                <a:spcPct val="150000"/>
              </a:lnSpc>
              <a:buNone/>
            </a:pPr>
            <a:r>
              <a:rPr lang="en-US" sz="1800" dirty="0">
                <a:effectLst/>
                <a:latin typeface="+mj-lt"/>
                <a:ea typeface="Times New Roman" panose="02020603050405020304" pitchFamily="18" charset="0"/>
              </a:rPr>
              <a:t>They can be called as the bad guys in hacking. They finds out vulnerabilities and exploits them to gain access to the target and uses them for financial gain and malicious purposes, for gaining reputation etc.</a:t>
            </a:r>
          </a:p>
          <a:p>
            <a:pPr>
              <a:lnSpc>
                <a:spcPct val="150000"/>
              </a:lnSpc>
            </a:pPr>
            <a:r>
              <a:rPr lang="en-US" dirty="0">
                <a:latin typeface="+mj-lt"/>
              </a:rPr>
              <a:t>Grey Hat Hackers</a:t>
            </a:r>
          </a:p>
          <a:p>
            <a:pPr marL="0" indent="0">
              <a:lnSpc>
                <a:spcPct val="150000"/>
              </a:lnSpc>
              <a:buNone/>
            </a:pPr>
            <a:r>
              <a:rPr lang="en-US" sz="1900" dirty="0">
                <a:effectLst/>
                <a:latin typeface="+mj-lt"/>
                <a:ea typeface="Times New Roman" panose="02020603050405020304" pitchFamily="18" charset="0"/>
              </a:rPr>
              <a:t>They sits in between white and black hat hackers.  Unlike black hat hackers they doesn’t use their skills to gain money or other personal benefits. They do breaks the rules and violates standard principles but they can be used for good purposes as well.</a:t>
            </a:r>
          </a:p>
          <a:p>
            <a:pPr marL="0" indent="0">
              <a:buNone/>
            </a:pPr>
            <a:endParaRPr lang="en-US" dirty="0">
              <a:latin typeface="+mj-lt"/>
            </a:endParaRPr>
          </a:p>
        </p:txBody>
      </p:sp>
      <p:sp>
        <p:nvSpPr>
          <p:cNvPr id="4" name="Slide Number Placeholder 3">
            <a:extLst>
              <a:ext uri="{FF2B5EF4-FFF2-40B4-BE49-F238E27FC236}">
                <a16:creationId xmlns:a16="http://schemas.microsoft.com/office/drawing/2014/main" id="{4E51A497-25BD-4BCD-915D-EE182DD58E74}"/>
              </a:ext>
            </a:extLst>
          </p:cNvPr>
          <p:cNvSpPr>
            <a:spLocks noGrp="1"/>
          </p:cNvSpPr>
          <p:nvPr>
            <p:ph type="sldNum" sz="quarter" idx="12"/>
          </p:nvPr>
        </p:nvSpPr>
        <p:spPr>
          <a:xfrm>
            <a:off x="4215886" y="6364092"/>
            <a:ext cx="683339" cy="365125"/>
          </a:xfrm>
        </p:spPr>
        <p:txBody>
          <a:bodyPr/>
          <a:lstStyle/>
          <a:p>
            <a:fld id="{B8C8117A-BC88-4F15-994C-932BBDBEA759}" type="slidenum">
              <a:rPr lang="en-US" sz="1200" b="1" smtClean="0"/>
              <a:t>5</a:t>
            </a:fld>
            <a:endParaRPr lang="en-US" sz="1200" b="1" dirty="0"/>
          </a:p>
        </p:txBody>
      </p:sp>
    </p:spTree>
    <p:extLst>
      <p:ext uri="{BB962C8B-B14F-4D97-AF65-F5344CB8AC3E}">
        <p14:creationId xmlns:p14="http://schemas.microsoft.com/office/powerpoint/2010/main" val="14939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3B79-854E-4E5C-820C-97F053621DCC}"/>
              </a:ext>
            </a:extLst>
          </p:cNvPr>
          <p:cNvSpPr>
            <a:spLocks noGrp="1"/>
          </p:cNvSpPr>
          <p:nvPr>
            <p:ph type="title"/>
          </p:nvPr>
        </p:nvSpPr>
        <p:spPr/>
        <p:txBody>
          <a:bodyPr/>
          <a:lstStyle/>
          <a:p>
            <a:r>
              <a:rPr lang="en-US" dirty="0"/>
              <a:t>Common  Cyber Attacks</a:t>
            </a:r>
          </a:p>
        </p:txBody>
      </p:sp>
      <p:pic>
        <p:nvPicPr>
          <p:cNvPr id="6" name="Content Placeholder 5">
            <a:extLst>
              <a:ext uri="{FF2B5EF4-FFF2-40B4-BE49-F238E27FC236}">
                <a16:creationId xmlns:a16="http://schemas.microsoft.com/office/drawing/2014/main" id="{A455A521-99F2-4345-9795-86B8D25518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8" t="27172" r="-498" b="1117"/>
          <a:stretch/>
        </p:blipFill>
        <p:spPr>
          <a:xfrm>
            <a:off x="903370" y="1930400"/>
            <a:ext cx="8370632" cy="2399553"/>
          </a:xfrm>
        </p:spPr>
      </p:pic>
      <p:sp>
        <p:nvSpPr>
          <p:cNvPr id="4" name="Slide Number Placeholder 3">
            <a:extLst>
              <a:ext uri="{FF2B5EF4-FFF2-40B4-BE49-F238E27FC236}">
                <a16:creationId xmlns:a16="http://schemas.microsoft.com/office/drawing/2014/main" id="{52DBEA91-16A8-4790-91F9-977D8789DFEF}"/>
              </a:ext>
            </a:extLst>
          </p:cNvPr>
          <p:cNvSpPr>
            <a:spLocks noGrp="1"/>
          </p:cNvSpPr>
          <p:nvPr>
            <p:ph type="sldNum" sz="quarter" idx="12"/>
          </p:nvPr>
        </p:nvSpPr>
        <p:spPr>
          <a:xfrm>
            <a:off x="4292329" y="6364091"/>
            <a:ext cx="683339" cy="365125"/>
          </a:xfrm>
        </p:spPr>
        <p:txBody>
          <a:bodyPr/>
          <a:lstStyle/>
          <a:p>
            <a:fld id="{B8C8117A-BC88-4F15-994C-932BBDBEA759}" type="slidenum">
              <a:rPr lang="en-US" sz="1200" b="1" smtClean="0"/>
              <a:t>6</a:t>
            </a:fld>
            <a:endParaRPr lang="en-US" sz="1200" b="1" dirty="0"/>
          </a:p>
        </p:txBody>
      </p:sp>
    </p:spTree>
    <p:extLst>
      <p:ext uri="{BB962C8B-B14F-4D97-AF65-F5344CB8AC3E}">
        <p14:creationId xmlns:p14="http://schemas.microsoft.com/office/powerpoint/2010/main" val="352515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C0BD12-584B-4F4A-AB1C-AECB72D99CB7}"/>
              </a:ext>
            </a:extLst>
          </p:cNvPr>
          <p:cNvSpPr>
            <a:spLocks noGrp="1"/>
          </p:cNvSpPr>
          <p:nvPr>
            <p:ph type="sldNum" sz="quarter" idx="12"/>
          </p:nvPr>
        </p:nvSpPr>
        <p:spPr>
          <a:xfrm>
            <a:off x="4358622" y="6364755"/>
            <a:ext cx="684212" cy="365125"/>
          </a:xfrm>
        </p:spPr>
        <p:txBody>
          <a:bodyPr/>
          <a:lstStyle/>
          <a:p>
            <a:fld id="{B8C8117A-BC88-4F15-994C-932BBDBEA759}" type="slidenum">
              <a:rPr lang="en-US" sz="1200" b="1" smtClean="0"/>
              <a:pPr/>
              <a:t>7</a:t>
            </a:fld>
            <a:endParaRPr lang="en-US" sz="1200" b="1" dirty="0"/>
          </a:p>
        </p:txBody>
      </p:sp>
      <p:sp>
        <p:nvSpPr>
          <p:cNvPr id="7" name="TextBox 6">
            <a:extLst>
              <a:ext uri="{FF2B5EF4-FFF2-40B4-BE49-F238E27FC236}">
                <a16:creationId xmlns:a16="http://schemas.microsoft.com/office/drawing/2014/main" id="{8FF87328-DEAF-434D-97DB-E578EC7F5D5F}"/>
              </a:ext>
            </a:extLst>
          </p:cNvPr>
          <p:cNvSpPr txBox="1"/>
          <p:nvPr/>
        </p:nvSpPr>
        <p:spPr>
          <a:xfrm>
            <a:off x="1051110" y="0"/>
            <a:ext cx="8752765" cy="6601807"/>
          </a:xfrm>
          <a:prstGeom prst="rect">
            <a:avLst/>
          </a:prstGeom>
          <a:noFill/>
        </p:spPr>
        <p:txBody>
          <a:bodyPr wrap="square">
            <a:spAutoFit/>
          </a:bodyPr>
          <a:lstStyle/>
          <a:p>
            <a:pPr marL="285750" marR="0" indent="-285750" algn="just">
              <a:lnSpc>
                <a:spcPct val="150000"/>
              </a:lnSpc>
              <a:spcBef>
                <a:spcPts val="0"/>
              </a:spcBef>
              <a:spcAft>
                <a:spcPts val="0"/>
              </a:spcAft>
              <a:buFont typeface="Wingdings" panose="05000000000000000000" pitchFamily="2" charset="2"/>
              <a:buChar char="q"/>
            </a:pPr>
            <a:r>
              <a:rPr lang="en-US" b="1" dirty="0">
                <a:effectLst/>
                <a:latin typeface="+mj-lt"/>
                <a:ea typeface="Times New Roman" panose="02020603050405020304" pitchFamily="18" charset="0"/>
              </a:rPr>
              <a:t>Malware</a:t>
            </a:r>
            <a:endParaRPr lang="en-US" dirty="0">
              <a:effectLst/>
              <a:latin typeface="+mj-lt"/>
              <a:ea typeface="Times New Roman" panose="02020603050405020304" pitchFamily="18" charset="0"/>
            </a:endParaRPr>
          </a:p>
          <a:p>
            <a:pPr>
              <a:lnSpc>
                <a:spcPct val="150000"/>
              </a:lnSpc>
            </a:pPr>
            <a:r>
              <a:rPr lang="en-US" dirty="0">
                <a:effectLst/>
                <a:latin typeface="+mj-lt"/>
                <a:ea typeface="Times New Roman" panose="02020603050405020304" pitchFamily="18" charset="0"/>
              </a:rPr>
              <a:t>Malware, or malicious software, is an umbrella term used to refer to a hostile or intrusive program or file that is designed to exploit devices at the expense of the user and to the benefit of the attacker.</a:t>
            </a:r>
          </a:p>
          <a:p>
            <a:pPr>
              <a:lnSpc>
                <a:spcPct val="150000"/>
              </a:lnSpc>
            </a:pPr>
            <a:endParaRPr lang="en-US" dirty="0">
              <a:effectLst/>
              <a:latin typeface="+mj-lt"/>
              <a:ea typeface="Times New Roman" panose="02020603050405020304" pitchFamily="18" charset="0"/>
            </a:endParaRPr>
          </a:p>
          <a:p>
            <a:pPr marL="285750" indent="-285750">
              <a:lnSpc>
                <a:spcPct val="150000"/>
              </a:lnSpc>
              <a:buFont typeface="Wingdings" panose="05000000000000000000" pitchFamily="2" charset="2"/>
              <a:buChar char="q"/>
            </a:pPr>
            <a:r>
              <a:rPr lang="en-US" sz="1800" b="1" dirty="0">
                <a:effectLst/>
                <a:latin typeface="+mj-lt"/>
                <a:ea typeface="Times New Roman" panose="02020603050405020304" pitchFamily="18" charset="0"/>
              </a:rPr>
              <a:t>DDoS </a:t>
            </a:r>
            <a:endParaRPr lang="en-US" sz="1800" dirty="0">
              <a:effectLst/>
              <a:latin typeface="+mj-lt"/>
              <a:ea typeface="Times New Roman" panose="02020603050405020304" pitchFamily="18" charset="0"/>
            </a:endParaRPr>
          </a:p>
          <a:p>
            <a:pPr>
              <a:lnSpc>
                <a:spcPct val="150000"/>
              </a:lnSpc>
            </a:pPr>
            <a:r>
              <a:rPr lang="en-US" sz="1800" dirty="0">
                <a:effectLst/>
                <a:latin typeface="+mj-lt"/>
                <a:ea typeface="Times New Roman" panose="02020603050405020304" pitchFamily="18" charset="0"/>
              </a:rPr>
              <a:t>A distributed denial-of-service (DDoS) attack is an attack in which multiple compromised computer systems attack a target, such as a server, website or other network resource, and cause a denial of service for users of the targeted resource. </a:t>
            </a:r>
          </a:p>
          <a:p>
            <a:pPr>
              <a:lnSpc>
                <a:spcPct val="150000"/>
              </a:lnSpc>
            </a:pPr>
            <a:endParaRPr lang="en-US" sz="1800" dirty="0">
              <a:effectLst/>
              <a:latin typeface="+mj-lt"/>
              <a:ea typeface="Times New Roman" panose="02020603050405020304" pitchFamily="18" charset="0"/>
            </a:endParaRPr>
          </a:p>
          <a:p>
            <a:pPr marL="285750" indent="-285750">
              <a:lnSpc>
                <a:spcPct val="150000"/>
              </a:lnSpc>
              <a:buFont typeface="Wingdings" panose="05000000000000000000" pitchFamily="2" charset="2"/>
              <a:buChar char="q"/>
            </a:pPr>
            <a:r>
              <a:rPr lang="en-US" b="1" dirty="0">
                <a:effectLst/>
                <a:latin typeface="+mj-lt"/>
                <a:ea typeface="Times New Roman" panose="02020603050405020304" pitchFamily="18" charset="0"/>
              </a:rPr>
              <a:t>Phishing</a:t>
            </a:r>
          </a:p>
          <a:p>
            <a:pPr>
              <a:lnSpc>
                <a:spcPct val="150000"/>
              </a:lnSpc>
            </a:pPr>
            <a:r>
              <a:rPr lang="en-US" dirty="0">
                <a:effectLst/>
                <a:latin typeface="+mj-lt"/>
                <a:ea typeface="Times New Roman" panose="02020603050405020304" pitchFamily="18" charset="0"/>
              </a:rPr>
              <a:t>A phishing attack is a form of fraud in which an attacker masquerades as a reputable entity, such as a bank, tax department, or person in email or in other forms of communication, to distribute malicious links or attachments to trick the victim</a:t>
            </a:r>
          </a:p>
          <a:p>
            <a:endParaRPr lang="en-US" dirty="0">
              <a:latin typeface="+mj-lt"/>
            </a:endParaRPr>
          </a:p>
        </p:txBody>
      </p:sp>
    </p:spTree>
    <p:extLst>
      <p:ext uri="{BB962C8B-B14F-4D97-AF65-F5344CB8AC3E}">
        <p14:creationId xmlns:p14="http://schemas.microsoft.com/office/powerpoint/2010/main" val="316576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8A9960-E0C4-400E-B815-FF36304091E1}"/>
              </a:ext>
            </a:extLst>
          </p:cNvPr>
          <p:cNvSpPr>
            <a:spLocks noGrp="1"/>
          </p:cNvSpPr>
          <p:nvPr>
            <p:ph type="sldNum" sz="quarter" idx="12"/>
          </p:nvPr>
        </p:nvSpPr>
        <p:spPr>
          <a:xfrm>
            <a:off x="4314498" y="6382021"/>
            <a:ext cx="683339" cy="365125"/>
          </a:xfrm>
        </p:spPr>
        <p:txBody>
          <a:bodyPr/>
          <a:lstStyle/>
          <a:p>
            <a:fld id="{B8C8117A-BC88-4F15-994C-932BBDBEA759}" type="slidenum">
              <a:rPr lang="en-US" sz="1200" b="1" smtClean="0"/>
              <a:t>8</a:t>
            </a:fld>
            <a:endParaRPr lang="en-US" sz="1200" b="1" dirty="0"/>
          </a:p>
        </p:txBody>
      </p:sp>
      <p:sp>
        <p:nvSpPr>
          <p:cNvPr id="6" name="TextBox 5">
            <a:extLst>
              <a:ext uri="{FF2B5EF4-FFF2-40B4-BE49-F238E27FC236}">
                <a16:creationId xmlns:a16="http://schemas.microsoft.com/office/drawing/2014/main" id="{A8B9A903-92F6-4EA6-9D5A-68500673956F}"/>
              </a:ext>
            </a:extLst>
          </p:cNvPr>
          <p:cNvSpPr txBox="1"/>
          <p:nvPr/>
        </p:nvSpPr>
        <p:spPr>
          <a:xfrm>
            <a:off x="836675" y="569233"/>
            <a:ext cx="8825799" cy="5124929"/>
          </a:xfrm>
          <a:prstGeom prst="rect">
            <a:avLst/>
          </a:prstGeom>
          <a:noFill/>
        </p:spPr>
        <p:txBody>
          <a:bodyPr wrap="square">
            <a:spAutoFit/>
          </a:bodyPr>
          <a:lstStyle/>
          <a:p>
            <a:pPr marL="742950" marR="0" lvl="1" indent="-285750" algn="just">
              <a:lnSpc>
                <a:spcPct val="150000"/>
              </a:lnSpc>
              <a:spcBef>
                <a:spcPts val="785"/>
              </a:spcBef>
              <a:spcAft>
                <a:spcPts val="0"/>
              </a:spcAft>
              <a:buFont typeface="Wingdings" panose="05000000000000000000" pitchFamily="2" charset="2"/>
              <a:buChar char="q"/>
            </a:pPr>
            <a:r>
              <a:rPr lang="en-US" b="1" dirty="0">
                <a:effectLst/>
                <a:latin typeface="+mj-lt"/>
                <a:ea typeface="Times New Roman" panose="02020603050405020304" pitchFamily="18" charset="0"/>
              </a:rPr>
              <a:t>SQL Injection Attacks</a:t>
            </a:r>
          </a:p>
          <a:p>
            <a:pPr marR="0" lvl="1" algn="just">
              <a:lnSpc>
                <a:spcPct val="150000"/>
              </a:lnSpc>
              <a:spcBef>
                <a:spcPts val="785"/>
              </a:spcBef>
              <a:spcAft>
                <a:spcPts val="0"/>
              </a:spcAft>
            </a:pPr>
            <a:r>
              <a:rPr lang="en-US" dirty="0">
                <a:effectLst/>
                <a:latin typeface="+mj-lt"/>
                <a:ea typeface="Times New Roman" panose="02020603050405020304" pitchFamily="18" charset="0"/>
              </a:rPr>
              <a:t>Any website </a:t>
            </a:r>
            <a:r>
              <a:rPr lang="en-US" dirty="0">
                <a:latin typeface="+mj-lt"/>
                <a:ea typeface="Times New Roman" panose="02020603050405020304" pitchFamily="18" charset="0"/>
              </a:rPr>
              <a:t>which is supposed to be having a database are vulnerable to this attack. Attackers injects </a:t>
            </a:r>
            <a:r>
              <a:rPr lang="en-US" dirty="0" err="1">
                <a:latin typeface="+mj-lt"/>
                <a:ea typeface="Times New Roman" panose="02020603050405020304" pitchFamily="18" charset="0"/>
              </a:rPr>
              <a:t>sql</a:t>
            </a:r>
            <a:r>
              <a:rPr lang="en-US" dirty="0">
                <a:latin typeface="+mj-lt"/>
                <a:ea typeface="Times New Roman" panose="02020603050405020304" pitchFamily="18" charset="0"/>
              </a:rPr>
              <a:t> queries to the website and extracts the data they wanted.</a:t>
            </a:r>
          </a:p>
          <a:p>
            <a:pPr marL="742950" marR="0" lvl="1" indent="-285750" algn="just">
              <a:lnSpc>
                <a:spcPct val="150000"/>
              </a:lnSpc>
              <a:spcBef>
                <a:spcPts val="785"/>
              </a:spcBef>
              <a:spcAft>
                <a:spcPts val="0"/>
              </a:spcAft>
              <a:buFont typeface="Wingdings" panose="05000000000000000000" pitchFamily="2" charset="2"/>
              <a:buChar char="q"/>
            </a:pPr>
            <a:r>
              <a:rPr lang="en-US" dirty="0">
                <a:latin typeface="+mj-lt"/>
                <a:ea typeface="Times New Roman" panose="02020603050405020304" pitchFamily="18" charset="0"/>
              </a:rPr>
              <a:t>XSS (Cross Site Scripting)</a:t>
            </a:r>
          </a:p>
          <a:p>
            <a:pPr marR="0" lvl="1" algn="just">
              <a:lnSpc>
                <a:spcPct val="150000"/>
              </a:lnSpc>
              <a:spcBef>
                <a:spcPts val="785"/>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effectLst/>
                <a:latin typeface="+mj-lt"/>
                <a:ea typeface="Times New Roman" panose="02020603050405020304" pitchFamily="18" charset="0"/>
              </a:rPr>
              <a:t>Cross-site scripting (XSS) attacks can occur when an untrusted source is allowed to inject its own code into a web application and that malicious code is included with dynamic content delivered to a victim's browser.</a:t>
            </a:r>
          </a:p>
          <a:p>
            <a:pPr marL="742950" marR="0" lvl="1" indent="-285750" algn="just">
              <a:lnSpc>
                <a:spcPct val="150000"/>
              </a:lnSpc>
              <a:spcBef>
                <a:spcPts val="785"/>
              </a:spcBef>
              <a:spcAft>
                <a:spcPts val="0"/>
              </a:spcAft>
              <a:buFont typeface="Wingdings" panose="05000000000000000000" pitchFamily="2" charset="2"/>
              <a:buChar char="q"/>
            </a:pPr>
            <a:r>
              <a:rPr lang="en-US" dirty="0">
                <a:latin typeface="+mj-lt"/>
                <a:ea typeface="Times New Roman" panose="02020603050405020304" pitchFamily="18" charset="0"/>
              </a:rPr>
              <a:t>Botnets</a:t>
            </a:r>
          </a:p>
          <a:p>
            <a:pPr marR="0" lvl="1" algn="just">
              <a:lnSpc>
                <a:spcPct val="150000"/>
              </a:lnSpc>
              <a:spcBef>
                <a:spcPts val="785"/>
              </a:spcBef>
              <a:spcAft>
                <a:spcPts val="0"/>
              </a:spcAft>
            </a:pPr>
            <a:r>
              <a:rPr lang="en-US" sz="1800" dirty="0">
                <a:effectLst/>
                <a:latin typeface="+mj-lt"/>
                <a:ea typeface="Times New Roman" panose="02020603050405020304" pitchFamily="18" charset="0"/>
              </a:rPr>
              <a:t>A botnet comprises a collection of internet-connected computers and devices that are infected and controlled remotely by cybercriminals. </a:t>
            </a:r>
            <a:endParaRPr lang="en-US" dirty="0">
              <a:latin typeface="+mj-lt"/>
            </a:endParaRPr>
          </a:p>
        </p:txBody>
      </p:sp>
    </p:spTree>
    <p:extLst>
      <p:ext uri="{BB962C8B-B14F-4D97-AF65-F5344CB8AC3E}">
        <p14:creationId xmlns:p14="http://schemas.microsoft.com/office/powerpoint/2010/main" val="346946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A21FA0-9C33-4304-B6E6-CDF78B1B62E4}"/>
              </a:ext>
            </a:extLst>
          </p:cNvPr>
          <p:cNvSpPr>
            <a:spLocks noGrp="1"/>
          </p:cNvSpPr>
          <p:nvPr>
            <p:ph type="title"/>
          </p:nvPr>
        </p:nvSpPr>
        <p:spPr/>
        <p:txBody>
          <a:bodyPr/>
          <a:lstStyle/>
          <a:p>
            <a:r>
              <a:rPr lang="en-US" dirty="0"/>
              <a:t>Cyber Threats in Various Industries after Covid-19</a:t>
            </a:r>
          </a:p>
        </p:txBody>
      </p:sp>
      <p:sp>
        <p:nvSpPr>
          <p:cNvPr id="4" name="Content Placeholder 3">
            <a:extLst>
              <a:ext uri="{FF2B5EF4-FFF2-40B4-BE49-F238E27FC236}">
                <a16:creationId xmlns:a16="http://schemas.microsoft.com/office/drawing/2014/main" id="{F682D8BF-0805-4ABD-A3C4-CC4065431601}"/>
              </a:ext>
            </a:extLst>
          </p:cNvPr>
          <p:cNvSpPr>
            <a:spLocks noGrp="1"/>
          </p:cNvSpPr>
          <p:nvPr>
            <p:ph idx="1"/>
          </p:nvPr>
        </p:nvSpPr>
        <p:spPr>
          <a:xfrm>
            <a:off x="667907" y="1838856"/>
            <a:ext cx="9497607" cy="4611023"/>
          </a:xfrm>
        </p:spPr>
        <p:txBody>
          <a:bodyPr/>
          <a:lstStyle/>
          <a:p>
            <a:r>
              <a:rPr lang="en-US" dirty="0"/>
              <a:t>Medical Industry</a:t>
            </a:r>
          </a:p>
          <a:p>
            <a:pPr marL="0" indent="0">
              <a:lnSpc>
                <a:spcPct val="150000"/>
              </a:lnSpc>
              <a:buNone/>
            </a:pPr>
            <a:r>
              <a:rPr lang="en-US" dirty="0"/>
              <a:t>The medical industry  is the most affected sector by data breaches after pandemic outbreak. It have resulted in the disruption of operations in domestic health care sector. Underdeveloped technologies are very much vulnerable against cyber threats.</a:t>
            </a:r>
          </a:p>
          <a:p>
            <a:pPr marL="0" indent="0">
              <a:buNone/>
            </a:pPr>
            <a:endParaRPr lang="en-US" dirty="0"/>
          </a:p>
        </p:txBody>
      </p:sp>
      <p:sp>
        <p:nvSpPr>
          <p:cNvPr id="2" name="Slide Number Placeholder 1">
            <a:extLst>
              <a:ext uri="{FF2B5EF4-FFF2-40B4-BE49-F238E27FC236}">
                <a16:creationId xmlns:a16="http://schemas.microsoft.com/office/drawing/2014/main" id="{AC960D8C-1055-4054-9597-E7D38439B9C8}"/>
              </a:ext>
            </a:extLst>
          </p:cNvPr>
          <p:cNvSpPr>
            <a:spLocks noGrp="1"/>
          </p:cNvSpPr>
          <p:nvPr>
            <p:ph type="sldNum" sz="quarter" idx="12"/>
          </p:nvPr>
        </p:nvSpPr>
        <p:spPr>
          <a:xfrm>
            <a:off x="4484814" y="6440452"/>
            <a:ext cx="683339" cy="365125"/>
          </a:xfrm>
        </p:spPr>
        <p:txBody>
          <a:bodyPr/>
          <a:lstStyle/>
          <a:p>
            <a:fld id="{B8C8117A-BC88-4F15-994C-932BBDBEA759}" type="slidenum">
              <a:rPr lang="en-US" sz="1200" b="1" smtClean="0"/>
              <a:t>9</a:t>
            </a:fld>
            <a:endParaRPr lang="en-US" sz="1200" b="1" dirty="0"/>
          </a:p>
        </p:txBody>
      </p:sp>
      <p:pic>
        <p:nvPicPr>
          <p:cNvPr id="5" name="Picture 4">
            <a:extLst>
              <a:ext uri="{FF2B5EF4-FFF2-40B4-BE49-F238E27FC236}">
                <a16:creationId xmlns:a16="http://schemas.microsoft.com/office/drawing/2014/main" id="{2F047DF0-D910-4B06-A307-6AC23706402D}"/>
              </a:ext>
            </a:extLst>
          </p:cNvPr>
          <p:cNvPicPr/>
          <p:nvPr/>
        </p:nvPicPr>
        <p:blipFill rotWithShape="1">
          <a:blip r:embed="rId2">
            <a:extLst>
              <a:ext uri="{28A0092B-C50C-407E-A947-70E740481C1C}">
                <a14:useLocalDpi xmlns:a14="http://schemas.microsoft.com/office/drawing/2010/main" val="0"/>
              </a:ext>
            </a:extLst>
          </a:blip>
          <a:srcRect l="5464" t="6029" r="8326"/>
          <a:stretch/>
        </p:blipFill>
        <p:spPr>
          <a:xfrm>
            <a:off x="2940424" y="3580119"/>
            <a:ext cx="4455458" cy="2694964"/>
          </a:xfrm>
          <a:prstGeom prst="rect">
            <a:avLst/>
          </a:prstGeom>
        </p:spPr>
      </p:pic>
    </p:spTree>
    <p:extLst>
      <p:ext uri="{BB962C8B-B14F-4D97-AF65-F5344CB8AC3E}">
        <p14:creationId xmlns:p14="http://schemas.microsoft.com/office/powerpoint/2010/main" val="30935992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727</TotalTime>
  <Words>2389</Words>
  <Application>Microsoft Office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Times New Roman</vt:lpstr>
      <vt:lpstr>Trebuchet MS</vt:lpstr>
      <vt:lpstr>Wingdings</vt:lpstr>
      <vt:lpstr>Wingdings 3</vt:lpstr>
      <vt:lpstr>Facet</vt:lpstr>
      <vt:lpstr>Increased Cyber Attacks In Post Pandemic  Era-Analysis And Effective Solutions</vt:lpstr>
      <vt:lpstr>Contents</vt:lpstr>
      <vt:lpstr>Introduction</vt:lpstr>
      <vt:lpstr>Hacking and Type of Hackers</vt:lpstr>
      <vt:lpstr>PowerPoint Presentation</vt:lpstr>
      <vt:lpstr>Common  Cyber Attacks</vt:lpstr>
      <vt:lpstr>PowerPoint Presentation</vt:lpstr>
      <vt:lpstr>PowerPoint Presentation</vt:lpstr>
      <vt:lpstr>Cyber Threats in Various Industries after Covid-19</vt:lpstr>
      <vt:lpstr>PowerPoint Presentation</vt:lpstr>
      <vt:lpstr>PowerPoint Presentation</vt:lpstr>
      <vt:lpstr>Detection</vt:lpstr>
      <vt:lpstr>Prevention</vt:lpstr>
      <vt:lpstr>Penetration Testing</vt:lpstr>
      <vt:lpstr>PowerPoint Presentation</vt:lpstr>
      <vt:lpstr>Ethical Hacking</vt:lpstr>
      <vt:lpstr>PowerPoint Presentation</vt:lpstr>
      <vt:lpstr>PowerPoint Presentation</vt:lpstr>
      <vt:lpstr>Conclusion</vt:lpstr>
      <vt:lpstr>References</vt:lpstr>
      <vt:lpstr>PowerPoint Presentation</vt:lpstr>
      <vt:lpstr>PowerPoint Presentation</vt:lpstr>
      <vt:lpstr>PowerPoint Presentation</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INCREASED CYBER ATTACKS IN POST PANDEMIC  ERA-ANALYSIS AND EFFECTIVE SOLUTIONS</dc:title>
  <dc:creator>subin sabu</dc:creator>
  <cp:lastModifiedBy>subin sabu</cp:lastModifiedBy>
  <cp:revision>46</cp:revision>
  <dcterms:created xsi:type="dcterms:W3CDTF">2022-06-20T09:21:35Z</dcterms:created>
  <dcterms:modified xsi:type="dcterms:W3CDTF">2022-06-23T03:56:11Z</dcterms:modified>
</cp:coreProperties>
</file>