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"/>
  </p:notesMasterIdLst>
  <p:sldIdLst>
    <p:sldId id="256" r:id="rId2"/>
  </p:sldIdLst>
  <p:sldSz cx="25203150" cy="36004500"/>
  <p:notesSz cx="6858000" cy="9144000"/>
  <p:defaultTextStyle>
    <a:defPPr>
      <a:defRPr lang="tr-TR"/>
    </a:defPPr>
    <a:lvl1pPr marL="0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1pPr>
    <a:lvl2pPr marL="1748429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2pPr>
    <a:lvl3pPr marL="3496859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3pPr>
    <a:lvl4pPr marL="5245288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4pPr>
    <a:lvl5pPr marL="6993716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5pPr>
    <a:lvl6pPr marL="8742146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6pPr>
    <a:lvl7pPr marL="10490575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7pPr>
    <a:lvl8pPr marL="12239005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8pPr>
    <a:lvl9pPr marL="13987434" algn="l" defTabSz="3496859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1" userDrawn="1">
          <p15:clr>
            <a:srgbClr val="A4A3A4"/>
          </p15:clr>
        </p15:guide>
        <p15:guide id="2" pos="79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15A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>
      <p:cViewPr varScale="1">
        <p:scale>
          <a:sx n="21" d="100"/>
          <a:sy n="21" d="100"/>
        </p:scale>
        <p:origin x="3144" y="84"/>
      </p:cViewPr>
      <p:guideLst>
        <p:guide orient="horz" pos="11341"/>
        <p:guide pos="7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J:\ARSENIK%20GIDERIM%20CALISMALARI\ARSENIK%20CALISMALAR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J:\ARSENIK%20GIDERIM%20CALISMALARI\ARSENIK%20CALISMALAR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J:\ARSENIK%20GIDERIM%20CALISMALARI\ARSENIK%20CALISMALAR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J:\ARSENIK%20GIDERIM%20CALISMALARI\ARSENIK%20CALISMALA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67381719318067"/>
          <c:y val="5.1400554097404488E-2"/>
          <c:w val="0.81802799830715234"/>
          <c:h val="0.7201062574494269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'OPTİMUM pH'!$D$2</c:f>
              <c:strCache>
                <c:ptCount val="1"/>
                <c:pt idx="0">
                  <c:v>As (III)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'OPTİMUM pH'!$A$3:$A$9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'OPTİMUM pH'!$D$3:$D$9</c:f>
              <c:numCache>
                <c:formatCode>0.000</c:formatCode>
                <c:ptCount val="7"/>
                <c:pt idx="0">
                  <c:v>9.8792307692307677</c:v>
                </c:pt>
                <c:pt idx="1">
                  <c:v>7.4711538461538494</c:v>
                </c:pt>
                <c:pt idx="2">
                  <c:v>5.6665384615384546</c:v>
                </c:pt>
                <c:pt idx="3">
                  <c:v>5.1842307692307665</c:v>
                </c:pt>
                <c:pt idx="4">
                  <c:v>4.8796153846153887</c:v>
                </c:pt>
                <c:pt idx="5">
                  <c:v>5.8223076923076915</c:v>
                </c:pt>
                <c:pt idx="6">
                  <c:v>5.5869230769230764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6D-4CC3-A40D-645E474E71F2}"/>
            </c:ext>
          </c:extLst>
        </c:ser>
        <c:ser>
          <c:idx val="1"/>
          <c:order val="1"/>
          <c:tx>
            <c:strRef>
              <c:f>'OPTİMUM pH'!$E$2</c:f>
              <c:strCache>
                <c:ptCount val="1"/>
                <c:pt idx="0">
                  <c:v>As (V)</c:v>
                </c:pt>
              </c:strCache>
            </c:strRef>
          </c:tx>
          <c:spPr>
            <a:ln w="19050">
              <a:solidFill>
                <a:sysClr val="windowText" lastClr="000000"/>
              </a:solidFill>
            </a:ln>
          </c:spPr>
          <c:marker>
            <c:symbol val="square"/>
            <c:size val="5"/>
            <c:spPr>
              <a:solidFill>
                <a:sysClr val="windowText" lastClr="000000"/>
              </a:solidFill>
              <a:ln w="19050">
                <a:solidFill>
                  <a:sysClr val="windowText" lastClr="000000"/>
                </a:solidFill>
              </a:ln>
            </c:spPr>
          </c:marker>
          <c:xVal>
            <c:numRef>
              <c:f>'OPTİMUM pH'!$A$3:$A$9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'OPTİMUM pH'!$E$3:$E$9</c:f>
              <c:numCache>
                <c:formatCode>0.000</c:formatCode>
                <c:ptCount val="7"/>
                <c:pt idx="0">
                  <c:v>2.0780769230769227</c:v>
                </c:pt>
                <c:pt idx="1">
                  <c:v>8.630769230769241</c:v>
                </c:pt>
                <c:pt idx="2">
                  <c:v>4.7838461538461532</c:v>
                </c:pt>
                <c:pt idx="3">
                  <c:v>4.8426923076923094</c:v>
                </c:pt>
                <c:pt idx="4">
                  <c:v>4.0223076923076926</c:v>
                </c:pt>
                <c:pt idx="5">
                  <c:v>2.6515384615384607</c:v>
                </c:pt>
                <c:pt idx="6">
                  <c:v>5.1207692307692296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6D-4CC3-A40D-645E474E7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61120"/>
        <c:axId val="51471872"/>
      </c:scatterChart>
      <c:valAx>
        <c:axId val="51461120"/>
        <c:scaling>
          <c:orientation val="minMax"/>
          <c:max val="8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471872"/>
        <c:crosses val="autoZero"/>
        <c:crossBetween val="midCat"/>
      </c:valAx>
      <c:valAx>
        <c:axId val="514718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Arsenik, µg/L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514611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851185262774853"/>
          <c:y val="3.6203915211163967E-3"/>
          <c:w val="0.27471136823456827"/>
          <c:h val="0.142956381043546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>
          <a:latin typeface="Arial" pitchFamily="34" charset="0"/>
          <a:cs typeface="Arial" pitchFamily="34" charset="0"/>
        </a:defRPr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2657113411978"/>
          <c:y val="5.1400554097404488E-2"/>
          <c:w val="0.8309008682552016"/>
          <c:h val="0.77183533342226274"/>
        </c:manualLayout>
      </c:layout>
      <c:scatterChart>
        <c:scatterStyle val="lineMarker"/>
        <c:varyColors val="0"/>
        <c:ser>
          <c:idx val="0"/>
          <c:order val="0"/>
          <c:tx>
            <c:v>As(III)</c:v>
          </c:tx>
          <c:spPr>
            <a:ln w="19050"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'OPTİMUM SICAKLIK'!$A$3:$A$8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xVal>
          <c:yVal>
            <c:numRef>
              <c:f>'OPTİMUM SICAKLIK'!$D$3:$D$8</c:f>
              <c:numCache>
                <c:formatCode>0.000</c:formatCode>
                <c:ptCount val="6"/>
                <c:pt idx="0">
                  <c:v>9.6507692307692583</c:v>
                </c:pt>
                <c:pt idx="1">
                  <c:v>2.5073076923076987</c:v>
                </c:pt>
                <c:pt idx="2">
                  <c:v>6.2376923076923134</c:v>
                </c:pt>
                <c:pt idx="3">
                  <c:v>0</c:v>
                </c:pt>
                <c:pt idx="4">
                  <c:v>4.0303846153846221</c:v>
                </c:pt>
                <c:pt idx="5">
                  <c:v>5.601923076923077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9F-41B7-86A2-8BD3F140B32B}"/>
            </c:ext>
          </c:extLst>
        </c:ser>
        <c:ser>
          <c:idx val="1"/>
          <c:order val="1"/>
          <c:tx>
            <c:v>As(V)</c:v>
          </c:tx>
          <c:spPr>
            <a:ln w="19050">
              <a:solidFill>
                <a:sysClr val="windowText" lastClr="000000"/>
              </a:solidFill>
            </a:ln>
          </c:spPr>
          <c:marker>
            <c:symbol val="square"/>
            <c:size val="5"/>
            <c:spPr>
              <a:solidFill>
                <a:sysClr val="windowText" lastClr="000000"/>
              </a:solidFill>
              <a:ln w="19050">
                <a:solidFill>
                  <a:sysClr val="windowText" lastClr="000000"/>
                </a:solidFill>
              </a:ln>
            </c:spPr>
          </c:marker>
          <c:xVal>
            <c:numRef>
              <c:f>'OPTİMUM SICAKLIK'!$A$3:$A$8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</c:numCache>
            </c:numRef>
          </c:xVal>
          <c:yVal>
            <c:numRef>
              <c:f>'OPTİMUM SICAKLIK'!$E$3:$E$8</c:f>
              <c:numCache>
                <c:formatCode>0.000</c:formatCode>
                <c:ptCount val="6"/>
                <c:pt idx="0" formatCode="0.00">
                  <c:v>15.819230769230769</c:v>
                </c:pt>
                <c:pt idx="1">
                  <c:v>4.1330769230769215</c:v>
                </c:pt>
                <c:pt idx="2" formatCode="0.00">
                  <c:v>29.965384615384586</c:v>
                </c:pt>
                <c:pt idx="3">
                  <c:v>0</c:v>
                </c:pt>
                <c:pt idx="4" formatCode="0.00">
                  <c:v>27.161538461538488</c:v>
                </c:pt>
                <c:pt idx="5">
                  <c:v>9.394615384615383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9F-41B7-86A2-8BD3F140B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45312"/>
        <c:axId val="52051968"/>
      </c:scatterChart>
      <c:valAx>
        <c:axId val="52045312"/>
        <c:scaling>
          <c:orientation val="minMax"/>
          <c:max val="50"/>
          <c:min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Sıcaklık 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52051968"/>
        <c:crosses val="autoZero"/>
        <c:crossBetween val="midCat"/>
        <c:majorUnit val="5"/>
      </c:valAx>
      <c:valAx>
        <c:axId val="520519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Arsenik, µg/L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520453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4002541264424415"/>
          <c:y val="1.2576778418161645E-3"/>
          <c:w val="0.25321558752838375"/>
          <c:h val="0.118252744180173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Arial" pitchFamily="34" charset="0"/>
          <a:cs typeface="Arial" pitchFamily="34" charset="0"/>
        </a:defRPr>
      </a:pPr>
      <a:endParaRPr lang="tr-T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21983418980782"/>
          <c:y val="5.1400554097404488E-2"/>
          <c:w val="0.82479039499459372"/>
          <c:h val="0.72560013189370132"/>
        </c:manualLayout>
      </c:layout>
      <c:scatterChart>
        <c:scatterStyle val="lineMarker"/>
        <c:varyColors val="0"/>
        <c:ser>
          <c:idx val="0"/>
          <c:order val="0"/>
          <c:tx>
            <c:v>As(III)</c:v>
          </c:tx>
          <c:spPr>
            <a:ln w="19050"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'OPTİMUM ÇALKALAMA SÜRESİ'!$A$3:$A$25</c:f>
              <c:numCache>
                <c:formatCode>General</c:formatCode>
                <c:ptCount val="2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70</c:v>
                </c:pt>
                <c:pt idx="14">
                  <c:v>80</c:v>
                </c:pt>
                <c:pt idx="15">
                  <c:v>90</c:v>
                </c:pt>
                <c:pt idx="16">
                  <c:v>100</c:v>
                </c:pt>
                <c:pt idx="17">
                  <c:v>110</c:v>
                </c:pt>
                <c:pt idx="18">
                  <c:v>120</c:v>
                </c:pt>
                <c:pt idx="19">
                  <c:v>135</c:v>
                </c:pt>
                <c:pt idx="20">
                  <c:v>150</c:v>
                </c:pt>
                <c:pt idx="21">
                  <c:v>165</c:v>
                </c:pt>
                <c:pt idx="22">
                  <c:v>180</c:v>
                </c:pt>
              </c:numCache>
            </c:numRef>
          </c:xVal>
          <c:yVal>
            <c:numRef>
              <c:f>'OPTİMUM ÇALKALAMA SÜRESİ'!$D$3:$D$25</c:f>
              <c:numCache>
                <c:formatCode>0.00</c:formatCode>
                <c:ptCount val="23"/>
                <c:pt idx="0" formatCode="0.0">
                  <c:v>991.38461538461536</c:v>
                </c:pt>
                <c:pt idx="1">
                  <c:v>89.446153846153834</c:v>
                </c:pt>
                <c:pt idx="2">
                  <c:v>22.615384615384631</c:v>
                </c:pt>
                <c:pt idx="3">
                  <c:v>30.773076923076921</c:v>
                </c:pt>
                <c:pt idx="4">
                  <c:v>14.676923076923075</c:v>
                </c:pt>
                <c:pt idx="5" formatCode="0.000">
                  <c:v>9.3173076923076898</c:v>
                </c:pt>
                <c:pt idx="6">
                  <c:v>25.523076923076921</c:v>
                </c:pt>
                <c:pt idx="7">
                  <c:v>11.873076923076924</c:v>
                </c:pt>
                <c:pt idx="8">
                  <c:v>17.746153846153806</c:v>
                </c:pt>
                <c:pt idx="9">
                  <c:v>22.31538461538463</c:v>
                </c:pt>
                <c:pt idx="10">
                  <c:v>20.434615384615384</c:v>
                </c:pt>
                <c:pt idx="11">
                  <c:v>13.973076923076922</c:v>
                </c:pt>
                <c:pt idx="12">
                  <c:v>17.469230769230769</c:v>
                </c:pt>
                <c:pt idx="13">
                  <c:v>13.938461538461537</c:v>
                </c:pt>
                <c:pt idx="14">
                  <c:v>11.267307692307694</c:v>
                </c:pt>
                <c:pt idx="15">
                  <c:v>10.435384615384638</c:v>
                </c:pt>
                <c:pt idx="16">
                  <c:v>10.219615384615381</c:v>
                </c:pt>
                <c:pt idx="17" formatCode="0.000">
                  <c:v>8.4311538461538316</c:v>
                </c:pt>
                <c:pt idx="18" formatCode="0.000">
                  <c:v>8.3457692307692586</c:v>
                </c:pt>
                <c:pt idx="19" formatCode="0.000">
                  <c:v>7.4388461538461534</c:v>
                </c:pt>
                <c:pt idx="20" formatCode="0.000">
                  <c:v>8.2719230769230681</c:v>
                </c:pt>
                <c:pt idx="21" formatCode="0.000">
                  <c:v>9.199615384615381</c:v>
                </c:pt>
                <c:pt idx="22" formatCode="0.000">
                  <c:v>9.8734615384615552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41-42D7-AD9C-D9367E114CE0}"/>
            </c:ext>
          </c:extLst>
        </c:ser>
        <c:ser>
          <c:idx val="1"/>
          <c:order val="1"/>
          <c:tx>
            <c:v>As(V)</c:v>
          </c:tx>
          <c:spPr>
            <a:ln w="19050">
              <a:solidFill>
                <a:sysClr val="windowText" lastClr="000000"/>
              </a:solidFill>
            </a:ln>
          </c:spPr>
          <c:marker>
            <c:symbol val="square"/>
            <c:size val="5"/>
            <c:spPr>
              <a:solidFill>
                <a:sysClr val="windowText" lastClr="000000"/>
              </a:solidFill>
              <a:ln w="19050">
                <a:solidFill>
                  <a:sysClr val="windowText" lastClr="000000"/>
                </a:solidFill>
              </a:ln>
            </c:spPr>
          </c:marker>
          <c:xVal>
            <c:numRef>
              <c:f>'OPTİMUM ÇALKALAMA SÜRESİ'!$A$3:$A$25</c:f>
              <c:numCache>
                <c:formatCode>General</c:formatCode>
                <c:ptCount val="2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70</c:v>
                </c:pt>
                <c:pt idx="14">
                  <c:v>80</c:v>
                </c:pt>
                <c:pt idx="15">
                  <c:v>90</c:v>
                </c:pt>
                <c:pt idx="16">
                  <c:v>100</c:v>
                </c:pt>
                <c:pt idx="17">
                  <c:v>110</c:v>
                </c:pt>
                <c:pt idx="18">
                  <c:v>120</c:v>
                </c:pt>
                <c:pt idx="19">
                  <c:v>135</c:v>
                </c:pt>
                <c:pt idx="20">
                  <c:v>150</c:v>
                </c:pt>
                <c:pt idx="21">
                  <c:v>165</c:v>
                </c:pt>
                <c:pt idx="22">
                  <c:v>180</c:v>
                </c:pt>
              </c:numCache>
            </c:numRef>
          </c:xVal>
          <c:yVal>
            <c:numRef>
              <c:f>'OPTİMUM ÇALKALAMA SÜRESİ'!$E$3:$E$25</c:f>
              <c:numCache>
                <c:formatCode>0.00</c:formatCode>
                <c:ptCount val="23"/>
                <c:pt idx="0" formatCode="0">
                  <c:v>990.34615384615347</c:v>
                </c:pt>
                <c:pt idx="1">
                  <c:v>106.51153846153846</c:v>
                </c:pt>
                <c:pt idx="2">
                  <c:v>72.81923076923087</c:v>
                </c:pt>
                <c:pt idx="3">
                  <c:v>72.48461538461558</c:v>
                </c:pt>
                <c:pt idx="4">
                  <c:v>65.203846153846058</c:v>
                </c:pt>
                <c:pt idx="5">
                  <c:v>68.803846153845967</c:v>
                </c:pt>
                <c:pt idx="6">
                  <c:v>67.638461538461286</c:v>
                </c:pt>
                <c:pt idx="7">
                  <c:v>50.215384615384558</c:v>
                </c:pt>
                <c:pt idx="8">
                  <c:v>50.307692307692193</c:v>
                </c:pt>
                <c:pt idx="9">
                  <c:v>48.288461538461526</c:v>
                </c:pt>
                <c:pt idx="10">
                  <c:v>53.042307692307674</c:v>
                </c:pt>
                <c:pt idx="11">
                  <c:v>72.946153846153834</c:v>
                </c:pt>
                <c:pt idx="12">
                  <c:v>57.196153846153983</c:v>
                </c:pt>
                <c:pt idx="13">
                  <c:v>67.211538461538467</c:v>
                </c:pt>
                <c:pt idx="14">
                  <c:v>45.94615384615394</c:v>
                </c:pt>
                <c:pt idx="15">
                  <c:v>53.942307692307644</c:v>
                </c:pt>
                <c:pt idx="16">
                  <c:v>28.811538461538497</c:v>
                </c:pt>
                <c:pt idx="17">
                  <c:v>49.453846153845987</c:v>
                </c:pt>
                <c:pt idx="18">
                  <c:v>76.788461538461334</c:v>
                </c:pt>
                <c:pt idx="19">
                  <c:v>59.111538461538444</c:v>
                </c:pt>
                <c:pt idx="20">
                  <c:v>56.192307692307693</c:v>
                </c:pt>
                <c:pt idx="21">
                  <c:v>21.230769230769162</c:v>
                </c:pt>
                <c:pt idx="22">
                  <c:v>36.438461538461524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41-42D7-AD9C-D9367E114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87808"/>
        <c:axId val="52094464"/>
      </c:scatterChart>
      <c:valAx>
        <c:axId val="52087808"/>
        <c:scaling>
          <c:orientation val="minMax"/>
          <c:max val="18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Zaman, dak.</a:t>
                </a:r>
                <a:endParaRPr lang="en-US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52094464"/>
        <c:crosses val="autoZero"/>
        <c:crossBetween val="midCat"/>
        <c:majorUnit val="30"/>
      </c:valAx>
      <c:valAx>
        <c:axId val="52094464"/>
        <c:scaling>
          <c:orientation val="minMax"/>
          <c:max val="10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Arsenik, µg/L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5208780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7128890273612594"/>
          <c:y val="8.3731913792466653E-2"/>
          <c:w val="0.20614136359743102"/>
          <c:h val="0.189069857666051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65412965488555"/>
          <c:y val="5.1400554097404488E-2"/>
          <c:w val="0.82054768770522268"/>
          <c:h val="0.67759071353194289"/>
        </c:manualLayout>
      </c:layout>
      <c:scatterChart>
        <c:scatterStyle val="lineMarker"/>
        <c:varyColors val="0"/>
        <c:ser>
          <c:idx val="0"/>
          <c:order val="0"/>
          <c:tx>
            <c:v>As(III)</c:v>
          </c:tx>
          <c:spPr>
            <a:ln w="19050"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</c:spPr>
          </c:marker>
          <c:xVal>
            <c:numRef>
              <c:f>'ÇALKALAMA HIZI'!$A$3:$A$9</c:f>
              <c:numCache>
                <c:formatCode>General</c:formatCode>
                <c:ptCount val="7"/>
                <c:pt idx="0">
                  <c:v>150</c:v>
                </c:pt>
                <c:pt idx="1">
                  <c:v>175</c:v>
                </c:pt>
                <c:pt idx="2">
                  <c:v>200</c:v>
                </c:pt>
                <c:pt idx="3">
                  <c:v>225</c:v>
                </c:pt>
                <c:pt idx="4">
                  <c:v>250</c:v>
                </c:pt>
                <c:pt idx="5">
                  <c:v>275</c:v>
                </c:pt>
                <c:pt idx="6">
                  <c:v>300</c:v>
                </c:pt>
              </c:numCache>
            </c:numRef>
          </c:xVal>
          <c:yVal>
            <c:numRef>
              <c:f>'ÇALKALAMA HIZI'!$D$3:$D$9</c:f>
              <c:numCache>
                <c:formatCode>0.00</c:formatCode>
                <c:ptCount val="7"/>
                <c:pt idx="0">
                  <c:v>16.753846153846151</c:v>
                </c:pt>
                <c:pt idx="1">
                  <c:v>10.746923076923068</c:v>
                </c:pt>
                <c:pt idx="2">
                  <c:v>19.003846153846151</c:v>
                </c:pt>
                <c:pt idx="3" formatCode="0.000">
                  <c:v>3.1246153846153844</c:v>
                </c:pt>
                <c:pt idx="4" formatCode="0.000">
                  <c:v>3.1834615384615432</c:v>
                </c:pt>
                <c:pt idx="5">
                  <c:v>10.450384615384642</c:v>
                </c:pt>
                <c:pt idx="6">
                  <c:v>10.849615384615385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6E-4A0A-802F-2ADCA40CCD54}"/>
            </c:ext>
          </c:extLst>
        </c:ser>
        <c:ser>
          <c:idx val="1"/>
          <c:order val="1"/>
          <c:tx>
            <c:v>As(V)</c:v>
          </c:tx>
          <c:spPr>
            <a:ln w="19050">
              <a:solidFill>
                <a:sysClr val="windowText" lastClr="000000"/>
              </a:solidFill>
            </a:ln>
          </c:spPr>
          <c:marker>
            <c:symbol val="square"/>
            <c:size val="5"/>
            <c:spPr>
              <a:solidFill>
                <a:sysClr val="windowText" lastClr="000000"/>
              </a:solidFill>
              <a:ln w="19050">
                <a:solidFill>
                  <a:sysClr val="windowText" lastClr="000000"/>
                </a:solidFill>
              </a:ln>
            </c:spPr>
          </c:marker>
          <c:xVal>
            <c:numRef>
              <c:f>'ÇALKALAMA HIZI'!$A$3:$A$9</c:f>
              <c:numCache>
                <c:formatCode>General</c:formatCode>
                <c:ptCount val="7"/>
                <c:pt idx="0">
                  <c:v>150</c:v>
                </c:pt>
                <c:pt idx="1">
                  <c:v>175</c:v>
                </c:pt>
                <c:pt idx="2">
                  <c:v>200</c:v>
                </c:pt>
                <c:pt idx="3">
                  <c:v>225</c:v>
                </c:pt>
                <c:pt idx="4">
                  <c:v>250</c:v>
                </c:pt>
                <c:pt idx="5">
                  <c:v>275</c:v>
                </c:pt>
                <c:pt idx="6">
                  <c:v>300</c:v>
                </c:pt>
              </c:numCache>
            </c:numRef>
          </c:xVal>
          <c:yVal>
            <c:numRef>
              <c:f>'ÇALKALAMA HIZI'!$E$3:$E$9</c:f>
              <c:numCache>
                <c:formatCode>0.00</c:formatCode>
                <c:ptCount val="7"/>
                <c:pt idx="0">
                  <c:v>16.915384615384614</c:v>
                </c:pt>
                <c:pt idx="1">
                  <c:v>15.034615384615368</c:v>
                </c:pt>
                <c:pt idx="2">
                  <c:v>15.576923076923075</c:v>
                </c:pt>
                <c:pt idx="3" formatCode="0.000">
                  <c:v>6.0969230769230762</c:v>
                </c:pt>
                <c:pt idx="4" formatCode="0.000">
                  <c:v>4.2426923076923124</c:v>
                </c:pt>
                <c:pt idx="5">
                  <c:v>15.380769230769261</c:v>
                </c:pt>
                <c:pt idx="6">
                  <c:v>20.25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6E-4A0A-802F-2ADCA40CC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69024"/>
        <c:axId val="51571328"/>
      </c:scatterChart>
      <c:valAx>
        <c:axId val="51569024"/>
        <c:scaling>
          <c:orientation val="minMax"/>
          <c:max val="300"/>
          <c:min val="1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Çalkalama Hızı</a:t>
                </a:r>
                <a:r>
                  <a:rPr lang="tr-TR"/>
                  <a:t>, dev/dak</a:t>
                </a:r>
                <a:endParaRPr lang="en-US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51571328"/>
        <c:crosses val="autoZero"/>
        <c:crossBetween val="midCat"/>
        <c:majorUnit val="50"/>
      </c:valAx>
      <c:valAx>
        <c:axId val="515713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Arsenik, µg/L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515690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8372686805341718"/>
          <c:y val="1.2576778418161645E-3"/>
          <c:w val="0.20951426411713664"/>
          <c:h val="0.205308872473415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Arial" pitchFamily="34" charset="0"/>
          <a:cs typeface="Arial" pitchFamily="34" charset="0"/>
        </a:defRPr>
      </a:pPr>
      <a:endParaRPr lang="tr-T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167B3-4259-4160-BF7E-4D31AB8FD489}" type="datetimeFigureOut">
              <a:rPr lang="tr-TR" smtClean="0"/>
              <a:t>7.03.2017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3627-E700-4D66-9F18-77025326FA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60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1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7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2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9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3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9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6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A3627-E700-4D66-9F18-77025326FA2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48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890237" y="11184750"/>
            <a:ext cx="21422677" cy="771763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780475" y="20402550"/>
            <a:ext cx="17642206" cy="9201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4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2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8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6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50362546" y="7567615"/>
            <a:ext cx="15629453" cy="1612868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474184" y="7567615"/>
            <a:ext cx="46468308" cy="1612868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90876" y="23136243"/>
            <a:ext cx="21422677" cy="7150893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990876" y="15260256"/>
            <a:ext cx="21422677" cy="7875982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0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605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408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211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015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8817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3620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423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474185" y="44105513"/>
            <a:ext cx="31048882" cy="124748926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34943118" y="44105513"/>
            <a:ext cx="31048882" cy="124748926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6" cy="6000751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60159" y="8059345"/>
            <a:ext cx="11135768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033" indent="0">
              <a:buNone/>
              <a:defRPr sz="7700" b="1"/>
            </a:lvl2pPr>
            <a:lvl3pPr marL="3496058" indent="0">
              <a:buNone/>
              <a:defRPr sz="6900" b="1"/>
            </a:lvl3pPr>
            <a:lvl4pPr marL="5244086" indent="0">
              <a:buNone/>
              <a:defRPr sz="6100" b="1"/>
            </a:lvl4pPr>
            <a:lvl5pPr marL="6992119" indent="0">
              <a:buNone/>
              <a:defRPr sz="6100" b="1"/>
            </a:lvl5pPr>
            <a:lvl6pPr marL="8740153" indent="0">
              <a:buNone/>
              <a:defRPr sz="6100" b="1"/>
            </a:lvl6pPr>
            <a:lvl7pPr marL="10488173" indent="0">
              <a:buNone/>
              <a:defRPr sz="6100" b="1"/>
            </a:lvl7pPr>
            <a:lvl8pPr marL="12236206" indent="0">
              <a:buNone/>
              <a:defRPr sz="6100" b="1"/>
            </a:lvl8pPr>
            <a:lvl9pPr marL="13984238" indent="0">
              <a:buNone/>
              <a:defRPr sz="61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1260159" y="11418093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12802855" y="8059345"/>
            <a:ext cx="11140142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033" indent="0">
              <a:buNone/>
              <a:defRPr sz="7700" b="1"/>
            </a:lvl2pPr>
            <a:lvl3pPr marL="3496058" indent="0">
              <a:buNone/>
              <a:defRPr sz="6900" b="1"/>
            </a:lvl3pPr>
            <a:lvl4pPr marL="5244086" indent="0">
              <a:buNone/>
              <a:defRPr sz="6100" b="1"/>
            </a:lvl4pPr>
            <a:lvl5pPr marL="6992119" indent="0">
              <a:buNone/>
              <a:defRPr sz="6100" b="1"/>
            </a:lvl5pPr>
            <a:lvl6pPr marL="8740153" indent="0">
              <a:buNone/>
              <a:defRPr sz="6100" b="1"/>
            </a:lvl6pPr>
            <a:lvl7pPr marL="10488173" indent="0">
              <a:buNone/>
              <a:defRPr sz="6100" b="1"/>
            </a:lvl7pPr>
            <a:lvl8pPr marL="12236206" indent="0">
              <a:buNone/>
              <a:defRPr sz="6100" b="1"/>
            </a:lvl8pPr>
            <a:lvl9pPr marL="13984238" indent="0">
              <a:buNone/>
              <a:defRPr sz="61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12802855" y="11418093"/>
            <a:ext cx="11140142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60169" y="1433513"/>
            <a:ext cx="8291663" cy="6100763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853733" y="1433533"/>
            <a:ext cx="14089260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260169" y="7534295"/>
            <a:ext cx="8291663" cy="24628081"/>
          </a:xfrm>
        </p:spPr>
        <p:txBody>
          <a:bodyPr/>
          <a:lstStyle>
            <a:lvl1pPr marL="0" indent="0">
              <a:buNone/>
              <a:defRPr sz="5400"/>
            </a:lvl1pPr>
            <a:lvl2pPr marL="1748033" indent="0">
              <a:buNone/>
              <a:defRPr sz="4600"/>
            </a:lvl2pPr>
            <a:lvl3pPr marL="3496058" indent="0">
              <a:buNone/>
              <a:defRPr sz="3800"/>
            </a:lvl3pPr>
            <a:lvl4pPr marL="5244086" indent="0">
              <a:buNone/>
              <a:defRPr sz="3400"/>
            </a:lvl4pPr>
            <a:lvl5pPr marL="6992119" indent="0">
              <a:buNone/>
              <a:defRPr sz="3400"/>
            </a:lvl5pPr>
            <a:lvl6pPr marL="8740153" indent="0">
              <a:buNone/>
              <a:defRPr sz="3400"/>
            </a:lvl6pPr>
            <a:lvl7pPr marL="10488173" indent="0">
              <a:buNone/>
              <a:defRPr sz="3400"/>
            </a:lvl7pPr>
            <a:lvl8pPr marL="12236206" indent="0">
              <a:buNone/>
              <a:defRPr sz="3400"/>
            </a:lvl8pPr>
            <a:lvl9pPr marL="13984238" indent="0">
              <a:buNone/>
              <a:defRPr sz="3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39996" y="25203152"/>
            <a:ext cx="15121890" cy="297537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939996" y="3217071"/>
            <a:ext cx="15121890" cy="21602700"/>
          </a:xfrm>
        </p:spPr>
        <p:txBody>
          <a:bodyPr/>
          <a:lstStyle>
            <a:lvl1pPr marL="0" indent="0">
              <a:buNone/>
              <a:defRPr sz="12200"/>
            </a:lvl1pPr>
            <a:lvl2pPr marL="1748033" indent="0">
              <a:buNone/>
              <a:defRPr sz="10700"/>
            </a:lvl2pPr>
            <a:lvl3pPr marL="3496058" indent="0">
              <a:buNone/>
              <a:defRPr sz="9200"/>
            </a:lvl3pPr>
            <a:lvl4pPr marL="5244086" indent="0">
              <a:buNone/>
              <a:defRPr sz="7700"/>
            </a:lvl4pPr>
            <a:lvl5pPr marL="6992119" indent="0">
              <a:buNone/>
              <a:defRPr sz="7700"/>
            </a:lvl5pPr>
            <a:lvl6pPr marL="8740153" indent="0">
              <a:buNone/>
              <a:defRPr sz="7700"/>
            </a:lvl6pPr>
            <a:lvl7pPr marL="10488173" indent="0">
              <a:buNone/>
              <a:defRPr sz="7700"/>
            </a:lvl7pPr>
            <a:lvl8pPr marL="12236206" indent="0">
              <a:buNone/>
              <a:defRPr sz="7700"/>
            </a:lvl8pPr>
            <a:lvl9pPr marL="13984238" indent="0">
              <a:buNone/>
              <a:defRPr sz="77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939996" y="28178525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033" indent="0">
              <a:buNone/>
              <a:defRPr sz="4600"/>
            </a:lvl2pPr>
            <a:lvl3pPr marL="3496058" indent="0">
              <a:buNone/>
              <a:defRPr sz="3800"/>
            </a:lvl3pPr>
            <a:lvl4pPr marL="5244086" indent="0">
              <a:buNone/>
              <a:defRPr sz="3400"/>
            </a:lvl4pPr>
            <a:lvl5pPr marL="6992119" indent="0">
              <a:buNone/>
              <a:defRPr sz="3400"/>
            </a:lvl5pPr>
            <a:lvl6pPr marL="8740153" indent="0">
              <a:buNone/>
              <a:defRPr sz="3400"/>
            </a:lvl6pPr>
            <a:lvl7pPr marL="10488173" indent="0">
              <a:buNone/>
              <a:defRPr sz="3400"/>
            </a:lvl7pPr>
            <a:lvl8pPr marL="12236206" indent="0">
              <a:buNone/>
              <a:defRPr sz="3400"/>
            </a:lvl8pPr>
            <a:lvl9pPr marL="13984238" indent="0">
              <a:buNone/>
              <a:defRPr sz="3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6" cy="6000751"/>
          </a:xfrm>
          <a:prstGeom prst="rect">
            <a:avLst/>
          </a:prstGeom>
        </p:spPr>
        <p:txBody>
          <a:bodyPr vert="horz" lIns="349609" tIns="174799" rIns="349609" bIns="174799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60158" y="8401069"/>
            <a:ext cx="22682836" cy="23761306"/>
          </a:xfrm>
          <a:prstGeom prst="rect">
            <a:avLst/>
          </a:prstGeom>
        </p:spPr>
        <p:txBody>
          <a:bodyPr vert="horz" lIns="349609" tIns="174799" rIns="349609" bIns="174799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1260159" y="33370841"/>
            <a:ext cx="5880735" cy="1916906"/>
          </a:xfrm>
          <a:prstGeom prst="rect">
            <a:avLst/>
          </a:prstGeom>
        </p:spPr>
        <p:txBody>
          <a:bodyPr vert="horz" lIns="349609" tIns="174799" rIns="349609" bIns="174799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2A85-602B-4907-88BA-182B7CACA6B9}" type="datetimeFigureOut">
              <a:rPr lang="tr-TR" smtClean="0"/>
              <a:pPr/>
              <a:t>7.03.2017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8611078" y="33370841"/>
            <a:ext cx="7980998" cy="1916906"/>
          </a:xfrm>
          <a:prstGeom prst="rect">
            <a:avLst/>
          </a:prstGeom>
        </p:spPr>
        <p:txBody>
          <a:bodyPr vert="horz" lIns="349609" tIns="174799" rIns="349609" bIns="174799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8062258" y="33370841"/>
            <a:ext cx="5880735" cy="1916906"/>
          </a:xfrm>
          <a:prstGeom prst="rect">
            <a:avLst/>
          </a:prstGeom>
        </p:spPr>
        <p:txBody>
          <a:bodyPr vert="horz" lIns="349609" tIns="174799" rIns="349609" bIns="174799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FD233-BFF6-49A9-86B8-078801D7169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3496058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019" indent="-1311019" algn="l" defTabSz="3496058" rtl="0" eaLnBrk="1" latinLnBrk="0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0544" indent="-1092523" algn="l" defTabSz="3496058" rtl="0" eaLnBrk="1" latinLnBrk="0" hangingPunct="1">
        <a:spcBef>
          <a:spcPct val="20000"/>
        </a:spcBef>
        <a:buFont typeface="Arial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0070" indent="-874016" algn="l" defTabSz="3496058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18103" indent="-874016" algn="l" defTabSz="3496058" rtl="0" eaLnBrk="1" latinLnBrk="0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6135" indent="-874016" algn="l" defTabSz="3496058" rtl="0" eaLnBrk="1" latinLnBrk="0" hangingPunct="1">
        <a:spcBef>
          <a:spcPct val="20000"/>
        </a:spcBef>
        <a:buFont typeface="Arial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4160" indent="-874016" algn="l" defTabSz="3496058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2189" indent="-874016" algn="l" defTabSz="3496058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0223" indent="-874016" algn="l" defTabSz="3496058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8255" indent="-874016" algn="l" defTabSz="3496058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033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6058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4086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2119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0153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8173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6206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4238" algn="l" defTabSz="3496058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2D050"/>
            </a:gs>
            <a:gs pos="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4" name="Picture 2" descr="http://www.aksaray.edu.tr/Dosyalar/logo2012/logo_renkl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839" y="216706"/>
            <a:ext cx="4164962" cy="3888000"/>
          </a:xfrm>
          <a:prstGeom prst="rect">
            <a:avLst/>
          </a:prstGeom>
          <a:noFill/>
        </p:spPr>
      </p:pic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4824712" y="289578"/>
            <a:ext cx="159207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tr-T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ULUSAL ÇEVRE MÜHENDİSLİĞİ </a:t>
            </a:r>
            <a:r>
              <a:rPr lang="tr-T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ÖĞRENCİLERİ </a:t>
            </a:r>
            <a:r>
              <a:rPr lang="tr-T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SEMPOZYUMU</a:t>
            </a:r>
            <a:endParaRPr lang="tr-T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11 Düz Bağlayıcı"/>
          <p:cNvCxnSpPr/>
          <p:nvPr/>
        </p:nvCxnSpPr>
        <p:spPr>
          <a:xfrm rot="5400000">
            <a:off x="-286987" y="22817525"/>
            <a:ext cx="25920000" cy="158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7259143" y="2204573"/>
            <a:ext cx="1074204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 Soyad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Ad Soyad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Soyad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Aksaray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Üniversitesi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Çevre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Mühendisliği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Bölümü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Aksaray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posta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Selçuk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Üniversitesi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Çevre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Mühendisliği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Bölümü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Konya,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posta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Ömer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Demir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Üniversitesi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Çevre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Mühendisliği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Bölümü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Niğde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posta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885743" y="4719202"/>
            <a:ext cx="23574540" cy="4320000"/>
          </a:xfrm>
          <a:prstGeom prst="rect">
            <a:avLst/>
          </a:prstGeom>
          <a:noFill/>
          <a:ln w="63500"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spcCol="18000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ÖZET</a:t>
            </a:r>
          </a:p>
        </p:txBody>
      </p:sp>
      <p:sp>
        <p:nvSpPr>
          <p:cNvPr id="16" name="Rounded Rectangle 11"/>
          <p:cNvSpPr>
            <a:spLocks noChangeArrowheads="1"/>
          </p:cNvSpPr>
          <p:nvPr/>
        </p:nvSpPr>
        <p:spPr bwMode="auto">
          <a:xfrm>
            <a:off x="215902" y="9715445"/>
            <a:ext cx="12242798" cy="5746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 defTabSz="4321175"/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GENEL BİLGİLER</a:t>
            </a:r>
          </a:p>
        </p:txBody>
      </p:sp>
      <p:sp>
        <p:nvSpPr>
          <p:cNvPr id="18" name="Rounded Rectangle 11"/>
          <p:cNvSpPr>
            <a:spLocks noChangeArrowheads="1"/>
          </p:cNvSpPr>
          <p:nvPr/>
        </p:nvSpPr>
        <p:spPr bwMode="auto">
          <a:xfrm>
            <a:off x="215902" y="20249300"/>
            <a:ext cx="12242798" cy="5746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 defTabSz="4321175"/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MATERYAL METOT</a:t>
            </a:r>
          </a:p>
        </p:txBody>
      </p:sp>
      <p:sp>
        <p:nvSpPr>
          <p:cNvPr id="19" name="Rounded Rectangle 11"/>
          <p:cNvSpPr>
            <a:spLocks noChangeArrowheads="1"/>
          </p:cNvSpPr>
          <p:nvPr/>
        </p:nvSpPr>
        <p:spPr bwMode="auto">
          <a:xfrm>
            <a:off x="171363" y="25003177"/>
            <a:ext cx="12242798" cy="5746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 defTabSz="4321175"/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BULGULAR VE TARTIŞMA</a:t>
            </a:r>
          </a:p>
        </p:txBody>
      </p:sp>
      <p:sp>
        <p:nvSpPr>
          <p:cNvPr id="20" name="Rounded Rectangle 11"/>
          <p:cNvSpPr>
            <a:spLocks noChangeArrowheads="1"/>
          </p:cNvSpPr>
          <p:nvPr/>
        </p:nvSpPr>
        <p:spPr bwMode="auto">
          <a:xfrm>
            <a:off x="12815889" y="26282000"/>
            <a:ext cx="12242798" cy="5746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 defTabSz="4321175"/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SONUÇ</a:t>
            </a:r>
          </a:p>
        </p:txBody>
      </p:sp>
      <p:sp>
        <p:nvSpPr>
          <p:cNvPr id="21" name="Rounded Rectangle 11"/>
          <p:cNvSpPr>
            <a:spLocks noChangeArrowheads="1"/>
          </p:cNvSpPr>
          <p:nvPr/>
        </p:nvSpPr>
        <p:spPr bwMode="auto">
          <a:xfrm>
            <a:off x="12815889" y="30442564"/>
            <a:ext cx="12242798" cy="5746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 defTabSz="4321175"/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KAYNAKLAR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42951" y="34790180"/>
            <a:ext cx="25203150" cy="1214446"/>
          </a:xfrm>
          <a:prstGeom prst="rect">
            <a:avLst/>
          </a:prstGeom>
          <a:solidFill>
            <a:srgbClr val="0070C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82086" tIns="41043" rIns="82086" bIns="41043" anchor="ctr"/>
          <a:lstStyle/>
          <a:p>
            <a:pPr algn="ctr" defTabSz="820738"/>
            <a:r>
              <a:rPr lang="tr-TR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ULUSAL </a:t>
            </a:r>
            <a:r>
              <a:rPr lang="tr-T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ÇEVRE </a:t>
            </a:r>
            <a:r>
              <a:rPr lang="tr-TR"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MÜHENDİSLİĞİ </a:t>
            </a:r>
            <a:r>
              <a:rPr lang="tr-TR" sz="36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ÖĞRENCİLERİ </a:t>
            </a:r>
            <a:r>
              <a:rPr lang="tr-T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SEMPOZYUMU</a:t>
            </a:r>
          </a:p>
          <a:p>
            <a:pPr algn="ctr" defTabSz="820738"/>
            <a:r>
              <a:rPr lang="tr-T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tr-T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Mayıs 2017</a:t>
            </a:r>
          </a:p>
        </p:txBody>
      </p:sp>
      <p:graphicFrame>
        <p:nvGraphicFramePr>
          <p:cNvPr id="27" name="26 Grafik"/>
          <p:cNvGraphicFramePr/>
          <p:nvPr/>
        </p:nvGraphicFramePr>
        <p:xfrm>
          <a:off x="671429" y="28289322"/>
          <a:ext cx="11358642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27 Dikdörtgen"/>
          <p:cNvSpPr/>
          <p:nvPr/>
        </p:nvSpPr>
        <p:spPr>
          <a:xfrm>
            <a:off x="457116" y="32848087"/>
            <a:ext cx="115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>
                <a:latin typeface="Arial" pitchFamily="34" charset="0"/>
                <a:cs typeface="Arial" pitchFamily="34" charset="0"/>
              </a:rPr>
              <a:t>Şekil 1.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As(III) ve As(V) iyonlarının </a:t>
            </a:r>
            <a:r>
              <a:rPr lang="tr-TR" sz="1600" dirty="0" err="1">
                <a:latin typeface="Arial" pitchFamily="34" charset="0"/>
                <a:cs typeface="Arial" pitchFamily="34" charset="0"/>
              </a:rPr>
              <a:t>adsorpsiyonuna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1600" dirty="0" err="1">
                <a:latin typeface="Arial" pitchFamily="34" charset="0"/>
                <a:cs typeface="Arial" pitchFamily="34" charset="0"/>
              </a:rPr>
              <a:t>pH’nın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etkisi (</a:t>
            </a:r>
            <a:r>
              <a:rPr lang="tr-TR" sz="1600" i="1" dirty="0">
                <a:latin typeface="Arial" pitchFamily="34" charset="0"/>
                <a:cs typeface="Arial" pitchFamily="34" charset="0"/>
              </a:rPr>
              <a:t>T=30°C, Karıştırma hızı=150 dev/</a:t>
            </a:r>
            <a:r>
              <a:rPr lang="tr-TR" sz="1600" i="1" dirty="0" err="1">
                <a:latin typeface="Arial" pitchFamily="34" charset="0"/>
                <a:cs typeface="Arial" pitchFamily="34" charset="0"/>
              </a:rPr>
              <a:t>dak</a:t>
            </a:r>
            <a:r>
              <a:rPr lang="tr-TR" sz="1600" i="1" dirty="0">
                <a:latin typeface="Arial" pitchFamily="34" charset="0"/>
                <a:cs typeface="Arial" pitchFamily="34" charset="0"/>
              </a:rPr>
              <a:t>, Uçucu kül miktarı: 1 g Başlangıç As konsantrasyonu: ~1 g/L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0" name="Rounded Rectangle 11"/>
          <p:cNvSpPr>
            <a:spLocks noChangeArrowheads="1"/>
          </p:cNvSpPr>
          <p:nvPr/>
        </p:nvSpPr>
        <p:spPr bwMode="auto">
          <a:xfrm>
            <a:off x="599991" y="25788994"/>
            <a:ext cx="3714776" cy="57150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defTabSz="4321175"/>
            <a:r>
              <a:rPr lang="tr-T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3.1. </a:t>
            </a:r>
            <a:r>
              <a:rPr lang="tr-TR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pH’nın</a:t>
            </a:r>
            <a:r>
              <a:rPr lang="tr-T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Etkisi</a:t>
            </a:r>
          </a:p>
        </p:txBody>
      </p:sp>
      <p:sp>
        <p:nvSpPr>
          <p:cNvPr id="31" name="Rounded Rectangle 11"/>
          <p:cNvSpPr>
            <a:spLocks noChangeArrowheads="1"/>
          </p:cNvSpPr>
          <p:nvPr/>
        </p:nvSpPr>
        <p:spPr bwMode="auto">
          <a:xfrm>
            <a:off x="13030205" y="9143938"/>
            <a:ext cx="5572163" cy="50006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defTabSz="4321175"/>
            <a:r>
              <a:rPr lang="tr-T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3.2. Ortam Sıcaklığının Etkisi</a:t>
            </a:r>
          </a:p>
        </p:txBody>
      </p:sp>
      <p:graphicFrame>
        <p:nvGraphicFramePr>
          <p:cNvPr id="33" name="32 Grafik"/>
          <p:cNvGraphicFramePr/>
          <p:nvPr/>
        </p:nvGraphicFramePr>
        <p:xfrm>
          <a:off x="16602104" y="10858451"/>
          <a:ext cx="8286809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ounded Rectangle 11"/>
          <p:cNvSpPr>
            <a:spLocks noChangeArrowheads="1"/>
          </p:cNvSpPr>
          <p:nvPr/>
        </p:nvSpPr>
        <p:spPr bwMode="auto">
          <a:xfrm>
            <a:off x="13030205" y="14716101"/>
            <a:ext cx="5572163" cy="50006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defTabSz="4321175"/>
            <a:r>
              <a:rPr lang="tr-T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3.3. Çalkalama Hızının Etkisi</a:t>
            </a:r>
          </a:p>
        </p:txBody>
      </p:sp>
      <p:sp>
        <p:nvSpPr>
          <p:cNvPr id="35" name="Rounded Rectangle 11"/>
          <p:cNvSpPr>
            <a:spLocks noChangeArrowheads="1"/>
          </p:cNvSpPr>
          <p:nvPr/>
        </p:nvSpPr>
        <p:spPr bwMode="auto">
          <a:xfrm>
            <a:off x="13182604" y="20431142"/>
            <a:ext cx="7062838" cy="50006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defTabSz="4321175"/>
            <a:r>
              <a:rPr lang="tr-T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3.4. Temas (Çalkalama) Süresinin Etkisi</a:t>
            </a:r>
          </a:p>
        </p:txBody>
      </p:sp>
      <p:graphicFrame>
        <p:nvGraphicFramePr>
          <p:cNvPr id="37" name="36 Grafik"/>
          <p:cNvGraphicFramePr/>
          <p:nvPr/>
        </p:nvGraphicFramePr>
        <p:xfrm>
          <a:off x="17245045" y="22788597"/>
          <a:ext cx="7215238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37 Dikdörtgen"/>
          <p:cNvSpPr/>
          <p:nvPr/>
        </p:nvSpPr>
        <p:spPr>
          <a:xfrm>
            <a:off x="13030203" y="23425891"/>
            <a:ext cx="4143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>
                <a:latin typeface="Arial" pitchFamily="34" charset="0"/>
                <a:cs typeface="Arial" pitchFamily="34" charset="0"/>
              </a:rPr>
              <a:t>Şekil 4.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As(III) ve As(V) iyonlarının </a:t>
            </a:r>
            <a:r>
              <a:rPr lang="tr-TR" sz="1600" dirty="0" err="1">
                <a:latin typeface="Arial" pitchFamily="34" charset="0"/>
                <a:cs typeface="Arial" pitchFamily="34" charset="0"/>
              </a:rPr>
              <a:t>adsorpsiyonuna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temas süresinin etkisi (</a:t>
            </a:r>
            <a:r>
              <a:rPr lang="tr-TR" sz="1600" i="1" dirty="0">
                <a:latin typeface="Arial" pitchFamily="34" charset="0"/>
                <a:cs typeface="Arial" pitchFamily="34" charset="0"/>
              </a:rPr>
              <a:t>T=30°C, Uçucu kül miktarı: 1 g, Başlangıç As konsantrasyonu: ~1 g/L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9" name="38 Dikdörtgen"/>
          <p:cNvSpPr/>
          <p:nvPr/>
        </p:nvSpPr>
        <p:spPr>
          <a:xfrm>
            <a:off x="12958768" y="11787147"/>
            <a:ext cx="3500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>
                <a:latin typeface="Arial" pitchFamily="34" charset="0"/>
                <a:cs typeface="Arial" pitchFamily="34" charset="0"/>
              </a:rPr>
              <a:t>Şekil 2.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As(III) ve As(V) iyonlarının </a:t>
            </a:r>
            <a:r>
              <a:rPr lang="tr-TR" sz="1600" dirty="0" err="1">
                <a:latin typeface="Arial" pitchFamily="34" charset="0"/>
                <a:cs typeface="Arial" pitchFamily="34" charset="0"/>
              </a:rPr>
              <a:t>adsorpsiyonuna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Sıcaklığın etkisi (</a:t>
            </a:r>
            <a:r>
              <a:rPr lang="tr-TR" sz="1600" i="1" dirty="0">
                <a:latin typeface="Arial" pitchFamily="34" charset="0"/>
                <a:cs typeface="Arial" pitchFamily="34" charset="0"/>
              </a:rPr>
              <a:t>Karıştırma hızı=150 dev/</a:t>
            </a:r>
            <a:r>
              <a:rPr lang="tr-TR" sz="1600" i="1" dirty="0" err="1">
                <a:latin typeface="Arial" pitchFamily="34" charset="0"/>
                <a:cs typeface="Arial" pitchFamily="34" charset="0"/>
              </a:rPr>
              <a:t>dak</a:t>
            </a:r>
            <a:r>
              <a:rPr lang="tr-TR" sz="1600" i="1" dirty="0">
                <a:latin typeface="Arial" pitchFamily="34" charset="0"/>
                <a:cs typeface="Arial" pitchFamily="34" charset="0"/>
              </a:rPr>
              <a:t>, Uçucu kül miktarı: 1 g, Başlangıç As konsantrasyonu: ~1 g/L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graphicFrame>
        <p:nvGraphicFramePr>
          <p:cNvPr id="41" name="40 Grafik"/>
          <p:cNvGraphicFramePr/>
          <p:nvPr/>
        </p:nvGraphicFramePr>
        <p:xfrm>
          <a:off x="13030204" y="16430614"/>
          <a:ext cx="7000924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41 Dikdörtgen"/>
          <p:cNvSpPr/>
          <p:nvPr/>
        </p:nvSpPr>
        <p:spPr>
          <a:xfrm>
            <a:off x="20602631" y="17216433"/>
            <a:ext cx="4286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>
                <a:latin typeface="Arial" pitchFamily="34" charset="0"/>
                <a:cs typeface="Arial" pitchFamily="34" charset="0"/>
              </a:rPr>
              <a:t>Şekil 3.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As(III) ve As(V) iyonlarının </a:t>
            </a:r>
            <a:r>
              <a:rPr lang="tr-TR" sz="1600" dirty="0" err="1">
                <a:latin typeface="Arial" pitchFamily="34" charset="0"/>
                <a:cs typeface="Arial" pitchFamily="34" charset="0"/>
              </a:rPr>
              <a:t>adsorpsiyonuna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çalkalama hızının etkisi (</a:t>
            </a:r>
            <a:r>
              <a:rPr lang="tr-TR" sz="1600" i="1" dirty="0">
                <a:latin typeface="Arial" pitchFamily="34" charset="0"/>
                <a:cs typeface="Arial" pitchFamily="34" charset="0"/>
              </a:rPr>
              <a:t>T=30°C, Uçucu kül miktarı: 1 g, Başlangıç As konsantrasyonu: ~1 g/L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26" name="AutoShape 2" descr="Satır içi resim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 sz="5681"/>
          </a:p>
        </p:txBody>
      </p:sp>
      <p:sp>
        <p:nvSpPr>
          <p:cNvPr id="1028" name="AutoShape 4" descr="Satır içi resim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 sz="5681"/>
          </a:p>
        </p:txBody>
      </p:sp>
      <p:pic>
        <p:nvPicPr>
          <p:cNvPr id="1030" name="Picture 6" descr="C:\Users\tbahadir\AppData\Local\Temp\asucevremuh 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94463" y="72738"/>
            <a:ext cx="4320000" cy="4320000"/>
          </a:xfrm>
          <a:prstGeom prst="rect">
            <a:avLst/>
          </a:prstGeom>
          <a:noFill/>
        </p:spPr>
      </p:pic>
      <p:pic>
        <p:nvPicPr>
          <p:cNvPr id="44" name="Picture 6" descr="C:\Users\tbahadir\AppData\Local\Temp\asucevremuh 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42950" y="34790180"/>
            <a:ext cx="1214446" cy="1214446"/>
          </a:xfrm>
          <a:prstGeom prst="rect">
            <a:avLst/>
          </a:prstGeom>
          <a:noFill/>
        </p:spPr>
      </p:pic>
      <p:pic>
        <p:nvPicPr>
          <p:cNvPr id="45" name="Picture 6" descr="C:\Users\tbahadir\AppData\Local\Temp\asucevremuh 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988704" y="34777482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213</Words>
  <Application>Microsoft Office PowerPoint</Application>
  <PresentationFormat>Özel</PresentationFormat>
  <Paragraphs>31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Ofis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tbahadir</dc:creator>
  <cp:lastModifiedBy>Windows Kullanıcısı</cp:lastModifiedBy>
  <cp:revision>31</cp:revision>
  <dcterms:created xsi:type="dcterms:W3CDTF">2013-09-10T12:23:24Z</dcterms:created>
  <dcterms:modified xsi:type="dcterms:W3CDTF">2017-03-07T06:07:47Z</dcterms:modified>
</cp:coreProperties>
</file>