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92" r:id="rId4"/>
    <p:sldId id="257" r:id="rId5"/>
    <p:sldId id="293" r:id="rId6"/>
    <p:sldId id="294" r:id="rId7"/>
    <p:sldId id="309" r:id="rId8"/>
    <p:sldId id="295" r:id="rId9"/>
    <p:sldId id="297" r:id="rId10"/>
    <p:sldId id="299" r:id="rId11"/>
    <p:sldId id="300" r:id="rId12"/>
    <p:sldId id="301" r:id="rId13"/>
    <p:sldId id="302" r:id="rId14"/>
    <p:sldId id="305" r:id="rId15"/>
    <p:sldId id="306" r:id="rId16"/>
    <p:sldId id="308" r:id="rId17"/>
    <p:sldId id="303" r:id="rId18"/>
    <p:sldId id="26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7l94g/AMkcI8PnQ3UwarDImrO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93B3EA-09F0-482D-A7D8-CB26A718160D}">
  <a:tblStyle styleId="{9493B3EA-09F0-482D-A7D8-CB26A71816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953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20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93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254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46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073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23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50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bd705f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bd705f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624a4e0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4624a4e0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7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39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7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4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64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balt.io/blog/ios-pentesting-101" TargetMode="External"/><Relationship Id="rId3" Type="http://schemas.openxmlformats.org/officeDocument/2006/relationships/hyperlink" Target="https://book.hacktricks.xyz/mobile-pentesting/ios-pentesting-checklist" TargetMode="External"/><Relationship Id="rId7" Type="http://schemas.openxmlformats.org/officeDocument/2006/relationships/hyperlink" Target="https://medium.com/@lucideus/understanding-the-ios-file-system-eee3dc87e45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bile-security.gitbook.io/mobile-security-testing-guide/ios-testing-guide/0x06a-platform-overview" TargetMode="External"/><Relationship Id="rId11" Type="http://schemas.openxmlformats.org/officeDocument/2006/relationships/hyperlink" Target="https://bhattsameer.github.io/2021/06/23/Intercepting-flutter-iOS-application.html" TargetMode="External"/><Relationship Id="rId5" Type="http://schemas.openxmlformats.org/officeDocument/2006/relationships/hyperlink" Target="https://codeshare.frida.re/" TargetMode="External"/><Relationship Id="rId10" Type="http://schemas.openxmlformats.org/officeDocument/2006/relationships/hyperlink" Target="https://github.com/nirajkharel/NotJustAChecklist" TargetMode="External"/><Relationship Id="rId4" Type="http://schemas.openxmlformats.org/officeDocument/2006/relationships/hyperlink" Target="https://mobexler.com/checklist.htm" TargetMode="External"/><Relationship Id="rId9" Type="http://schemas.openxmlformats.org/officeDocument/2006/relationships/hyperlink" Target="https://github.com/sensepost/objection/issues/136#issuecomment-41966457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57200" y="1689462"/>
            <a:ext cx="4723500" cy="224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C0C0C"/>
                </a:solidFill>
                <a:latin typeface="Poppins" pitchFamily="2" charset="77"/>
                <a:cs typeface="Poppins" pitchFamily="2" charset="77"/>
                <a:sym typeface="Arial"/>
              </a:rPr>
              <a:t>Getting Started with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iOS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Pentesting</a:t>
            </a:r>
            <a:endParaRPr sz="24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i="0" u="none" strike="noStrike" cap="none" dirty="0">
              <a:solidFill>
                <a:srgbClr val="CD3632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Niraj Kharel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sym typeface="Arial"/>
              </a:rPr>
              <a:t>https://</a:t>
            </a:r>
            <a:r>
              <a:rPr lang="en-US" b="0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sym typeface="Arial"/>
              </a:rPr>
              <a:t>nirajkharel.com.np</a:t>
            </a:r>
            <a:endParaRPr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l="10034" t="9937" r="12542" b="14086"/>
          <a:stretch/>
        </p:blipFill>
        <p:spPr>
          <a:xfrm>
            <a:off x="5246525" y="846313"/>
            <a:ext cx="3516475" cy="34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entester Nepal – Medium">
            <a:extLst>
              <a:ext uri="{FF2B5EF4-FFF2-40B4-BE49-F238E27FC236}">
                <a16:creationId xmlns:a16="http://schemas.microsoft.com/office/drawing/2014/main" id="{ABE1C6F6-5325-5813-B87F-ED1AE039F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3963"/>
            <a:ext cx="1263287" cy="128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Understanding iOS filesystems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562708" y="993529"/>
            <a:ext cx="804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oppins" pitchFamily="2" charset="77"/>
                <a:cs typeface="Poppins" pitchFamily="2" charset="77"/>
              </a:rPr>
              <a:t>Navigating into the Directories</a:t>
            </a:r>
          </a:p>
          <a:p>
            <a:endParaRPr lang="en-US" sz="1200" b="1" dirty="0">
              <a:latin typeface="Poppins" pitchFamily="2" charset="77"/>
              <a:cs typeface="Poppins" pitchFamily="2" charset="77"/>
            </a:endParaRPr>
          </a:p>
          <a:p>
            <a:endParaRPr lang="en-NP" sz="12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C4755-5D02-9AA5-59CD-63E6E2F8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0" y="1529862"/>
            <a:ext cx="8288699" cy="23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Intercepting HTTP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562708" y="993529"/>
            <a:ext cx="4378569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The iOS device and interceptor should be on the same LAN.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Navigate to Proxy tab and Add a new listener. The IP address should be of your computer and port can be any. Example: 5567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Open the Settings on iOS device and Click on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Wifi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Click on (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i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) symbol.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Select Manual on HTTP Proxy and enter IP address and PORT configured on the Burp Proxy.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The HTTP traffic should be intercepted by the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Burpsuite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P" sz="12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9164-86A8-03C3-25DF-4FD329F7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29" y="694594"/>
            <a:ext cx="2394910" cy="42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6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Intercepting HTTPs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291123" y="1152675"/>
            <a:ext cx="377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oppins" pitchFamily="2" charset="77"/>
                <a:cs typeface="Poppins" pitchFamily="2" charset="77"/>
              </a:rPr>
              <a:t>Using Frida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P" sz="12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29917-7C5D-804A-2C5B-9C259C7D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6" y="1720651"/>
            <a:ext cx="4687005" cy="2728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DD0AD-0F84-A116-577B-97769223B042}"/>
              </a:ext>
            </a:extLst>
          </p:cNvPr>
          <p:cNvSpPr txBox="1"/>
          <p:nvPr/>
        </p:nvSpPr>
        <p:spPr>
          <a:xfrm>
            <a:off x="4404946" y="1258977"/>
            <a:ext cx="348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Using Objection</a:t>
            </a:r>
          </a:p>
          <a:p>
            <a:endParaRPr lang="en-N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1EC33-E71D-57A2-B5E1-B3BC83EB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23" y="1720651"/>
            <a:ext cx="3976499" cy="1679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13C22-3C32-8B86-7669-69648150DB72}"/>
              </a:ext>
            </a:extLst>
          </p:cNvPr>
          <p:cNvSpPr txBox="1"/>
          <p:nvPr/>
        </p:nvSpPr>
        <p:spPr>
          <a:xfrm>
            <a:off x="316523" y="4730262"/>
            <a:ext cx="7032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i="1" dirty="0">
                <a:latin typeface="Poppins" pitchFamily="2" charset="77"/>
                <a:cs typeface="Poppins" pitchFamily="2" charset="77"/>
              </a:rPr>
              <a:t>Note: Burp Certificate need to be installed on the device before intercepting HTTPs Traffic.</a:t>
            </a:r>
          </a:p>
        </p:txBody>
      </p:sp>
    </p:spTree>
    <p:extLst>
      <p:ext uri="{BB962C8B-B14F-4D97-AF65-F5344CB8AC3E}">
        <p14:creationId xmlns:p14="http://schemas.microsoft.com/office/powerpoint/2010/main" val="288578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Some Attack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474785" y="597875"/>
            <a:ext cx="837027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Poppins" pitchFamily="2" charset="77"/>
                <a:cs typeface="Poppins" pitchFamily="2" charset="77"/>
              </a:rPr>
              <a:t>Hardcoded Credentials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Many developers hard coded credentials in the app binary and file storages, search for secret and creds.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Analyze the binary executable file,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plist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files for such strings.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P" sz="12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3FD2D-4563-CF19-8558-516D7393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1" y="1582482"/>
            <a:ext cx="7136357" cy="32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Some Attack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562708" y="993528"/>
            <a:ext cx="837027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Poppins" pitchFamily="2" charset="77"/>
                <a:cs typeface="Poppins" pitchFamily="2" charset="77"/>
              </a:rPr>
              <a:t>Bypassing Finger Print Authentication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Check if Local Authentication mechanisms like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TouchID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FaceID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are properly implemented.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9DE16-0AC0-715E-D34B-40B14BC9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" y="2080847"/>
            <a:ext cx="4142642" cy="2227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7962A-4032-B94C-BE5C-0A6FD486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091" y="2134122"/>
            <a:ext cx="4878909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2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Some Attack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562708" y="993528"/>
            <a:ext cx="8370277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Poppins" pitchFamily="2" charset="77"/>
                <a:cs typeface="Poppins" pitchFamily="2" charset="77"/>
              </a:rPr>
              <a:t>DeepLink and WebView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Do not miss the DeepLink and WebView parts.</a:t>
            </a:r>
          </a:p>
          <a:p>
            <a:pPr lvl="1">
              <a:lnSpc>
                <a:spcPct val="150000"/>
              </a:lnSpc>
            </a:pPr>
            <a:r>
              <a:rPr lang="en-US" sz="1000" i="1" dirty="0">
                <a:latin typeface="Poppins" pitchFamily="2" charset="77"/>
                <a:cs typeface="Poppins" pitchFamily="2" charset="77"/>
              </a:rPr>
              <a:t>        If the application have debug mode enabled, you can discover DeepLink hosts and schemas on the log.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53ECE-2253-BDA1-61E5-A7AC610FB10A}"/>
              </a:ext>
            </a:extLst>
          </p:cNvPr>
          <p:cNvSpPr txBox="1"/>
          <p:nvPr/>
        </p:nvSpPr>
        <p:spPr>
          <a:xfrm>
            <a:off x="562708" y="2082802"/>
            <a:ext cx="406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P" sz="1200" dirty="0">
                <a:latin typeface="Poppins" pitchFamily="2" charset="77"/>
                <a:cs typeface="Poppins" pitchFamily="2" charset="77"/>
              </a:rPr>
              <a:t>Data Exfiltration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P" sz="1200" dirty="0">
                <a:latin typeface="Poppins" pitchFamily="2" charset="77"/>
                <a:cs typeface="Poppins" pitchFamily="2" charset="77"/>
              </a:rPr>
              <a:t>Cross Site Scripting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P" sz="1200" dirty="0">
                <a:latin typeface="Poppins" pitchFamily="2" charset="77"/>
                <a:cs typeface="Poppins" pitchFamily="2" charset="77"/>
              </a:rPr>
              <a:t>Path Traversal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P" sz="1200" dirty="0">
                <a:latin typeface="Poppins" pitchFamily="2" charset="77"/>
                <a:cs typeface="Poppins" pitchFamily="2" charset="77"/>
              </a:rPr>
              <a:t>CSRF via Deep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F3FD9-F923-6DC9-2DCF-96B8DDF5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" y="3439949"/>
            <a:ext cx="5890846" cy="710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9F4E8-2846-9755-516B-8D75F14E7C8B}"/>
              </a:ext>
            </a:extLst>
          </p:cNvPr>
          <p:cNvSpPr txBox="1"/>
          <p:nvPr/>
        </p:nvSpPr>
        <p:spPr>
          <a:xfrm>
            <a:off x="562708" y="3269213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b="1" dirty="0">
                <a:latin typeface="Poppins" pitchFamily="2" charset="77"/>
                <a:cs typeface="Poppins" pitchFamily="2" charset="77"/>
              </a:rPr>
              <a:t>Data Exfiltration Payload Sample</a:t>
            </a:r>
          </a:p>
        </p:txBody>
      </p:sp>
    </p:spTree>
    <p:extLst>
      <p:ext uri="{BB962C8B-B14F-4D97-AF65-F5344CB8AC3E}">
        <p14:creationId xmlns:p14="http://schemas.microsoft.com/office/powerpoint/2010/main" val="327130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Some Tools/Applications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539943" y="1038882"/>
            <a:ext cx="315495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Poppins" pitchFamily="2" charset="77"/>
                <a:cs typeface="Poppins" pitchFamily="2" charset="77"/>
              </a:rPr>
              <a:t>Be Familiar with: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Frida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Objection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itchFamily="2" charset="77"/>
                <a:cs typeface="Poppins" pitchFamily="2" charset="77"/>
              </a:rPr>
              <a:t>Cydia</a:t>
            </a: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itchFamily="2" charset="77"/>
                <a:cs typeface="Poppins" pitchFamily="2" charset="77"/>
              </a:rPr>
              <a:t>Filza</a:t>
            </a: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Mobsf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Checkra1n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Impactor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itchFamily="2" charset="77"/>
                <a:cs typeface="Poppins" pitchFamily="2" charset="77"/>
              </a:rPr>
              <a:t>Xcode</a:t>
            </a: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itchFamily="2" charset="77"/>
                <a:cs typeface="Poppins" pitchFamily="2" charset="77"/>
              </a:rPr>
              <a:t>PassionFruit</a:t>
            </a: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Burp Suite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Hopper Disassembler</a:t>
            </a:r>
          </a:p>
        </p:txBody>
      </p:sp>
      <p:pic>
        <p:nvPicPr>
          <p:cNvPr id="1026" name="Picture 2" descr="Frida • A world-class dynamic instrumentation framework | Inject JavaScript  to explore native apps on Windows, macOS, GNU/Linux, iOS, Android, and QNX">
            <a:extLst>
              <a:ext uri="{FF2B5EF4-FFF2-40B4-BE49-F238E27FC236}">
                <a16:creationId xmlns:a16="http://schemas.microsoft.com/office/drawing/2014/main" id="{E5DC1ACE-BD42-D751-7AAF-8C61F4BF3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08" y="1148861"/>
            <a:ext cx="1696915" cy="3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jection - Runtime Mobile Exploration - Hacking Land - Hack, Crack and  Pentest">
            <a:extLst>
              <a:ext uri="{FF2B5EF4-FFF2-40B4-BE49-F238E27FC236}">
                <a16:creationId xmlns:a16="http://schemas.microsoft.com/office/drawing/2014/main" id="{721469A2-DF7C-58B4-7398-C61C8E7F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8972"/>
            <a:ext cx="1583592" cy="7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dia Download ( Jailbreak iPhone ) All iOS Versions">
            <a:extLst>
              <a:ext uri="{FF2B5EF4-FFF2-40B4-BE49-F238E27FC236}">
                <a16:creationId xmlns:a16="http://schemas.microsoft.com/office/drawing/2014/main" id="{45F04051-15C2-12AB-409D-D5F8836C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34" y="3546911"/>
            <a:ext cx="748131" cy="7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za File Manager App ( Download )">
            <a:extLst>
              <a:ext uri="{FF2B5EF4-FFF2-40B4-BE49-F238E27FC236}">
                <a16:creationId xmlns:a16="http://schemas.microsoft.com/office/drawing/2014/main" id="{43F6D7E7-0EC3-A7F3-0E28-E4BED544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96" y="2849314"/>
            <a:ext cx="861646" cy="8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obSF/Mobile-Security-Framework-MobSF: Mobile Security Framework ( MobSF) is an automated, all-in-one mobile application (Android/iOS/Windows)  pen-testing, malware analysis and security assessment framework capable of  performing static and ...">
            <a:extLst>
              <a:ext uri="{FF2B5EF4-FFF2-40B4-BE49-F238E27FC236}">
                <a16:creationId xmlns:a16="http://schemas.microsoft.com/office/drawing/2014/main" id="{6C7F13CC-DCE6-F6CA-5125-543B3973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57" y="1038882"/>
            <a:ext cx="2633104" cy="91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OS 14.5 can now be jailbroken with Checkra1n; M1 Macs get preliminary  support - NotebookCheck.net News">
            <a:extLst>
              <a:ext uri="{FF2B5EF4-FFF2-40B4-BE49-F238E27FC236}">
                <a16:creationId xmlns:a16="http://schemas.microsoft.com/office/drawing/2014/main" id="{9F8DFAC3-C9B9-2651-CCFF-48288643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44" y="1868972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ydia Impactor iOS IPA Installer Download | For Windows &amp; Mac OS X">
            <a:extLst>
              <a:ext uri="{FF2B5EF4-FFF2-40B4-BE49-F238E27FC236}">
                <a16:creationId xmlns:a16="http://schemas.microsoft.com/office/drawing/2014/main" id="{4F47FEC0-112D-D6F1-2D07-7FFF9864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742" y="387294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Xcode - Wikipedia">
            <a:extLst>
              <a:ext uri="{FF2B5EF4-FFF2-40B4-BE49-F238E27FC236}">
                <a16:creationId xmlns:a16="http://schemas.microsoft.com/office/drawing/2014/main" id="{13BFB843-0DFA-65EE-4A85-0EF9C464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14" y="2747418"/>
            <a:ext cx="1225742" cy="122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rpsuite | Kali Linux Tools">
            <a:extLst>
              <a:ext uri="{FF2B5EF4-FFF2-40B4-BE49-F238E27FC236}">
                <a16:creationId xmlns:a16="http://schemas.microsoft.com/office/drawing/2014/main" id="{AE8625E0-FEA0-033C-BF05-D2155F889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32" y="2220361"/>
            <a:ext cx="937359" cy="9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pper Disassembler">
            <a:extLst>
              <a:ext uri="{FF2B5EF4-FFF2-40B4-BE49-F238E27FC236}">
                <a16:creationId xmlns:a16="http://schemas.microsoft.com/office/drawing/2014/main" id="{1F3BD460-CF8B-461E-2ABE-EF5570FD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56" y="362193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assionfruit - npm">
            <a:extLst>
              <a:ext uri="{FF2B5EF4-FFF2-40B4-BE49-F238E27FC236}">
                <a16:creationId xmlns:a16="http://schemas.microsoft.com/office/drawing/2014/main" id="{F26878FD-BCA6-8B34-FFF9-C3079364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39" y="616726"/>
            <a:ext cx="1878135" cy="45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013FF-97EF-B467-7961-D696F23F7370}"/>
              </a:ext>
            </a:extLst>
          </p:cNvPr>
          <p:cNvSpPr txBox="1"/>
          <p:nvPr/>
        </p:nvSpPr>
        <p:spPr>
          <a:xfrm>
            <a:off x="562708" y="993528"/>
            <a:ext cx="8370277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https://book.hacktricks.xyz/mobile-pentesting/ios-pentesting-checklist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https://mobexler.com/checklist.htm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https://codeshare.frida.re/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https://mobile-security.gitbook.io/mobile-security-testing-guide/ios-testing-guide/0x06a-platform-overview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https://medium.com/@lucideus/understanding-the-ios-file-system-eee3dc87e455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https://www.cobalt.io/blog/ios-pentesting-101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https://github.com/sensepost/objection/issues/136#issuecomment-419664574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https://github.com/nirajkharel/NotJustAChecklist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https://bhattsameer.github.io/2021/06/23/Intercepting-flutter-iOS-application.html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P" sz="12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901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l="10034" t="9937" r="12542" b="14086"/>
          <a:stretch/>
        </p:blipFill>
        <p:spPr>
          <a:xfrm>
            <a:off x="2555153" y="612540"/>
            <a:ext cx="3516475" cy="34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2762371" y="1994346"/>
            <a:ext cx="33092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Happy 9</a:t>
            </a:r>
            <a:r>
              <a:rPr lang="en-US" sz="2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Anniversary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C5547-C809-B05D-0B3C-42E3CDA42457}"/>
              </a:ext>
            </a:extLst>
          </p:cNvPr>
          <p:cNvSpPr txBox="1"/>
          <p:nvPr/>
        </p:nvSpPr>
        <p:spPr>
          <a:xfrm>
            <a:off x="0" y="4713228"/>
            <a:ext cx="24882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1000" dirty="0">
                <a:latin typeface="Poppins" pitchFamily="2" charset="77"/>
                <a:cs typeface="Poppins" pitchFamily="2" charset="77"/>
              </a:rPr>
              <a:t>https://github.com/nirajkharel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D152A-1B2E-CE07-1BB7-E8F909E6291C}"/>
              </a:ext>
            </a:extLst>
          </p:cNvPr>
          <p:cNvSpPr txBox="1"/>
          <p:nvPr/>
        </p:nvSpPr>
        <p:spPr>
          <a:xfrm>
            <a:off x="3193194" y="4707284"/>
            <a:ext cx="2597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1000" dirty="0">
                <a:latin typeface="Poppins" pitchFamily="2" charset="77"/>
                <a:cs typeface="Poppins" pitchFamily="2" charset="77"/>
              </a:rPr>
              <a:t>https://twitter.com/nirajkharel7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60052-8BFE-22BC-92F1-730EE76D1ECA}"/>
              </a:ext>
            </a:extLst>
          </p:cNvPr>
          <p:cNvSpPr txBox="1"/>
          <p:nvPr/>
        </p:nvSpPr>
        <p:spPr>
          <a:xfrm>
            <a:off x="6353206" y="4707285"/>
            <a:ext cx="25971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1000" dirty="0">
                <a:latin typeface="Poppins" pitchFamily="2" charset="77"/>
                <a:cs typeface="Poppins" pitchFamily="2" charset="77"/>
              </a:rPr>
              <a:t>https://np.linkedin.com/in/nirajkharel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2612000"/>
            <a:ext cx="9144000" cy="1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Niraj Kharel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Offensive Security Lead</a:t>
            </a:r>
            <a:endParaRPr sz="1600" dirty="0">
              <a:solidFill>
                <a:srgbClr val="F03049"/>
              </a:solidFill>
              <a:latin typeface="Poppins" pitchFamily="2" charset="77"/>
              <a:cs typeface="Poppins" pitchFamily="2" charset="7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CryptoGen</a:t>
            </a:r>
            <a:r>
              <a:rPr lang="en" sz="1600" dirty="0">
                <a:solidFill>
                  <a:srgbClr val="CD3632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" sz="16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Nepal </a:t>
            </a:r>
            <a:r>
              <a:rPr lang="e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Pvt. Ltd</a:t>
            </a: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Poppins" pitchFamily="2" charset="77"/>
                <a:cs typeface="Poppins" pitchFamily="2" charset="77"/>
              </a:rPr>
              <a:t> </a:t>
            </a:r>
            <a:endParaRPr sz="2000" dirty="0">
              <a:solidFill>
                <a:srgbClr val="434343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868" y="449250"/>
            <a:ext cx="2076282" cy="206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0" y="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03049"/>
                </a:solidFill>
              </a:rPr>
              <a:t>Topics</a:t>
            </a:r>
            <a:endParaRPr sz="3000" dirty="0">
              <a:solidFill>
                <a:srgbClr val="F03049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18650" y="946200"/>
            <a:ext cx="5179800" cy="3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Requirements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Environment Setup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Extracting the IPA file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Decompiling the IPA file</a:t>
            </a:r>
          </a:p>
          <a:p>
            <a:pPr marL="457200" lvl="0" indent="-355600"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Understanding iOS filesystems</a:t>
            </a:r>
          </a:p>
          <a:p>
            <a:pPr marL="457200" lvl="0" indent="-355600"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Intercepting HTTP Traffic</a:t>
            </a:r>
          </a:p>
          <a:p>
            <a:pPr marL="457200" lvl="0" indent="-355600"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Intercepting HTTPs Traffic</a:t>
            </a:r>
          </a:p>
          <a:p>
            <a:pPr marL="457200" lvl="0" indent="-355600"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Some Attack Surface</a:t>
            </a:r>
          </a:p>
          <a:p>
            <a:pPr marL="457200" lvl="0" indent="-355600">
              <a:buClr>
                <a:schemeClr val="dk2"/>
              </a:buClr>
              <a:buSzPts val="2000"/>
              <a:buChar char="●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Resources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405" y="1024599"/>
            <a:ext cx="3232339" cy="321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921950" y="485225"/>
            <a:ext cx="7394736" cy="50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262626"/>
                </a:solidFill>
                <a:latin typeface="Poppins" pitchFamily="2" charset="77"/>
                <a:cs typeface="Poppins" pitchFamily="2" charset="77"/>
                <a:sym typeface="Arial"/>
              </a:rPr>
              <a:t>Requirements</a:t>
            </a:r>
            <a:endParaRPr lang="en-US" sz="1600" dirty="0">
              <a:solidFill>
                <a:srgbClr val="262626"/>
              </a:solidFill>
              <a:latin typeface="Poppins" pitchFamily="2" charset="77"/>
              <a:cs typeface="Poppins" pitchFamily="2" charset="77"/>
            </a:endParaRPr>
          </a:p>
          <a:p>
            <a:pPr marL="285750" lvl="0" indent="-171450">
              <a:buSzPts val="1800"/>
            </a:pPr>
            <a:endParaRPr lang="en-US" sz="1600" b="1" dirty="0">
              <a:latin typeface="Poppins" pitchFamily="2" charset="77"/>
              <a:cs typeface="Poppins" pitchFamily="2" charset="77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300" dirty="0">
              <a:latin typeface="Poppins" pitchFamily="2" charset="77"/>
              <a:cs typeface="Poppins" pitchFamily="2" charset="77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300" dirty="0">
              <a:latin typeface="Poppins" pitchFamily="2" charset="77"/>
              <a:cs typeface="Poppins" pitchFamily="2" charset="77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lvl="2"/>
            <a:endParaRPr lang="en-US" sz="1600" b="1" dirty="0">
              <a:latin typeface="Poppins" pitchFamily="2" charset="77"/>
              <a:cs typeface="Poppins" pitchFamily="2" charset="77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865C1-A1A7-001B-0C3B-CAC40405D549}"/>
              </a:ext>
            </a:extLst>
          </p:cNvPr>
          <p:cNvSpPr txBox="1"/>
          <p:nvPr/>
        </p:nvSpPr>
        <p:spPr>
          <a:xfrm>
            <a:off x="921950" y="3521645"/>
            <a:ext cx="713849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b="1" dirty="0">
                <a:latin typeface="Poppins" pitchFamily="2" charset="77"/>
                <a:cs typeface="Poppins" pitchFamily="2" charset="77"/>
              </a:rPr>
              <a:t>Workstation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MacBook (preferably)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Or, we can use </a:t>
            </a:r>
            <a:r>
              <a:rPr lang="en-US" sz="1200" dirty="0" err="1">
                <a:latin typeface="Poppins Medium" pitchFamily="2" charset="77"/>
                <a:cs typeface="Poppins Medium" pitchFamily="2" charset="77"/>
              </a:rPr>
              <a:t>Mobexler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(Customized virtual machine) designed for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pentesting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iOS and </a:t>
            </a:r>
          </a:p>
          <a:p>
            <a:pPr lvl="1"/>
            <a:r>
              <a:rPr lang="en-US" sz="1200" dirty="0">
                <a:latin typeface="Poppins" pitchFamily="2" charset="77"/>
                <a:cs typeface="Poppins" pitchFamily="2" charset="77"/>
              </a:rPr>
              <a:t>Android Application.</a:t>
            </a:r>
          </a:p>
          <a:p>
            <a:endParaRPr lang="en-NP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89EFA-6EEF-2FE9-CB88-DED2906A424C}"/>
              </a:ext>
            </a:extLst>
          </p:cNvPr>
          <p:cNvSpPr txBox="1"/>
          <p:nvPr/>
        </p:nvSpPr>
        <p:spPr>
          <a:xfrm>
            <a:off x="835270" y="1336431"/>
            <a:ext cx="39477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171450">
              <a:buSzPts val="1800"/>
            </a:pPr>
            <a:r>
              <a:rPr lang="en-US" b="1" dirty="0">
                <a:latin typeface="Poppins" pitchFamily="2" charset="77"/>
                <a:cs typeface="Poppins" pitchFamily="2" charset="77"/>
              </a:rPr>
              <a:t>Research</a:t>
            </a:r>
            <a:r>
              <a:rPr lang="en-US" sz="1200" b="1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marL="285750" lvl="0" indent="-171450">
              <a:buSzPts val="1800"/>
            </a:pP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285750" lvl="0" indent="-171450">
              <a:buSzPts val="1800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Jailbreak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</a:p>
          <a:p>
            <a:pPr marL="285750" lvl="0" indent="-171450">
              <a:buSzPts val="1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Getting a root access on iOS devices.</a:t>
            </a:r>
          </a:p>
          <a:p>
            <a:pPr marL="285750" lvl="0" indent="-171450">
              <a:buSzPts val="18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Poppins" pitchFamily="2" charset="77"/>
                <a:cs typeface="Poppins" pitchFamily="2" charset="77"/>
              </a:rPr>
              <a:t>Untethered Jailbreak: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 Permanent Jailbreak, the device will be jailbroken even after a reboot.</a:t>
            </a:r>
          </a:p>
          <a:p>
            <a:pPr marL="285750" lvl="0" indent="-171450">
              <a:buSzPts val="18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Poppins" pitchFamily="2" charset="77"/>
                <a:cs typeface="Poppins" pitchFamily="2" charset="77"/>
              </a:rPr>
              <a:t>Tethered Jailbreak: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 Temporary Jailbreak, after a reboot device, will be back to its normal state. </a:t>
            </a:r>
          </a:p>
          <a:p>
            <a:endParaRPr lang="en-NP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28C0C-D630-2325-75CF-D4356E94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85" y="1336431"/>
            <a:ext cx="3088053" cy="21900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24062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sym typeface="Arial"/>
              </a:rPr>
              <a:t>Environment Setup</a:t>
            </a:r>
            <a:endParaRPr sz="25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  <a:sym typeface="Arial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676525" y="1194925"/>
            <a:ext cx="7975106" cy="3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sym typeface="Arial"/>
              </a:rPr>
              <a:t>Cydia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4064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itchFamily="2" charset="77"/>
                <a:cs typeface="Poppins" pitchFamily="2" charset="77"/>
              </a:rPr>
              <a:t>Cydia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can be used to install different packages on jailbroken device.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Some of the application which should be installed using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Cydia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marL="406400" lvl="2" indent="-177800">
              <a:buClr>
                <a:srgbClr val="434343"/>
              </a:buClr>
              <a:buSzPts val="1700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	       Frida</a:t>
            </a:r>
          </a:p>
          <a:p>
            <a:pPr marL="406400" lvl="2" indent="-177800">
              <a:buClr>
                <a:srgbClr val="434343"/>
              </a:buClr>
              <a:buSzPts val="1700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	       SSH</a:t>
            </a:r>
          </a:p>
          <a:p>
            <a:pPr marL="406400" lvl="2" indent="-177800">
              <a:buClr>
                <a:srgbClr val="434343"/>
              </a:buClr>
              <a:buSzPts val="1700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	      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Filza</a:t>
            </a: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406400" lvl="2" indent="-177800">
              <a:buClr>
                <a:srgbClr val="434343"/>
              </a:buClr>
              <a:buSzPts val="1700"/>
            </a:pP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406400" lvl="2" indent="-177800">
              <a:buClr>
                <a:srgbClr val="434343"/>
              </a:buClr>
              <a:buSzPts val="1700"/>
            </a:pPr>
            <a:r>
              <a:rPr lang="en-US" sz="1600" b="1" dirty="0">
                <a:latin typeface="Poppins" pitchFamily="2" charset="77"/>
                <a:cs typeface="Poppins" pitchFamily="2" charset="77"/>
              </a:rPr>
              <a:t>SSH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marL="406400" lvl="2" indent="-177800"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ssh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 root@&lt;device-</a:t>
            </a: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ip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&gt; 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Password is </a:t>
            </a:r>
            <a:r>
              <a:rPr lang="en-US" sz="1200" b="1" dirty="0">
                <a:latin typeface="Poppins" pitchFamily="2" charset="77"/>
                <a:cs typeface="Poppins" pitchFamily="2" charset="77"/>
              </a:rPr>
              <a:t>alpine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marL="406400" lvl="2" indent="-177800"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Forgot root password??</a:t>
            </a:r>
          </a:p>
          <a:p>
            <a:pPr marL="406400" lvl="2" indent="-177800"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Use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Filza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 to edit the /private/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etc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master.passwd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. This file contains hashes to all passwords of iOS users. </a:t>
            </a:r>
          </a:p>
          <a:p>
            <a:pPr marL="406400" lvl="2" indent="-177800"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Find the root record and modify it to the following value: </a:t>
            </a:r>
          </a:p>
          <a:p>
            <a:pPr marL="228600" lvl="2">
              <a:buClr>
                <a:srgbClr val="434343"/>
              </a:buClr>
              <a:buSzPts val="1700"/>
            </a:pPr>
            <a:r>
              <a:rPr lang="en-US" sz="1200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root:/smx7MYTQIi2M:0:0::0:0:System Administrator:/var/root:/bin/</a:t>
            </a: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sh</a:t>
            </a:r>
            <a:endParaRPr lang="en-US" sz="1200" dirty="0">
              <a:solidFill>
                <a:srgbClr val="F03049"/>
              </a:solidFill>
              <a:latin typeface="Poppins" pitchFamily="2" charset="77"/>
              <a:cs typeface="Poppins" pitchFamily="2" charset="77"/>
            </a:endParaRPr>
          </a:p>
          <a:p>
            <a:pPr marL="406400" lvl="2" indent="-177800"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It will reset the password to </a:t>
            </a:r>
            <a:r>
              <a:rPr lang="en-US" sz="1200" b="1" dirty="0">
                <a:latin typeface="Poppins" pitchFamily="2" charset="77"/>
                <a:cs typeface="Poppins" pitchFamily="2" charset="77"/>
              </a:rPr>
              <a:t>alpine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74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24062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sym typeface="Arial"/>
              </a:rPr>
              <a:t>Extracting the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IPA file</a:t>
            </a:r>
            <a:endParaRPr sz="25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  <a:sym typeface="Arial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676525" y="1194925"/>
            <a:ext cx="7975106" cy="3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406400" lvl="0" indent="-177800">
              <a:buClr>
                <a:srgbClr val="434343"/>
              </a:buClr>
              <a:buSzPts val="1700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The IPA file installed from App Store is encrypted. We can decrypt it by using Frida.</a:t>
            </a:r>
          </a:p>
          <a:p>
            <a:pPr marL="406400" lvl="0" indent="-177800">
              <a:buClr>
                <a:srgbClr val="434343"/>
              </a:buClr>
              <a:buSzPts val="1700"/>
            </a:pPr>
            <a:endParaRPr lang="en-US" sz="1200" dirty="0">
              <a:latin typeface="Poppins" pitchFamily="2" charset="77"/>
              <a:cs typeface="Poppins" pitchFamily="2" charset="77"/>
            </a:endParaRPr>
          </a:p>
          <a:p>
            <a:pPr marL="406400" lvl="0" indent="-177800">
              <a:lnSpc>
                <a:spcPct val="150000"/>
              </a:lnSpc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Download and install Frida on PC. 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pip3 install </a:t>
            </a: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frida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-tools</a:t>
            </a:r>
          </a:p>
          <a:p>
            <a:pPr marL="406400" lvl="0" indent="-177800">
              <a:lnSpc>
                <a:spcPct val="150000"/>
              </a:lnSpc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Grab the Display name or bundle identifier of the application using </a:t>
            </a: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frida-ps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 -</a:t>
            </a: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Uai</a:t>
            </a:r>
            <a:endParaRPr lang="en-US" sz="1200" dirty="0">
              <a:solidFill>
                <a:srgbClr val="F03049"/>
              </a:solidFill>
              <a:latin typeface="Poppins" pitchFamily="2" charset="77"/>
              <a:cs typeface="Poppins" pitchFamily="2" charset="77"/>
            </a:endParaRPr>
          </a:p>
          <a:p>
            <a:pPr marL="406400" lvl="0" indent="-177800">
              <a:lnSpc>
                <a:spcPct val="150000"/>
              </a:lnSpc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Download a python file which is built using Frida to dump the IPA from GitHub (Frida iOS Dump).</a:t>
            </a:r>
          </a:p>
          <a:p>
            <a:pPr marL="406400" lvl="0" indent="-177800">
              <a:lnSpc>
                <a:spcPct val="150000"/>
              </a:lnSpc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Install the requirements</a:t>
            </a:r>
          </a:p>
          <a:p>
            <a:pPr marL="406400" lvl="0" indent="-177800">
              <a:lnSpc>
                <a:spcPct val="150000"/>
              </a:lnSpc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Forward SSH port with 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Iproxy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. </a:t>
            </a: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iproxy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 2222 22</a:t>
            </a:r>
          </a:p>
          <a:p>
            <a:pPr marL="406400" lvl="0" indent="-177800">
              <a:lnSpc>
                <a:spcPct val="150000"/>
              </a:lnSpc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Run 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python3 </a:t>
            </a:r>
            <a:r>
              <a:rPr lang="en-US" sz="1200" dirty="0" err="1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dump.py</a:t>
            </a:r>
            <a:r>
              <a:rPr lang="en-US" sz="1200" dirty="0">
                <a:solidFill>
                  <a:srgbClr val="F03049"/>
                </a:solidFill>
                <a:latin typeface="Poppins" pitchFamily="2" charset="77"/>
                <a:cs typeface="Poppins" pitchFamily="2" charset="77"/>
              </a:rPr>
              <a:t> "Display Name"</a:t>
            </a:r>
          </a:p>
          <a:p>
            <a:pPr marL="406400" lvl="0" indent="-177800">
              <a:lnSpc>
                <a:spcPct val="150000"/>
              </a:lnSpc>
              <a:buClr>
                <a:srgbClr val="434343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itchFamily="2" charset="77"/>
                <a:cs typeface="Poppins" pitchFamily="2" charset="77"/>
              </a:rPr>
              <a:t>If the script does not start dumping itself. Open the app and keep the script running on background.</a:t>
            </a:r>
          </a:p>
        </p:txBody>
      </p:sp>
    </p:spTree>
    <p:extLst>
      <p:ext uri="{BB962C8B-B14F-4D97-AF65-F5344CB8AC3E}">
        <p14:creationId xmlns:p14="http://schemas.microsoft.com/office/powerpoint/2010/main" val="319188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-61546" y="237392"/>
            <a:ext cx="9144000" cy="44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sym typeface="Arial"/>
              </a:rPr>
              <a:t>MobSF</a:t>
            </a:r>
            <a:endParaRPr sz="25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97D58-F3F4-4832-AB54-81C2F29A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8" y="1159695"/>
            <a:ext cx="7789984" cy="3791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252F-4191-0AC9-39A3-BC6F242DDAD3}"/>
              </a:ext>
            </a:extLst>
          </p:cNvPr>
          <p:cNvSpPr txBox="1"/>
          <p:nvPr/>
        </p:nvSpPr>
        <p:spPr>
          <a:xfrm>
            <a:off x="720969" y="784248"/>
            <a:ext cx="351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sz="1200" dirty="0">
                <a:latin typeface="Poppins Medium" pitchFamily="2" charset="77"/>
                <a:cs typeface="Poppins Medium" pitchFamily="2" charset="77"/>
              </a:rPr>
              <a:t>Alwa</a:t>
            </a:r>
            <a:r>
              <a:rPr lang="en-US" sz="1200" dirty="0">
                <a:latin typeface="Poppins Medium" pitchFamily="2" charset="77"/>
                <a:cs typeface="Poppins Medium" pitchFamily="2" charset="77"/>
              </a:rPr>
              <a:t>ys</a:t>
            </a:r>
            <a:r>
              <a:rPr lang="en-NP" sz="1200" dirty="0">
                <a:latin typeface="Poppins Medium" pitchFamily="2" charset="77"/>
                <a:cs typeface="Poppins Medium" pitchFamily="2" charset="77"/>
              </a:rPr>
              <a:t> run MobSF after getting your IPA file</a:t>
            </a:r>
            <a:r>
              <a:rPr lang="en-NP" sz="1200" dirty="0">
                <a:latin typeface="Poppins" pitchFamily="2" charset="77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5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1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  <a:sym typeface="Arial"/>
              </a:rPr>
              <a:t>Decompiling the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IPA file</a:t>
            </a:r>
            <a:endParaRPr sz="25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08365D-71DD-552F-D982-753DA87D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7" y="826408"/>
            <a:ext cx="7227277" cy="41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0" y="0"/>
            <a:ext cx="9144000" cy="72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algn="ctr">
              <a:buClr>
                <a:schemeClr val="dk2"/>
              </a:buClr>
              <a:buSzPts val="2000"/>
            </a:pP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Understanding iOS filesystems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70476-10D1-F59C-87D6-931A7A54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4" y="729761"/>
            <a:ext cx="7403123" cy="42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2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730</Words>
  <Application>Microsoft Macintosh PowerPoint</Application>
  <PresentationFormat>On-screen Show (16:9)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Poppins</vt:lpstr>
      <vt:lpstr>Poppins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Niraj Kharel</cp:lastModifiedBy>
  <cp:revision>24</cp:revision>
  <dcterms:modified xsi:type="dcterms:W3CDTF">2022-07-29T15:59:07Z</dcterms:modified>
</cp:coreProperties>
</file>