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3"/>
  </p:notesMasterIdLst>
  <p:sldIdLst>
    <p:sldId id="256" r:id="rId2"/>
    <p:sldId id="279" r:id="rId3"/>
    <p:sldId id="280" r:id="rId4"/>
    <p:sldId id="281"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70" r:id="rId31"/>
    <p:sldId id="293"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20759FE4-8FCC-1ED2-585C-BC7568D01BC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60A3C8-97AF-D076-96CA-148B9293DC82}"/>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5182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653984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56814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69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1204722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2055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14541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3347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10162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33183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45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12/11/2022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763674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0929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4356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D7551814-BC5C-6273-0618-E31315036678}"/>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DA52F5C-2160-7870-9FCC-72BCF58E37F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8CEAA953-1C27-B276-F211-BA6D097AA45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39B294F-0A76-3E00-AD8E-416CBAA5A9A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3AE63EF5-3C3C-4300-2CDD-E577454FEDA5}"/>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3CB589A5-BE0B-CE1A-BB20-3110C77E3C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2187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53127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 name="Image 0" descr="preencoded.png">
            <a:extLst>
              <a:ext uri="{FF2B5EF4-FFF2-40B4-BE49-F238E27FC236}">
                <a16:creationId xmlns:a16="http://schemas.microsoft.com/office/drawing/2014/main" id="{46AF9C06-E1BB-E829-1E35-5CA1CCD6C196}"/>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626322BC-91D5-DABD-1DD4-3DF8E5C246A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DC0B2F8F-6926-4357-7C26-62F21C68B6CA}"/>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3C012A7-A7B0-7BF7-C5CC-9B580D0B42C0}"/>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23859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B90CA15E-6BDC-E29E-2BED-11197069021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1A4FB13D-9EEC-06D5-27C5-351C41DAA59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407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0A87FE3F-5E61-06C7-3222-95F4475AA68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792E8D21-AC45-E031-5A18-CB9BE821D93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3747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F98C0F48-2C41-843A-7DA7-021BECC3982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3903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92BF7BE7-25CC-D8FD-B94D-AE1F8139067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4501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0404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86F7464-D4B2-44B5-967B-34B605AD0790}"/>
              </a:ext>
            </a:extLst>
          </p:cNvPr>
          <p:cNvSpPr>
            <a:spLocks noGrp="1"/>
          </p:cNvSpPr>
          <p:nvPr>
            <p:ph type="ctrTitle"/>
          </p:nvPr>
        </p:nvSpPr>
        <p:spPr>
          <a:xfrm>
            <a:off x="7535825" y="982133"/>
            <a:ext cx="3267642" cy="428076"/>
          </a:xfrm>
        </p:spPr>
        <p:txBody>
          <a:bodyPr vert="horz" lIns="91440" tIns="45720" rIns="91440" bIns="45720" rtlCol="0" anchor="ctr">
            <a:normAutofit fontScale="90000"/>
          </a:bodyPr>
          <a:lstStyle/>
          <a:p>
            <a:pPr>
              <a:lnSpc>
                <a:spcPct val="90000"/>
              </a:lnSpc>
            </a:pPr>
            <a:br>
              <a:rPr lang="en-US" sz="1100" dirty="0"/>
            </a:br>
            <a:br>
              <a:rPr lang="en-US" sz="1100" dirty="0"/>
            </a:br>
            <a:br>
              <a:rPr lang="en-US" sz="1100" dirty="0"/>
            </a:br>
            <a:br>
              <a:rPr lang="en-US" sz="1100" dirty="0"/>
            </a:br>
            <a:br>
              <a:rPr lang="en-US" sz="1100" dirty="0"/>
            </a:br>
            <a:br>
              <a:rPr lang="en-US" sz="1100" dirty="0"/>
            </a:br>
            <a:r>
              <a:rPr lang="en-US" sz="1100" dirty="0"/>
              <a:t>    </a:t>
            </a:r>
            <a:br>
              <a:rPr lang="en-US" sz="1100" dirty="0"/>
            </a:br>
            <a:br>
              <a:rPr lang="en-US" sz="1100" dirty="0"/>
            </a:br>
            <a:br>
              <a:rPr lang="en-US" sz="1100" dirty="0"/>
            </a:br>
            <a:br>
              <a:rPr lang="en-US" sz="1100" dirty="0"/>
            </a:br>
            <a:r>
              <a:rPr lang="en-US" sz="4000" dirty="0"/>
              <a:t>FAKE NEWS DETECTION</a:t>
            </a:r>
          </a:p>
        </p:txBody>
      </p:sp>
      <p:sp>
        <p:nvSpPr>
          <p:cNvPr id="26" name="Rectangle 25">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al-fake-news-super-quality-abstract-business-poster-great-quality-work-picture-you-can-see-some-abstraction-its-135151170.jpg"/>
          <p:cNvPicPr>
            <a:picLocks noChangeAspect="1"/>
          </p:cNvPicPr>
          <p:nvPr/>
        </p:nvPicPr>
        <p:blipFill rotWithShape="1">
          <a:blip r:embed="rId5" cstate="print"/>
          <a:srcRect t="12754" b="1749"/>
          <a:stretch/>
        </p:blipFill>
        <p:spPr>
          <a:xfrm>
            <a:off x="1412683" y="1410208"/>
            <a:ext cx="5278777" cy="3858780"/>
          </a:xfrm>
          <a:prstGeom prst="rect">
            <a:avLst/>
          </a:prstGeom>
        </p:spPr>
      </p:pic>
      <p:cxnSp>
        <p:nvCxnSpPr>
          <p:cNvPr id="28" name="Straight Connector 27">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544AC9CC-62E6-4200-91D0-675CACA967EB}"/>
              </a:ext>
            </a:extLst>
          </p:cNvPr>
          <p:cNvSpPr>
            <a:spLocks noGrp="1"/>
          </p:cNvSpPr>
          <p:nvPr>
            <p:ph type="subTitle" idx="1"/>
          </p:nvPr>
        </p:nvSpPr>
        <p:spPr>
          <a:xfrm>
            <a:off x="7150020" y="3741990"/>
            <a:ext cx="4421080" cy="2126284"/>
          </a:xfrm>
        </p:spPr>
        <p:txBody>
          <a:bodyPr vert="horz" lIns="91440" tIns="45720" rIns="91440" bIns="45720" rtlCol="0" anchor="t">
            <a:normAutofit/>
          </a:bodyPr>
          <a:lstStyle/>
          <a:p>
            <a:pPr algn="l">
              <a:buFont typeface="Arial"/>
              <a:buChar char="•"/>
            </a:pPr>
            <a:r>
              <a:rPr lang="en-US" dirty="0">
                <a:solidFill>
                  <a:schemeClr val="tx1">
                    <a:lumMod val="85000"/>
                    <a:lumOff val="15000"/>
                  </a:schemeClr>
                </a:solidFill>
              </a:rPr>
              <a:t>Prepared By:  SUBHASHCHANDRA PANDEY</a:t>
            </a:r>
          </a:p>
          <a:p>
            <a:pPr algn="l">
              <a:buFont typeface="Arial"/>
              <a:buChar char="•"/>
            </a:pPr>
            <a:r>
              <a:rPr lang="en-US" dirty="0">
                <a:solidFill>
                  <a:schemeClr val="tx1">
                    <a:lumMod val="85000"/>
                    <a:lumOff val="15000"/>
                  </a:schemeClr>
                </a:solidFill>
              </a:rPr>
              <a:t>BATCH -29</a:t>
            </a:r>
          </a:p>
          <a:p>
            <a:pPr algn="l">
              <a:buFont typeface="Arial"/>
              <a:buChar char="•"/>
            </a:pPr>
            <a:r>
              <a:rPr lang="en-US" dirty="0">
                <a:solidFill>
                  <a:schemeClr val="tx1">
                    <a:lumMod val="85000"/>
                    <a:lumOff val="15000"/>
                  </a:schemeClr>
                </a:solidFill>
              </a:rPr>
              <a:t>SME- SHWETANK MISHRA</a:t>
            </a:r>
          </a:p>
          <a:p>
            <a:pPr algn="l">
              <a:buFont typeface="Arial"/>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3"/>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5"/>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5E7375-9832-1044-C2E7-661C0DD5C30D}"/>
              </a:ext>
            </a:extLst>
          </p:cNvPr>
          <p:cNvPicPr>
            <a:picLocks noChangeAspect="1"/>
          </p:cNvPicPr>
          <p:nvPr/>
        </p:nvPicPr>
        <p:blipFill>
          <a:blip r:embed="rId7"/>
          <a:stretch>
            <a:fillRect/>
          </a:stretch>
        </p:blipFill>
        <p:spPr>
          <a:xfrm>
            <a:off x="2533650" y="1604962"/>
            <a:ext cx="5753100" cy="409575"/>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i5-1125G4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3833229"/>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3" name="Picture 2">
            <a:extLst>
              <a:ext uri="{FF2B5EF4-FFF2-40B4-BE49-F238E27FC236}">
                <a16:creationId xmlns:a16="http://schemas.microsoft.com/office/drawing/2014/main" id="{575ED038-DEDC-01F3-A530-B93CC930C275}"/>
              </a:ext>
            </a:extLst>
          </p:cNvPr>
          <p:cNvPicPr>
            <a:picLocks noChangeAspect="1"/>
          </p:cNvPicPr>
          <p:nvPr/>
        </p:nvPicPr>
        <p:blipFill>
          <a:blip r:embed="rId2"/>
          <a:stretch>
            <a:fillRect/>
          </a:stretch>
        </p:blipFill>
        <p:spPr>
          <a:xfrm>
            <a:off x="2647950" y="1171575"/>
            <a:ext cx="3448050" cy="762000"/>
          </a:xfrm>
          <a:prstGeom prst="rect">
            <a:avLst/>
          </a:prstGeom>
        </p:spPr>
      </p:pic>
      <p:pic>
        <p:nvPicPr>
          <p:cNvPr id="4" name="Picture 3">
            <a:extLst>
              <a:ext uri="{FF2B5EF4-FFF2-40B4-BE49-F238E27FC236}">
                <a16:creationId xmlns:a16="http://schemas.microsoft.com/office/drawing/2014/main" id="{E9DB8024-98ED-5DBC-3AFC-6262C125D985}"/>
              </a:ext>
            </a:extLst>
          </p:cNvPr>
          <p:cNvPicPr>
            <a:picLocks noChangeAspect="1"/>
          </p:cNvPicPr>
          <p:nvPr/>
        </p:nvPicPr>
        <p:blipFill>
          <a:blip r:embed="rId3"/>
          <a:stretch>
            <a:fillRect/>
          </a:stretch>
        </p:blipFill>
        <p:spPr>
          <a:xfrm>
            <a:off x="2647950" y="2303462"/>
            <a:ext cx="6032500" cy="2841625"/>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3" name="Picture 2">
            <a:extLst>
              <a:ext uri="{FF2B5EF4-FFF2-40B4-BE49-F238E27FC236}">
                <a16:creationId xmlns:a16="http://schemas.microsoft.com/office/drawing/2014/main" id="{F5540FB9-ED16-6603-CAC2-951F77B63D96}"/>
              </a:ext>
            </a:extLst>
          </p:cNvPr>
          <p:cNvPicPr>
            <a:picLocks noChangeAspect="1"/>
          </p:cNvPicPr>
          <p:nvPr/>
        </p:nvPicPr>
        <p:blipFill>
          <a:blip r:embed="rId3"/>
          <a:stretch>
            <a:fillRect/>
          </a:stretch>
        </p:blipFill>
        <p:spPr>
          <a:xfrm>
            <a:off x="1038224" y="2097240"/>
            <a:ext cx="5057775" cy="2838450"/>
          </a:xfrm>
          <a:prstGeom prst="rect">
            <a:avLst/>
          </a:prstGeom>
        </p:spPr>
      </p:pic>
      <p:pic>
        <p:nvPicPr>
          <p:cNvPr id="6" name="Picture 5">
            <a:extLst>
              <a:ext uri="{FF2B5EF4-FFF2-40B4-BE49-F238E27FC236}">
                <a16:creationId xmlns:a16="http://schemas.microsoft.com/office/drawing/2014/main" id="{9F901812-BCFA-1E6D-95F4-5404DCCB0683}"/>
              </a:ext>
            </a:extLst>
          </p:cNvPr>
          <p:cNvPicPr>
            <a:picLocks noChangeAspect="1"/>
          </p:cNvPicPr>
          <p:nvPr/>
        </p:nvPicPr>
        <p:blipFill>
          <a:blip r:embed="rId4"/>
          <a:stretch>
            <a:fillRect/>
          </a:stretch>
        </p:blipFill>
        <p:spPr>
          <a:xfrm>
            <a:off x="6095999" y="2687790"/>
            <a:ext cx="5276850" cy="2943225"/>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3" name="Picture 2">
            <a:extLst>
              <a:ext uri="{FF2B5EF4-FFF2-40B4-BE49-F238E27FC236}">
                <a16:creationId xmlns:a16="http://schemas.microsoft.com/office/drawing/2014/main" id="{4FD6EB7C-E26A-E2B6-BCDA-544DD3248470}"/>
              </a:ext>
            </a:extLst>
          </p:cNvPr>
          <p:cNvPicPr>
            <a:picLocks noChangeAspect="1"/>
          </p:cNvPicPr>
          <p:nvPr/>
        </p:nvPicPr>
        <p:blipFill>
          <a:blip r:embed="rId2"/>
          <a:stretch>
            <a:fillRect/>
          </a:stretch>
        </p:blipFill>
        <p:spPr>
          <a:xfrm>
            <a:off x="781050" y="814387"/>
            <a:ext cx="5486400" cy="2924175"/>
          </a:xfrm>
          <a:prstGeom prst="rect">
            <a:avLst/>
          </a:prstGeom>
        </p:spPr>
      </p:pic>
      <p:pic>
        <p:nvPicPr>
          <p:cNvPr id="6" name="Picture 5">
            <a:extLst>
              <a:ext uri="{FF2B5EF4-FFF2-40B4-BE49-F238E27FC236}">
                <a16:creationId xmlns:a16="http://schemas.microsoft.com/office/drawing/2014/main" id="{4ACE6DE5-1C3D-B342-2446-55CCE40BF27A}"/>
              </a:ext>
            </a:extLst>
          </p:cNvPr>
          <p:cNvPicPr>
            <a:picLocks noChangeAspect="1"/>
          </p:cNvPicPr>
          <p:nvPr/>
        </p:nvPicPr>
        <p:blipFill>
          <a:blip r:embed="rId3"/>
          <a:stretch>
            <a:fillRect/>
          </a:stretch>
        </p:blipFill>
        <p:spPr>
          <a:xfrm>
            <a:off x="5438775" y="2752725"/>
            <a:ext cx="5276850" cy="2933700"/>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3" name="Picture 2">
            <a:extLst>
              <a:ext uri="{FF2B5EF4-FFF2-40B4-BE49-F238E27FC236}">
                <a16:creationId xmlns:a16="http://schemas.microsoft.com/office/drawing/2014/main" id="{F63D00B8-0AC8-FFCF-8A3C-1C656F93585C}"/>
              </a:ext>
            </a:extLst>
          </p:cNvPr>
          <p:cNvPicPr>
            <a:picLocks noChangeAspect="1"/>
          </p:cNvPicPr>
          <p:nvPr/>
        </p:nvPicPr>
        <p:blipFill>
          <a:blip r:embed="rId2"/>
          <a:stretch>
            <a:fillRect/>
          </a:stretch>
        </p:blipFill>
        <p:spPr>
          <a:xfrm>
            <a:off x="1085850" y="819150"/>
            <a:ext cx="4438650" cy="2857500"/>
          </a:xfrm>
          <a:prstGeom prst="rect">
            <a:avLst/>
          </a:prstGeom>
        </p:spPr>
      </p:pic>
      <p:pic>
        <p:nvPicPr>
          <p:cNvPr id="6" name="Picture 5">
            <a:extLst>
              <a:ext uri="{FF2B5EF4-FFF2-40B4-BE49-F238E27FC236}">
                <a16:creationId xmlns:a16="http://schemas.microsoft.com/office/drawing/2014/main" id="{3143FB90-EF0C-758D-3146-7634DB52A8A9}"/>
              </a:ext>
            </a:extLst>
          </p:cNvPr>
          <p:cNvPicPr>
            <a:picLocks noChangeAspect="1"/>
          </p:cNvPicPr>
          <p:nvPr/>
        </p:nvPicPr>
        <p:blipFill>
          <a:blip r:embed="rId3"/>
          <a:stretch>
            <a:fillRect/>
          </a:stretch>
        </p:blipFill>
        <p:spPr>
          <a:xfrm>
            <a:off x="5881687" y="2828925"/>
            <a:ext cx="4638675" cy="2933700"/>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Picture 3">
            <a:extLst>
              <a:ext uri="{FF2B5EF4-FFF2-40B4-BE49-F238E27FC236}">
                <a16:creationId xmlns:a16="http://schemas.microsoft.com/office/drawing/2014/main" id="{D40DB0DC-F22F-4BFC-779E-DF6D02908BED}"/>
              </a:ext>
            </a:extLst>
          </p:cNvPr>
          <p:cNvPicPr>
            <a:picLocks noChangeAspect="1"/>
          </p:cNvPicPr>
          <p:nvPr/>
        </p:nvPicPr>
        <p:blipFill>
          <a:blip r:embed="rId2"/>
          <a:stretch>
            <a:fillRect/>
          </a:stretch>
        </p:blipFill>
        <p:spPr>
          <a:xfrm>
            <a:off x="1223962" y="739775"/>
            <a:ext cx="4028137" cy="5229225"/>
          </a:xfrm>
          <a:prstGeom prst="rect">
            <a:avLst/>
          </a:prstGeom>
        </p:spPr>
      </p:pic>
      <p:pic>
        <p:nvPicPr>
          <p:cNvPr id="7" name="Picture 6">
            <a:extLst>
              <a:ext uri="{FF2B5EF4-FFF2-40B4-BE49-F238E27FC236}">
                <a16:creationId xmlns:a16="http://schemas.microsoft.com/office/drawing/2014/main" id="{5596FA75-5D55-ED92-8B1B-A0B6E06052D4}"/>
              </a:ext>
            </a:extLst>
          </p:cNvPr>
          <p:cNvPicPr>
            <a:picLocks noChangeAspect="1"/>
          </p:cNvPicPr>
          <p:nvPr/>
        </p:nvPicPr>
        <p:blipFill>
          <a:blip r:embed="rId3"/>
          <a:stretch>
            <a:fillRect/>
          </a:stretch>
        </p:blipFill>
        <p:spPr>
          <a:xfrm>
            <a:off x="5600926" y="2024062"/>
            <a:ext cx="4752975" cy="2809875"/>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D459AF24-E965-E6D9-DE1D-0CB1E7B59BB4}"/>
              </a:ext>
            </a:extLst>
          </p:cNvPr>
          <p:cNvPicPr>
            <a:picLocks noChangeAspect="1"/>
          </p:cNvPicPr>
          <p:nvPr/>
        </p:nvPicPr>
        <p:blipFill>
          <a:blip r:embed="rId2"/>
          <a:stretch>
            <a:fillRect/>
          </a:stretch>
        </p:blipFill>
        <p:spPr>
          <a:xfrm>
            <a:off x="828675" y="1771650"/>
            <a:ext cx="4495800" cy="2190750"/>
          </a:xfrm>
          <a:prstGeom prst="rect">
            <a:avLst/>
          </a:prstGeom>
        </p:spPr>
      </p:pic>
      <p:pic>
        <p:nvPicPr>
          <p:cNvPr id="6" name="Picture 5">
            <a:extLst>
              <a:ext uri="{FF2B5EF4-FFF2-40B4-BE49-F238E27FC236}">
                <a16:creationId xmlns:a16="http://schemas.microsoft.com/office/drawing/2014/main" id="{7E8E2A43-FCC6-F79A-0F2E-C5A50789EA37}"/>
              </a:ext>
            </a:extLst>
          </p:cNvPr>
          <p:cNvPicPr>
            <a:picLocks noChangeAspect="1"/>
          </p:cNvPicPr>
          <p:nvPr/>
        </p:nvPicPr>
        <p:blipFill>
          <a:blip r:embed="rId3"/>
          <a:stretch>
            <a:fillRect/>
          </a:stretch>
        </p:blipFill>
        <p:spPr>
          <a:xfrm>
            <a:off x="5605574" y="862012"/>
            <a:ext cx="5019675" cy="5000625"/>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ED22EB0D-77CB-2791-E645-4D8CEA79BA43}"/>
              </a:ext>
            </a:extLst>
          </p:cNvPr>
          <p:cNvPicPr>
            <a:picLocks noChangeAspect="1"/>
          </p:cNvPicPr>
          <p:nvPr/>
        </p:nvPicPr>
        <p:blipFill>
          <a:blip r:embed="rId2"/>
          <a:stretch>
            <a:fillRect/>
          </a:stretch>
        </p:blipFill>
        <p:spPr>
          <a:xfrm>
            <a:off x="3048000" y="833437"/>
            <a:ext cx="5353050" cy="5019675"/>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2801ED7F-ECF7-AA90-5B00-E2C9930CD69F}"/>
              </a:ext>
            </a:extLst>
          </p:cNvPr>
          <p:cNvPicPr>
            <a:picLocks noChangeAspect="1"/>
          </p:cNvPicPr>
          <p:nvPr/>
        </p:nvPicPr>
        <p:blipFill>
          <a:blip r:embed="rId2"/>
          <a:stretch>
            <a:fillRect/>
          </a:stretch>
        </p:blipFill>
        <p:spPr>
          <a:xfrm>
            <a:off x="1038225" y="966787"/>
            <a:ext cx="5057775" cy="4924425"/>
          </a:xfrm>
          <a:prstGeom prst="rect">
            <a:avLst/>
          </a:prstGeom>
        </p:spPr>
      </p:pic>
      <p:pic>
        <p:nvPicPr>
          <p:cNvPr id="7" name="Picture 6">
            <a:extLst>
              <a:ext uri="{FF2B5EF4-FFF2-40B4-BE49-F238E27FC236}">
                <a16:creationId xmlns:a16="http://schemas.microsoft.com/office/drawing/2014/main" id="{77B54FB0-FEEC-C475-2EC2-2E708F0BC74A}"/>
              </a:ext>
            </a:extLst>
          </p:cNvPr>
          <p:cNvPicPr>
            <a:picLocks noChangeAspect="1"/>
          </p:cNvPicPr>
          <p:nvPr/>
        </p:nvPicPr>
        <p:blipFill>
          <a:blip r:embed="rId3"/>
          <a:stretch>
            <a:fillRect/>
          </a:stretch>
        </p:blipFill>
        <p:spPr>
          <a:xfrm>
            <a:off x="6467475" y="1604962"/>
            <a:ext cx="4552950" cy="389572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FBC16BBF-7D73-AD9B-1AC7-10AC7EEFF6F1}"/>
              </a:ext>
            </a:extLst>
          </p:cNvPr>
          <p:cNvPicPr>
            <a:picLocks noChangeAspect="1"/>
          </p:cNvPicPr>
          <p:nvPr/>
        </p:nvPicPr>
        <p:blipFill>
          <a:blip r:embed="rId2"/>
          <a:stretch>
            <a:fillRect/>
          </a:stretch>
        </p:blipFill>
        <p:spPr>
          <a:xfrm>
            <a:off x="4238625" y="3028950"/>
            <a:ext cx="3714750" cy="8001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30" y="349624"/>
            <a:ext cx="9211796" cy="3917576"/>
          </a:xfrm>
        </p:spPr>
        <p:txBody>
          <a:bodyPr/>
          <a:lstStyle/>
          <a:p>
            <a:pPr algn="ctr"/>
            <a:r>
              <a:rPr lang="en-US" dirty="0"/>
              <a:t>2. </a:t>
            </a:r>
            <a:r>
              <a:rPr lang="en-US" sz="2400" dirty="0"/>
              <a:t>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192CFFC-7627-B782-2CE8-C01DCE443EDF}"/>
              </a:ext>
            </a:extLst>
          </p:cNvPr>
          <p:cNvPicPr>
            <a:picLocks noChangeAspect="1"/>
          </p:cNvPicPr>
          <p:nvPr/>
        </p:nvPicPr>
        <p:blipFill>
          <a:blip r:embed="rId2"/>
          <a:stretch>
            <a:fillRect/>
          </a:stretch>
        </p:blipFill>
        <p:spPr>
          <a:xfrm>
            <a:off x="5367339" y="1415863"/>
            <a:ext cx="3090861" cy="4698401"/>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959035" y="1772412"/>
            <a:ext cx="6549032" cy="165658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6376" y="823498"/>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33817" y="2622176"/>
            <a:ext cx="7005918" cy="4061012"/>
          </a:xfrm>
        </p:spPr>
        <p:txBody>
          <a:bodyPr/>
          <a:lstStyle/>
          <a:p>
            <a:pPr marL="457200" algn="just">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617B5E7-82EF-4F98-88F9-C0D5A5E823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EDA38C96-883D-497B-8F5D-D7E435243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DB488A02-ECF8-47A5-806C-8CDF9935E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0566D3B-3450-407D-9C9E-622BF0D97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4FE625F-F961-4FE5-95C8-0AE28A5D55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F54A39E9-7329-429E-AA37-598874587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180101" y="982132"/>
            <a:ext cx="6354633" cy="1303867"/>
          </a:xfrm>
        </p:spPr>
        <p:txBody>
          <a:bodyPr vert="horz" lIns="91440" tIns="45720" rIns="91440" bIns="45720" rtlCol="0" anchor="ctr">
            <a:normAutofit/>
          </a:bodyPr>
          <a:lstStyle/>
          <a:p>
            <a:r>
              <a:rPr lang="en-US" sz="4100"/>
              <a:t>Data Description of Data-set</a:t>
            </a:r>
            <a:endParaRPr lang="en-US" sz="4100" b="1"/>
          </a:p>
        </p:txBody>
      </p:sp>
      <p:cxnSp>
        <p:nvCxnSpPr>
          <p:cNvPr id="29" name="Straight Connector 28">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167385" y="2556932"/>
            <a:ext cx="6380065" cy="3318936"/>
          </a:xfrm>
        </p:spPr>
        <p:txBody>
          <a:bodyPr vert="horz" lIns="91440" tIns="45720" rIns="91440" bIns="45720" rtlCol="0" anchor="t">
            <a:normAutofit/>
          </a:bodyPr>
          <a:lstStyle/>
          <a:p>
            <a:pPr marL="342900" indent="-342900"/>
            <a:r>
              <a:rPr lang="en-US"/>
              <a:t>The fake_news dataset contains 21417 records (rows) and 4 features (columns)</a:t>
            </a:r>
          </a:p>
          <a:p>
            <a:pPr marL="342900" indent="-342900"/>
            <a:r>
              <a:rPr lang="en-US"/>
              <a:t>The true_news dataset contains 23481 records (rows) and 4 features (columns) </a:t>
            </a:r>
          </a:p>
          <a:p>
            <a:pPr marL="342900" indent="-342900"/>
            <a:endParaRPr lang="en-US"/>
          </a:p>
          <a:p>
            <a:pPr marL="342900" marR="0" lvl="0" indent="-342900" fontAlgn="auto">
              <a:tabLst/>
              <a:defRPr/>
            </a:pPr>
            <a:endParaRPr lang="en-US"/>
          </a:p>
          <a:p>
            <a:pPr marL="0" marR="0" lvl="0" indent="0" fontAlgn="auto">
              <a:tabLst/>
              <a:defRPr/>
            </a:pPr>
            <a:endParaRPr lang="en-US"/>
          </a:p>
          <a:p>
            <a:pPr marL="0" marR="0" lvl="0" indent="0" fontAlgn="auto">
              <a:tabLst/>
              <a:defRPr/>
            </a:pPr>
            <a:endParaRPr lang="en-US"/>
          </a:p>
          <a:p>
            <a:pPr marL="0" marR="0" lvl="0" indent="0" fontAlgn="auto">
              <a:tabLst/>
              <a:defRPr/>
            </a:pPr>
            <a:endParaRPr lang="en-US"/>
          </a:p>
          <a:p>
            <a:pPr marL="0" marR="0" lvl="0" indent="0" fontAlgn="auto">
              <a:tabLst/>
              <a:defRPr/>
            </a:pPr>
            <a:endParaRPr lang="en-US"/>
          </a:p>
        </p:txBody>
      </p:sp>
      <p:pic>
        <p:nvPicPr>
          <p:cNvPr id="4" name="Picture 3">
            <a:extLst>
              <a:ext uri="{FF2B5EF4-FFF2-40B4-BE49-F238E27FC236}">
                <a16:creationId xmlns:a16="http://schemas.microsoft.com/office/drawing/2014/main" id="{AC9F1F39-4802-3E98-54AC-93065A1C7A9A}"/>
              </a:ext>
            </a:extLst>
          </p:cNvPr>
          <p:cNvPicPr>
            <a:picLocks noChangeAspect="1"/>
          </p:cNvPicPr>
          <p:nvPr/>
        </p:nvPicPr>
        <p:blipFill rotWithShape="1">
          <a:blip r:embed="rId5"/>
          <a:srcRect l="5345" r="17718" b="4"/>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7" name="Picture 6">
            <a:extLst>
              <a:ext uri="{FF2B5EF4-FFF2-40B4-BE49-F238E27FC236}">
                <a16:creationId xmlns:a16="http://schemas.microsoft.com/office/drawing/2014/main" id="{F46250EC-6546-57C7-F380-4F1448C72CBB}"/>
              </a:ext>
            </a:extLst>
          </p:cNvPr>
          <p:cNvPicPr>
            <a:picLocks noChangeAspect="1"/>
          </p:cNvPicPr>
          <p:nvPr/>
        </p:nvPicPr>
        <p:blipFill rotWithShape="1">
          <a:blip r:embed="rId6"/>
          <a:srcRect l="12901" r="10402"/>
          <a:stretch/>
        </p:blipFill>
        <p:spPr>
          <a:xfrm>
            <a:off x="8135453" y="3631646"/>
            <a:ext cx="2843021" cy="2066544"/>
          </a:xfrm>
          <a:prstGeom prst="rect">
            <a:avLst/>
          </a:prstGeom>
          <a:ln w="57150" cmpd="thickThin">
            <a:solidFill>
              <a:schemeClr val="tx1">
                <a:lumMod val="50000"/>
                <a:lumOff val="50000"/>
              </a:schemeClr>
            </a:solidFill>
            <a:miter lim="800000"/>
          </a:ln>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353901" y="5934456"/>
            <a:ext cx="542697" cy="279400"/>
          </a:xfrm>
        </p:spPr>
        <p:txBody>
          <a:bodyPr vert="horz" lIns="91440" tIns="45720" rIns="91440" bIns="45720" rtlCol="0" anchor="ctr">
            <a:normAutofit/>
          </a:bodyPr>
          <a:lstStyle/>
          <a:p>
            <a:pPr>
              <a:spcAft>
                <a:spcPts val="600"/>
              </a:spcAft>
            </a:pPr>
            <a:fld id="{48F63A3B-78C7-47BE-AE5E-E10140E04643}" type="slidenum">
              <a:rPr lang="en-US" b="0" i="0" kern="1200" dirty="0">
                <a:solidFill>
                  <a:schemeClr val="tx1"/>
                </a:solidFill>
                <a:effectLst/>
                <a:latin typeface="+mn-lt"/>
                <a:ea typeface="+mn-ea"/>
                <a:cs typeface="+mn-cs"/>
              </a:rPr>
              <a:pPr>
                <a:spcAft>
                  <a:spcPts val="600"/>
                </a:spcAft>
              </a:pPr>
              <a:t>7</a:t>
            </a:fld>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3" name="Picture 2">
            <a:extLst>
              <a:ext uri="{FF2B5EF4-FFF2-40B4-BE49-F238E27FC236}">
                <a16:creationId xmlns:a16="http://schemas.microsoft.com/office/drawing/2014/main" id="{3C390B23-113A-3D4D-CA8D-21BD731E7E48}"/>
              </a:ext>
            </a:extLst>
          </p:cNvPr>
          <p:cNvPicPr>
            <a:picLocks noChangeAspect="1"/>
          </p:cNvPicPr>
          <p:nvPr/>
        </p:nvPicPr>
        <p:blipFill>
          <a:blip r:embed="rId3"/>
          <a:stretch>
            <a:fillRect/>
          </a:stretch>
        </p:blipFill>
        <p:spPr>
          <a:xfrm>
            <a:off x="2836069" y="1649134"/>
            <a:ext cx="6519862" cy="4450332"/>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5129</TotalTime>
  <Words>698</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Arial Black</vt:lpstr>
      <vt:lpstr>Calibri</vt:lpstr>
      <vt:lpstr>Garamond</vt:lpstr>
      <vt:lpstr>Georgia</vt:lpstr>
      <vt:lpstr>Helvetica Neue</vt:lpstr>
      <vt:lpstr>Symbol</vt:lpstr>
      <vt:lpstr>Wingdings</vt:lpstr>
      <vt:lpstr>Organic</vt:lpstr>
      <vt:lpstr>              FAKE NEWS DETECTION</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2. Comparing Actual and Prediction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Subhashchandra Pandey</cp:lastModifiedBy>
  <cp:revision>262</cp:revision>
  <dcterms:created xsi:type="dcterms:W3CDTF">2022-08-31T15:26:21Z</dcterms:created>
  <dcterms:modified xsi:type="dcterms:W3CDTF">2022-12-11T07:12:08Z</dcterms:modified>
</cp:coreProperties>
</file>