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24"/>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8" r:id="rId15"/>
    <p:sldId id="281" r:id="rId16"/>
    <p:sldId id="294" r:id="rId17"/>
    <p:sldId id="295" r:id="rId18"/>
    <p:sldId id="291" r:id="rId19"/>
    <p:sldId id="288" r:id="rId20"/>
    <p:sldId id="289" r:id="rId21"/>
    <p:sldId id="290" r:id="rId22"/>
    <p:sldId id="29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3BC5"/>
    <a:srgbClr val="DD9F43"/>
    <a:srgbClr val="CA8E36"/>
    <a:srgbClr val="B88C00"/>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1FFDBE-D76C-41C8-B644-3CA4B44845FE}" type="datetimeFigureOut">
              <a:rPr lang="en-IN" smtClean="0"/>
              <a:t>11-12-2022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F76B6-669C-4426-B87B-E39D81F3A301}" type="slidenum">
              <a:rPr lang="en-IN" smtClean="0"/>
              <a:t>‹#›</a:t>
            </a:fld>
            <a:endParaRPr lang="en-IN"/>
          </a:p>
        </p:txBody>
      </p:sp>
    </p:spTree>
    <p:extLst>
      <p:ext uri="{BB962C8B-B14F-4D97-AF65-F5344CB8AC3E}">
        <p14:creationId xmlns:p14="http://schemas.microsoft.com/office/powerpoint/2010/main" val="3074836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AF76B6-669C-4426-B87B-E39D81F3A301}" type="slidenum">
              <a:rPr lang="en-IN" smtClean="0"/>
              <a:t>14</a:t>
            </a:fld>
            <a:endParaRPr lang="en-IN"/>
          </a:p>
        </p:txBody>
      </p:sp>
    </p:spTree>
    <p:extLst>
      <p:ext uri="{BB962C8B-B14F-4D97-AF65-F5344CB8AC3E}">
        <p14:creationId xmlns:p14="http://schemas.microsoft.com/office/powerpoint/2010/main" val="2107012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11-12-2022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518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11-12-2022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664207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11-12-2022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185939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11-12-2022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62389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11-12-2022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374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3B8124-6683-41B0-AAF9-862FE4D03957}" type="datetimeFigureOut">
              <a:rPr lang="en-IN" smtClean="0"/>
              <a:t>11-12-2022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51165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3B8124-6683-41B0-AAF9-862FE4D03957}" type="datetimeFigureOut">
              <a:rPr lang="en-IN" smtClean="0"/>
              <a:t>11-12-2022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158615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3B8124-6683-41B0-AAF9-862FE4D03957}" type="datetimeFigureOut">
              <a:rPr lang="en-IN" smtClean="0"/>
              <a:t>11-12-2022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142151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3B8124-6683-41B0-AAF9-862FE4D03957}" type="datetimeFigureOut">
              <a:rPr lang="en-IN" smtClean="0"/>
              <a:t>11-12-2022</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574517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3B8124-6683-41B0-AAF9-862FE4D03957}" type="datetimeFigureOut">
              <a:rPr lang="en-IN" smtClean="0"/>
              <a:t>11-12-2022</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1116155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11-12-2022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277158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3B8124-6683-41B0-AAF9-862FE4D03957}" type="datetimeFigureOut">
              <a:rPr lang="en-IN" smtClean="0"/>
              <a:t>11-12-2022</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F2C6506-E204-4C7A-96CD-D9E64D3360BB}"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7089194"/>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D68A999-4618-489E-AA36-C98A82F02328}"/>
              </a:ext>
            </a:extLst>
          </p:cNvPr>
          <p:cNvSpPr txBox="1"/>
          <p:nvPr/>
        </p:nvSpPr>
        <p:spPr>
          <a:xfrm>
            <a:off x="559836" y="65315"/>
            <a:ext cx="11168743" cy="707886"/>
          </a:xfrm>
          <a:prstGeom prst="rect">
            <a:avLst/>
          </a:prstGeom>
          <a:noFill/>
        </p:spPr>
        <p:txBody>
          <a:bodyPr wrap="square">
            <a:spAutoFit/>
          </a:bodyPr>
          <a:lstStyle/>
          <a:p>
            <a:pPr algn="ctr"/>
            <a:r>
              <a:rPr lang="en-US" sz="4000" b="1" u="sng" spc="50" dirty="0">
                <a:ln w="0"/>
                <a:solidFill>
                  <a:schemeClr val="accent2"/>
                </a:solidFill>
                <a:effectLst>
                  <a:innerShdw blurRad="63500" dist="50800" dir="13500000">
                    <a:srgbClr val="000000">
                      <a:alpha val="50000"/>
                    </a:srgbClr>
                  </a:innerShdw>
                </a:effectLst>
                <a:latin typeface="Bookman Old Style" panose="02050604050505020204" pitchFamily="18" charset="0"/>
              </a:rPr>
              <a:t>Malignant Comments Classification</a:t>
            </a:r>
            <a:endParaRPr lang="en-IN" sz="4000" b="1" u="sng" spc="50" dirty="0">
              <a:ln w="0"/>
              <a:solidFill>
                <a:schemeClr val="accent2"/>
              </a:solidFill>
              <a:effectLst>
                <a:innerShdw blurRad="63500" dist="50800" dir="13500000">
                  <a:srgbClr val="000000">
                    <a:alpha val="50000"/>
                  </a:srgbClr>
                </a:innerShdw>
              </a:effectLst>
              <a:latin typeface="Bookman Old Style" panose="02050604050505020204" pitchFamily="18" charset="0"/>
            </a:endParaRPr>
          </a:p>
        </p:txBody>
      </p:sp>
      <p:sp>
        <p:nvSpPr>
          <p:cNvPr id="13" name="TextBox 12">
            <a:extLst>
              <a:ext uri="{FF2B5EF4-FFF2-40B4-BE49-F238E27FC236}">
                <a16:creationId xmlns:a16="http://schemas.microsoft.com/office/drawing/2014/main" id="{25C3F461-4537-432D-9499-912611C87F86}"/>
              </a:ext>
            </a:extLst>
          </p:cNvPr>
          <p:cNvSpPr txBox="1"/>
          <p:nvPr/>
        </p:nvSpPr>
        <p:spPr>
          <a:xfrm>
            <a:off x="2728232" y="6326154"/>
            <a:ext cx="8748421" cy="523220"/>
          </a:xfrm>
          <a:prstGeom prst="rect">
            <a:avLst/>
          </a:prstGeom>
          <a:noFill/>
        </p:spPr>
        <p:txBody>
          <a:bodyPr wrap="square">
            <a:spAutoFit/>
          </a:bodyPr>
          <a:lstStyle/>
          <a:p>
            <a:r>
              <a:rPr lang="en-US" sz="2800" b="1" spc="50" dirty="0">
                <a:ln w="0"/>
                <a:solidFill>
                  <a:srgbClr val="FF0000"/>
                </a:solidFill>
                <a:effectLst>
                  <a:innerShdw blurRad="63500" dist="50800" dir="13500000">
                    <a:srgbClr val="000000">
                      <a:alpha val="50000"/>
                    </a:srgbClr>
                  </a:innerShdw>
                </a:effectLst>
                <a:latin typeface="Bookman Old Style" panose="02050604050505020204" pitchFamily="18" charset="0"/>
              </a:rPr>
              <a:t>Submitted By: Subhashchandra Pandey</a:t>
            </a:r>
            <a:endParaRPr lang="en-IN" sz="2800" b="1" spc="50" dirty="0">
              <a:ln w="0"/>
              <a:solidFill>
                <a:srgbClr val="FF0000"/>
              </a:solidFill>
              <a:effectLst>
                <a:innerShdw blurRad="63500" dist="50800" dir="13500000">
                  <a:srgbClr val="000000">
                    <a:alpha val="50000"/>
                  </a:srgbClr>
                </a:innerShdw>
              </a:effectLst>
              <a:latin typeface="Bookman Old Style" panose="02050604050505020204" pitchFamily="18" charset="0"/>
            </a:endParaRPr>
          </a:p>
        </p:txBody>
      </p:sp>
      <p:pic>
        <p:nvPicPr>
          <p:cNvPr id="2" name="Picture 1">
            <a:extLst>
              <a:ext uri="{FF2B5EF4-FFF2-40B4-BE49-F238E27FC236}">
                <a16:creationId xmlns:a16="http://schemas.microsoft.com/office/drawing/2014/main" id="{37398879-0CB5-323F-B6DF-6699DAB964B9}"/>
              </a:ext>
            </a:extLst>
          </p:cNvPr>
          <p:cNvPicPr>
            <a:picLocks noChangeAspect="1"/>
          </p:cNvPicPr>
          <p:nvPr/>
        </p:nvPicPr>
        <p:blipFill>
          <a:blip r:embed="rId2"/>
          <a:stretch>
            <a:fillRect/>
          </a:stretch>
        </p:blipFill>
        <p:spPr>
          <a:xfrm>
            <a:off x="2728232" y="1568690"/>
            <a:ext cx="6560618" cy="3720619"/>
          </a:xfrm>
          <a:prstGeom prst="rect">
            <a:avLst/>
          </a:prstGeom>
        </p:spPr>
      </p:pic>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410547" y="65314"/>
            <a:ext cx="11263293"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Visualizations</a:t>
            </a:r>
            <a:endParaRPr lang="en-IN" sz="3200" u="sng" dirty="0">
              <a:solidFill>
                <a:srgbClr val="002060"/>
              </a:solidFill>
              <a:latin typeface="Bookman Old Style" panose="02050604050505020204" pitchFamily="18" charset="0"/>
            </a:endParaRPr>
          </a:p>
        </p:txBody>
      </p:sp>
      <p:pic>
        <p:nvPicPr>
          <p:cNvPr id="3082" name="Picture 10">
            <a:extLst>
              <a:ext uri="{FF2B5EF4-FFF2-40B4-BE49-F238E27FC236}">
                <a16:creationId xmlns:a16="http://schemas.microsoft.com/office/drawing/2014/main" id="{4F40CBFF-A520-4F91-AAFB-081C60BFDE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1088405"/>
            <a:ext cx="5209203" cy="428625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B564B30B-23E7-4D8A-88FA-9DB97D1FD7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088405"/>
            <a:ext cx="5619750" cy="4286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9AA2086-2E78-4788-9B2F-C0553E0808EB}"/>
              </a:ext>
            </a:extLst>
          </p:cNvPr>
          <p:cNvSpPr txBox="1"/>
          <p:nvPr/>
        </p:nvSpPr>
        <p:spPr>
          <a:xfrm>
            <a:off x="587828" y="5812971"/>
            <a:ext cx="10571584"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malignant and highly malignant comments respectively.</a:t>
            </a:r>
            <a:endParaRPr lang="en-IN" dirty="0">
              <a:latin typeface="Century" panose="02040604050505020304" pitchFamily="18" charset="0"/>
            </a:endParaRPr>
          </a:p>
        </p:txBody>
      </p:sp>
    </p:spTree>
    <p:extLst>
      <p:ext uri="{BB962C8B-B14F-4D97-AF65-F5344CB8AC3E}">
        <p14:creationId xmlns:p14="http://schemas.microsoft.com/office/powerpoint/2010/main" val="333367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625151" y="233265"/>
            <a:ext cx="11178073"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Visualizations</a:t>
            </a:r>
            <a:endParaRPr lang="en-IN" sz="3200" u="sng" dirty="0">
              <a:solidFill>
                <a:schemeClr val="accent2">
                  <a:lumMod val="50000"/>
                </a:schemeClr>
              </a:solidFill>
              <a:latin typeface="Bookman Old Style" panose="02050604050505020204" pitchFamily="18" charset="0"/>
            </a:endParaRPr>
          </a:p>
        </p:txBody>
      </p:sp>
      <p:pic>
        <p:nvPicPr>
          <p:cNvPr id="3" name="Picture 2">
            <a:extLst>
              <a:ext uri="{FF2B5EF4-FFF2-40B4-BE49-F238E27FC236}">
                <a16:creationId xmlns:a16="http://schemas.microsoft.com/office/drawing/2014/main" id="{0DA6A0EE-439F-4805-904C-85DCB29EC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638" y="987295"/>
            <a:ext cx="5619750" cy="42862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03309B6-112C-49CE-99CD-E5DEFEC98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2612" y="987295"/>
            <a:ext cx="5619750" cy="42862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0D6A2C7-88AC-4277-A164-858EC9E8D6CF}"/>
              </a:ext>
            </a:extLst>
          </p:cNvPr>
          <p:cNvSpPr txBox="1"/>
          <p:nvPr/>
        </p:nvSpPr>
        <p:spPr>
          <a:xfrm>
            <a:off x="877078" y="5654351"/>
            <a:ext cx="10776857"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rude and threat comments respectively.</a:t>
            </a:r>
            <a:endParaRPr lang="en-IN" dirty="0">
              <a:latin typeface="Century" panose="02040604050505020304" pitchFamily="18" charset="0"/>
            </a:endParaRPr>
          </a:p>
        </p:txBody>
      </p:sp>
    </p:spTree>
    <p:extLst>
      <p:ext uri="{BB962C8B-B14F-4D97-AF65-F5344CB8AC3E}">
        <p14:creationId xmlns:p14="http://schemas.microsoft.com/office/powerpoint/2010/main" val="348372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559837" y="1"/>
            <a:ext cx="11140751" cy="584775"/>
          </a:xfrm>
          <a:prstGeom prst="rect">
            <a:avLst/>
          </a:prstGeom>
          <a:noFill/>
        </p:spPr>
        <p:txBody>
          <a:bodyPr wrap="square">
            <a:spAutoFit/>
          </a:bodyPr>
          <a:lstStyle/>
          <a:p>
            <a:pPr algn="ctr"/>
            <a:r>
              <a:rPr lang="en-US" sz="3200" u="sng" dirty="0">
                <a:solidFill>
                  <a:schemeClr val="accent2">
                    <a:lumMod val="50000"/>
                  </a:schemeClr>
                </a:solidFill>
                <a:latin typeface="Bookman Old Style" panose="02050604050505020204" pitchFamily="18" charset="0"/>
              </a:rPr>
              <a:t>Visualizations</a:t>
            </a:r>
            <a:endParaRPr lang="en-IN" sz="3200" u="sng" dirty="0">
              <a:solidFill>
                <a:schemeClr val="accent2">
                  <a:lumMod val="50000"/>
                </a:schemeClr>
              </a:solidFill>
              <a:latin typeface="Bookman Old Style" panose="02050604050505020204" pitchFamily="18" charset="0"/>
            </a:endParaRPr>
          </a:p>
        </p:txBody>
      </p:sp>
      <p:pic>
        <p:nvPicPr>
          <p:cNvPr id="2" name="Picture 2">
            <a:extLst>
              <a:ext uri="{FF2B5EF4-FFF2-40B4-BE49-F238E27FC236}">
                <a16:creationId xmlns:a16="http://schemas.microsoft.com/office/drawing/2014/main" id="{08534D4C-C52B-45E2-953A-37EDE4AF4F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321" y="893989"/>
            <a:ext cx="5619750" cy="428625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B30B63AB-0878-47F5-AB45-C62C34B3A7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3929" y="893989"/>
            <a:ext cx="5619750" cy="42862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41F8AAF-986A-481A-8FF9-55D9744D9BB2}"/>
              </a:ext>
            </a:extLst>
          </p:cNvPr>
          <p:cNvSpPr txBox="1"/>
          <p:nvPr/>
        </p:nvSpPr>
        <p:spPr>
          <a:xfrm>
            <a:off x="1119673" y="5589038"/>
            <a:ext cx="10580915"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rude and threat comments respectively.</a:t>
            </a:r>
            <a:endParaRPr lang="en-IN" dirty="0">
              <a:latin typeface="Century" panose="02040604050505020304" pitchFamily="18" charset="0"/>
            </a:endParaRPr>
          </a:p>
        </p:txBody>
      </p:sp>
    </p:spTree>
    <p:extLst>
      <p:ext uri="{BB962C8B-B14F-4D97-AF65-F5344CB8AC3E}">
        <p14:creationId xmlns:p14="http://schemas.microsoft.com/office/powerpoint/2010/main" val="3558094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CFC9789-57F4-4B9C-ABAA-6F7C8BADC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9B54F538-07DE-4652-B506-5D16E3EBB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03D56195-A6AC-4958-8B87-F7D009353E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038B8727-D318-4B70-B353-C390602FF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B0C8367-28B6-4EF1-B182-01BEC9872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95985F55-E716-413D-8A24-783AB4C92437}"/>
              </a:ext>
            </a:extLst>
          </p:cNvPr>
          <p:cNvSpPr txBox="1"/>
          <p:nvPr/>
        </p:nvSpPr>
        <p:spPr>
          <a:xfrm>
            <a:off x="492370" y="516835"/>
            <a:ext cx="3084844" cy="2103875"/>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600" u="sng" spc="-50">
                <a:solidFill>
                  <a:srgbClr val="FFFFFF"/>
                </a:solidFill>
                <a:latin typeface="+mj-lt"/>
                <a:ea typeface="+mj-ea"/>
                <a:cs typeface="+mj-cs"/>
              </a:rPr>
              <a:t>Correlation between features and labels</a:t>
            </a:r>
          </a:p>
        </p:txBody>
      </p:sp>
      <p:sp>
        <p:nvSpPr>
          <p:cNvPr id="3" name="Rectangle 2">
            <a:extLst>
              <a:ext uri="{FF2B5EF4-FFF2-40B4-BE49-F238E27FC236}">
                <a16:creationId xmlns:a16="http://schemas.microsoft.com/office/drawing/2014/main" id="{14115550-28F2-4D64-9215-995374645989}"/>
              </a:ext>
            </a:extLst>
          </p:cNvPr>
          <p:cNvSpPr/>
          <p:nvPr/>
        </p:nvSpPr>
        <p:spPr>
          <a:xfrm>
            <a:off x="492371" y="2653800"/>
            <a:ext cx="3084844" cy="33355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0" tIns="45720" rIns="0" bIns="45720" rtlCol="0">
            <a:normAutofit/>
          </a:bodyPr>
          <a:lstStyle/>
          <a:p>
            <a:pPr marL="285750" indent="-285750" defTabSz="914400">
              <a:lnSpc>
                <a:spcPct val="90000"/>
              </a:lnSpc>
              <a:spcAft>
                <a:spcPts val="600"/>
              </a:spcAft>
              <a:buClr>
                <a:schemeClr val="accent1"/>
              </a:buClr>
              <a:buFont typeface="Calibri" panose="020F0502020204030204" pitchFamily="34" charset="0"/>
              <a:buChar char="v"/>
            </a:pPr>
            <a:r>
              <a:rPr lang="en-US" sz="1500" b="0" i="0">
                <a:solidFill>
                  <a:srgbClr val="FFFFFF"/>
                </a:solidFill>
                <a:effectLst/>
              </a:rPr>
              <a:t>This heatmap shows the correlation matrix of the data. We can observe the relation between one feature to other and relation between features and label.</a:t>
            </a:r>
          </a:p>
          <a:p>
            <a:pPr marL="285750" indent="-285750" defTabSz="914400">
              <a:lnSpc>
                <a:spcPct val="90000"/>
              </a:lnSpc>
              <a:spcAft>
                <a:spcPts val="600"/>
              </a:spcAft>
              <a:buClr>
                <a:schemeClr val="accent1"/>
              </a:buClr>
              <a:buFont typeface="Calibri" panose="020F0502020204030204" pitchFamily="34" charset="0"/>
              <a:buChar char="v"/>
            </a:pPr>
            <a:r>
              <a:rPr lang="en-US" sz="1500" b="0" i="0">
                <a:solidFill>
                  <a:srgbClr val="FFFFFF"/>
                </a:solidFill>
                <a:effectLst/>
              </a:rPr>
              <a:t>From the heat map we can observe the features have some strong relation with each other. We can also observe multicollinearity problem.</a:t>
            </a:r>
          </a:p>
        </p:txBody>
      </p:sp>
      <p:sp>
        <p:nvSpPr>
          <p:cNvPr id="21" name="Rectangle 20">
            <a:extLst>
              <a:ext uri="{FF2B5EF4-FFF2-40B4-BE49-F238E27FC236}">
                <a16:creationId xmlns:a16="http://schemas.microsoft.com/office/drawing/2014/main" id="{649E3F4C-17F5-49E4-B05F-80C6B348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E6BD905F-5625-4DA0-BA4D-6D7C62C5D112}"/>
              </a:ext>
            </a:extLst>
          </p:cNvPr>
          <p:cNvPicPr>
            <a:picLocks noChangeAspect="1"/>
          </p:cNvPicPr>
          <p:nvPr/>
        </p:nvPicPr>
        <p:blipFill>
          <a:blip r:embed="rId2"/>
          <a:stretch>
            <a:fillRect/>
          </a:stretch>
        </p:blipFill>
        <p:spPr>
          <a:xfrm>
            <a:off x="4742017" y="1381078"/>
            <a:ext cx="6798082" cy="4095844"/>
          </a:xfrm>
          <a:prstGeom prst="rect">
            <a:avLst/>
          </a:prstGeom>
        </p:spPr>
      </p:pic>
    </p:spTree>
    <p:extLst>
      <p:ext uri="{BB962C8B-B14F-4D97-AF65-F5344CB8AC3E}">
        <p14:creationId xmlns:p14="http://schemas.microsoft.com/office/powerpoint/2010/main" val="3331079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84775"/>
          </a:xfrm>
          <a:prstGeom prst="rect">
            <a:avLst/>
          </a:prstGeom>
          <a:noFill/>
        </p:spPr>
        <p:txBody>
          <a:bodyPr wrap="square">
            <a:spAutoFit/>
          </a:bodyPr>
          <a:lstStyle/>
          <a:p>
            <a:r>
              <a:rPr lang="en-US" sz="3200" u="sng" dirty="0">
                <a:solidFill>
                  <a:schemeClr val="accent2">
                    <a:lumMod val="50000"/>
                  </a:schemeClr>
                </a:solidFill>
                <a:latin typeface="Bookman Old Style" panose="02050604050505020204" pitchFamily="18" charset="0"/>
              </a:rPr>
              <a:t>Data Analysis Steps done</a:t>
            </a:r>
            <a:endParaRPr lang="en-IN" sz="3200" u="sng" dirty="0">
              <a:solidFill>
                <a:schemeClr val="accent2">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886408"/>
            <a:ext cx="11224726" cy="5632311"/>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extracted some features and removed the feature “Id”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Done text pre-processing </a:t>
            </a:r>
            <a:r>
              <a:rPr lang="en-IN" sz="1800" dirty="0">
                <a:effectLst/>
                <a:latin typeface="Century" panose="02040604050505020304" pitchFamily="18" charset="0"/>
                <a:ea typeface="Times New Roman" panose="02020603050405020304" pitchFamily="18" charset="0"/>
                <a:cs typeface="Calibri" panose="020F0502020204030204" pitchFamily="34" charset="0"/>
              </a:rPr>
              <a:t>techniques like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Removing Punctuations and other special characters,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Splitting the comments into individual words,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Removing Stop Words,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Stemming and Lemmatization. </a:t>
            </a:r>
            <a:endParaRPr lang="en-IN" dirty="0">
              <a:latin typeface="Century" panose="02040604050505020304" pitchFamily="18" charset="0"/>
              <a:ea typeface="Times New Roman" panose="02020603050405020304" pitchFamily="18" charset="0"/>
              <a:cs typeface="Calibri" panose="020F0502020204030204" pitchFamily="34" charset="0"/>
            </a:endParaRPr>
          </a:p>
          <a:p>
            <a:pPr lvl="1" algn="just"/>
            <a:endParaRPr lang="en-IN" dirty="0">
              <a:effectLst/>
              <a:latin typeface="Century" panose="02040604050505020304" pitchFamily="18"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Times New Roman" panose="02020603050405020304" pitchFamily="18" charset="0"/>
                <a:cs typeface="Calibri" panose="020F0502020204030204" pitchFamily="34" charset="0"/>
              </a:rPr>
              <a:t>Then created new column as </a:t>
            </a:r>
            <a:r>
              <a:rPr lang="en-IN" sz="1800"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sz="1800" dirty="0">
                <a:effectLst/>
                <a:latin typeface="Century" panose="02040604050505020304" pitchFamily="18" charset="0"/>
                <a:ea typeface="Times New Roman" panose="02020603050405020304" pitchFamily="18" charset="0"/>
                <a:cs typeface="Calibri" panose="020F0502020204030204" pitchFamily="34" charset="0"/>
              </a:rPr>
              <a:t> after cleaning the data. All these steps were done on both train and test datasets. </a:t>
            </a:r>
            <a:r>
              <a:rPr lang="en-US" dirty="0">
                <a:latin typeface="Century" panose="02040604050505020304" pitchFamily="18" charset="0"/>
              </a:rPr>
              <a:t>Used Pearson’s correlation coefficient and heat map to check the correlation. </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v"/>
            </a:pPr>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Balanced the data using </a:t>
            </a:r>
            <a:r>
              <a:rPr lang="en-US" dirty="0" err="1">
                <a:latin typeface="Century" panose="02040604050505020304" pitchFamily="18" charset="0"/>
              </a:rPr>
              <a:t>Randomoversampler</a:t>
            </a:r>
            <a:r>
              <a:rPr lang="en-US" dirty="0">
                <a:latin typeface="Century" panose="02040604050505020304" pitchFamily="18" charset="0"/>
              </a:rPr>
              <a:t> mechanism.</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84775"/>
          </a:xfrm>
          <a:prstGeom prst="rect">
            <a:avLst/>
          </a:prstGeom>
          <a:noFill/>
        </p:spPr>
        <p:txBody>
          <a:bodyPr wrap="square">
            <a:spAutoFit/>
          </a:bodyPr>
          <a:lstStyle/>
          <a:p>
            <a:r>
              <a:rPr lang="en-US" sz="3200" u="sng" dirty="0">
                <a:solidFill>
                  <a:schemeClr val="accent2">
                    <a:lumMod val="50000"/>
                  </a:schemeClr>
                </a:solidFill>
                <a:latin typeface="Bookman Old Style" panose="02050604050505020204" pitchFamily="18" charset="0"/>
              </a:rPr>
              <a:t>Model Building:</a:t>
            </a:r>
            <a:endParaRPr lang="en-IN" sz="3200" u="sng" dirty="0">
              <a:solidFill>
                <a:schemeClr val="accent2">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5413983"/>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In this project there were 6 features which defines the type of comment like malignant, hate, abuse, threat, loathe but we created another feature named as “label” which is combined of all the above features and contains the labelled data into the format of 0 and 1 where 0 represents “NO” and 1 represents “Yes”. In this NLP based project we need to predict the multiple labels which are binary. I have converted text into feature vectors using TF-IDF vectorizer and separated our feature and labels. Also, before building the model, I made sure that the input data is cleaned and scaled before it was fed into the machine learning models.</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used remaining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classification algorithms used on training the data are as follows:</a:t>
            </a: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Logistic Regression</a:t>
            </a:r>
          </a:p>
          <a:p>
            <a:pPr marL="800100" lvl="1" indent="-342900" algn="just">
              <a:lnSpc>
                <a:spcPct val="107000"/>
              </a:lnSpc>
              <a:buFont typeface="+mj-lt"/>
              <a:buAutoNum type="arabicPeriod"/>
            </a:pPr>
            <a:r>
              <a:rPr lang="en-IN" dirty="0" err="1">
                <a:effectLst/>
                <a:latin typeface="Century" panose="02040604050505020304" pitchFamily="18" charset="0"/>
                <a:ea typeface="Calibri" panose="020F0502020204030204" pitchFamily="34" charset="0"/>
                <a:cs typeface="Times New Roman" panose="02020603050405020304" pitchFamily="18" charset="0"/>
              </a:rPr>
              <a:t>MultinomialNB</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err="1">
                <a:effectLst/>
                <a:latin typeface="Century" panose="02040604050505020304" pitchFamily="18" charset="0"/>
                <a:ea typeface="Calibri" panose="020F0502020204030204" pitchFamily="34" charset="0"/>
                <a:cs typeface="Times New Roman" panose="02020603050405020304" pitchFamily="18" charset="0"/>
              </a:rPr>
              <a:t>LightGBM</a:t>
            </a:r>
            <a:r>
              <a:rPr lang="en-IN" dirty="0">
                <a:effectLst/>
                <a:latin typeface="Century" panose="02040604050505020304" pitchFamily="18" charset="0"/>
                <a:ea typeface="Calibri" panose="020F0502020204030204" pitchFamily="34" charset="0"/>
                <a:cs typeface="Times New Roman" panose="02020603050405020304" pitchFamily="18" charset="0"/>
              </a:rPr>
              <a:t> Classifier</a:t>
            </a:r>
          </a:p>
          <a:p>
            <a:pPr marL="800100" lvl="1" indent="-342900" algn="just">
              <a:lnSpc>
                <a:spcPct val="107000"/>
              </a:lnSpc>
              <a:buFont typeface="+mj-lt"/>
              <a:buAutoNum type="arabicPeriod"/>
            </a:pPr>
            <a:r>
              <a:rPr lang="en-IN" dirty="0" err="1">
                <a:effectLst/>
                <a:latin typeface="Century" panose="02040604050505020304" pitchFamily="18" charset="0"/>
                <a:ea typeface="Calibri" panose="020F0502020204030204" pitchFamily="34" charset="0"/>
                <a:cs typeface="Times New Roman" panose="02020603050405020304" pitchFamily="18" charset="0"/>
              </a:rPr>
              <a:t>LinearSVC</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Gradient Boosting Classifier</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Classifier</a:t>
            </a:r>
          </a:p>
          <a:p>
            <a:pPr marL="800100" lvl="1" indent="-342900" algn="just">
              <a:lnSpc>
                <a:spcPct val="107000"/>
              </a:lnSpc>
              <a:spcAft>
                <a:spcPts val="800"/>
              </a:spcAft>
              <a:buFont typeface="+mj-lt"/>
              <a:buAutoNum type="arabicPeriod"/>
            </a:pP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Extreme Gradient Boosting Classifier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spcAft>
                <a:spcPts val="800"/>
              </a:spcAft>
              <a:buFont typeface="+mj-lt"/>
              <a:buAutoNum type="arabicPeriod"/>
            </a:pPr>
            <a:r>
              <a:rPr lang="en-IN" dirty="0">
                <a:solidFill>
                  <a:srgbClr val="000000"/>
                </a:solidFill>
                <a:effectLst/>
                <a:latin typeface="Century" panose="02040604050505020304" pitchFamily="18" charset="0"/>
                <a:ea typeface="Calibri" panose="020F0502020204030204" pitchFamily="34" charset="0"/>
              </a:rPr>
              <a:t>AdaBoost Classifier</a:t>
            </a:r>
          </a:p>
        </p:txBody>
      </p:sp>
    </p:spTree>
    <p:extLst>
      <p:ext uri="{BB962C8B-B14F-4D97-AF65-F5344CB8AC3E}">
        <p14:creationId xmlns:p14="http://schemas.microsoft.com/office/powerpoint/2010/main" val="2700718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D322185-5882-47C9-B8A9-CF950E1DB7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60490" y="0"/>
            <a:ext cx="5497649" cy="4103848"/>
          </a:xfrm>
          <a:prstGeom prst="rect">
            <a:avLst/>
          </a:prstGeom>
          <a:noFill/>
          <a:ln>
            <a:noFill/>
          </a:ln>
        </p:spPr>
      </p:pic>
      <p:pic>
        <p:nvPicPr>
          <p:cNvPr id="17" name="Picture 16">
            <a:extLst>
              <a:ext uri="{FF2B5EF4-FFF2-40B4-BE49-F238E27FC236}">
                <a16:creationId xmlns:a16="http://schemas.microsoft.com/office/drawing/2014/main" id="{99A723D4-62AA-4D30-8537-692055DA4A30}"/>
              </a:ext>
            </a:extLst>
          </p:cNvPr>
          <p:cNvPicPr>
            <a:picLocks noChangeAspect="1"/>
          </p:cNvPicPr>
          <p:nvPr/>
        </p:nvPicPr>
        <p:blipFill rotWithShape="1">
          <a:blip r:embed="rId3">
            <a:extLst>
              <a:ext uri="{28A0092B-C50C-407E-A947-70E740481C1C}">
                <a14:useLocalDpi xmlns:a14="http://schemas.microsoft.com/office/drawing/2010/main" val="0"/>
              </a:ext>
            </a:extLst>
          </a:blip>
          <a:srcRect b="9249"/>
          <a:stretch/>
        </p:blipFill>
        <p:spPr bwMode="auto">
          <a:xfrm>
            <a:off x="6460490" y="4103848"/>
            <a:ext cx="5497649" cy="2716829"/>
          </a:xfrm>
          <a:prstGeom prst="rect">
            <a:avLst/>
          </a:prstGeom>
          <a:noFill/>
          <a:ln>
            <a:noFill/>
          </a:ln>
        </p:spPr>
      </p:pic>
      <p:sp>
        <p:nvSpPr>
          <p:cNvPr id="19" name="TextBox 18">
            <a:extLst>
              <a:ext uri="{FF2B5EF4-FFF2-40B4-BE49-F238E27FC236}">
                <a16:creationId xmlns:a16="http://schemas.microsoft.com/office/drawing/2014/main" id="{E95CADA2-93EF-4ACB-A37D-6BA9B302165A}"/>
              </a:ext>
            </a:extLst>
          </p:cNvPr>
          <p:cNvSpPr txBox="1"/>
          <p:nvPr/>
        </p:nvSpPr>
        <p:spPr>
          <a:xfrm>
            <a:off x="158620" y="569166"/>
            <a:ext cx="6055568" cy="923330"/>
          </a:xfrm>
          <a:prstGeom prst="rect">
            <a:avLst/>
          </a:prstGeom>
          <a:noFill/>
        </p:spPr>
        <p:txBody>
          <a:bodyPr wrap="square" rtlCol="0">
            <a:spAutoFit/>
          </a:bodyPr>
          <a:lstStyle/>
          <a:p>
            <a:pPr algn="just"/>
            <a:r>
              <a:rPr lang="en-US" dirty="0">
                <a:latin typeface="Century" panose="02040604050505020304" pitchFamily="18" charset="0"/>
              </a:rPr>
              <a:t>First creating instances for different classifier and then listed down the models that will be appended for further evaluation in for loop as shown.</a:t>
            </a:r>
            <a:endParaRPr lang="en-IN" dirty="0">
              <a:latin typeface="Century" panose="02040604050505020304" pitchFamily="18" charset="0"/>
            </a:endParaRPr>
          </a:p>
        </p:txBody>
      </p:sp>
      <p:pic>
        <p:nvPicPr>
          <p:cNvPr id="21" name="Picture 20">
            <a:extLst>
              <a:ext uri="{FF2B5EF4-FFF2-40B4-BE49-F238E27FC236}">
                <a16:creationId xmlns:a16="http://schemas.microsoft.com/office/drawing/2014/main" id="{26C9740A-3EF0-4016-8F36-CB2920D08DA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3861" y="2243200"/>
            <a:ext cx="5731510" cy="3140563"/>
          </a:xfrm>
          <a:prstGeom prst="rect">
            <a:avLst/>
          </a:prstGeom>
          <a:noFill/>
          <a:ln>
            <a:noFill/>
          </a:ln>
        </p:spPr>
      </p:pic>
    </p:spTree>
    <p:extLst>
      <p:ext uri="{BB962C8B-B14F-4D97-AF65-F5344CB8AC3E}">
        <p14:creationId xmlns:p14="http://schemas.microsoft.com/office/powerpoint/2010/main" val="2549798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433D23-13C0-476B-989B-898D0B9C6802}"/>
              </a:ext>
            </a:extLst>
          </p:cNvPr>
          <p:cNvSpPr txBox="1"/>
          <p:nvPr/>
        </p:nvSpPr>
        <p:spPr>
          <a:xfrm>
            <a:off x="699796" y="233265"/>
            <a:ext cx="3928188" cy="584775"/>
          </a:xfrm>
          <a:prstGeom prst="rect">
            <a:avLst/>
          </a:prstGeom>
          <a:noFill/>
        </p:spPr>
        <p:txBody>
          <a:bodyPr wrap="square" rtlCol="0">
            <a:spAutoFit/>
          </a:bodyPr>
          <a:lstStyle/>
          <a:p>
            <a:r>
              <a:rPr lang="en-US" sz="3200" u="sng" dirty="0">
                <a:solidFill>
                  <a:schemeClr val="accent2">
                    <a:lumMod val="50000"/>
                  </a:schemeClr>
                </a:solidFill>
                <a:latin typeface="Bookman Old Style" panose="02050604050505020204" pitchFamily="18" charset="0"/>
              </a:rPr>
              <a:t>Model Selection</a:t>
            </a:r>
            <a:endParaRPr lang="en-IN" sz="3200" u="sng" dirty="0">
              <a:solidFill>
                <a:schemeClr val="accent2">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1178F4AD-D44D-40BD-9DBA-3B37664ED337}"/>
              </a:ext>
            </a:extLst>
          </p:cNvPr>
          <p:cNvSpPr txBox="1"/>
          <p:nvPr/>
        </p:nvSpPr>
        <p:spPr>
          <a:xfrm>
            <a:off x="802433" y="4565722"/>
            <a:ext cx="10627567" cy="2031325"/>
          </a:xfrm>
          <a:prstGeom prst="rect">
            <a:avLst/>
          </a:prstGeom>
          <a:noFill/>
        </p:spPr>
        <p:txBody>
          <a:bodyPr wrap="square">
            <a:spAutoFit/>
          </a:bodyPr>
          <a:lstStyle/>
          <a:p>
            <a:pPr algn="just"/>
            <a:r>
              <a:rPr lang="en-US" b="1" i="0" dirty="0">
                <a:solidFill>
                  <a:schemeClr val="accent6">
                    <a:lumMod val="50000"/>
                  </a:schemeClr>
                </a:solidFill>
                <a:effectLst>
                  <a:outerShdw blurRad="38100" dist="38100" dir="2700000" algn="tl">
                    <a:srgbClr val="000000">
                      <a:alpha val="43137"/>
                    </a:srgbClr>
                  </a:outerShdw>
                </a:effectLst>
                <a:latin typeface="Helvetica Neue"/>
              </a:rPr>
              <a:t>After creating and training different classification algorithms, we can see that the difference between accuracy and cross validation score is less for "Extreme Gradient Boosting Classifier (</a:t>
            </a:r>
            <a:r>
              <a:rPr lang="en-US" b="1" i="0" dirty="0" err="1">
                <a:solidFill>
                  <a:schemeClr val="accent6">
                    <a:lumMod val="50000"/>
                  </a:schemeClr>
                </a:solidFill>
                <a:effectLst>
                  <a:outerShdw blurRad="38100" dist="38100" dir="2700000" algn="tl">
                    <a:srgbClr val="000000">
                      <a:alpha val="43137"/>
                    </a:srgbClr>
                  </a:outerShdw>
                </a:effectLst>
                <a:latin typeface="Helvetica Neue"/>
              </a:rPr>
              <a:t>XGBClassifier</a:t>
            </a:r>
            <a:r>
              <a:rPr lang="en-US" b="1" i="0" dirty="0">
                <a:solidFill>
                  <a:schemeClr val="accent6">
                    <a:lumMod val="50000"/>
                  </a:schemeClr>
                </a:solidFill>
                <a:effectLst>
                  <a:outerShdw blurRad="38100" dist="38100" dir="2700000" algn="tl">
                    <a:srgbClr val="000000">
                      <a:alpha val="43137"/>
                    </a:srgbClr>
                  </a:outerShdw>
                </a:effectLst>
                <a:latin typeface="Helvetica Neue"/>
              </a:rPr>
              <a:t>)" and Gradient Boosting Classifier. But, </a:t>
            </a:r>
            <a:r>
              <a:rPr lang="en-US" b="1" i="0" dirty="0" err="1">
                <a:solidFill>
                  <a:schemeClr val="accent6">
                    <a:lumMod val="50000"/>
                  </a:schemeClr>
                </a:solidFill>
                <a:effectLst>
                  <a:outerShdw blurRad="38100" dist="38100" dir="2700000" algn="tl">
                    <a:srgbClr val="000000">
                      <a:alpha val="43137"/>
                    </a:srgbClr>
                  </a:outerShdw>
                </a:effectLst>
                <a:latin typeface="Helvetica Neue"/>
              </a:rPr>
              <a:t>XGBClassifier</a:t>
            </a:r>
            <a:r>
              <a:rPr lang="en-US" b="1" i="0" dirty="0">
                <a:solidFill>
                  <a:schemeClr val="accent6">
                    <a:lumMod val="50000"/>
                  </a:schemeClr>
                </a:solidFill>
                <a:effectLst>
                  <a:outerShdw blurRad="38100" dist="38100" dir="2700000" algn="tl">
                    <a:srgbClr val="000000">
                      <a:alpha val="43137"/>
                    </a:srgbClr>
                  </a:outerShdw>
                </a:effectLst>
                <a:latin typeface="Helvetica Neue"/>
              </a:rPr>
              <a:t> giving less loss values, </a:t>
            </a:r>
            <a:r>
              <a:rPr lang="en-US" b="1" i="0" dirty="0" err="1">
                <a:solidFill>
                  <a:schemeClr val="accent6">
                    <a:lumMod val="50000"/>
                  </a:schemeClr>
                </a:solidFill>
                <a:effectLst>
                  <a:outerShdw blurRad="38100" dist="38100" dir="2700000" algn="tl">
                    <a:srgbClr val="000000">
                      <a:alpha val="43137"/>
                    </a:srgbClr>
                  </a:outerShdw>
                </a:effectLst>
                <a:latin typeface="Helvetica Neue"/>
              </a:rPr>
              <a:t>auc</a:t>
            </a:r>
            <a:r>
              <a:rPr lang="en-US" b="1" i="0" dirty="0">
                <a:solidFill>
                  <a:schemeClr val="accent6">
                    <a:lumMod val="50000"/>
                  </a:schemeClr>
                </a:solidFill>
                <a:effectLst>
                  <a:outerShdw blurRad="38100" dist="38100" dir="2700000" algn="tl">
                    <a:srgbClr val="000000">
                      <a:alpha val="43137"/>
                    </a:srgbClr>
                  </a:outerShdw>
                </a:effectLst>
                <a:latin typeface="Helvetica Neue"/>
              </a:rPr>
              <a:t> roc score and high accuracy score compared to Gradient Boosting Classifier. On this basis I can conclude that </a:t>
            </a:r>
            <a:r>
              <a:rPr lang="en-US" b="1" i="0" dirty="0">
                <a:solidFill>
                  <a:srgbClr val="FF0000"/>
                </a:solidFill>
                <a:effectLst>
                  <a:outerShdw blurRad="38100" dist="38100" dir="2700000" algn="tl">
                    <a:srgbClr val="000000">
                      <a:alpha val="43137"/>
                    </a:srgbClr>
                  </a:outerShdw>
                </a:effectLst>
                <a:latin typeface="Helvetica Neue"/>
              </a:rPr>
              <a:t>"</a:t>
            </a:r>
            <a:r>
              <a:rPr lang="en-US" b="1" i="0" dirty="0" err="1">
                <a:solidFill>
                  <a:srgbClr val="FF0000"/>
                </a:solidFill>
                <a:effectLst>
                  <a:outerShdw blurRad="38100" dist="38100" dir="2700000" algn="tl">
                    <a:srgbClr val="000000">
                      <a:alpha val="43137"/>
                    </a:srgbClr>
                  </a:outerShdw>
                </a:effectLst>
                <a:latin typeface="Helvetica Neue"/>
              </a:rPr>
              <a:t>XGBClassifier</a:t>
            </a:r>
            <a:r>
              <a:rPr lang="en-US" b="1" i="0" dirty="0">
                <a:solidFill>
                  <a:srgbClr val="FF0000"/>
                </a:solidFill>
                <a:effectLst>
                  <a:outerShdw blurRad="38100" dist="38100" dir="2700000" algn="tl">
                    <a:srgbClr val="000000">
                      <a:alpha val="43137"/>
                    </a:srgbClr>
                  </a:outerShdw>
                </a:effectLst>
                <a:latin typeface="Helvetica Neue"/>
              </a:rPr>
              <a:t>" </a:t>
            </a:r>
            <a:r>
              <a:rPr lang="en-US" b="1" i="0" dirty="0">
                <a:solidFill>
                  <a:schemeClr val="accent6">
                    <a:lumMod val="50000"/>
                  </a:schemeClr>
                </a:solidFill>
                <a:effectLst>
                  <a:outerShdw blurRad="38100" dist="38100" dir="2700000" algn="tl">
                    <a:srgbClr val="000000">
                      <a:alpha val="43137"/>
                    </a:srgbClr>
                  </a:outerShdw>
                </a:effectLst>
                <a:latin typeface="Helvetica Neue"/>
              </a:rPr>
              <a:t>as the best fitting model. Now, we will try Hyperparameter Tuning to find out the best parameters and using them to improve the scores and metrics values.</a:t>
            </a:r>
            <a:endParaRPr lang="en-IN" b="1" dirty="0">
              <a:solidFill>
                <a:schemeClr val="accent6">
                  <a:lumMod val="50000"/>
                </a:schemeClr>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1D158DB4-6EF0-C6B0-2210-FA0636D82976}"/>
              </a:ext>
            </a:extLst>
          </p:cNvPr>
          <p:cNvPicPr>
            <a:picLocks noChangeAspect="1"/>
          </p:cNvPicPr>
          <p:nvPr/>
        </p:nvPicPr>
        <p:blipFill>
          <a:blip r:embed="rId2"/>
          <a:stretch>
            <a:fillRect/>
          </a:stretch>
        </p:blipFill>
        <p:spPr>
          <a:xfrm>
            <a:off x="802433" y="987019"/>
            <a:ext cx="8330681" cy="3409723"/>
          </a:xfrm>
          <a:prstGeom prst="rect">
            <a:avLst/>
          </a:prstGeom>
        </p:spPr>
      </p:pic>
    </p:spTree>
    <p:extLst>
      <p:ext uri="{BB962C8B-B14F-4D97-AF65-F5344CB8AC3E}">
        <p14:creationId xmlns:p14="http://schemas.microsoft.com/office/powerpoint/2010/main" val="2114372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Hyperparameter Tuning:</a:t>
            </a:r>
          </a:p>
        </p:txBody>
      </p:sp>
      <p:sp>
        <p:nvSpPr>
          <p:cNvPr id="7" name="Flowchart: Alternate Process 6">
            <a:extLst>
              <a:ext uri="{FF2B5EF4-FFF2-40B4-BE49-F238E27FC236}">
                <a16:creationId xmlns:a16="http://schemas.microsoft.com/office/drawing/2014/main" id="{ECF59008-D89B-45DA-82A6-35E0515D9D12}"/>
              </a:ext>
            </a:extLst>
          </p:cNvPr>
          <p:cNvSpPr/>
          <p:nvPr/>
        </p:nvSpPr>
        <p:spPr>
          <a:xfrm>
            <a:off x="6968445" y="1121662"/>
            <a:ext cx="4099249" cy="4779653"/>
          </a:xfrm>
          <a:prstGeom prst="flowChartAlternateProcess">
            <a:avLst/>
          </a:prstGeom>
          <a:gradFill>
            <a:gsLst>
              <a:gs pos="9000">
                <a:srgbClr val="BABCAF"/>
              </a:gs>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used 5 </a:t>
            </a:r>
            <a:r>
              <a:rPr lang="en-US" b="0" i="0" dirty="0" err="1">
                <a:solidFill>
                  <a:schemeClr val="tx1"/>
                </a:solidFill>
                <a:effectLst/>
                <a:latin typeface="Century" panose="02040604050505020304" pitchFamily="18" charset="0"/>
              </a:rPr>
              <a:t>XGBClassifier</a:t>
            </a:r>
            <a:r>
              <a:rPr lang="en-US" b="0" i="0" dirty="0">
                <a:solidFill>
                  <a:schemeClr val="tx1"/>
                </a:solidFill>
                <a:effectLst/>
                <a:latin typeface="Century" panose="02040604050505020304" pitchFamily="18" charset="0"/>
              </a:rPr>
              <a:t> parameters to be saved under the variable "parameters" that will be used in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for finding the best output. Assigned a variable to the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function after entering all the necessary inputs. And we used our training data set to make the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aware of all the hyper parameters that needs to be applied on our best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02ABA0C6-40EB-461C-AA14-73648C7239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4490" y="579437"/>
            <a:ext cx="5731510" cy="1622587"/>
          </a:xfrm>
          <a:prstGeom prst="rect">
            <a:avLst/>
          </a:prstGeom>
          <a:noFill/>
          <a:ln>
            <a:noFill/>
          </a:ln>
        </p:spPr>
      </p:pic>
      <p:pic>
        <p:nvPicPr>
          <p:cNvPr id="8" name="Picture 7">
            <a:extLst>
              <a:ext uri="{FF2B5EF4-FFF2-40B4-BE49-F238E27FC236}">
                <a16:creationId xmlns:a16="http://schemas.microsoft.com/office/drawing/2014/main" id="{165031CF-97F4-4D8D-97E0-64F112ECEE0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4490" y="2202025"/>
            <a:ext cx="5731510" cy="3340360"/>
          </a:xfrm>
          <a:prstGeom prst="rect">
            <a:avLst/>
          </a:prstGeom>
          <a:noFill/>
          <a:ln>
            <a:noFill/>
          </a:ln>
        </p:spPr>
      </p:pic>
      <p:pic>
        <p:nvPicPr>
          <p:cNvPr id="4" name="Picture 3">
            <a:extLst>
              <a:ext uri="{FF2B5EF4-FFF2-40B4-BE49-F238E27FC236}">
                <a16:creationId xmlns:a16="http://schemas.microsoft.com/office/drawing/2014/main" id="{AD589B7A-8CD7-4136-A648-3C3E5898F75F}"/>
              </a:ext>
            </a:extLst>
          </p:cNvPr>
          <p:cNvPicPr>
            <a:picLocks noChangeAspect="1"/>
          </p:cNvPicPr>
          <p:nvPr/>
        </p:nvPicPr>
        <p:blipFill rotWithShape="1">
          <a:blip r:embed="rId4">
            <a:extLst>
              <a:ext uri="{28A0092B-C50C-407E-A947-70E740481C1C}">
                <a14:useLocalDpi xmlns:a14="http://schemas.microsoft.com/office/drawing/2010/main" val="0"/>
              </a:ext>
            </a:extLst>
          </a:blip>
          <a:srcRect r="39493"/>
          <a:stretch/>
        </p:blipFill>
        <p:spPr>
          <a:xfrm>
            <a:off x="364490" y="5510218"/>
            <a:ext cx="5731510" cy="1347781"/>
          </a:xfrm>
          <a:prstGeom prst="rect">
            <a:avLst/>
          </a:prstGeom>
        </p:spPr>
      </p:pic>
    </p:spTree>
    <p:extLst>
      <p:ext uri="{BB962C8B-B14F-4D97-AF65-F5344CB8AC3E}">
        <p14:creationId xmlns:p14="http://schemas.microsoft.com/office/powerpoint/2010/main" val="483632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0" y="0"/>
            <a:ext cx="11527277"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Creating Final Model After Tuning:</a:t>
            </a:r>
            <a:endParaRPr lang="en-IN" sz="3200" u="sng" dirty="0">
              <a:solidFill>
                <a:schemeClr val="accent2">
                  <a:lumMod val="50000"/>
                </a:schemeClr>
              </a:solidFill>
              <a:latin typeface="Bookman Old Style" panose="02050604050505020204" pitchFamily="18" charset="0"/>
            </a:endParaRPr>
          </a:p>
        </p:txBody>
      </p:sp>
      <p:sp>
        <p:nvSpPr>
          <p:cNvPr id="15" name="Flowchart: Alternate Process 14">
            <a:extLst>
              <a:ext uri="{FF2B5EF4-FFF2-40B4-BE49-F238E27FC236}">
                <a16:creationId xmlns:a16="http://schemas.microsoft.com/office/drawing/2014/main" id="{3659C6B5-0BD4-4C96-9169-E3568C0AD8FD}"/>
              </a:ext>
            </a:extLst>
          </p:cNvPr>
          <p:cNvSpPr/>
          <p:nvPr/>
        </p:nvSpPr>
        <p:spPr>
          <a:xfrm>
            <a:off x="7611640" y="853453"/>
            <a:ext cx="4495288"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successfully incorporated the hyper parameter tuning using best parameters of </a:t>
            </a:r>
            <a:r>
              <a:rPr lang="en-US" b="0" i="0" dirty="0" err="1">
                <a:solidFill>
                  <a:schemeClr val="tx1"/>
                </a:solidFill>
                <a:effectLst/>
                <a:latin typeface="Century" panose="02040604050505020304" pitchFamily="18" charset="0"/>
              </a:rPr>
              <a:t>XGBClassifier</a:t>
            </a:r>
            <a:r>
              <a:rPr lang="en-US" b="0" i="0" dirty="0">
                <a:solidFill>
                  <a:schemeClr val="tx1"/>
                </a:solidFill>
                <a:effectLst/>
                <a:latin typeface="Century" panose="02040604050505020304" pitchFamily="18" charset="0"/>
              </a:rPr>
              <a:t> and the accuracy of the model has been increased after hyperparameter tuning and received the accuracy score as 95.47% which is very good.</a:t>
            </a:r>
          </a:p>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IN" sz="18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2DE2DADC-D9D7-2D21-145C-7A0C1A091108}"/>
              </a:ext>
            </a:extLst>
          </p:cNvPr>
          <p:cNvPicPr>
            <a:picLocks noChangeAspect="1"/>
          </p:cNvPicPr>
          <p:nvPr/>
        </p:nvPicPr>
        <p:blipFill>
          <a:blip r:embed="rId2"/>
          <a:stretch>
            <a:fillRect/>
          </a:stretch>
        </p:blipFill>
        <p:spPr>
          <a:xfrm>
            <a:off x="267485" y="853453"/>
            <a:ext cx="7118683" cy="4970404"/>
          </a:xfrm>
          <a:prstGeom prst="rect">
            <a:avLst/>
          </a:prstGeom>
        </p:spPr>
      </p:pic>
      <p:pic>
        <p:nvPicPr>
          <p:cNvPr id="6" name="Picture 5">
            <a:extLst>
              <a:ext uri="{FF2B5EF4-FFF2-40B4-BE49-F238E27FC236}">
                <a16:creationId xmlns:a16="http://schemas.microsoft.com/office/drawing/2014/main" id="{BCB97CB6-F49B-4F85-87EC-731C47230EB5}"/>
              </a:ext>
            </a:extLst>
          </p:cNvPr>
          <p:cNvPicPr>
            <a:picLocks noChangeAspect="1"/>
          </p:cNvPicPr>
          <p:nvPr/>
        </p:nvPicPr>
        <p:blipFill>
          <a:blip r:embed="rId3"/>
          <a:stretch>
            <a:fillRect/>
          </a:stretch>
        </p:blipFill>
        <p:spPr>
          <a:xfrm>
            <a:off x="4101139" y="3127787"/>
            <a:ext cx="3475402" cy="2696070"/>
          </a:xfrm>
          <a:prstGeom prst="rect">
            <a:avLst/>
          </a:prstGeom>
        </p:spPr>
      </p:pic>
    </p:spTree>
    <p:extLst>
      <p:ext uri="{BB962C8B-B14F-4D97-AF65-F5344CB8AC3E}">
        <p14:creationId xmlns:p14="http://schemas.microsoft.com/office/powerpoint/2010/main" val="2314486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A85C9C-9B2B-411E-B407-3E9DBAC0DE88}"/>
              </a:ext>
            </a:extLst>
          </p:cNvPr>
          <p:cNvSpPr txBox="1"/>
          <p:nvPr/>
        </p:nvSpPr>
        <p:spPr>
          <a:xfrm>
            <a:off x="633919" y="301557"/>
            <a:ext cx="10924162" cy="707886"/>
          </a:xfrm>
          <a:prstGeom prst="rect">
            <a:avLst/>
          </a:prstGeom>
          <a:noFill/>
        </p:spPr>
        <p:txBody>
          <a:bodyPr wrap="square" rtlCol="0">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INDEX</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a16="http://schemas.microsoft.com/office/drawing/2014/main" id="{1D69BC16-2377-431A-A8AD-94A3F32FD7C6}"/>
              </a:ext>
            </a:extLst>
          </p:cNvPr>
          <p:cNvSpPr txBox="1"/>
          <p:nvPr/>
        </p:nvSpPr>
        <p:spPr>
          <a:xfrm>
            <a:off x="961053" y="1305342"/>
            <a:ext cx="8742784" cy="4093428"/>
          </a:xfrm>
          <a:prstGeom prst="rect">
            <a:avLst/>
          </a:prstGeom>
          <a:noFill/>
        </p:spPr>
        <p:txBody>
          <a:bodyPr wrap="square">
            <a:spAutoFit/>
          </a:bodyPr>
          <a:lstStyle/>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Definition and Importance of Malignant Comments Classification?</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ROC-AUC Curve </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1261957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0C642F-5BB8-4FD5-AC71-CFB758BA0FDB}"/>
              </a:ext>
            </a:extLst>
          </p:cNvPr>
          <p:cNvSpPr txBox="1"/>
          <p:nvPr/>
        </p:nvSpPr>
        <p:spPr>
          <a:xfrm>
            <a:off x="204281" y="214009"/>
            <a:ext cx="11987719" cy="584775"/>
          </a:xfrm>
          <a:prstGeom prst="rect">
            <a:avLst/>
          </a:prstGeom>
          <a:noFill/>
        </p:spPr>
        <p:txBody>
          <a:bodyPr wrap="square" rtlCol="0">
            <a:spAutoFit/>
          </a:bodyPr>
          <a:lstStyle/>
          <a:p>
            <a:r>
              <a:rPr lang="en-IN" sz="3200" u="sng" dirty="0">
                <a:solidFill>
                  <a:schemeClr val="accent2">
                    <a:lumMod val="50000"/>
                  </a:schemeClr>
                </a:solidFill>
                <a:effectLst/>
                <a:latin typeface="Bookman Old Style" panose="02050604050505020204" pitchFamily="18" charset="0"/>
                <a:ea typeface="Calibri" panose="020F0502020204030204" pitchFamily="34" charset="0"/>
              </a:rPr>
              <a:t>ROC-AUC Curve for all the models and for the best model:</a:t>
            </a:r>
            <a:endParaRPr lang="en-IN" sz="3200" u="sng" dirty="0">
              <a:solidFill>
                <a:schemeClr val="accent2">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9D22162C-2492-432C-BE62-A2132CF10DBA}"/>
              </a:ext>
            </a:extLst>
          </p:cNvPr>
          <p:cNvSpPr txBox="1"/>
          <p:nvPr/>
        </p:nvSpPr>
        <p:spPr>
          <a:xfrm>
            <a:off x="726898" y="4445540"/>
            <a:ext cx="4166114" cy="369331"/>
          </a:xfrm>
          <a:prstGeom prst="rect">
            <a:avLst/>
          </a:prstGeom>
          <a:noFill/>
        </p:spPr>
        <p:txBody>
          <a:bodyPr wrap="square">
            <a:spAutoFit/>
          </a:bodyPr>
          <a:lstStyle/>
          <a:p>
            <a:pPr algn="ctr"/>
            <a:r>
              <a:rPr lang="en-IN" sz="1800" dirty="0">
                <a:effectLst/>
                <a:highlight>
                  <a:srgbClr val="FFFF00"/>
                </a:highlight>
                <a:latin typeface="Century" panose="02040604050505020304" pitchFamily="18" charset="0"/>
                <a:ea typeface="Calibri" panose="020F0502020204030204" pitchFamily="34" charset="0"/>
              </a:rPr>
              <a:t>ROC-AUC Curve for all the models</a:t>
            </a:r>
            <a:endParaRPr lang="en-IN" dirty="0">
              <a:highlight>
                <a:srgbClr val="FFFF00"/>
              </a:highlight>
              <a:latin typeface="Century" panose="02040604050505020304" pitchFamily="18" charset="0"/>
            </a:endParaRPr>
          </a:p>
        </p:txBody>
      </p:sp>
      <p:sp>
        <p:nvSpPr>
          <p:cNvPr id="9" name="TextBox 8">
            <a:extLst>
              <a:ext uri="{FF2B5EF4-FFF2-40B4-BE49-F238E27FC236}">
                <a16:creationId xmlns:a16="http://schemas.microsoft.com/office/drawing/2014/main" id="{C6446424-2664-47A7-B67D-EE7DCB3AE541}"/>
              </a:ext>
            </a:extLst>
          </p:cNvPr>
          <p:cNvSpPr txBox="1"/>
          <p:nvPr/>
        </p:nvSpPr>
        <p:spPr>
          <a:xfrm>
            <a:off x="6614809" y="4445540"/>
            <a:ext cx="4007795" cy="375552"/>
          </a:xfrm>
          <a:prstGeom prst="rect">
            <a:avLst/>
          </a:prstGeom>
          <a:noFill/>
        </p:spPr>
        <p:txBody>
          <a:bodyPr wrap="square">
            <a:spAutoFit/>
          </a:bodyPr>
          <a:lstStyle/>
          <a:p>
            <a:pPr algn="ctr">
              <a:lnSpc>
                <a:spcPct val="107000"/>
              </a:lnSpc>
              <a:spcAft>
                <a:spcPts val="800"/>
              </a:spcAft>
            </a:pPr>
            <a:r>
              <a:rPr lang="en-IN" sz="1800" dirty="0">
                <a:solidFill>
                  <a:srgbClr val="000000"/>
                </a:solidFill>
                <a:effectLst/>
                <a:highlight>
                  <a:srgbClr val="FFFF00"/>
                </a:highlight>
                <a:latin typeface="Century" panose="02040604050505020304" pitchFamily="18" charset="0"/>
                <a:ea typeface="Calibri" panose="020F0502020204030204" pitchFamily="34" charset="0"/>
                <a:cs typeface="Calibri" panose="020F0502020204030204" pitchFamily="34" charset="0"/>
              </a:rPr>
              <a:t>ROC-AUC Curve for final model</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67D1D805-457B-4A53-9EF5-6B7872CCF029}"/>
              </a:ext>
            </a:extLst>
          </p:cNvPr>
          <p:cNvSpPr txBox="1"/>
          <p:nvPr/>
        </p:nvSpPr>
        <p:spPr>
          <a:xfrm>
            <a:off x="894945" y="5214026"/>
            <a:ext cx="10466961" cy="1200329"/>
          </a:xfrm>
          <a:prstGeom prst="rect">
            <a:avLst/>
          </a:prstGeom>
          <a:noFill/>
        </p:spPr>
        <p:txBody>
          <a:bodyPr wrap="square" rtlCol="0">
            <a:spAutoFit/>
          </a:bodyPr>
          <a:lstStyle/>
          <a:p>
            <a:pPr algn="just"/>
            <a:r>
              <a:rPr lang="en-IN" sz="1800" dirty="0">
                <a:effectLst/>
                <a:latin typeface="Century" panose="02040604050505020304" pitchFamily="18" charset="0"/>
                <a:ea typeface="Calibri" panose="020F0502020204030204" pitchFamily="34" charset="0"/>
                <a:cs typeface="Calibri" panose="020F0502020204030204" pitchFamily="34" charset="0"/>
              </a:rPr>
              <a:t>I have generated the ROC Curve for all the models and for the best model and compared </a:t>
            </a:r>
            <a:r>
              <a:rPr lang="en-IN" dirty="0">
                <a:latin typeface="Century" panose="02040604050505020304" pitchFamily="18" charset="0"/>
                <a:ea typeface="Calibri" panose="020F0502020204030204" pitchFamily="34" charset="0"/>
                <a:cs typeface="Calibri" panose="020F0502020204030204" pitchFamily="34" charset="0"/>
              </a:rPr>
              <a:t>with AUC</a:t>
            </a:r>
            <a:r>
              <a:rPr lang="en-IN" sz="1800" dirty="0">
                <a:effectLst/>
                <a:latin typeface="Century" panose="02040604050505020304" pitchFamily="18" charset="0"/>
                <a:ea typeface="Calibri" panose="020F0502020204030204" pitchFamily="34" charset="0"/>
                <a:cs typeface="Calibri" panose="020F0502020204030204" pitchFamily="34" charset="0"/>
              </a:rPr>
              <a:t>. The AUC score for my final model to be of 96% which is increased after tuning the model as it can be observed from the curves.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0E61B106-ED8B-7615-2C41-0CDC3B294AB7}"/>
              </a:ext>
            </a:extLst>
          </p:cNvPr>
          <p:cNvPicPr>
            <a:picLocks noChangeAspect="1"/>
          </p:cNvPicPr>
          <p:nvPr/>
        </p:nvPicPr>
        <p:blipFill>
          <a:blip r:embed="rId2"/>
          <a:stretch>
            <a:fillRect/>
          </a:stretch>
        </p:blipFill>
        <p:spPr>
          <a:xfrm>
            <a:off x="6618353" y="1286939"/>
            <a:ext cx="3998067" cy="2716147"/>
          </a:xfrm>
          <a:prstGeom prst="rect">
            <a:avLst/>
          </a:prstGeom>
        </p:spPr>
      </p:pic>
      <p:pic>
        <p:nvPicPr>
          <p:cNvPr id="6" name="Picture 5">
            <a:extLst>
              <a:ext uri="{FF2B5EF4-FFF2-40B4-BE49-F238E27FC236}">
                <a16:creationId xmlns:a16="http://schemas.microsoft.com/office/drawing/2014/main" id="{0E99C365-A0B7-D95A-5849-9A2FAD59AB5D}"/>
              </a:ext>
            </a:extLst>
          </p:cNvPr>
          <p:cNvPicPr>
            <a:picLocks noChangeAspect="1"/>
          </p:cNvPicPr>
          <p:nvPr/>
        </p:nvPicPr>
        <p:blipFill>
          <a:blip r:embed="rId3"/>
          <a:stretch>
            <a:fillRect/>
          </a:stretch>
        </p:blipFill>
        <p:spPr>
          <a:xfrm>
            <a:off x="726898" y="1311187"/>
            <a:ext cx="4227122" cy="2735197"/>
          </a:xfrm>
          <a:prstGeom prst="rect">
            <a:avLst/>
          </a:prstGeom>
        </p:spPr>
      </p:pic>
    </p:spTree>
    <p:extLst>
      <p:ext uri="{BB962C8B-B14F-4D97-AF65-F5344CB8AC3E}">
        <p14:creationId xmlns:p14="http://schemas.microsoft.com/office/powerpoint/2010/main" val="2486881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84775"/>
          </a:xfrm>
          <a:prstGeom prst="rect">
            <a:avLst/>
          </a:prstGeom>
          <a:noFill/>
        </p:spPr>
        <p:txBody>
          <a:bodyPr wrap="square" rtlCol="0">
            <a:spAutoFit/>
          </a:bodyPr>
          <a:lstStyle/>
          <a:p>
            <a:r>
              <a:rPr lang="en-US" sz="3200" u="sng" dirty="0">
                <a:solidFill>
                  <a:schemeClr val="accent2">
                    <a:lumMod val="50000"/>
                  </a:schemeClr>
                </a:solidFill>
                <a:latin typeface="Bookman Old Style" panose="02050604050505020204" pitchFamily="18" charset="0"/>
              </a:rPr>
              <a:t>Saving The Final Model And Predictions From Saved Model</a:t>
            </a:r>
            <a:endParaRPr lang="en-IN" sz="3200" u="sng" dirty="0">
              <a:solidFill>
                <a:schemeClr val="accent2">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335AF64E-3883-400A-89DB-17929A801B52}"/>
              </a:ext>
            </a:extLst>
          </p:cNvPr>
          <p:cNvSpPr txBox="1"/>
          <p:nvPr/>
        </p:nvSpPr>
        <p:spPr>
          <a:xfrm>
            <a:off x="949091" y="5010539"/>
            <a:ext cx="10733827" cy="1200329"/>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for test data. </a:t>
            </a:r>
          </a:p>
          <a:p>
            <a:pPr marL="285750" indent="-285750" algn="just">
              <a:buFont typeface="Arial" panose="020B0604020202020204" pitchFamily="34" charset="0"/>
              <a:buChar char="•"/>
            </a:pPr>
            <a:r>
              <a:rPr lang="en-US" sz="1800" dirty="0">
                <a:effectLst/>
                <a:latin typeface="Century" panose="02040604050505020304" pitchFamily="18" charset="0"/>
                <a:ea typeface="Calibri" panose="020F0502020204030204" pitchFamily="34" charset="0"/>
              </a:rPr>
              <a:t>Using classification model, we have got the predicted values for malignant comments classification. </a:t>
            </a:r>
            <a:endParaRPr lang="en-IN" sz="1800" dirty="0">
              <a:effectLst/>
              <a:latin typeface="Century" panose="02040604050505020304" pitchFamily="18" charset="0"/>
              <a:ea typeface="Calibri" panose="020F0502020204030204" pitchFamily="34" charset="0"/>
            </a:endParaRPr>
          </a:p>
        </p:txBody>
      </p:sp>
      <p:pic>
        <p:nvPicPr>
          <p:cNvPr id="4" name="Picture 3">
            <a:extLst>
              <a:ext uri="{FF2B5EF4-FFF2-40B4-BE49-F238E27FC236}">
                <a16:creationId xmlns:a16="http://schemas.microsoft.com/office/drawing/2014/main" id="{277B72E9-EC12-A441-B32B-EE06ADD778FF}"/>
              </a:ext>
            </a:extLst>
          </p:cNvPr>
          <p:cNvPicPr>
            <a:picLocks noChangeAspect="1"/>
          </p:cNvPicPr>
          <p:nvPr/>
        </p:nvPicPr>
        <p:blipFill>
          <a:blip r:embed="rId2"/>
          <a:stretch>
            <a:fillRect/>
          </a:stretch>
        </p:blipFill>
        <p:spPr>
          <a:xfrm>
            <a:off x="613151" y="900754"/>
            <a:ext cx="4309238" cy="3497075"/>
          </a:xfrm>
          <a:prstGeom prst="rect">
            <a:avLst/>
          </a:prstGeom>
        </p:spPr>
      </p:pic>
      <p:pic>
        <p:nvPicPr>
          <p:cNvPr id="9" name="Picture 8">
            <a:extLst>
              <a:ext uri="{FF2B5EF4-FFF2-40B4-BE49-F238E27FC236}">
                <a16:creationId xmlns:a16="http://schemas.microsoft.com/office/drawing/2014/main" id="{F23414E7-86DA-1919-236E-C75269BE525C}"/>
              </a:ext>
            </a:extLst>
          </p:cNvPr>
          <p:cNvPicPr>
            <a:picLocks noChangeAspect="1"/>
          </p:cNvPicPr>
          <p:nvPr/>
        </p:nvPicPr>
        <p:blipFill>
          <a:blip r:embed="rId3"/>
          <a:stretch>
            <a:fillRect/>
          </a:stretch>
        </p:blipFill>
        <p:spPr>
          <a:xfrm>
            <a:off x="4922388" y="1024089"/>
            <a:ext cx="6653363" cy="3373740"/>
          </a:xfrm>
          <a:prstGeom prst="rect">
            <a:avLst/>
          </a:prstGeom>
        </p:spPr>
      </p:pic>
    </p:spTree>
    <p:extLst>
      <p:ext uri="{BB962C8B-B14F-4D97-AF65-F5344CB8AC3E}">
        <p14:creationId xmlns:p14="http://schemas.microsoft.com/office/powerpoint/2010/main" val="1349717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84776"/>
          </a:xfrm>
          <a:prstGeom prst="rect">
            <a:avLst/>
          </a:prstGeom>
          <a:noFill/>
        </p:spPr>
        <p:txBody>
          <a:bodyPr wrap="square" rtlCol="0">
            <a:spAutoFit/>
          </a:bodyPr>
          <a:lstStyle/>
          <a:p>
            <a:pPr algn="ctr"/>
            <a:r>
              <a:rPr lang="en-US" sz="3200" u="sng" dirty="0">
                <a:solidFill>
                  <a:schemeClr val="accent5">
                    <a:lumMod val="50000"/>
                  </a:schemeClr>
                </a:solidFill>
                <a:latin typeface="Bookman Old Style" panose="02050604050505020204" pitchFamily="18" charset="0"/>
              </a:rPr>
              <a:t>Conclusion:</a:t>
            </a:r>
            <a:endParaRPr lang="en-IN" sz="3200" u="sng" dirty="0">
              <a:solidFill>
                <a:schemeClr val="accent5">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158620" y="746449"/>
            <a:ext cx="12033380" cy="5632311"/>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Century" panose="02040604050505020304" pitchFamily="18" charset="0"/>
              </a:rPr>
              <a:t>This case study gives an idea of NLP text processing in machine learning. In this case study, apart from applying the techniques that we have learnt in the EDA module, we also classified hate and offensive comments so that it can be controlled and restricted from spreading hatred and cyberbullying.</a:t>
            </a:r>
          </a:p>
          <a:p>
            <a:pPr marL="285750" indent="-285750" algn="just">
              <a:buFont typeface="Arial" panose="020B0604020202020204" pitchFamily="34" charset="0"/>
              <a:buChar char="•"/>
            </a:pPr>
            <a:r>
              <a:rPr lang="en-US" b="0" i="0" dirty="0">
                <a:solidFill>
                  <a:srgbClr val="000000"/>
                </a:solidFill>
                <a:effectLst/>
                <a:latin typeface="Century" panose="02040604050505020304" pitchFamily="18" charset="0"/>
              </a:rPr>
              <a:t>From this dataset we were able to understand the idea of Natural Language Processing using machine learning models. This model helps us to understand whether the online comments are malignant or non malignant.</a:t>
            </a:r>
            <a:endParaRPr lang="en-IN" b="0" i="0" dirty="0">
              <a:solidFill>
                <a:srgbClr val="000000"/>
              </a:solidFill>
              <a:effectLst/>
              <a:latin typeface="Century" panose="02040604050505020304" pitchFamily="18" charset="0"/>
            </a:endParaRPr>
          </a:p>
          <a:p>
            <a:pPr marL="285750" indent="-285750" algn="just">
              <a:buFont typeface="Arial" panose="020B0604020202020204" pitchFamily="34" charset="0"/>
              <a:buChar char="•"/>
            </a:pPr>
            <a:r>
              <a:rPr lang="en-IN" dirty="0">
                <a:solidFill>
                  <a:srgbClr val="000000"/>
                </a:solidFill>
                <a:latin typeface="Century" panose="02040604050505020304" pitchFamily="18" charset="0"/>
              </a:rPr>
              <a:t>We have mentioned step by step procedure to analyse the data and checked the correlation between label and feature.</a:t>
            </a:r>
          </a:p>
          <a:p>
            <a:pPr marL="285750" indent="-285750" algn="just">
              <a:buFont typeface="Arial" panose="020B0604020202020204" pitchFamily="34" charset="0"/>
              <a:buChar char="•"/>
            </a:pPr>
            <a:r>
              <a:rPr lang="en-IN" altLang="en-US" sz="1800" dirty="0">
                <a:latin typeface="Century" panose="02040604050505020304" pitchFamily="18" charset="0"/>
                <a:cs typeface="Calibri" panose="020F0502020204030204" pitchFamily="34" charset="0"/>
              </a:rPr>
              <a:t>In this project there are some variables like malignant and rude which are highly correlated it is possible because one comment text may have combination of multiple features.</a:t>
            </a:r>
          </a:p>
          <a:p>
            <a:pPr marL="685800" lvl="1" indent="-227013" algn="just">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latin typeface="Century" panose="02040604050505020304" pitchFamily="18" charset="0"/>
                <a:cs typeface="Arial" panose="020B0604020202020204" pitchFamily="34" charset="0"/>
              </a:rPr>
              <a:t>•	</a:t>
            </a:r>
            <a:r>
              <a:rPr lang="en-IN" altLang="en-US" dirty="0">
                <a:latin typeface="Century" panose="02040604050505020304" pitchFamily="18" charset="0"/>
                <a:cs typeface="Calibri" panose="020F0502020204030204" pitchFamily="34" charset="0"/>
              </a:rPr>
              <a:t>Removing the column id does not impact the model training.</a:t>
            </a:r>
          </a:p>
          <a:p>
            <a:pPr marL="685800" lvl="1" indent="-227013" algn="just">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latin typeface="Century" panose="02040604050505020304" pitchFamily="18" charset="0"/>
                <a:cs typeface="Arial" panose="020B0604020202020204" pitchFamily="34" charset="0"/>
              </a:rPr>
              <a:t>•	</a:t>
            </a:r>
            <a:r>
              <a:rPr lang="en-IN" altLang="en-US" dirty="0">
                <a:latin typeface="Century" panose="02040604050505020304" pitchFamily="18" charset="0"/>
                <a:cs typeface="Calibri" panose="020F0502020204030204" pitchFamily="34" charset="0"/>
              </a:rPr>
              <a:t>Using Tree, model can reduce the false negative values</a:t>
            </a:r>
          </a:p>
          <a:p>
            <a:pPr marL="685800" lvl="1" indent="-227013" algn="just">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latin typeface="Century" panose="02040604050505020304" pitchFamily="18" charset="0"/>
                <a:cs typeface="Arial" panose="020B0604020202020204" pitchFamily="34" charset="0"/>
              </a:rPr>
              <a:t>•	</a:t>
            </a:r>
            <a:r>
              <a:rPr lang="en-IN" altLang="en-US" dirty="0">
                <a:latin typeface="Century" panose="02040604050505020304" pitchFamily="18" charset="0"/>
                <a:cs typeface="Calibri" panose="020F0502020204030204" pitchFamily="34" charset="0"/>
              </a:rPr>
              <a:t>It has future scope in various use cases likewise in election, social media etc, where every day there are multi offensive comments spread.</a:t>
            </a:r>
            <a:endParaRPr lang="en-IN" dirty="0">
              <a:solidFill>
                <a:srgbClr val="000000"/>
              </a:solidFill>
              <a:latin typeface="Century" panose="02040604050505020304" pitchFamily="18" charset="0"/>
            </a:endParaRPr>
          </a:p>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Data cleaning is one of the most important steps to remove unrealistic values and unnecessary stop words. </a:t>
            </a:r>
          </a:p>
          <a:p>
            <a:pPr marL="285750" indent="-285750" algn="just">
              <a:buFont typeface="Arial" panose="020B0604020202020204" pitchFamily="34" charset="0"/>
              <a:buChar char="•"/>
            </a:pPr>
            <a:r>
              <a:rPr lang="en-IN" b="0" i="0" dirty="0">
                <a:solidFill>
                  <a:srgbClr val="000000"/>
                </a:solidFill>
                <a:effectLst/>
                <a:latin typeface="Century" panose="02040604050505020304" pitchFamily="18" charset="0"/>
              </a:rPr>
              <a:t>We got X</a:t>
            </a:r>
            <a:r>
              <a:rPr lang="en-IN" dirty="0">
                <a:solidFill>
                  <a:srgbClr val="000000"/>
                </a:solidFill>
                <a:latin typeface="Century" panose="02040604050505020304" pitchFamily="18" charset="0"/>
              </a:rPr>
              <a:t>GB Classifier as best model and performed hyper parameter tuning using best parameters of XGB model and plotted AUC-ROC score and the model accuracy and roc-</a:t>
            </a:r>
            <a:r>
              <a:rPr lang="en-IN" dirty="0" err="1">
                <a:solidFill>
                  <a:srgbClr val="000000"/>
                </a:solidFill>
                <a:latin typeface="Century" panose="02040604050505020304" pitchFamily="18" charset="0"/>
              </a:rPr>
              <a:t>auc</a:t>
            </a:r>
            <a:r>
              <a:rPr lang="en-IN" dirty="0">
                <a:solidFill>
                  <a:srgbClr val="000000"/>
                </a:solidFill>
                <a:latin typeface="Century" panose="02040604050505020304" pitchFamily="18" charset="0"/>
              </a:rPr>
              <a:t> score increased after tuning.</a:t>
            </a:r>
          </a:p>
          <a:p>
            <a:pPr marL="285750" indent="-285750" algn="just">
              <a:buFont typeface="Arial" panose="020B0604020202020204" pitchFamily="34" charset="0"/>
              <a:buChar char="•"/>
            </a:pPr>
            <a:r>
              <a:rPr lang="en-US" b="0" i="0" dirty="0">
                <a:effectLst/>
                <a:latin typeface="Century" panose="02040604050505020304" pitchFamily="18" charset="0"/>
              </a:rPr>
              <a:t>After that we saved the model in a pickle with a filename in order to use whenever we require. Then we loaded the saved file and predicted the values for test data. Further we saved the predicted values test data into csv file.</a:t>
            </a:r>
          </a:p>
        </p:txBody>
      </p:sp>
    </p:spTree>
    <p:extLst>
      <p:ext uri="{BB962C8B-B14F-4D97-AF65-F5344CB8AC3E}">
        <p14:creationId xmlns:p14="http://schemas.microsoft.com/office/powerpoint/2010/main" val="939963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FAA4D-CA8D-4E2B-9158-2963B785BBEC}"/>
              </a:ext>
            </a:extLst>
          </p:cNvPr>
          <p:cNvSpPr txBox="1"/>
          <p:nvPr/>
        </p:nvSpPr>
        <p:spPr>
          <a:xfrm>
            <a:off x="535021" y="341262"/>
            <a:ext cx="11118715" cy="707886"/>
          </a:xfrm>
          <a:prstGeom prst="rect">
            <a:avLst/>
          </a:prstGeom>
          <a:noFill/>
        </p:spPr>
        <p:txBody>
          <a:bodyPr wrap="square" rtlCol="0">
            <a:spAutoFit/>
          </a:bodyPr>
          <a:lstStyle/>
          <a:p>
            <a:pPr algn="ctr"/>
            <a:r>
              <a:rPr lang="en-US" sz="4000" u="sng" dirty="0">
                <a:solidFill>
                  <a:srgbClr val="FF0000"/>
                </a:solidFill>
                <a:latin typeface="Bookman Old Style" panose="02050604050505020204" pitchFamily="18" charset="0"/>
              </a:rPr>
              <a:t>Introduction</a:t>
            </a:r>
            <a:endParaRPr lang="en-IN" sz="4000" u="sng" dirty="0">
              <a:solidFill>
                <a:srgbClr val="FF0000"/>
              </a:solidFill>
              <a:latin typeface="Bookman Old Style" panose="02050604050505020204" pitchFamily="18" charset="0"/>
            </a:endParaRPr>
          </a:p>
        </p:txBody>
      </p:sp>
      <p:sp>
        <p:nvSpPr>
          <p:cNvPr id="3" name="TextBox 2">
            <a:extLst>
              <a:ext uri="{FF2B5EF4-FFF2-40B4-BE49-F238E27FC236}">
                <a16:creationId xmlns:a16="http://schemas.microsoft.com/office/drawing/2014/main" id="{75D42639-49F9-4D23-AC89-B00ED3A75D8B}"/>
              </a:ext>
            </a:extLst>
          </p:cNvPr>
          <p:cNvSpPr txBox="1"/>
          <p:nvPr/>
        </p:nvSpPr>
        <p:spPr>
          <a:xfrm>
            <a:off x="690465" y="1436915"/>
            <a:ext cx="10963271" cy="4826193"/>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Calibri" panose="020F0502020204030204" pitchFamily="34" charset="0"/>
              </a:rPr>
              <a:t>Over the years, social media and social networking use have been increasing exponentially due to an upsurge in the use of the internet. Flood of information arises from online conversation in a daily basis as people are able discuss, express themselves and air their opinion via these platforms.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Calibri" panose="020F0502020204030204" pitchFamily="34" charset="0"/>
              </a:rPr>
              <a:t>Every day, we get a tremendous amount of short content data from the blast of online correspondence, web-based business and the utilization of advanced gadgets. This volume of </a:t>
            </a:r>
            <a:r>
              <a:rPr lang="en-IN" sz="1800" dirty="0">
                <a:effectLst/>
                <a:latin typeface="Century" panose="02040604050505020304" pitchFamily="18" charset="0"/>
                <a:ea typeface="Calibri" panose="020F0502020204030204" pitchFamily="34" charset="0"/>
                <a:cs typeface="Times New Roman" panose="02020603050405020304" pitchFamily="18" charset="0"/>
              </a:rPr>
              <a:t>data requires text mining apparatuses to carry out the various report tasks in an opportune and suitable way.  Detecting and controlling verbal abuse in an automated fashion is inherently an NLP task (Natural Language Processing). Text Classification is a great point for NLP.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Nowadays, every social media site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paper discusses different methodologies like logistic regression, support vector machine, multinomial naïve bayes etc. for comment classification into 6 different categories viz. malignant, highly malignant, rude, threat, abuse and loathe.</a:t>
            </a:r>
          </a:p>
          <a:p>
            <a:endParaRPr lang="en-IN" dirty="0"/>
          </a:p>
        </p:txBody>
      </p:sp>
    </p:spTree>
    <p:extLst>
      <p:ext uri="{BB962C8B-B14F-4D97-AF65-F5344CB8AC3E}">
        <p14:creationId xmlns:p14="http://schemas.microsoft.com/office/powerpoint/2010/main" val="23042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653143" y="46652"/>
            <a:ext cx="11028785" cy="707886"/>
          </a:xfrm>
          <a:prstGeom prst="rect">
            <a:avLst/>
          </a:prstGeom>
          <a:noFill/>
        </p:spPr>
        <p:txBody>
          <a:bodyPr wrap="square" rtlCol="0">
            <a:spAutoFit/>
          </a:bodyPr>
          <a:lstStyle/>
          <a:p>
            <a:pPr algn="ctr"/>
            <a:r>
              <a:rPr lang="en-US" sz="4000" u="sng" dirty="0">
                <a:solidFill>
                  <a:srgbClr val="FF0000"/>
                </a:solidFill>
                <a:latin typeface="Bookman Old Style" panose="02050604050505020204" pitchFamily="18" charset="0"/>
              </a:rPr>
              <a:t>Problem Statement</a:t>
            </a:r>
            <a:endParaRPr lang="en-IN" sz="4000" u="sng" dirty="0">
              <a:solidFill>
                <a:srgbClr val="FF0000"/>
              </a:solidFill>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0" y="1156996"/>
            <a:ext cx="7613779" cy="3143040"/>
          </a:xfrm>
          <a:prstGeom prst="rect">
            <a:avLst/>
          </a:prstGeom>
          <a:noFill/>
        </p:spPr>
        <p:txBody>
          <a:bodyPr wrap="square" rtlCol="0">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a:t>
            </a: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Online hate, described as abusive language, aggression, cyberbullying, hatefulness and many others has been identified as a major threat on online social media platforms. Social media platforms are the most prominent grounds for such toxic behaviour. There has</a:t>
            </a:r>
            <a:endParaRPr lang="en-US" sz="1800" dirty="0"/>
          </a:p>
        </p:txBody>
      </p:sp>
      <p:sp>
        <p:nvSpPr>
          <p:cNvPr id="6" name="TextBox 5">
            <a:extLst>
              <a:ext uri="{FF2B5EF4-FFF2-40B4-BE49-F238E27FC236}">
                <a16:creationId xmlns:a16="http://schemas.microsoft.com/office/drawing/2014/main" id="{0F862CE3-A199-4549-87B3-7149D1CD0B03}"/>
              </a:ext>
            </a:extLst>
          </p:cNvPr>
          <p:cNvSpPr txBox="1"/>
          <p:nvPr/>
        </p:nvSpPr>
        <p:spPr>
          <a:xfrm>
            <a:off x="0" y="4226766"/>
            <a:ext cx="12191999" cy="2522869"/>
          </a:xfrm>
          <a:prstGeom prst="rect">
            <a:avLst/>
          </a:prstGeom>
          <a:noFill/>
        </p:spPr>
        <p:txBody>
          <a:bodyPr wrap="square">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algn="just">
              <a:lnSpc>
                <a:spcPct val="107000"/>
              </a:lnSpc>
              <a:spcAft>
                <a:spcPts val="800"/>
              </a:spcAft>
            </a:pPr>
            <a:r>
              <a:rPr lang="en-IN" dirty="0">
                <a:latin typeface="Century" panose="02040604050505020304" pitchFamily="18" charset="0"/>
                <a:ea typeface="Calibri" panose="020F0502020204030204" pitchFamily="34" charset="0"/>
                <a:cs typeface="Times New Roman" panose="02020603050405020304" pitchFamily="18"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p:txBody>
      </p:sp>
      <p:pic>
        <p:nvPicPr>
          <p:cNvPr id="5" name="Picture 4">
            <a:extLst>
              <a:ext uri="{FF2B5EF4-FFF2-40B4-BE49-F238E27FC236}">
                <a16:creationId xmlns:a16="http://schemas.microsoft.com/office/drawing/2014/main" id="{C92B2879-AEE4-4474-B9E6-10406E549D6E}"/>
              </a:ext>
            </a:extLst>
          </p:cNvPr>
          <p:cNvPicPr>
            <a:picLocks noChangeAspect="1"/>
          </p:cNvPicPr>
          <p:nvPr/>
        </p:nvPicPr>
        <p:blipFill>
          <a:blip r:embed="rId2"/>
          <a:stretch>
            <a:fillRect/>
          </a:stretch>
        </p:blipFill>
        <p:spPr>
          <a:xfrm>
            <a:off x="7232488" y="1033327"/>
            <a:ext cx="4959511" cy="3492020"/>
          </a:xfrm>
          <a:prstGeom prst="rect">
            <a:avLst/>
          </a:prstGeom>
        </p:spPr>
      </p:pic>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628261" y="83976"/>
            <a:ext cx="10935477" cy="707886"/>
          </a:xfrm>
          <a:prstGeom prst="rect">
            <a:avLst/>
          </a:prstGeom>
          <a:noFill/>
        </p:spPr>
        <p:txBody>
          <a:bodyPr wrap="square" rtlCol="0">
            <a:spAutoFit/>
          </a:bodyPr>
          <a:lstStyle/>
          <a:p>
            <a:pPr algn="ctr"/>
            <a:r>
              <a:rPr lang="en-US" sz="4000" u="sng" dirty="0">
                <a:solidFill>
                  <a:schemeClr val="accent2">
                    <a:lumMod val="50000"/>
                  </a:schemeClr>
                </a:solidFill>
                <a:latin typeface="Bookman Old Style" panose="02050604050505020204" pitchFamily="18" charset="0"/>
              </a:rPr>
              <a:t>Problem Understanding</a:t>
            </a:r>
            <a:endParaRPr lang="en-IN" sz="4000" u="sng" dirty="0">
              <a:solidFill>
                <a:schemeClr val="accent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382555" y="1252137"/>
            <a:ext cx="9171991" cy="5015027"/>
          </a:xfrm>
          <a:prstGeom prst="rect">
            <a:avLst/>
          </a:prstGeom>
          <a:noFill/>
        </p:spPr>
        <p:txBody>
          <a:bodyPr wrap="square" rtlCol="0">
            <a:spAutoFit/>
          </a:bodyPr>
          <a:lstStyle/>
          <a:p>
            <a:pPr algn="just">
              <a:lnSpc>
                <a:spcPct val="107000"/>
              </a:lnSpc>
              <a:spcAft>
                <a:spcPts val="800"/>
              </a:spcAft>
            </a:pPr>
            <a:r>
              <a:rPr lang="en-IN" sz="1800"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In the </a:t>
            </a:r>
            <a:r>
              <a:rPr lang="en-IN" sz="1800" dirty="0">
                <a:effectLst/>
                <a:latin typeface="Century" panose="02040604050505020304" pitchFamily="18" charset="0"/>
                <a:ea typeface="Calibri" panose="020F0502020204030204" pitchFamily="34" charset="0"/>
                <a:cs typeface="Calibri" panose="020F0502020204030204" pitchFamily="34" charset="0"/>
              </a:rPr>
              <a:t>past few years, it is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Calibri" panose="020F0502020204030204" pitchFamily="34" charset="0"/>
              </a:rPr>
              <a:t>        The result of such activities can be dangerous. It gives mental trauma to the victims making their lives miserable. People who are not well aware of mental health online hate or cyberbullying become life threatening for them. Such cases are also at rise. It is also taking its toll on religions. Each and every day we can see an incident of fighting between people of different communities or religions due to offensive social media posts.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Calibri" panose="020F0502020204030204" pitchFamily="34" charset="0"/>
              </a:rPr>
              <a:t>        Online hate, described as abusive language, aggression, cyberbullying, hatefulness, insults, personal attacks, provocation, racism, sexism, threats, or toxicity has been identified as a major threat on online social media platforms. These kinds of activities must be checked for a better future.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3F9EE186-3422-4A19-82E5-AC2693AA9D0A}"/>
              </a:ext>
            </a:extLst>
          </p:cNvPr>
          <p:cNvPicPr>
            <a:picLocks noChangeAspect="1"/>
          </p:cNvPicPr>
          <p:nvPr/>
        </p:nvPicPr>
        <p:blipFill>
          <a:blip r:embed="rId2"/>
          <a:stretch>
            <a:fillRect/>
          </a:stretch>
        </p:blipFill>
        <p:spPr>
          <a:xfrm>
            <a:off x="9629192" y="1371600"/>
            <a:ext cx="2562808" cy="4749282"/>
          </a:xfrm>
          <a:prstGeom prst="rect">
            <a:avLst/>
          </a:prstGeom>
        </p:spPr>
      </p:pic>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0" y="244496"/>
            <a:ext cx="12192000" cy="1077218"/>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Definition &amp; Importance of Malignant Comments Classification</a:t>
            </a:r>
            <a:endParaRPr lang="en-IN" sz="3200" u="sng" dirty="0">
              <a:solidFill>
                <a:schemeClr val="accent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503853" y="1321714"/>
            <a:ext cx="8490857" cy="1292662"/>
          </a:xfrm>
          <a:prstGeom prst="rect">
            <a:avLst/>
          </a:prstGeom>
          <a:noFill/>
        </p:spPr>
        <p:txBody>
          <a:bodyPr wrap="square" rtlCol="0">
            <a:spAutoFit/>
          </a:bodyPr>
          <a:lstStyle/>
          <a:p>
            <a:pPr marL="285750" indent="-285750" algn="just">
              <a:buFont typeface="Wingdings" panose="05000000000000000000" pitchFamily="2" charset="2"/>
              <a:buChar char="v"/>
            </a:pPr>
            <a:r>
              <a:rPr lang="en-US" sz="2400" b="1" i="0" dirty="0">
                <a:solidFill>
                  <a:schemeClr val="accent5">
                    <a:lumMod val="50000"/>
                  </a:schemeClr>
                </a:solidFill>
                <a:effectLst/>
                <a:latin typeface="Century" panose="02040604050505020304" pitchFamily="18" charset="0"/>
              </a:rPr>
              <a:t>Definition:</a:t>
            </a:r>
            <a:r>
              <a:rPr lang="en-US" sz="1800" b="1" i="0" dirty="0">
                <a:solidFill>
                  <a:srgbClr val="202124"/>
                </a:solidFill>
                <a:effectLst/>
                <a:latin typeface="Century" panose="02040604050505020304" pitchFamily="18" charset="0"/>
              </a:rPr>
              <a:t> “A</a:t>
            </a:r>
            <a:r>
              <a:rPr lang="en-US" sz="1800" b="0" i="0" dirty="0">
                <a:solidFill>
                  <a:srgbClr val="202124"/>
                </a:solidFill>
                <a:effectLst/>
                <a:latin typeface="Century" panose="02040604050505020304" pitchFamily="18" charset="0"/>
              </a:rPr>
              <a:t> </a:t>
            </a:r>
            <a:r>
              <a:rPr lang="en-US" sz="1800" b="1" i="0" dirty="0">
                <a:solidFill>
                  <a:srgbClr val="202124"/>
                </a:solidFill>
                <a:effectLst/>
                <a:latin typeface="Century" panose="02040604050505020304" pitchFamily="18" charset="0"/>
              </a:rPr>
              <a:t>Classification model designed to detect the type of toxic comments to detect and prevent cyberbullying” </a:t>
            </a:r>
            <a:r>
              <a:rPr lang="en-US" sz="1800" i="0" dirty="0">
                <a:solidFill>
                  <a:srgbClr val="202124"/>
                </a:solidFill>
                <a:effectLst/>
                <a:latin typeface="Century" panose="02040604050505020304" pitchFamily="18" charset="0"/>
              </a:rPr>
              <a:t>which include </a:t>
            </a:r>
            <a:r>
              <a:rPr lang="en-US" b="0" i="0" dirty="0">
                <a:effectLst/>
                <a:latin typeface="Century" panose="02040604050505020304" pitchFamily="18" charset="0"/>
              </a:rPr>
              <a:t>unsupportive and unpleasant behavior, being manipulative, judgmental, controlling, and self-centered.</a:t>
            </a:r>
          </a:p>
        </p:txBody>
      </p:sp>
      <p:sp>
        <p:nvSpPr>
          <p:cNvPr id="11" name="TextBox 10">
            <a:extLst>
              <a:ext uri="{FF2B5EF4-FFF2-40B4-BE49-F238E27FC236}">
                <a16:creationId xmlns:a16="http://schemas.microsoft.com/office/drawing/2014/main" id="{8C4BF059-86B9-417B-BF4A-00E982A94C59}"/>
              </a:ext>
            </a:extLst>
          </p:cNvPr>
          <p:cNvSpPr txBox="1"/>
          <p:nvPr/>
        </p:nvSpPr>
        <p:spPr>
          <a:xfrm>
            <a:off x="503854" y="2864498"/>
            <a:ext cx="8830646" cy="3785652"/>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b="1" dirty="0">
                <a:solidFill>
                  <a:schemeClr val="accent5">
                    <a:lumMod val="50000"/>
                  </a:schemeClr>
                </a:solidFill>
                <a:latin typeface="Century" panose="02040604050505020304" pitchFamily="18" charset="0"/>
              </a:rPr>
              <a:t>Importance: </a:t>
            </a:r>
            <a:r>
              <a:rPr lang="en-IN" dirty="0">
                <a:effectLst/>
                <a:latin typeface="Century" panose="02040604050505020304" pitchFamily="18" charset="0"/>
                <a:ea typeface="Calibri" panose="020F0502020204030204" pitchFamily="34" charset="0"/>
                <a:cs typeface="Calibri" panose="020F0502020204030204" pitchFamily="34" charset="0"/>
              </a:rPr>
              <a:t>Every day, we get a tremendous amount of short content data from the blast of online correspondence, web-based business and the utilization of advanced gadgets. This volume of </a:t>
            </a:r>
            <a:r>
              <a:rPr lang="en-IN" dirty="0">
                <a:effectLst/>
                <a:latin typeface="Century" panose="02040604050505020304" pitchFamily="18" charset="0"/>
                <a:ea typeface="Calibri" panose="020F0502020204030204" pitchFamily="34" charset="0"/>
                <a:cs typeface="Times New Roman" panose="02020603050405020304" pitchFamily="18" charset="0"/>
              </a:rPr>
              <a:t>data requires text mining apparatuses to carry out the various report tasks in an opportune and suitable way.  Detecting and controlling verbal abuse in an automated fashion is inherently an NLP task (Natural Language Processing). Text Classification is a great point for NLP. </a:t>
            </a:r>
          </a:p>
          <a:p>
            <a:pPr marL="342900" indent="-342900" algn="jus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Times New Roman" panose="02020603050405020304" pitchFamily="18" charset="0"/>
              </a:rPr>
              <a:t>Nowadays, every social media site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classification model helps to prevent the online abuse</a:t>
            </a:r>
            <a:r>
              <a:rPr lang="en-IN" dirty="0">
                <a:latin typeface="Century" panose="02040604050505020304" pitchFamily="18" charset="0"/>
                <a:ea typeface="Calibri" panose="020F0502020204030204" pitchFamily="34" charset="0"/>
                <a:cs typeface="Times New Roman" panose="02020603050405020304" pitchFamily="18" charset="0"/>
              </a:rPr>
              <a:t> and cyberbullying.</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E78C12CF-B5D5-4CAC-875B-45F095E952C4}"/>
              </a:ext>
            </a:extLst>
          </p:cNvPr>
          <p:cNvPicPr>
            <a:picLocks noChangeAspect="1"/>
          </p:cNvPicPr>
          <p:nvPr/>
        </p:nvPicPr>
        <p:blipFill>
          <a:blip r:embed="rId2"/>
          <a:stretch>
            <a:fillRect/>
          </a:stretch>
        </p:blipFill>
        <p:spPr>
          <a:xfrm>
            <a:off x="9359867" y="1418253"/>
            <a:ext cx="2466975" cy="5337109"/>
          </a:xfrm>
          <a:prstGeom prst="rect">
            <a:avLst/>
          </a:prstGeom>
        </p:spPr>
      </p:pic>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538480" y="0"/>
            <a:ext cx="11216640" cy="861774"/>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Data Analysis and Model Building Flowchart</a:t>
            </a:r>
            <a:endParaRPr lang="en-IN" sz="3200" u="sng" dirty="0">
              <a:solidFill>
                <a:schemeClr val="accent2">
                  <a:lumMod val="50000"/>
                </a:schemeClr>
              </a:solidFill>
              <a:latin typeface="Bookman Old Style" panose="02050604050505020204" pitchFamily="18" charset="0"/>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1657537" y="688071"/>
            <a:ext cx="2123233"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4124746" y="1069071"/>
            <a:ext cx="634482" cy="457200"/>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5104437" y="688071"/>
            <a:ext cx="2123233"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7572879" y="1069071"/>
            <a:ext cx="667661" cy="457200"/>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id="{F643177A-4A3B-4D6B-9D2E-88F2192ED748}"/>
              </a:ext>
            </a:extLst>
          </p:cNvPr>
          <p:cNvSpPr/>
          <p:nvPr/>
        </p:nvSpPr>
        <p:spPr>
          <a:xfrm>
            <a:off x="8585749" y="688071"/>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Feature Engineering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Arrow: Right 16">
            <a:extLst>
              <a:ext uri="{FF2B5EF4-FFF2-40B4-BE49-F238E27FC236}">
                <a16:creationId xmlns:a16="http://schemas.microsoft.com/office/drawing/2014/main" id="{AF7EF058-49A7-48CF-8A68-51D390EF96B2}"/>
              </a:ext>
            </a:extLst>
          </p:cNvPr>
          <p:cNvSpPr/>
          <p:nvPr/>
        </p:nvSpPr>
        <p:spPr>
          <a:xfrm>
            <a:off x="4062538" y="4333306"/>
            <a:ext cx="667661" cy="457200"/>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1565070" y="4053689"/>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585749" y="2392208"/>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572878" y="2773208"/>
            <a:ext cx="667661" cy="457200"/>
          </a:xfrm>
          <a:prstGeom prst="lef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5058820" y="2392208"/>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4079128" y="2773208"/>
            <a:ext cx="634482" cy="457200"/>
          </a:xfrm>
          <a:prstGeom prst="lef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5" name="Flowchart: Alternate Process 24">
            <a:extLst>
              <a:ext uri="{FF2B5EF4-FFF2-40B4-BE49-F238E27FC236}">
                <a16:creationId xmlns:a16="http://schemas.microsoft.com/office/drawing/2014/main" id="{79CD2769-69D5-4A56-98E8-09B8EA44A207}"/>
              </a:ext>
            </a:extLst>
          </p:cNvPr>
          <p:cNvSpPr/>
          <p:nvPr/>
        </p:nvSpPr>
        <p:spPr>
          <a:xfrm>
            <a:off x="1565070" y="2392208"/>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Arrow: Down 25">
            <a:extLst>
              <a:ext uri="{FF2B5EF4-FFF2-40B4-BE49-F238E27FC236}">
                <a16:creationId xmlns:a16="http://schemas.microsoft.com/office/drawing/2014/main" id="{8698FB53-B832-453A-9B2A-06BBE89FAB57}"/>
              </a:ext>
            </a:extLst>
          </p:cNvPr>
          <p:cNvSpPr/>
          <p:nvPr/>
        </p:nvSpPr>
        <p:spPr>
          <a:xfrm>
            <a:off x="2417921" y="3595846"/>
            <a:ext cx="458236" cy="457843"/>
          </a:xfrm>
          <a:prstGeom prst="down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511382" y="1909400"/>
            <a:ext cx="458236" cy="457880"/>
          </a:xfrm>
          <a:prstGeom prst="down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5058820" y="4053689"/>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572877" y="4333306"/>
            <a:ext cx="667661" cy="457200"/>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8585747" y="4053689"/>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95249C89-B121-4BA7-AE38-C2127E8876B5}"/>
              </a:ext>
            </a:extLst>
          </p:cNvPr>
          <p:cNvSpPr/>
          <p:nvPr/>
        </p:nvSpPr>
        <p:spPr>
          <a:xfrm>
            <a:off x="8656076" y="5584123"/>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1" name="Arrow: Down 30">
            <a:extLst>
              <a:ext uri="{FF2B5EF4-FFF2-40B4-BE49-F238E27FC236}">
                <a16:creationId xmlns:a16="http://schemas.microsoft.com/office/drawing/2014/main" id="{6564D4ED-1B47-4AEB-8FB9-44032D1C6737}"/>
              </a:ext>
            </a:extLst>
          </p:cNvPr>
          <p:cNvSpPr/>
          <p:nvPr/>
        </p:nvSpPr>
        <p:spPr>
          <a:xfrm>
            <a:off x="9441053" y="5272890"/>
            <a:ext cx="458236" cy="311234"/>
          </a:xfrm>
          <a:prstGeom prst="down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2" name="Arrow: Left 31">
            <a:extLst>
              <a:ext uri="{FF2B5EF4-FFF2-40B4-BE49-F238E27FC236}">
                <a16:creationId xmlns:a16="http://schemas.microsoft.com/office/drawing/2014/main" id="{88E2C15F-5B3C-4F33-8D63-A35B4F6261DF}"/>
              </a:ext>
            </a:extLst>
          </p:cNvPr>
          <p:cNvSpPr/>
          <p:nvPr/>
        </p:nvSpPr>
        <p:spPr>
          <a:xfrm>
            <a:off x="7572877" y="6037443"/>
            <a:ext cx="667661" cy="457200"/>
          </a:xfrm>
          <a:prstGeom prst="lef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5" name="Flowchart: Alternate Process 34">
            <a:extLst>
              <a:ext uri="{FF2B5EF4-FFF2-40B4-BE49-F238E27FC236}">
                <a16:creationId xmlns:a16="http://schemas.microsoft.com/office/drawing/2014/main" id="{9098978D-D860-4946-A8B0-561DB45732B6}"/>
              </a:ext>
            </a:extLst>
          </p:cNvPr>
          <p:cNvSpPr/>
          <p:nvPr/>
        </p:nvSpPr>
        <p:spPr>
          <a:xfrm>
            <a:off x="5058820" y="5584123"/>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AUC-ROC Curve</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C2A17994-C821-4FEA-AC25-A0912A99B415}"/>
              </a:ext>
            </a:extLst>
          </p:cNvPr>
          <p:cNvSpPr/>
          <p:nvPr/>
        </p:nvSpPr>
        <p:spPr>
          <a:xfrm>
            <a:off x="1562615" y="5584123"/>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and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7" name="Arrow: Left 36">
            <a:extLst>
              <a:ext uri="{FF2B5EF4-FFF2-40B4-BE49-F238E27FC236}">
                <a16:creationId xmlns:a16="http://schemas.microsoft.com/office/drawing/2014/main" id="{4D52B3A1-A83F-4FD9-A3EB-C5204AB2F47D}"/>
              </a:ext>
            </a:extLst>
          </p:cNvPr>
          <p:cNvSpPr/>
          <p:nvPr/>
        </p:nvSpPr>
        <p:spPr>
          <a:xfrm>
            <a:off x="4008800" y="6037443"/>
            <a:ext cx="634482" cy="457200"/>
          </a:xfrm>
          <a:prstGeom prst="lef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473332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559837" y="307910"/>
            <a:ext cx="11112759" cy="584775"/>
          </a:xfrm>
          <a:prstGeom prst="rect">
            <a:avLst/>
          </a:prstGeom>
          <a:noFill/>
        </p:spPr>
        <p:txBody>
          <a:bodyPr wrap="square" rtlCol="0">
            <a:spAutoFit/>
          </a:bodyPr>
          <a:lstStyle/>
          <a:p>
            <a:r>
              <a:rPr lang="en-US" sz="3200" u="sng" dirty="0">
                <a:solidFill>
                  <a:schemeClr val="accent2">
                    <a:lumMod val="50000"/>
                  </a:schemeClr>
                </a:solidFill>
                <a:latin typeface="Bookman Old Style" panose="02050604050505020204" pitchFamily="18" charset="0"/>
              </a:rPr>
              <a:t>Exploratory Data Analysis (EDA) Steps</a:t>
            </a:r>
            <a:endParaRPr lang="en-IN" sz="3200" u="sng" dirty="0">
              <a:solidFill>
                <a:schemeClr val="accent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662473" y="1240971"/>
            <a:ext cx="11112759" cy="6006003"/>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algn="just"/>
            <a:endParaRPr lang="en-US" dirty="0">
              <a:latin typeface="Century" panose="02040604050505020304" pitchFamily="18" charset="0"/>
            </a:endParaRP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finding zero values etc.</a:t>
            </a:r>
          </a:p>
          <a:p>
            <a:pPr algn="just"/>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did not find any null values. And removed Id.</a:t>
            </a:r>
          </a:p>
          <a:p>
            <a:pPr lvl="0" algn="just">
              <a:lnSpc>
                <a:spcPct val="107000"/>
              </a:lnSpc>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Done feature engineering and created new columns viz label: which contain both good and bad comments which is the sum of all the labels, </a:t>
            </a:r>
            <a:r>
              <a:rPr lang="en-IN" sz="1800" dirty="0" err="1">
                <a:effectLst/>
                <a:latin typeface="Century" panose="02040604050505020304" pitchFamily="18" charset="0"/>
                <a:ea typeface="Calibri" panose="020F0502020204030204" pitchFamily="34" charset="0"/>
                <a:cs typeface="Calibri" panose="020F0502020204030204" pitchFamily="34" charset="0"/>
              </a:rPr>
              <a:t>comment_length</a:t>
            </a:r>
            <a:r>
              <a:rPr lang="en-IN" sz="1800" dirty="0">
                <a:effectLst/>
                <a:latin typeface="Century" panose="02040604050505020304" pitchFamily="18" charset="0"/>
                <a:ea typeface="Calibri" panose="020F0502020204030204" pitchFamily="34" charset="0"/>
                <a:cs typeface="Calibri" panose="020F0502020204030204" pitchFamily="34" charset="0"/>
              </a:rPr>
              <a:t>: which contains the length of comment text. </a:t>
            </a:r>
          </a:p>
          <a:p>
            <a:pPr lvl="0" algn="just">
              <a:lnSpc>
                <a:spcPct val="107000"/>
              </a:lnSpc>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categorical plots like pie plot, count plot, distribution plot and </a:t>
            </a:r>
            <a:r>
              <a:rPr lang="en-IN" sz="1800" dirty="0" err="1">
                <a:effectLst/>
                <a:latin typeface="Century" panose="02040604050505020304" pitchFamily="18" charset="0"/>
                <a:ea typeface="Calibri" panose="020F0502020204030204" pitchFamily="34" charset="0"/>
                <a:cs typeface="Calibri" panose="020F0502020204030204" pitchFamily="34" charset="0"/>
              </a:rPr>
              <a:t>wordcloud</a:t>
            </a:r>
            <a:r>
              <a:rPr lang="en-IN" sz="1800" dirty="0">
                <a:effectLst/>
                <a:latin typeface="Century" panose="02040604050505020304" pitchFamily="18" charset="0"/>
                <a:ea typeface="Calibri" panose="020F0502020204030204" pitchFamily="34" charset="0"/>
                <a:cs typeface="Calibri" panose="020F0502020204030204" pitchFamily="34" charset="0"/>
              </a:rPr>
              <a:t> for each label.</a:t>
            </a:r>
          </a:p>
          <a:p>
            <a:pPr lvl="0" algn="just">
              <a:lnSpc>
                <a:spcPct val="107000"/>
              </a:lnSpc>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effectLst/>
                <a:latin typeface="Century" panose="02040604050505020304" pitchFamily="18" charset="0"/>
                <a:ea typeface="Times New Roman" panose="02020603050405020304" pitchFamily="18" charset="0"/>
                <a:cs typeface="Calibri" panose="020F0502020204030204" pitchFamily="34" charset="0"/>
              </a:rPr>
              <a:t>Done text pre-processing techniques like Removing Punctuations and other special characters, Splitting the comments into individual words, Removing Stop Words, Stemming and Lemmatization. Then created new column as </a:t>
            </a:r>
            <a:r>
              <a:rPr lang="en-IN" sz="1800"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sz="1800" dirty="0">
                <a:effectLst/>
                <a:latin typeface="Century" panose="02040604050505020304" pitchFamily="18" charset="0"/>
                <a:ea typeface="Times New Roman" panose="02020603050405020304" pitchFamily="18" charset="0"/>
                <a:cs typeface="Calibri" panose="020F0502020204030204" pitchFamily="34" charset="0"/>
              </a:rPr>
              <a:t> after cleaning the data. All these steps were done on both train and test datasets. Checked correlation using heatmap. </a:t>
            </a:r>
            <a:r>
              <a:rPr lang="en-IN" sz="1800" dirty="0">
                <a:effectLst/>
                <a:latin typeface="Century" panose="02040604050505020304" pitchFamily="18" charset="0"/>
                <a:ea typeface="Calibri" panose="020F0502020204030204" pitchFamily="34" charset="0"/>
              </a:rPr>
              <a:t>After getting a cleaned data used TF-IDF vectorizer.</a:t>
            </a: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Visualizations</a:t>
            </a:r>
            <a:endParaRPr lang="en-IN" sz="3200" u="sng" dirty="0">
              <a:solidFill>
                <a:schemeClr val="accent2">
                  <a:lumMod val="50000"/>
                </a:schemeClr>
              </a:solidFill>
              <a:latin typeface="Bookman Old Style" panose="02050604050505020204" pitchFamily="18" charset="0"/>
            </a:endParaRPr>
          </a:p>
        </p:txBody>
      </p:sp>
      <p:pic>
        <p:nvPicPr>
          <p:cNvPr id="2052" name="Picture 4">
            <a:extLst>
              <a:ext uri="{FF2B5EF4-FFF2-40B4-BE49-F238E27FC236}">
                <a16:creationId xmlns:a16="http://schemas.microsoft.com/office/drawing/2014/main" id="{215BCDCE-3538-40FE-9395-B9608B1765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3053" y="1040657"/>
            <a:ext cx="6658947" cy="285954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967F3945-4B45-402D-8258-E2453F13A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814243"/>
            <a:ext cx="5178490" cy="331236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5A68F604-10E7-4C89-87A3-51795C824845}"/>
              </a:ext>
            </a:extLst>
          </p:cNvPr>
          <p:cNvSpPr txBox="1"/>
          <p:nvPr/>
        </p:nvSpPr>
        <p:spPr>
          <a:xfrm>
            <a:off x="447870" y="4245429"/>
            <a:ext cx="4730622"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From the pie chart we can notice approximately 43% of the comments are malignant, 24% of the comments are rude and 22% are abuse. The count of malignant comments are high compared to other type of comments and the count of threat comments are very less.</a:t>
            </a:r>
            <a:endParaRPr lang="en-IN" dirty="0">
              <a:latin typeface="Century" panose="02040604050505020304" pitchFamily="18" charset="0"/>
            </a:endParaRPr>
          </a:p>
        </p:txBody>
      </p:sp>
      <p:sp>
        <p:nvSpPr>
          <p:cNvPr id="14" name="TextBox 13">
            <a:extLst>
              <a:ext uri="{FF2B5EF4-FFF2-40B4-BE49-F238E27FC236}">
                <a16:creationId xmlns:a16="http://schemas.microsoft.com/office/drawing/2014/main" id="{AA045911-438E-4F92-8DDD-A7514F99F4EC}"/>
              </a:ext>
            </a:extLst>
          </p:cNvPr>
          <p:cNvSpPr txBox="1"/>
          <p:nvPr/>
        </p:nvSpPr>
        <p:spPr>
          <a:xfrm>
            <a:off x="5533052" y="4245429"/>
            <a:ext cx="6363479"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From the above plots we can observe the count of negative comments are high compared to the non negative comments. Here around 90% of the comments are turned out to be a negative comments and only 10% of them are considered to be positive or neutral comments. We can also observe the data imbalance issue here, we need to balance the data.</a:t>
            </a:r>
          </a:p>
        </p:txBody>
      </p:sp>
    </p:spTree>
    <p:extLst>
      <p:ext uri="{BB962C8B-B14F-4D97-AF65-F5344CB8AC3E}">
        <p14:creationId xmlns:p14="http://schemas.microsoft.com/office/powerpoint/2010/main" val="68030116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761</TotalTime>
  <Words>2486</Words>
  <Application>Microsoft Office PowerPoint</Application>
  <PresentationFormat>Widescreen</PresentationFormat>
  <Paragraphs>125</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Bookman Old Style</vt:lpstr>
      <vt:lpstr>Calibri</vt:lpstr>
      <vt:lpstr>Calibri Light</vt:lpstr>
      <vt:lpstr>Century</vt:lpstr>
      <vt:lpstr>Helvetica Neue</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Subhashchandra Pandey</cp:lastModifiedBy>
  <cp:revision>76</cp:revision>
  <dcterms:created xsi:type="dcterms:W3CDTF">2021-10-24T08:35:25Z</dcterms:created>
  <dcterms:modified xsi:type="dcterms:W3CDTF">2022-12-11T07:53:09Z</dcterms:modified>
</cp:coreProperties>
</file>