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2" r:id="rId1"/>
  </p:sldMasterIdLst>
  <p:notesMasterIdLst>
    <p:notesMasterId r:id="rId32"/>
  </p:notesMasterIdLst>
  <p:sldIdLst>
    <p:sldId id="257" r:id="rId2"/>
    <p:sldId id="258" r:id="rId3"/>
    <p:sldId id="259" r:id="rId4"/>
    <p:sldId id="260" r:id="rId5"/>
    <p:sldId id="261" r:id="rId6"/>
    <p:sldId id="310" r:id="rId7"/>
    <p:sldId id="288" r:id="rId8"/>
    <p:sldId id="264" r:id="rId9"/>
    <p:sldId id="311" r:id="rId10"/>
    <p:sldId id="312" r:id="rId11"/>
    <p:sldId id="266" r:id="rId12"/>
    <p:sldId id="313" r:id="rId13"/>
    <p:sldId id="314" r:id="rId14"/>
    <p:sldId id="315" r:id="rId15"/>
    <p:sldId id="316" r:id="rId16"/>
    <p:sldId id="317" r:id="rId17"/>
    <p:sldId id="275" r:id="rId18"/>
    <p:sldId id="274" r:id="rId19"/>
    <p:sldId id="318" r:id="rId20"/>
    <p:sldId id="319" r:id="rId21"/>
    <p:sldId id="281" r:id="rId22"/>
    <p:sldId id="279" r:id="rId23"/>
    <p:sldId id="280" r:id="rId24"/>
    <p:sldId id="296" r:id="rId25"/>
    <p:sldId id="297" r:id="rId26"/>
    <p:sldId id="298" r:id="rId27"/>
    <p:sldId id="306" r:id="rId28"/>
    <p:sldId id="282" r:id="rId29"/>
    <p:sldId id="292" r:id="rId30"/>
    <p:sldId id="28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0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78298F-9F11-45A9-A02B-88FDCD3217B4}" type="datetimeFigureOut">
              <a:rPr lang="en-IN" smtClean="0"/>
              <a:t>11-12-2022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FFF05A-9C29-46CA-92D2-41729FCCC6F4}" type="slidenum">
              <a:rPr lang="en-IN" smtClean="0"/>
              <a:t>‹#›</a:t>
            </a:fld>
            <a:endParaRPr lang="en-IN"/>
          </a:p>
        </p:txBody>
      </p:sp>
    </p:spTree>
    <p:extLst>
      <p:ext uri="{BB962C8B-B14F-4D97-AF65-F5344CB8AC3E}">
        <p14:creationId xmlns:p14="http://schemas.microsoft.com/office/powerpoint/2010/main" val="3946392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t>29</a:t>
            </a:fld>
            <a:endParaRPr lang="en-IN"/>
          </a:p>
        </p:txBody>
      </p:sp>
    </p:spTree>
    <p:extLst>
      <p:ext uri="{BB962C8B-B14F-4D97-AF65-F5344CB8AC3E}">
        <p14:creationId xmlns:p14="http://schemas.microsoft.com/office/powerpoint/2010/main" val="1538292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87FA4F-D67C-450B-84FB-97D70D2A18E3}"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2331187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87FA4F-D67C-450B-84FB-97D70D2A18E3}" type="datetimeFigureOut">
              <a:rPr lang="en-IN" smtClean="0"/>
              <a:t>11-12-2022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2284420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87FA4F-D67C-450B-84FB-97D70D2A18E3}"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3734340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1387FA4F-D67C-450B-84FB-97D70D2A18E3}"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1792354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1387FA4F-D67C-450B-84FB-97D70D2A18E3}"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8554951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87FA4F-D67C-450B-84FB-97D70D2A18E3}"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17104431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87FA4F-D67C-450B-84FB-97D70D2A18E3}"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1475964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87FA4F-D67C-450B-84FB-97D70D2A18E3}"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24851885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87FA4F-D67C-450B-84FB-97D70D2A18E3}"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569738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87FA4F-D67C-450B-84FB-97D70D2A18E3}"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2708856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87FA4F-D67C-450B-84FB-97D70D2A18E3}"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2642194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87FA4F-D67C-450B-84FB-97D70D2A18E3}" type="datetimeFigureOut">
              <a:rPr lang="en-IN" smtClean="0"/>
              <a:t>11-12-2022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32808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87FA4F-D67C-450B-84FB-97D70D2A18E3}" type="datetimeFigureOut">
              <a:rPr lang="en-IN" smtClean="0"/>
              <a:t>11-12-2022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3643154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87FA4F-D67C-450B-84FB-97D70D2A18E3}" type="datetimeFigureOut">
              <a:rPr lang="en-IN" smtClean="0"/>
              <a:t>11-12-2022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3000783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87FA4F-D67C-450B-84FB-97D70D2A18E3}" type="datetimeFigureOut">
              <a:rPr lang="en-IN" smtClean="0"/>
              <a:t>11-12-2022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3074565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87FA4F-D67C-450B-84FB-97D70D2A18E3}" type="datetimeFigureOut">
              <a:rPr lang="en-IN" smtClean="0"/>
              <a:t>11-12-2022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4041640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1387FA4F-D67C-450B-84FB-97D70D2A18E3}" type="datetimeFigureOut">
              <a:rPr lang="en-IN" smtClean="0"/>
              <a:t>11-12-2022</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1352509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1387FA4F-D67C-450B-84FB-97D70D2A18E3}" type="datetimeFigureOut">
              <a:rPr lang="en-IN" smtClean="0"/>
              <a:t>11-12-2022</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CCFE734C-A105-4959-A9DB-18E01E2F6CB2}" type="slidenum">
              <a:rPr lang="en-IN" smtClean="0"/>
              <a:t>‹#›</a:t>
            </a:fld>
            <a:endParaRPr lang="en-IN"/>
          </a:p>
        </p:txBody>
      </p:sp>
    </p:spTree>
    <p:extLst>
      <p:ext uri="{BB962C8B-B14F-4D97-AF65-F5344CB8AC3E}">
        <p14:creationId xmlns:p14="http://schemas.microsoft.com/office/powerpoint/2010/main" val="3027867021"/>
      </p:ext>
    </p:extLst>
  </p:cSld>
  <p:clrMap bg1="dk1" tx1="lt1" bg2="dk2" tx2="lt2" accent1="accent1" accent2="accent2" accent3="accent3" accent4="accent4" accent5="accent5" accent6="accent6" hlink="hlink" folHlink="folHlink"/>
  <p:sldLayoutIdLst>
    <p:sldLayoutId id="2147484013" r:id="rId1"/>
    <p:sldLayoutId id="2147484014" r:id="rId2"/>
    <p:sldLayoutId id="2147484015" r:id="rId3"/>
    <p:sldLayoutId id="2147484016" r:id="rId4"/>
    <p:sldLayoutId id="2147484017" r:id="rId5"/>
    <p:sldLayoutId id="2147484018" r:id="rId6"/>
    <p:sldLayoutId id="2147484019" r:id="rId7"/>
    <p:sldLayoutId id="2147484020" r:id="rId8"/>
    <p:sldLayoutId id="2147484021" r:id="rId9"/>
    <p:sldLayoutId id="2147484022" r:id="rId10"/>
    <p:sldLayoutId id="2147484023" r:id="rId11"/>
    <p:sldLayoutId id="2147484024" r:id="rId12"/>
    <p:sldLayoutId id="2147484025" r:id="rId13"/>
    <p:sldLayoutId id="2147484026" r:id="rId14"/>
    <p:sldLayoutId id="2147484027" r:id="rId15"/>
    <p:sldLayoutId id="2147484028" r:id="rId16"/>
    <p:sldLayoutId id="214748402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EB8F0-C9EF-4D33-A17F-94A21AED9FC6}"/>
              </a:ext>
            </a:extLst>
          </p:cNvPr>
          <p:cNvSpPr>
            <a:spLocks noGrp="1"/>
          </p:cNvSpPr>
          <p:nvPr>
            <p:ph type="title"/>
          </p:nvPr>
        </p:nvSpPr>
        <p:spPr>
          <a:xfrm>
            <a:off x="766196" y="207188"/>
            <a:ext cx="9252154" cy="1367611"/>
          </a:xfrm>
        </p:spPr>
        <p:txBody>
          <a:bodyPr>
            <a:noAutofit/>
          </a:bodyPr>
          <a:lstStyle/>
          <a:p>
            <a:pPr>
              <a:lnSpc>
                <a:spcPct val="90000"/>
              </a:lnSpc>
            </a:pPr>
            <a:r>
              <a:rPr lang="en-IN" sz="2800" b="1" dirty="0">
                <a:solidFill>
                  <a:schemeClr val="tx1"/>
                </a:solidFill>
              </a:rPr>
              <a:t>Presentation on </a:t>
            </a:r>
            <a:br>
              <a:rPr lang="en-IN" sz="2800" b="1" dirty="0">
                <a:solidFill>
                  <a:schemeClr val="tx1"/>
                </a:solidFill>
              </a:rPr>
            </a:br>
            <a:br>
              <a:rPr lang="en-IN" sz="2800" b="1" dirty="0">
                <a:solidFill>
                  <a:schemeClr val="tx1"/>
                </a:solidFill>
              </a:rPr>
            </a:br>
            <a:r>
              <a:rPr lang="en-IN" sz="2800" b="1" u="sng" dirty="0">
                <a:solidFill>
                  <a:schemeClr val="tx1"/>
                </a:solidFill>
              </a:rPr>
              <a:t>Flight Price Prediction</a:t>
            </a:r>
          </a:p>
        </p:txBody>
      </p:sp>
      <p:sp>
        <p:nvSpPr>
          <p:cNvPr id="3" name="Content Placeholder 2">
            <a:extLst>
              <a:ext uri="{FF2B5EF4-FFF2-40B4-BE49-F238E27FC236}">
                <a16:creationId xmlns:a16="http://schemas.microsoft.com/office/drawing/2014/main" id="{4E1D02EA-132F-4E8C-8CF3-9AF068A750FA}"/>
              </a:ext>
            </a:extLst>
          </p:cNvPr>
          <p:cNvSpPr>
            <a:spLocks noGrp="1"/>
          </p:cNvSpPr>
          <p:nvPr>
            <p:ph idx="1"/>
          </p:nvPr>
        </p:nvSpPr>
        <p:spPr>
          <a:xfrm>
            <a:off x="6872861" y="1432404"/>
            <a:ext cx="6290975" cy="477519"/>
          </a:xfrm>
        </p:spPr>
        <p:txBody>
          <a:bodyPr>
            <a:normAutofit/>
          </a:bodyPr>
          <a:lstStyle/>
          <a:p>
            <a:pPr marL="0" indent="0">
              <a:buNone/>
            </a:pPr>
            <a:r>
              <a:rPr lang="en-IN" b="1" dirty="0"/>
              <a:t>PRESENTED BY: SUBHASHCHANDRA PANDEY</a:t>
            </a:r>
          </a:p>
          <a:p>
            <a:pPr marL="0" indent="0">
              <a:buNone/>
            </a:pPr>
            <a:endParaRPr lang="en-IN" b="1" dirty="0"/>
          </a:p>
          <a:p>
            <a:pPr marL="0" indent="0">
              <a:buNone/>
            </a:pPr>
            <a:endParaRPr lang="en-IN" b="1" dirty="0"/>
          </a:p>
        </p:txBody>
      </p:sp>
      <p:pic>
        <p:nvPicPr>
          <p:cNvPr id="1026" name="Picture 2" descr="Flight Price Prediction End To End Web App | Freelancer">
            <a:extLst>
              <a:ext uri="{FF2B5EF4-FFF2-40B4-BE49-F238E27FC236}">
                <a16:creationId xmlns:a16="http://schemas.microsoft.com/office/drawing/2014/main" id="{5C2D1EF1-F6C3-D87A-34E9-A1B64048B5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9292" y="2245049"/>
            <a:ext cx="8379057" cy="4405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8757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894D7-664E-424B-BEB5-5FEC672F977D}"/>
              </a:ext>
            </a:extLst>
          </p:cNvPr>
          <p:cNvSpPr txBox="1"/>
          <p:nvPr/>
        </p:nvSpPr>
        <p:spPr>
          <a:xfrm>
            <a:off x="302817" y="321733"/>
            <a:ext cx="10991461" cy="584775"/>
          </a:xfrm>
          <a:prstGeom prst="rect">
            <a:avLst/>
          </a:prstGeom>
          <a:noFill/>
        </p:spPr>
        <p:txBody>
          <a:bodyPr wrap="square" rtlCol="0">
            <a:spAutoFit/>
          </a:bodyPr>
          <a:lstStyle/>
          <a:p>
            <a:pPr algn="ctr"/>
            <a:r>
              <a:rPr lang="en-US" sz="3200" dirty="0">
                <a:latin typeface="Georgia" panose="02040502050405020303" pitchFamily="18" charset="0"/>
              </a:rPr>
              <a:t>Visualization :Univariate Analysis for Numerical Variables</a:t>
            </a:r>
            <a:endParaRPr lang="en-IN" sz="3200" dirty="0">
              <a:latin typeface="Georgia" panose="02040502050405020303" pitchFamily="18" charset="0"/>
            </a:endParaRPr>
          </a:p>
        </p:txBody>
      </p:sp>
      <p:sp>
        <p:nvSpPr>
          <p:cNvPr id="9" name="TextBox 8">
            <a:extLst>
              <a:ext uri="{FF2B5EF4-FFF2-40B4-BE49-F238E27FC236}">
                <a16:creationId xmlns:a16="http://schemas.microsoft.com/office/drawing/2014/main" id="{FD92D2BE-D117-46B8-BE6C-4D5BE2739FFD}"/>
              </a:ext>
            </a:extLst>
          </p:cNvPr>
          <p:cNvSpPr txBox="1"/>
          <p:nvPr/>
        </p:nvSpPr>
        <p:spPr>
          <a:xfrm>
            <a:off x="238125" y="1419225"/>
            <a:ext cx="5191126" cy="4563044"/>
          </a:xfrm>
          <a:prstGeom prst="rect">
            <a:avLst/>
          </a:prstGeom>
          <a:noFill/>
        </p:spPr>
        <p:txBody>
          <a:bodyPr wrap="square">
            <a:spAutoFit/>
          </a:bodyPr>
          <a:lstStyle/>
          <a:p>
            <a:pPr lvl="0" algn="just">
              <a:lnSpc>
                <a:spcPct val="107000"/>
              </a:lnSpc>
            </a:pPr>
            <a:r>
              <a:rPr lang="en-IN" dirty="0">
                <a:latin typeface="Century" panose="02040604050505020304" pitchFamily="18" charset="0"/>
              </a:rPr>
              <a:t>The distribution plot shows how the data has been distributed in each of the columns.</a:t>
            </a:r>
            <a:endPar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endParaRPr>
          </a:p>
          <a:p>
            <a:pPr algn="just"/>
            <a:r>
              <a:rPr lang="en-US" b="0" i="0" dirty="0">
                <a:effectLst/>
                <a:latin typeface="Century" panose="02040604050505020304" pitchFamily="18" charset="0"/>
              </a:rPr>
              <a:t>From the distribution plot we can observe the columns are somewhat distributed normally as they have no proper bell shape curve.</a:t>
            </a:r>
          </a:p>
          <a:p>
            <a:pPr algn="just"/>
            <a:r>
              <a:rPr lang="en-US" b="0" i="0" dirty="0">
                <a:effectLst/>
                <a:latin typeface="Century" panose="02040604050505020304" pitchFamily="18" charset="0"/>
              </a:rPr>
              <a:t>The columns like "Duration", "</a:t>
            </a:r>
            <a:r>
              <a:rPr lang="en-IN" sz="1800" dirty="0">
                <a:effectLst/>
                <a:latin typeface="Calibri" panose="020F0502020204030204" pitchFamily="34" charset="0"/>
                <a:ea typeface="Calibri" panose="020F0502020204030204" pitchFamily="34" charset="0"/>
              </a:rPr>
              <a:t> </a:t>
            </a:r>
            <a:r>
              <a:rPr lang="en-IN" sz="1800" dirty="0" err="1">
                <a:effectLst/>
                <a:latin typeface="Calibri" panose="020F0502020204030204" pitchFamily="34" charset="0"/>
                <a:ea typeface="Calibri" panose="020F0502020204030204" pitchFamily="34" charset="0"/>
              </a:rPr>
              <a:t>Total_Stops</a:t>
            </a:r>
            <a:r>
              <a:rPr lang="en-IN" sz="1800" dirty="0">
                <a:effectLst/>
                <a:latin typeface="Calibri" panose="020F0502020204030204" pitchFamily="34" charset="0"/>
                <a:ea typeface="Calibri" panose="020F0502020204030204" pitchFamily="34" charset="0"/>
              </a:rPr>
              <a:t> </a:t>
            </a:r>
            <a:r>
              <a:rPr lang="en-US" b="0" i="0" dirty="0">
                <a:effectLst/>
                <a:latin typeface="Century" panose="02040604050505020304" pitchFamily="18" charset="0"/>
              </a:rPr>
              <a:t>" and "Price" are skewed to right as the mean value in these columns are much greater than the median(50%).</a:t>
            </a:r>
          </a:p>
          <a:p>
            <a:pPr algn="just"/>
            <a:r>
              <a:rPr lang="en-US" b="0" i="0" dirty="0">
                <a:effectLst/>
                <a:latin typeface="Century" panose="02040604050505020304" pitchFamily="18" charset="0"/>
              </a:rPr>
              <a:t>Also the data in the column </a:t>
            </a:r>
            <a:r>
              <a:rPr lang="en-US" b="0" i="0" dirty="0" err="1">
                <a:effectLst/>
                <a:latin typeface="Century" panose="02040604050505020304" pitchFamily="18" charset="0"/>
              </a:rPr>
              <a:t>Arrival_Hour</a:t>
            </a:r>
            <a:r>
              <a:rPr lang="en-US" b="0" i="0" dirty="0">
                <a:effectLst/>
                <a:latin typeface="Century" panose="02040604050505020304" pitchFamily="18" charset="0"/>
              </a:rPr>
              <a:t> skewed to left since the mean values is less than the median.</a:t>
            </a:r>
          </a:p>
          <a:p>
            <a:pPr algn="just"/>
            <a:r>
              <a:rPr lang="en-US" b="0" i="0" dirty="0">
                <a:effectLst/>
                <a:latin typeface="Century" panose="02040604050505020304" pitchFamily="18" charset="0"/>
              </a:rPr>
              <a:t>Since there is presence of skewness in the data, we need to remove skewness in the numerical columns to overcome with any kind of data biasness.</a:t>
            </a:r>
          </a:p>
        </p:txBody>
      </p:sp>
      <p:pic>
        <p:nvPicPr>
          <p:cNvPr id="5" name="Picture 4">
            <a:extLst>
              <a:ext uri="{FF2B5EF4-FFF2-40B4-BE49-F238E27FC236}">
                <a16:creationId xmlns:a16="http://schemas.microsoft.com/office/drawing/2014/main" id="{4028C173-539E-DC75-B2EF-A9E5FD34F83C}"/>
              </a:ext>
            </a:extLst>
          </p:cNvPr>
          <p:cNvPicPr>
            <a:picLocks noChangeAspect="1"/>
          </p:cNvPicPr>
          <p:nvPr/>
        </p:nvPicPr>
        <p:blipFill>
          <a:blip r:embed="rId2"/>
          <a:stretch>
            <a:fillRect/>
          </a:stretch>
        </p:blipFill>
        <p:spPr>
          <a:xfrm>
            <a:off x="5551008" y="1319374"/>
            <a:ext cx="6312224" cy="4762745"/>
          </a:xfrm>
          <a:prstGeom prst="rect">
            <a:avLst/>
          </a:prstGeom>
        </p:spPr>
      </p:pic>
    </p:spTree>
    <p:extLst>
      <p:ext uri="{BB962C8B-B14F-4D97-AF65-F5344CB8AC3E}">
        <p14:creationId xmlns:p14="http://schemas.microsoft.com/office/powerpoint/2010/main" val="680301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1F8F-19D7-4080-B9E8-79220C24E37B}"/>
              </a:ext>
            </a:extLst>
          </p:cNvPr>
          <p:cNvSpPr>
            <a:spLocks noGrp="1"/>
          </p:cNvSpPr>
          <p:nvPr>
            <p:ph type="title"/>
          </p:nvPr>
        </p:nvSpPr>
        <p:spPr>
          <a:xfrm>
            <a:off x="639193" y="452718"/>
            <a:ext cx="9411642" cy="843422"/>
          </a:xfrm>
        </p:spPr>
        <p:txBody>
          <a:bodyPr>
            <a:normAutofit fontScale="90000"/>
          </a:bodyPr>
          <a:lstStyle/>
          <a:p>
            <a:r>
              <a:rPr lang="en-IN" dirty="0">
                <a:solidFill>
                  <a:schemeClr val="accent6">
                    <a:lumMod val="60000"/>
                    <a:lumOff val="40000"/>
                  </a:schemeClr>
                </a:solidFill>
                <a:latin typeface="Book Antiqua" panose="02040602050305030304" pitchFamily="18" charset="0"/>
              </a:rPr>
              <a:t>Visualization</a:t>
            </a:r>
            <a:br>
              <a:rPr lang="en-IN" dirty="0">
                <a:latin typeface="Book Antiqua" panose="02040602050305030304" pitchFamily="18" charset="0"/>
              </a:rPr>
            </a:br>
            <a:endParaRPr lang="en-IN" dirty="0"/>
          </a:p>
        </p:txBody>
      </p:sp>
      <p:pic>
        <p:nvPicPr>
          <p:cNvPr id="6" name="Content Placeholder 5">
            <a:extLst>
              <a:ext uri="{FF2B5EF4-FFF2-40B4-BE49-F238E27FC236}">
                <a16:creationId xmlns:a16="http://schemas.microsoft.com/office/drawing/2014/main" id="{CE247B22-B299-E825-D2EB-6D50FE1F0861}"/>
              </a:ext>
            </a:extLst>
          </p:cNvPr>
          <p:cNvPicPr>
            <a:picLocks noGrp="1" noChangeAspect="1"/>
          </p:cNvPicPr>
          <p:nvPr>
            <p:ph idx="1"/>
          </p:nvPr>
        </p:nvPicPr>
        <p:blipFill>
          <a:blip r:embed="rId2"/>
          <a:stretch>
            <a:fillRect/>
          </a:stretch>
        </p:blipFill>
        <p:spPr>
          <a:xfrm>
            <a:off x="802639" y="1183025"/>
            <a:ext cx="10025553" cy="3124200"/>
          </a:xfrm>
          <a:prstGeom prst="rect">
            <a:avLst/>
          </a:prstGeom>
        </p:spPr>
      </p:pic>
      <p:sp>
        <p:nvSpPr>
          <p:cNvPr id="8" name="TextBox 7">
            <a:extLst>
              <a:ext uri="{FF2B5EF4-FFF2-40B4-BE49-F238E27FC236}">
                <a16:creationId xmlns:a16="http://schemas.microsoft.com/office/drawing/2014/main" id="{CA1B5A2A-75D6-27BD-3C34-40EB36D28592}"/>
              </a:ext>
            </a:extLst>
          </p:cNvPr>
          <p:cNvSpPr txBox="1"/>
          <p:nvPr/>
        </p:nvSpPr>
        <p:spPr>
          <a:xfrm>
            <a:off x="802639" y="4907895"/>
            <a:ext cx="10586720" cy="646331"/>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rPr>
              <a:t>Highest number of airline preferred by people are Indigo covering 49.48% of the total record. Air Asia, Go First and Vistara and similar in range. </a:t>
            </a:r>
            <a:r>
              <a:rPr lang="en-US" sz="1800" dirty="0" err="1">
                <a:effectLst/>
                <a:latin typeface="Calibri" panose="020F0502020204030204" pitchFamily="34" charset="0"/>
                <a:ea typeface="Calibri" panose="020F0502020204030204" pitchFamily="34" charset="0"/>
              </a:rPr>
              <a:t>FlyBig</a:t>
            </a:r>
            <a:r>
              <a:rPr lang="en-US" sz="1800" dirty="0">
                <a:effectLst/>
                <a:latin typeface="Calibri" panose="020F0502020204030204" pitchFamily="34" charset="0"/>
                <a:ea typeface="Calibri" panose="020F0502020204030204" pitchFamily="34" charset="0"/>
              </a:rPr>
              <a:t> has the lowest numbers.</a:t>
            </a:r>
            <a:endParaRPr lang="en-IN" sz="12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742835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1F8F-19D7-4080-B9E8-79220C24E37B}"/>
              </a:ext>
            </a:extLst>
          </p:cNvPr>
          <p:cNvSpPr>
            <a:spLocks noGrp="1"/>
          </p:cNvSpPr>
          <p:nvPr>
            <p:ph type="title"/>
          </p:nvPr>
        </p:nvSpPr>
        <p:spPr>
          <a:xfrm>
            <a:off x="639193" y="452718"/>
            <a:ext cx="9411642" cy="843422"/>
          </a:xfrm>
        </p:spPr>
        <p:txBody>
          <a:bodyPr>
            <a:normAutofit fontScale="90000"/>
          </a:bodyPr>
          <a:lstStyle/>
          <a:p>
            <a:r>
              <a:rPr lang="en-IN" dirty="0">
                <a:solidFill>
                  <a:schemeClr val="accent6">
                    <a:lumMod val="60000"/>
                    <a:lumOff val="40000"/>
                  </a:schemeClr>
                </a:solidFill>
                <a:latin typeface="Book Antiqua" panose="02040602050305030304" pitchFamily="18" charset="0"/>
              </a:rPr>
              <a:t>Visualization</a:t>
            </a:r>
            <a:br>
              <a:rPr lang="en-IN" dirty="0">
                <a:latin typeface="Book Antiqua" panose="02040602050305030304" pitchFamily="18" charset="0"/>
              </a:rPr>
            </a:br>
            <a:endParaRPr lang="en-IN" dirty="0"/>
          </a:p>
        </p:txBody>
      </p:sp>
      <p:sp>
        <p:nvSpPr>
          <p:cNvPr id="8" name="TextBox 7">
            <a:extLst>
              <a:ext uri="{FF2B5EF4-FFF2-40B4-BE49-F238E27FC236}">
                <a16:creationId xmlns:a16="http://schemas.microsoft.com/office/drawing/2014/main" id="{CA1B5A2A-75D6-27BD-3C34-40EB36D28592}"/>
              </a:ext>
            </a:extLst>
          </p:cNvPr>
          <p:cNvSpPr txBox="1"/>
          <p:nvPr/>
        </p:nvSpPr>
        <p:spPr>
          <a:xfrm>
            <a:off x="802639" y="4907895"/>
            <a:ext cx="10586720" cy="1477328"/>
          </a:xfrm>
          <a:prstGeom prst="rect">
            <a:avLst/>
          </a:prstGeom>
          <a:noFill/>
        </p:spPr>
        <p:txBody>
          <a:bodyPr wrap="square">
            <a:spAutoFit/>
          </a:bodyPr>
          <a:lstStyle/>
          <a:p>
            <a:pPr marL="285750" lvl="0" indent="-285750">
              <a:buSzPts val="1000"/>
              <a:buFont typeface="Arial" panose="020B0604020202020204" pitchFamily="34" charset="0"/>
              <a:buChar char="•"/>
              <a:tabLst>
                <a:tab pos="457200" algn="l"/>
              </a:tabLst>
            </a:pPr>
            <a:r>
              <a:rPr lang="en-IN" sz="1800" dirty="0">
                <a:effectLst/>
                <a:latin typeface="Calibri" panose="020F0502020204030204" pitchFamily="34" charset="0"/>
                <a:ea typeface="Calibri" panose="020F0502020204030204" pitchFamily="34" charset="0"/>
              </a:rPr>
              <a:t>The departure area or source place highly used or people majorly flying from the city is "New Delhi" covering 31.91% record in the column</a:t>
            </a:r>
          </a:p>
          <a:p>
            <a:pPr marL="285750" lvl="0" indent="-285750">
              <a:buSzPts val="1000"/>
              <a:buFont typeface="Arial" panose="020B0604020202020204" pitchFamily="34" charset="0"/>
              <a:buChar char="•"/>
              <a:tabLst>
                <a:tab pos="457200" algn="l"/>
              </a:tabLst>
            </a:pPr>
            <a:r>
              <a:rPr lang="en-IN" sz="1800" dirty="0">
                <a:effectLst/>
                <a:latin typeface="Calibri" panose="020F0502020204030204" pitchFamily="34" charset="0"/>
                <a:ea typeface="Calibri" panose="020F0502020204030204" pitchFamily="34" charset="0"/>
              </a:rPr>
              <a:t>We see that "Mumbai" is a close second wherein it covers 21.85% records in the column</a:t>
            </a:r>
          </a:p>
          <a:p>
            <a:pPr marL="285750" lvl="0" indent="-285750">
              <a:buSzPts val="1000"/>
              <a:buFont typeface="Arial" panose="020B0604020202020204" pitchFamily="34" charset="0"/>
              <a:buChar char="•"/>
              <a:tabLst>
                <a:tab pos="457200" algn="l"/>
              </a:tabLst>
            </a:pPr>
            <a:r>
              <a:rPr lang="en-IN" sz="1800" dirty="0">
                <a:effectLst/>
                <a:latin typeface="Calibri" panose="020F0502020204030204" pitchFamily="34" charset="0"/>
                <a:ea typeface="Calibri" panose="020F0502020204030204" pitchFamily="34" charset="0"/>
              </a:rPr>
              <a:t>Other two famous locations where people chose to fly from are "Bangalore", "Hyderabad" and "Kolkata"</a:t>
            </a:r>
          </a:p>
          <a:p>
            <a:pPr marL="285750" indent="-285750">
              <a:buSzPts val="1000"/>
              <a:buFont typeface="Arial" panose="020B0604020202020204" pitchFamily="34" charset="0"/>
              <a:buChar char="•"/>
              <a:tabLst>
                <a:tab pos="457200" algn="l"/>
              </a:tabLst>
            </a:pPr>
            <a:r>
              <a:rPr lang="en-IN" dirty="0">
                <a:latin typeface="Calibri" panose="020F0502020204030204" pitchFamily="34" charset="0"/>
              </a:rPr>
              <a:t> The least travel from location is "Chennai"</a:t>
            </a:r>
          </a:p>
        </p:txBody>
      </p:sp>
      <p:pic>
        <p:nvPicPr>
          <p:cNvPr id="5" name="Picture 4" descr="Chart, bar chart&#10;&#10;Description automatically generated">
            <a:extLst>
              <a:ext uri="{FF2B5EF4-FFF2-40B4-BE49-F238E27FC236}">
                <a16:creationId xmlns:a16="http://schemas.microsoft.com/office/drawing/2014/main" id="{10B2BD0C-5815-8C23-4F5E-CCA6E1615427}"/>
              </a:ext>
            </a:extLst>
          </p:cNvPr>
          <p:cNvPicPr>
            <a:picLocks noChangeAspect="1"/>
          </p:cNvPicPr>
          <p:nvPr/>
        </p:nvPicPr>
        <p:blipFill>
          <a:blip r:embed="rId2"/>
          <a:stretch>
            <a:fillRect/>
          </a:stretch>
        </p:blipFill>
        <p:spPr>
          <a:xfrm>
            <a:off x="922654" y="1152525"/>
            <a:ext cx="9613265" cy="3354070"/>
          </a:xfrm>
          <a:prstGeom prst="rect">
            <a:avLst/>
          </a:prstGeom>
        </p:spPr>
      </p:pic>
    </p:spTree>
    <p:extLst>
      <p:ext uri="{BB962C8B-B14F-4D97-AF65-F5344CB8AC3E}">
        <p14:creationId xmlns:p14="http://schemas.microsoft.com/office/powerpoint/2010/main" val="3001500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1F8F-19D7-4080-B9E8-79220C24E37B}"/>
              </a:ext>
            </a:extLst>
          </p:cNvPr>
          <p:cNvSpPr>
            <a:spLocks noGrp="1"/>
          </p:cNvSpPr>
          <p:nvPr>
            <p:ph type="title"/>
          </p:nvPr>
        </p:nvSpPr>
        <p:spPr>
          <a:xfrm>
            <a:off x="639193" y="172720"/>
            <a:ext cx="9411642" cy="1123420"/>
          </a:xfrm>
        </p:spPr>
        <p:txBody>
          <a:bodyPr>
            <a:normAutofit/>
          </a:bodyPr>
          <a:lstStyle/>
          <a:p>
            <a:r>
              <a:rPr lang="en-IN" dirty="0">
                <a:solidFill>
                  <a:schemeClr val="accent6">
                    <a:lumMod val="60000"/>
                    <a:lumOff val="40000"/>
                  </a:schemeClr>
                </a:solidFill>
                <a:latin typeface="Book Antiqua" panose="02040602050305030304" pitchFamily="18" charset="0"/>
              </a:rPr>
              <a:t>Visualization</a:t>
            </a:r>
            <a:br>
              <a:rPr lang="en-IN" dirty="0">
                <a:latin typeface="Book Antiqua" panose="02040602050305030304" pitchFamily="18" charset="0"/>
              </a:rPr>
            </a:br>
            <a:endParaRPr lang="en-IN" dirty="0"/>
          </a:p>
        </p:txBody>
      </p:sp>
      <p:sp>
        <p:nvSpPr>
          <p:cNvPr id="8" name="TextBox 7">
            <a:extLst>
              <a:ext uri="{FF2B5EF4-FFF2-40B4-BE49-F238E27FC236}">
                <a16:creationId xmlns:a16="http://schemas.microsoft.com/office/drawing/2014/main" id="{CA1B5A2A-75D6-27BD-3C34-40EB36D28592}"/>
              </a:ext>
            </a:extLst>
          </p:cNvPr>
          <p:cNvSpPr txBox="1"/>
          <p:nvPr/>
        </p:nvSpPr>
        <p:spPr>
          <a:xfrm>
            <a:off x="525779" y="4549676"/>
            <a:ext cx="10586720" cy="2308324"/>
          </a:xfrm>
          <a:prstGeom prst="rect">
            <a:avLst/>
          </a:prstGeom>
          <a:noFill/>
        </p:spPr>
        <p:txBody>
          <a:bodyPr wrap="square">
            <a:spAutoFit/>
          </a:bodyPr>
          <a:lstStyle/>
          <a:p>
            <a:pPr marL="342900" lvl="0" indent="-342900">
              <a:buSzPts val="1000"/>
              <a:buFont typeface="Symbol" panose="05050102010706020507" pitchFamily="18" charset="2"/>
              <a:buChar char=""/>
              <a:tabLst>
                <a:tab pos="457200" algn="l"/>
              </a:tabLst>
            </a:pPr>
            <a:r>
              <a:rPr lang="en-IN" sz="1800" dirty="0">
                <a:effectLst/>
                <a:latin typeface="Calibri" panose="020F0502020204030204" pitchFamily="34" charset="0"/>
                <a:ea typeface="Calibri" panose="020F0502020204030204" pitchFamily="34" charset="0"/>
              </a:rPr>
              <a:t>When we observe the </a:t>
            </a:r>
            <a:r>
              <a:rPr lang="en-IN" sz="1800" dirty="0" err="1">
                <a:effectLst/>
                <a:latin typeface="Calibri" panose="020F0502020204030204" pitchFamily="34" charset="0"/>
                <a:ea typeface="Calibri" panose="020F0502020204030204" pitchFamily="34" charset="0"/>
              </a:rPr>
              <a:t>barplot</a:t>
            </a:r>
            <a:r>
              <a:rPr lang="en-IN" sz="1800" dirty="0">
                <a:effectLst/>
                <a:latin typeface="Calibri" panose="020F0502020204030204" pitchFamily="34" charset="0"/>
                <a:ea typeface="Calibri" panose="020F0502020204030204" pitchFamily="34" charset="0"/>
              </a:rPr>
              <a:t> for Departure hour vs Airline we can see that </a:t>
            </a:r>
            <a:r>
              <a:rPr lang="en-IN" sz="1800" dirty="0" err="1">
                <a:effectLst/>
                <a:latin typeface="Calibri" panose="020F0502020204030204" pitchFamily="34" charset="0"/>
                <a:ea typeface="Calibri" panose="020F0502020204030204" pitchFamily="34" charset="0"/>
              </a:rPr>
              <a:t>FlyBig</a:t>
            </a:r>
            <a:r>
              <a:rPr lang="en-IN" sz="1800" dirty="0">
                <a:effectLst/>
                <a:latin typeface="Calibri" panose="020F0502020204030204" pitchFamily="34" charset="0"/>
                <a:ea typeface="Calibri" panose="020F0502020204030204" pitchFamily="34" charset="0"/>
              </a:rPr>
              <a:t> has the highest departure time while IndiGo has the lowest departure time</a:t>
            </a:r>
          </a:p>
          <a:p>
            <a:pPr marL="342900" lvl="0" indent="-342900">
              <a:buSzPts val="1000"/>
              <a:buFont typeface="Symbol" panose="05050102010706020507" pitchFamily="18" charset="2"/>
              <a:buChar char=""/>
              <a:tabLst>
                <a:tab pos="457200" algn="l"/>
              </a:tabLst>
            </a:pPr>
            <a:r>
              <a:rPr lang="en-IN" sz="1800" dirty="0">
                <a:effectLst/>
                <a:latin typeface="Calibri" panose="020F0502020204030204" pitchFamily="34" charset="0"/>
                <a:ea typeface="Calibri" panose="020F0502020204030204" pitchFamily="34" charset="0"/>
              </a:rPr>
              <a:t>Considering the </a:t>
            </a:r>
            <a:r>
              <a:rPr lang="en-IN" sz="1800" dirty="0" err="1">
                <a:effectLst/>
                <a:latin typeface="Calibri" panose="020F0502020204030204" pitchFamily="34" charset="0"/>
                <a:ea typeface="Calibri" panose="020F0502020204030204" pitchFamily="34" charset="0"/>
              </a:rPr>
              <a:t>barplot</a:t>
            </a:r>
            <a:r>
              <a:rPr lang="en-IN" sz="1800" dirty="0">
                <a:effectLst/>
                <a:latin typeface="Calibri" panose="020F0502020204030204" pitchFamily="34" charset="0"/>
                <a:ea typeface="Calibri" panose="020F0502020204030204" pitchFamily="34" charset="0"/>
              </a:rPr>
              <a:t> for Arrival time vs Airline we can see that </a:t>
            </a:r>
            <a:r>
              <a:rPr lang="en-IN" sz="1800" dirty="0" err="1">
                <a:effectLst/>
                <a:latin typeface="Calibri" panose="020F0502020204030204" pitchFamily="34" charset="0"/>
                <a:ea typeface="Calibri" panose="020F0502020204030204" pitchFamily="34" charset="0"/>
              </a:rPr>
              <a:t>FlyBig</a:t>
            </a:r>
            <a:r>
              <a:rPr lang="en-IN" sz="1800" dirty="0">
                <a:effectLst/>
                <a:latin typeface="Calibri" panose="020F0502020204030204" pitchFamily="34" charset="0"/>
                <a:ea typeface="Calibri" panose="020F0502020204030204" pitchFamily="34" charset="0"/>
              </a:rPr>
              <a:t> has the highest arrival time while Vistara have the lowest arrival time</a:t>
            </a:r>
          </a:p>
          <a:p>
            <a:pPr marL="342900" lvl="0" indent="-342900">
              <a:buSzPts val="1000"/>
              <a:buFont typeface="Symbol" panose="05050102010706020507" pitchFamily="18" charset="2"/>
              <a:buChar char=""/>
              <a:tabLst>
                <a:tab pos="457200" algn="l"/>
              </a:tabLst>
            </a:pPr>
            <a:r>
              <a:rPr lang="en-IN" sz="1800" dirty="0">
                <a:effectLst/>
                <a:latin typeface="Calibri" panose="020F0502020204030204" pitchFamily="34" charset="0"/>
                <a:ea typeface="Calibri" panose="020F0502020204030204" pitchFamily="34" charset="0"/>
              </a:rPr>
              <a:t>Looking at the </a:t>
            </a:r>
            <a:r>
              <a:rPr lang="en-IN" sz="1800" dirty="0" err="1">
                <a:effectLst/>
                <a:latin typeface="Calibri" panose="020F0502020204030204" pitchFamily="34" charset="0"/>
                <a:ea typeface="Calibri" panose="020F0502020204030204" pitchFamily="34" charset="0"/>
              </a:rPr>
              <a:t>barplot</a:t>
            </a:r>
            <a:r>
              <a:rPr lang="en-IN" sz="1800" dirty="0">
                <a:effectLst/>
                <a:latin typeface="Calibri" panose="020F0502020204030204" pitchFamily="34" charset="0"/>
                <a:ea typeface="Calibri" panose="020F0502020204030204" pitchFamily="34" charset="0"/>
              </a:rPr>
              <a:t> for Flight duration vs Airline we observe that Ai Asia has the highest flight duration while Alliance Air has the lowest flight duration collectively</a:t>
            </a:r>
          </a:p>
          <a:p>
            <a:pPr marL="342900" lvl="0" indent="-342900">
              <a:buSzPts val="1000"/>
              <a:buFont typeface="Symbol" panose="05050102010706020507" pitchFamily="18" charset="2"/>
              <a:buChar char=""/>
              <a:tabLst>
                <a:tab pos="457200" algn="l"/>
              </a:tabLst>
            </a:pPr>
            <a:r>
              <a:rPr lang="en-IN" sz="1800" dirty="0">
                <a:effectLst/>
                <a:latin typeface="Calibri" panose="020F0502020204030204" pitchFamily="34" charset="0"/>
                <a:ea typeface="Calibri" panose="020F0502020204030204" pitchFamily="34" charset="0"/>
              </a:rPr>
              <a:t>Comparing the </a:t>
            </a:r>
            <a:r>
              <a:rPr lang="en-IN" sz="1800" dirty="0" err="1">
                <a:effectLst/>
                <a:latin typeface="Calibri" panose="020F0502020204030204" pitchFamily="34" charset="0"/>
                <a:ea typeface="Calibri" panose="020F0502020204030204" pitchFamily="34" charset="0"/>
              </a:rPr>
              <a:t>barplots</a:t>
            </a:r>
            <a:r>
              <a:rPr lang="en-IN" sz="1800" dirty="0">
                <a:effectLst/>
                <a:latin typeface="Calibri" panose="020F0502020204030204" pitchFamily="34" charset="0"/>
                <a:ea typeface="Calibri" panose="020F0502020204030204" pitchFamily="34" charset="0"/>
              </a:rPr>
              <a:t> for Flight prices vs Airline we can clearly see that Vistara have very high flight prices while the </a:t>
            </a:r>
            <a:r>
              <a:rPr lang="en-IN" sz="1800" dirty="0" err="1">
                <a:effectLst/>
                <a:latin typeface="Calibri" panose="020F0502020204030204" pitchFamily="34" charset="0"/>
                <a:ea typeface="Calibri" panose="020F0502020204030204" pitchFamily="34" charset="0"/>
              </a:rPr>
              <a:t>FlyBig</a:t>
            </a:r>
            <a:r>
              <a:rPr lang="en-IN" sz="1800" dirty="0">
                <a:effectLst/>
                <a:latin typeface="Calibri" panose="020F0502020204030204" pitchFamily="34" charset="0"/>
                <a:ea typeface="Calibri" panose="020F0502020204030204" pitchFamily="34" charset="0"/>
              </a:rPr>
              <a:t> has the lowest fare.</a:t>
            </a:r>
          </a:p>
        </p:txBody>
      </p:sp>
      <p:pic>
        <p:nvPicPr>
          <p:cNvPr id="4" name="Picture 3">
            <a:extLst>
              <a:ext uri="{FF2B5EF4-FFF2-40B4-BE49-F238E27FC236}">
                <a16:creationId xmlns:a16="http://schemas.microsoft.com/office/drawing/2014/main" id="{516F4011-CCFB-7D52-7486-CBFB7482E5F6}"/>
              </a:ext>
            </a:extLst>
          </p:cNvPr>
          <p:cNvPicPr>
            <a:picLocks noChangeAspect="1"/>
          </p:cNvPicPr>
          <p:nvPr/>
        </p:nvPicPr>
        <p:blipFill>
          <a:blip r:embed="rId2"/>
          <a:stretch>
            <a:fillRect/>
          </a:stretch>
        </p:blipFill>
        <p:spPr>
          <a:xfrm>
            <a:off x="539750" y="874429"/>
            <a:ext cx="5016500" cy="3626451"/>
          </a:xfrm>
          <a:prstGeom prst="rect">
            <a:avLst/>
          </a:prstGeom>
        </p:spPr>
      </p:pic>
      <p:pic>
        <p:nvPicPr>
          <p:cNvPr id="6" name="Picture 5">
            <a:extLst>
              <a:ext uri="{FF2B5EF4-FFF2-40B4-BE49-F238E27FC236}">
                <a16:creationId xmlns:a16="http://schemas.microsoft.com/office/drawing/2014/main" id="{037A17BE-3678-0148-BC53-E9CED8934F84}"/>
              </a:ext>
            </a:extLst>
          </p:cNvPr>
          <p:cNvPicPr>
            <a:picLocks noChangeAspect="1"/>
          </p:cNvPicPr>
          <p:nvPr/>
        </p:nvPicPr>
        <p:blipFill>
          <a:blip r:embed="rId3"/>
          <a:stretch>
            <a:fillRect/>
          </a:stretch>
        </p:blipFill>
        <p:spPr>
          <a:xfrm>
            <a:off x="6168390" y="874427"/>
            <a:ext cx="4711700" cy="3626451"/>
          </a:xfrm>
          <a:prstGeom prst="rect">
            <a:avLst/>
          </a:prstGeom>
        </p:spPr>
      </p:pic>
    </p:spTree>
    <p:extLst>
      <p:ext uri="{BB962C8B-B14F-4D97-AF65-F5344CB8AC3E}">
        <p14:creationId xmlns:p14="http://schemas.microsoft.com/office/powerpoint/2010/main" val="1578083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1F8F-19D7-4080-B9E8-79220C24E37B}"/>
              </a:ext>
            </a:extLst>
          </p:cNvPr>
          <p:cNvSpPr>
            <a:spLocks noGrp="1"/>
          </p:cNvSpPr>
          <p:nvPr>
            <p:ph type="title"/>
          </p:nvPr>
        </p:nvSpPr>
        <p:spPr>
          <a:xfrm>
            <a:off x="639193" y="172720"/>
            <a:ext cx="9411642" cy="1123420"/>
          </a:xfrm>
        </p:spPr>
        <p:txBody>
          <a:bodyPr>
            <a:normAutofit/>
          </a:bodyPr>
          <a:lstStyle/>
          <a:p>
            <a:r>
              <a:rPr lang="en-IN" dirty="0">
                <a:solidFill>
                  <a:schemeClr val="accent6">
                    <a:lumMod val="60000"/>
                    <a:lumOff val="40000"/>
                  </a:schemeClr>
                </a:solidFill>
                <a:latin typeface="Book Antiqua" panose="02040602050305030304" pitchFamily="18" charset="0"/>
              </a:rPr>
              <a:t>Visualization</a:t>
            </a:r>
            <a:br>
              <a:rPr lang="en-IN" dirty="0">
                <a:latin typeface="Book Antiqua" panose="02040602050305030304" pitchFamily="18" charset="0"/>
              </a:rPr>
            </a:br>
            <a:endParaRPr lang="en-IN" dirty="0"/>
          </a:p>
        </p:txBody>
      </p:sp>
      <p:sp>
        <p:nvSpPr>
          <p:cNvPr id="8" name="TextBox 7">
            <a:extLst>
              <a:ext uri="{FF2B5EF4-FFF2-40B4-BE49-F238E27FC236}">
                <a16:creationId xmlns:a16="http://schemas.microsoft.com/office/drawing/2014/main" id="{CA1B5A2A-75D6-27BD-3C34-40EB36D28592}"/>
              </a:ext>
            </a:extLst>
          </p:cNvPr>
          <p:cNvSpPr txBox="1"/>
          <p:nvPr/>
        </p:nvSpPr>
        <p:spPr>
          <a:xfrm>
            <a:off x="7447279" y="996950"/>
            <a:ext cx="4295139" cy="5078313"/>
          </a:xfrm>
          <a:prstGeom prst="rect">
            <a:avLst/>
          </a:prstGeom>
          <a:noFill/>
        </p:spPr>
        <p:txBody>
          <a:bodyPr wrap="square">
            <a:spAutoFit/>
          </a:bodyPr>
          <a:lstStyle/>
          <a:p>
            <a:pPr marL="342900" lvl="0" indent="-342900">
              <a:buSzPts val="1000"/>
              <a:buFont typeface="Symbol" panose="05050102010706020507" pitchFamily="18" charset="2"/>
              <a:buChar char=""/>
              <a:tabLst>
                <a:tab pos="457200" algn="l"/>
              </a:tabLst>
            </a:pPr>
            <a:r>
              <a:rPr lang="en-IN" sz="1800" dirty="0">
                <a:effectLst/>
                <a:latin typeface="Calibri" panose="020F0502020204030204" pitchFamily="34" charset="0"/>
                <a:ea typeface="Calibri" panose="020F0502020204030204" pitchFamily="34" charset="0"/>
              </a:rPr>
              <a:t>When we observe the </a:t>
            </a:r>
            <a:r>
              <a:rPr lang="en-IN" sz="1800" dirty="0" err="1">
                <a:effectLst/>
                <a:latin typeface="Calibri" panose="020F0502020204030204" pitchFamily="34" charset="0"/>
                <a:ea typeface="Calibri" panose="020F0502020204030204" pitchFamily="34" charset="0"/>
              </a:rPr>
              <a:t>barplot</a:t>
            </a:r>
            <a:r>
              <a:rPr lang="en-IN" sz="1800" dirty="0">
                <a:effectLst/>
                <a:latin typeface="Calibri" panose="020F0502020204030204" pitchFamily="34" charset="0"/>
                <a:ea typeface="Calibri" panose="020F0502020204030204" pitchFamily="34" charset="0"/>
              </a:rPr>
              <a:t> for Departure hour vs Airline we can see that </a:t>
            </a:r>
            <a:r>
              <a:rPr lang="en-IN" sz="1800" dirty="0" err="1">
                <a:effectLst/>
                <a:latin typeface="Calibri" panose="020F0502020204030204" pitchFamily="34" charset="0"/>
                <a:ea typeface="Calibri" panose="020F0502020204030204" pitchFamily="34" charset="0"/>
              </a:rPr>
              <a:t>FlyBig</a:t>
            </a:r>
            <a:r>
              <a:rPr lang="en-IN" sz="1800" dirty="0">
                <a:effectLst/>
                <a:latin typeface="Calibri" panose="020F0502020204030204" pitchFamily="34" charset="0"/>
                <a:ea typeface="Calibri" panose="020F0502020204030204" pitchFamily="34" charset="0"/>
              </a:rPr>
              <a:t> has the highest departure time while IndiGo has the lowest departure time</a:t>
            </a:r>
          </a:p>
          <a:p>
            <a:pPr marL="342900" lvl="0" indent="-342900">
              <a:buSzPts val="1000"/>
              <a:buFont typeface="Symbol" panose="05050102010706020507" pitchFamily="18" charset="2"/>
              <a:buChar char=""/>
              <a:tabLst>
                <a:tab pos="457200" algn="l"/>
              </a:tabLst>
            </a:pPr>
            <a:r>
              <a:rPr lang="en-IN" sz="1800" dirty="0">
                <a:effectLst/>
                <a:latin typeface="Calibri" panose="020F0502020204030204" pitchFamily="34" charset="0"/>
                <a:ea typeface="Calibri" panose="020F0502020204030204" pitchFamily="34" charset="0"/>
              </a:rPr>
              <a:t>Considering the </a:t>
            </a:r>
            <a:r>
              <a:rPr lang="en-IN" sz="1800" dirty="0" err="1">
                <a:effectLst/>
                <a:latin typeface="Calibri" panose="020F0502020204030204" pitchFamily="34" charset="0"/>
                <a:ea typeface="Calibri" panose="020F0502020204030204" pitchFamily="34" charset="0"/>
              </a:rPr>
              <a:t>barplot</a:t>
            </a:r>
            <a:r>
              <a:rPr lang="en-IN" sz="1800" dirty="0">
                <a:effectLst/>
                <a:latin typeface="Calibri" panose="020F0502020204030204" pitchFamily="34" charset="0"/>
                <a:ea typeface="Calibri" panose="020F0502020204030204" pitchFamily="34" charset="0"/>
              </a:rPr>
              <a:t> for Arrival time vs Airline we can see that </a:t>
            </a:r>
            <a:r>
              <a:rPr lang="en-IN" sz="1800" dirty="0" err="1">
                <a:effectLst/>
                <a:latin typeface="Calibri" panose="020F0502020204030204" pitchFamily="34" charset="0"/>
                <a:ea typeface="Calibri" panose="020F0502020204030204" pitchFamily="34" charset="0"/>
              </a:rPr>
              <a:t>FlyBig</a:t>
            </a:r>
            <a:r>
              <a:rPr lang="en-IN" sz="1800" dirty="0">
                <a:effectLst/>
                <a:latin typeface="Calibri" panose="020F0502020204030204" pitchFamily="34" charset="0"/>
                <a:ea typeface="Calibri" panose="020F0502020204030204" pitchFamily="34" charset="0"/>
              </a:rPr>
              <a:t> has the highest arrival time while Vistara have the lowest arrival time</a:t>
            </a:r>
          </a:p>
          <a:p>
            <a:pPr marL="342900" lvl="0" indent="-342900">
              <a:buSzPts val="1000"/>
              <a:buFont typeface="Symbol" panose="05050102010706020507" pitchFamily="18" charset="2"/>
              <a:buChar char=""/>
              <a:tabLst>
                <a:tab pos="457200" algn="l"/>
              </a:tabLst>
            </a:pPr>
            <a:r>
              <a:rPr lang="en-IN" sz="1800" dirty="0">
                <a:effectLst/>
                <a:latin typeface="Calibri" panose="020F0502020204030204" pitchFamily="34" charset="0"/>
                <a:ea typeface="Calibri" panose="020F0502020204030204" pitchFamily="34" charset="0"/>
              </a:rPr>
              <a:t>Looking at the </a:t>
            </a:r>
            <a:r>
              <a:rPr lang="en-IN" sz="1800" dirty="0" err="1">
                <a:effectLst/>
                <a:latin typeface="Calibri" panose="020F0502020204030204" pitchFamily="34" charset="0"/>
                <a:ea typeface="Calibri" panose="020F0502020204030204" pitchFamily="34" charset="0"/>
              </a:rPr>
              <a:t>barplot</a:t>
            </a:r>
            <a:r>
              <a:rPr lang="en-IN" sz="1800" dirty="0">
                <a:effectLst/>
                <a:latin typeface="Calibri" panose="020F0502020204030204" pitchFamily="34" charset="0"/>
                <a:ea typeface="Calibri" panose="020F0502020204030204" pitchFamily="34" charset="0"/>
              </a:rPr>
              <a:t> for Flight duration vs Airline we observe that Ai Asia has the highest flight duration while Alliance Air has the lowest flight duration collectively</a:t>
            </a:r>
          </a:p>
          <a:p>
            <a:pPr marL="342900" lvl="0" indent="-342900">
              <a:buSzPts val="1000"/>
              <a:buFont typeface="Symbol" panose="05050102010706020507" pitchFamily="18" charset="2"/>
              <a:buChar char=""/>
              <a:tabLst>
                <a:tab pos="457200" algn="l"/>
              </a:tabLst>
            </a:pPr>
            <a:r>
              <a:rPr lang="en-IN" sz="1800" dirty="0">
                <a:effectLst/>
                <a:latin typeface="Calibri" panose="020F0502020204030204" pitchFamily="34" charset="0"/>
                <a:ea typeface="Calibri" panose="020F0502020204030204" pitchFamily="34" charset="0"/>
              </a:rPr>
              <a:t>Comparing the </a:t>
            </a:r>
            <a:r>
              <a:rPr lang="en-IN" sz="1800" dirty="0" err="1">
                <a:effectLst/>
                <a:latin typeface="Calibri" panose="020F0502020204030204" pitchFamily="34" charset="0"/>
                <a:ea typeface="Calibri" panose="020F0502020204030204" pitchFamily="34" charset="0"/>
              </a:rPr>
              <a:t>barplots</a:t>
            </a:r>
            <a:r>
              <a:rPr lang="en-IN" sz="1800" dirty="0">
                <a:effectLst/>
                <a:latin typeface="Calibri" panose="020F0502020204030204" pitchFamily="34" charset="0"/>
                <a:ea typeface="Calibri" panose="020F0502020204030204" pitchFamily="34" charset="0"/>
              </a:rPr>
              <a:t> for Flight prices vs Airline we can clearly see that Vistara have very high flight prices while the </a:t>
            </a:r>
            <a:r>
              <a:rPr lang="en-IN" sz="1800" dirty="0" err="1">
                <a:effectLst/>
                <a:latin typeface="Calibri" panose="020F0502020204030204" pitchFamily="34" charset="0"/>
                <a:ea typeface="Calibri" panose="020F0502020204030204" pitchFamily="34" charset="0"/>
              </a:rPr>
              <a:t>FlyBig</a:t>
            </a:r>
            <a:r>
              <a:rPr lang="en-IN" sz="1800" dirty="0">
                <a:effectLst/>
                <a:latin typeface="Calibri" panose="020F0502020204030204" pitchFamily="34" charset="0"/>
                <a:ea typeface="Calibri" panose="020F0502020204030204" pitchFamily="34" charset="0"/>
              </a:rPr>
              <a:t> has the lowest fare.</a:t>
            </a:r>
          </a:p>
        </p:txBody>
      </p:sp>
      <p:pic>
        <p:nvPicPr>
          <p:cNvPr id="3" name="Picture 2">
            <a:extLst>
              <a:ext uri="{FF2B5EF4-FFF2-40B4-BE49-F238E27FC236}">
                <a16:creationId xmlns:a16="http://schemas.microsoft.com/office/drawing/2014/main" id="{C11D3C9B-921A-A4C7-7B3F-9B822647C4BC}"/>
              </a:ext>
            </a:extLst>
          </p:cNvPr>
          <p:cNvPicPr>
            <a:picLocks noChangeAspect="1"/>
          </p:cNvPicPr>
          <p:nvPr/>
        </p:nvPicPr>
        <p:blipFill>
          <a:blip r:embed="rId2"/>
          <a:stretch>
            <a:fillRect/>
          </a:stretch>
        </p:blipFill>
        <p:spPr>
          <a:xfrm>
            <a:off x="878840" y="996950"/>
            <a:ext cx="5130800" cy="5170170"/>
          </a:xfrm>
          <a:prstGeom prst="rect">
            <a:avLst/>
          </a:prstGeom>
        </p:spPr>
      </p:pic>
    </p:spTree>
    <p:extLst>
      <p:ext uri="{BB962C8B-B14F-4D97-AF65-F5344CB8AC3E}">
        <p14:creationId xmlns:p14="http://schemas.microsoft.com/office/powerpoint/2010/main" val="3326127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1F8F-19D7-4080-B9E8-79220C24E37B}"/>
              </a:ext>
            </a:extLst>
          </p:cNvPr>
          <p:cNvSpPr>
            <a:spLocks noGrp="1"/>
          </p:cNvSpPr>
          <p:nvPr>
            <p:ph type="title"/>
          </p:nvPr>
        </p:nvSpPr>
        <p:spPr>
          <a:xfrm>
            <a:off x="639193" y="172720"/>
            <a:ext cx="9411642" cy="1123420"/>
          </a:xfrm>
        </p:spPr>
        <p:txBody>
          <a:bodyPr>
            <a:normAutofit/>
          </a:bodyPr>
          <a:lstStyle/>
          <a:p>
            <a:r>
              <a:rPr lang="en-IN" dirty="0">
                <a:solidFill>
                  <a:schemeClr val="accent6">
                    <a:lumMod val="60000"/>
                    <a:lumOff val="40000"/>
                  </a:schemeClr>
                </a:solidFill>
                <a:latin typeface="Book Antiqua" panose="02040602050305030304" pitchFamily="18" charset="0"/>
              </a:rPr>
              <a:t>Visualization</a:t>
            </a:r>
            <a:br>
              <a:rPr lang="en-IN" dirty="0">
                <a:latin typeface="Book Antiqua" panose="02040602050305030304" pitchFamily="18" charset="0"/>
              </a:rPr>
            </a:br>
            <a:endParaRPr lang="en-IN" dirty="0"/>
          </a:p>
        </p:txBody>
      </p:sp>
      <p:sp>
        <p:nvSpPr>
          <p:cNvPr id="8" name="TextBox 7">
            <a:extLst>
              <a:ext uri="{FF2B5EF4-FFF2-40B4-BE49-F238E27FC236}">
                <a16:creationId xmlns:a16="http://schemas.microsoft.com/office/drawing/2014/main" id="{CA1B5A2A-75D6-27BD-3C34-40EB36D28592}"/>
              </a:ext>
            </a:extLst>
          </p:cNvPr>
          <p:cNvSpPr txBox="1"/>
          <p:nvPr/>
        </p:nvSpPr>
        <p:spPr>
          <a:xfrm>
            <a:off x="869948" y="5102959"/>
            <a:ext cx="10553698" cy="646331"/>
          </a:xfrm>
          <a:prstGeom prst="rect">
            <a:avLst/>
          </a:prstGeom>
          <a:noFill/>
        </p:spPr>
        <p:txBody>
          <a:bodyPr wrap="square">
            <a:spAutoFit/>
          </a:bodyPr>
          <a:lstStyle/>
          <a:p>
            <a:pPr marL="285750" lvl="0" indent="-285750">
              <a:buSzPts val="1000"/>
              <a:buFont typeface="Arial" panose="020B0604020202020204" pitchFamily="34" charset="0"/>
              <a:buChar char="•"/>
              <a:tabLst>
                <a:tab pos="457200" algn="l"/>
              </a:tabLst>
            </a:pPr>
            <a:r>
              <a:rPr lang="en-IN" sz="1800" dirty="0" err="1">
                <a:effectLst/>
                <a:latin typeface="Calibri" panose="020F0502020204030204" pitchFamily="34" charset="0"/>
                <a:ea typeface="Calibri" panose="020F0502020204030204" pitchFamily="34" charset="0"/>
              </a:rPr>
              <a:t>Spicejet</a:t>
            </a:r>
            <a:r>
              <a:rPr lang="en-IN" sz="1800" dirty="0">
                <a:effectLst/>
                <a:latin typeface="Calibri" panose="020F0502020204030204" pitchFamily="34" charset="0"/>
                <a:ea typeface="Calibri" panose="020F0502020204030204" pitchFamily="34" charset="0"/>
              </a:rPr>
              <a:t> has the maximum non stop flight</a:t>
            </a:r>
          </a:p>
          <a:p>
            <a:pPr marL="285750" indent="-285750">
              <a:buFont typeface="Arial" panose="020B0604020202020204" pitchFamily="34" charset="0"/>
              <a:buChar char="•"/>
            </a:pPr>
            <a:r>
              <a:rPr lang="en-IN" sz="1800" dirty="0">
                <a:effectLst/>
                <a:latin typeface="Calibri" panose="020F0502020204030204" pitchFamily="34" charset="0"/>
                <a:ea typeface="Calibri" panose="020F0502020204030204" pitchFamily="34" charset="0"/>
              </a:rPr>
              <a:t>Air India has the maximum no of 1 stop flights</a:t>
            </a:r>
          </a:p>
        </p:txBody>
      </p:sp>
      <p:pic>
        <p:nvPicPr>
          <p:cNvPr id="4" name="Picture 3">
            <a:extLst>
              <a:ext uri="{FF2B5EF4-FFF2-40B4-BE49-F238E27FC236}">
                <a16:creationId xmlns:a16="http://schemas.microsoft.com/office/drawing/2014/main" id="{09899388-EDA3-6721-15DC-99497F777A5E}"/>
              </a:ext>
            </a:extLst>
          </p:cNvPr>
          <p:cNvPicPr>
            <a:picLocks noChangeAspect="1"/>
          </p:cNvPicPr>
          <p:nvPr/>
        </p:nvPicPr>
        <p:blipFill>
          <a:blip r:embed="rId2"/>
          <a:stretch>
            <a:fillRect/>
          </a:stretch>
        </p:blipFill>
        <p:spPr>
          <a:xfrm>
            <a:off x="869948" y="1108710"/>
            <a:ext cx="7573011" cy="3113405"/>
          </a:xfrm>
          <a:prstGeom prst="rect">
            <a:avLst/>
          </a:prstGeom>
        </p:spPr>
      </p:pic>
    </p:spTree>
    <p:extLst>
      <p:ext uri="{BB962C8B-B14F-4D97-AF65-F5344CB8AC3E}">
        <p14:creationId xmlns:p14="http://schemas.microsoft.com/office/powerpoint/2010/main" val="2128429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1F8F-19D7-4080-B9E8-79220C24E37B}"/>
              </a:ext>
            </a:extLst>
          </p:cNvPr>
          <p:cNvSpPr>
            <a:spLocks noGrp="1"/>
          </p:cNvSpPr>
          <p:nvPr>
            <p:ph type="title"/>
          </p:nvPr>
        </p:nvSpPr>
        <p:spPr>
          <a:xfrm>
            <a:off x="639193" y="172720"/>
            <a:ext cx="9411642" cy="1123420"/>
          </a:xfrm>
        </p:spPr>
        <p:txBody>
          <a:bodyPr>
            <a:normAutofit/>
          </a:bodyPr>
          <a:lstStyle/>
          <a:p>
            <a:r>
              <a:rPr lang="en-IN" dirty="0">
                <a:solidFill>
                  <a:schemeClr val="accent6">
                    <a:lumMod val="60000"/>
                    <a:lumOff val="40000"/>
                  </a:schemeClr>
                </a:solidFill>
                <a:latin typeface="Book Antiqua" panose="02040602050305030304" pitchFamily="18" charset="0"/>
              </a:rPr>
              <a:t>Visualization</a:t>
            </a:r>
            <a:br>
              <a:rPr lang="en-IN" dirty="0">
                <a:latin typeface="Book Antiqua" panose="02040602050305030304" pitchFamily="18" charset="0"/>
              </a:rPr>
            </a:br>
            <a:endParaRPr lang="en-IN" dirty="0"/>
          </a:p>
        </p:txBody>
      </p:sp>
      <p:sp>
        <p:nvSpPr>
          <p:cNvPr id="8" name="TextBox 7">
            <a:extLst>
              <a:ext uri="{FF2B5EF4-FFF2-40B4-BE49-F238E27FC236}">
                <a16:creationId xmlns:a16="http://schemas.microsoft.com/office/drawing/2014/main" id="{CA1B5A2A-75D6-27BD-3C34-40EB36D28592}"/>
              </a:ext>
            </a:extLst>
          </p:cNvPr>
          <p:cNvSpPr txBox="1"/>
          <p:nvPr/>
        </p:nvSpPr>
        <p:spPr>
          <a:xfrm>
            <a:off x="445452" y="4969252"/>
            <a:ext cx="10553698" cy="2031325"/>
          </a:xfrm>
          <a:prstGeom prst="rect">
            <a:avLst/>
          </a:prstGeom>
          <a:noFill/>
        </p:spPr>
        <p:txBody>
          <a:bodyPr wrap="square">
            <a:spAutoFit/>
          </a:bodyPr>
          <a:lstStyle/>
          <a:p>
            <a:pPr marL="342900" lvl="0" indent="-342900">
              <a:buSzPts val="1000"/>
              <a:buFont typeface="Symbol" panose="05050102010706020507" pitchFamily="18" charset="2"/>
              <a:buChar char=""/>
              <a:tabLst>
                <a:tab pos="457200" algn="l"/>
              </a:tabLst>
            </a:pPr>
            <a:r>
              <a:rPr lang="en-IN" sz="1800" dirty="0">
                <a:effectLst/>
                <a:latin typeface="Calibri" panose="020F0502020204030204" pitchFamily="34" charset="0"/>
                <a:ea typeface="Calibri" panose="020F0502020204030204" pitchFamily="34" charset="0"/>
              </a:rPr>
              <a:t>Airfares in Vistara and Air India are high when compared to other airlines.</a:t>
            </a:r>
          </a:p>
          <a:p>
            <a:pPr marL="342900" lvl="0" indent="-342900">
              <a:buSzPts val="1000"/>
              <a:buFont typeface="Symbol" panose="05050102010706020507" pitchFamily="18" charset="2"/>
              <a:buChar char=""/>
              <a:tabLst>
                <a:tab pos="457200" algn="l"/>
              </a:tabLst>
            </a:pPr>
            <a:r>
              <a:rPr lang="en-IN" sz="1800" dirty="0">
                <a:effectLst/>
                <a:latin typeface="Calibri" panose="020F0502020204030204" pitchFamily="34" charset="0"/>
                <a:ea typeface="Calibri" panose="020F0502020204030204" pitchFamily="34" charset="0"/>
              </a:rPr>
              <a:t>Flight prices when departing from cities like Chennai and Patna have higher price range but the others are around the similar range a bit lesser in pricing but not providing a huge difference as such</a:t>
            </a:r>
          </a:p>
          <a:p>
            <a:pPr marL="342900" lvl="0" indent="-342900">
              <a:buSzPts val="1000"/>
              <a:buFont typeface="Symbol" panose="05050102010706020507" pitchFamily="18" charset="2"/>
              <a:buChar char=""/>
              <a:tabLst>
                <a:tab pos="457200" algn="l"/>
              </a:tabLst>
            </a:pPr>
            <a:r>
              <a:rPr lang="en-IN" sz="1800" dirty="0">
                <a:effectLst/>
                <a:latin typeface="Calibri" panose="020F0502020204030204" pitchFamily="34" charset="0"/>
                <a:ea typeface="Calibri" panose="020F0502020204030204" pitchFamily="34" charset="0"/>
              </a:rPr>
              <a:t>Similarly, prices when arriving in cities </a:t>
            </a:r>
            <a:r>
              <a:rPr lang="en-IN" sz="1800" dirty="0" err="1">
                <a:effectLst/>
                <a:latin typeface="Calibri" panose="020F0502020204030204" pitchFamily="34" charset="0"/>
                <a:ea typeface="Calibri" panose="020F0502020204030204" pitchFamily="34" charset="0"/>
              </a:rPr>
              <a:t>Portblair</a:t>
            </a:r>
            <a:r>
              <a:rPr lang="en-IN" sz="1800" dirty="0">
                <a:effectLst/>
                <a:latin typeface="Calibri" panose="020F0502020204030204" pitchFamily="34" charset="0"/>
                <a:ea typeface="Calibri" panose="020F0502020204030204" pitchFamily="34" charset="0"/>
              </a:rPr>
              <a:t> and </a:t>
            </a:r>
            <a:r>
              <a:rPr lang="en-IN" sz="1800" dirty="0" err="1">
                <a:effectLst/>
                <a:latin typeface="Calibri" panose="020F0502020204030204" pitchFamily="34" charset="0"/>
                <a:ea typeface="Calibri" panose="020F0502020204030204" pitchFamily="34" charset="0"/>
              </a:rPr>
              <a:t>Dheradun</a:t>
            </a:r>
            <a:r>
              <a:rPr lang="en-IN" sz="1800" dirty="0">
                <a:effectLst/>
                <a:latin typeface="Calibri" panose="020F0502020204030204" pitchFamily="34" charset="0"/>
                <a:ea typeface="Calibri" panose="020F0502020204030204" pitchFamily="34" charset="0"/>
              </a:rPr>
              <a:t> have high price range</a:t>
            </a:r>
          </a:p>
          <a:p>
            <a:pPr marL="342900" lvl="0" indent="-342900">
              <a:buSzPts val="1000"/>
              <a:buFont typeface="Symbol" panose="05050102010706020507" pitchFamily="18" charset="2"/>
              <a:buChar char=""/>
              <a:tabLst>
                <a:tab pos="457200" algn="l"/>
              </a:tabLst>
            </a:pPr>
            <a:r>
              <a:rPr lang="en-IN" sz="1800" dirty="0">
                <a:effectLst/>
                <a:latin typeface="Calibri" panose="020F0502020204030204" pitchFamily="34" charset="0"/>
                <a:ea typeface="Calibri" panose="020F0502020204030204" pitchFamily="34" charset="0"/>
              </a:rPr>
              <a:t>When we consider the layovers for pricing situation then obviously direct flights are cheaper when compared to flights that have 1 or more stops.</a:t>
            </a:r>
          </a:p>
          <a:p>
            <a:pPr marL="285750" lvl="0" indent="-285750">
              <a:buSzPts val="1000"/>
              <a:buFont typeface="Arial" panose="020B0604020202020204" pitchFamily="34" charset="0"/>
              <a:buChar char="•"/>
              <a:tabLst>
                <a:tab pos="457200" algn="l"/>
              </a:tabLst>
            </a:pPr>
            <a:endParaRPr lang="en-IN" sz="1800" dirty="0">
              <a:effectLst/>
              <a:latin typeface="Calibri" panose="020F0502020204030204" pitchFamily="34" charset="0"/>
              <a:ea typeface="Calibri" panose="020F0502020204030204" pitchFamily="34" charset="0"/>
            </a:endParaRPr>
          </a:p>
        </p:txBody>
      </p:sp>
      <p:pic>
        <p:nvPicPr>
          <p:cNvPr id="3" name="Picture 2">
            <a:extLst>
              <a:ext uri="{FF2B5EF4-FFF2-40B4-BE49-F238E27FC236}">
                <a16:creationId xmlns:a16="http://schemas.microsoft.com/office/drawing/2014/main" id="{E3A08636-37F9-D7B3-4AF4-E42710DBEA01}"/>
              </a:ext>
            </a:extLst>
          </p:cNvPr>
          <p:cNvPicPr>
            <a:picLocks noChangeAspect="1"/>
          </p:cNvPicPr>
          <p:nvPr/>
        </p:nvPicPr>
        <p:blipFill>
          <a:blip r:embed="rId2"/>
          <a:stretch>
            <a:fillRect/>
          </a:stretch>
        </p:blipFill>
        <p:spPr>
          <a:xfrm>
            <a:off x="445452" y="835660"/>
            <a:ext cx="5123815" cy="3685540"/>
          </a:xfrm>
          <a:prstGeom prst="rect">
            <a:avLst/>
          </a:prstGeom>
        </p:spPr>
      </p:pic>
      <p:pic>
        <p:nvPicPr>
          <p:cNvPr id="5" name="Picture 4" descr="Chart, bar chart&#10;&#10;Description automatically generated">
            <a:extLst>
              <a:ext uri="{FF2B5EF4-FFF2-40B4-BE49-F238E27FC236}">
                <a16:creationId xmlns:a16="http://schemas.microsoft.com/office/drawing/2014/main" id="{7375FB07-F44D-AE81-C973-B31046E31C3A}"/>
              </a:ext>
            </a:extLst>
          </p:cNvPr>
          <p:cNvPicPr>
            <a:picLocks noChangeAspect="1"/>
          </p:cNvPicPr>
          <p:nvPr/>
        </p:nvPicPr>
        <p:blipFill>
          <a:blip r:embed="rId3"/>
          <a:stretch>
            <a:fillRect/>
          </a:stretch>
        </p:blipFill>
        <p:spPr>
          <a:xfrm>
            <a:off x="6096000" y="873085"/>
            <a:ext cx="5092700" cy="3648115"/>
          </a:xfrm>
          <a:prstGeom prst="rect">
            <a:avLst/>
          </a:prstGeom>
        </p:spPr>
      </p:pic>
    </p:spTree>
    <p:extLst>
      <p:ext uri="{BB962C8B-B14F-4D97-AF65-F5344CB8AC3E}">
        <p14:creationId xmlns:p14="http://schemas.microsoft.com/office/powerpoint/2010/main" val="1986624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F499A1-E8B0-4675-9EB5-F3E2DE70E79A}"/>
              </a:ext>
            </a:extLst>
          </p:cNvPr>
          <p:cNvSpPr txBox="1"/>
          <p:nvPr/>
        </p:nvSpPr>
        <p:spPr>
          <a:xfrm>
            <a:off x="-71120" y="177372"/>
            <a:ext cx="11148084" cy="584775"/>
          </a:xfrm>
          <a:prstGeom prst="rect">
            <a:avLst/>
          </a:prstGeom>
          <a:noFill/>
        </p:spPr>
        <p:txBody>
          <a:bodyPr wrap="square">
            <a:spAutoFit/>
          </a:bodyPr>
          <a:lstStyle/>
          <a:p>
            <a:r>
              <a:rPr lang="en-US" sz="3200" cap="all" dirty="0">
                <a:ln w="3175" cmpd="sng">
                  <a:noFill/>
                </a:ln>
                <a:solidFill>
                  <a:schemeClr val="accent6">
                    <a:lumMod val="60000"/>
                    <a:lumOff val="40000"/>
                  </a:schemeClr>
                </a:solidFill>
                <a:effectLst>
                  <a:glow rad="38100">
                    <a:schemeClr val="bg1">
                      <a:lumMod val="65000"/>
                      <a:lumOff val="35000"/>
                      <a:alpha val="40000"/>
                    </a:schemeClr>
                  </a:glow>
                  <a:outerShdw blurRad="28575" dist="38100" dir="14040000" algn="tl" rotWithShape="0">
                    <a:srgbClr val="000000">
                      <a:alpha val="25000"/>
                    </a:srgbClr>
                  </a:outerShdw>
                </a:effectLst>
                <a:latin typeface="Book Antiqua" panose="02040602050305030304" pitchFamily="18" charset="0"/>
                <a:ea typeface="+mj-ea"/>
                <a:cs typeface="+mj-cs"/>
              </a:rPr>
              <a:t>outliers</a:t>
            </a:r>
            <a:endParaRPr lang="en-IN" sz="3000" u="sng" dirty="0">
              <a:solidFill>
                <a:schemeClr val="accent6">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833AEE86-E731-40A7-871A-7B0BF8FE22D3}"/>
              </a:ext>
            </a:extLst>
          </p:cNvPr>
          <p:cNvSpPr txBox="1"/>
          <p:nvPr/>
        </p:nvSpPr>
        <p:spPr>
          <a:xfrm>
            <a:off x="6096000" y="1145218"/>
            <a:ext cx="5790136" cy="5355312"/>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b="0" i="0" baseline="30000" dirty="0">
                <a:effectLst/>
                <a:latin typeface="Century" panose="02040604050505020304" pitchFamily="18" charset="0"/>
              </a:rPr>
              <a:t>th</a:t>
            </a:r>
            <a:r>
              <a:rPr lang="en-US" b="0" i="0" dirty="0">
                <a:effectLst/>
                <a:latin typeface="Century" panose="02040604050505020304" pitchFamily="18" charset="0"/>
              </a:rPr>
              <a:t>, 50</a:t>
            </a:r>
            <a:r>
              <a:rPr lang="en-US" b="0" i="0" baseline="30000" dirty="0">
                <a:effectLst/>
                <a:latin typeface="Century" panose="02040604050505020304" pitchFamily="18" charset="0"/>
              </a:rPr>
              <a:t>th</a:t>
            </a:r>
            <a:r>
              <a:rPr lang="en-US" b="0" i="0" dirty="0">
                <a:effectLst/>
                <a:latin typeface="Century" panose="02040604050505020304" pitchFamily="18" charset="0"/>
              </a:rPr>
              <a:t>, and 75</a:t>
            </a:r>
            <a:r>
              <a:rPr lang="en-US" b="0" i="0" baseline="30000" dirty="0">
                <a:effectLst/>
                <a:latin typeface="Century" panose="02040604050505020304" pitchFamily="18" charset="0"/>
              </a:rPr>
              <a:t>th</a:t>
            </a:r>
            <a:r>
              <a:rPr lang="en-US" b="0" i="0" dirty="0">
                <a:effectLst/>
                <a:latin typeface="Century" panose="02040604050505020304" pitchFamily="18" charset="0"/>
              </a:rPr>
              <a:t> percentiles.</a:t>
            </a:r>
          </a:p>
          <a:p>
            <a:endParaRPr lang="en-US" dirty="0">
              <a:solidFill>
                <a:srgbClr val="000000"/>
              </a:solidFill>
              <a:latin typeface="Helvetica Neue"/>
            </a:endParaRPr>
          </a:p>
          <a:p>
            <a:pPr marL="285750" indent="-285750" algn="just">
              <a:buFont typeface="Wingdings" panose="05000000000000000000" pitchFamily="2" charset="2"/>
              <a:buChar char="Ø"/>
            </a:pPr>
            <a:r>
              <a:rPr lang="en-US" b="0" i="0" dirty="0">
                <a:effectLst/>
                <a:latin typeface="Century" panose="02040604050505020304" pitchFamily="18" charset="0"/>
              </a:rPr>
              <a:t>From the box plot we can notice </a:t>
            </a:r>
            <a:r>
              <a:rPr lang="en-US" dirty="0">
                <a:latin typeface="Century" panose="02040604050505020304" pitchFamily="18" charset="0"/>
              </a:rPr>
              <a:t>t</a:t>
            </a:r>
            <a:r>
              <a:rPr lang="en-US" b="0" i="0" dirty="0">
                <a:effectLst/>
                <a:latin typeface="Century" panose="02040604050505020304" pitchFamily="18" charset="0"/>
              </a:rPr>
              <a:t>he outliers present in Duration and "Price" columns.</a:t>
            </a:r>
          </a:p>
          <a:p>
            <a:pPr marL="285750" indent="-285750" algn="just">
              <a:buFont typeface="Wingdings" panose="05000000000000000000" pitchFamily="2" charset="2"/>
              <a:buChar char="Ø"/>
            </a:pPr>
            <a:r>
              <a:rPr lang="en-US" b="0" i="0" dirty="0">
                <a:effectLst/>
                <a:latin typeface="Century" panose="02040604050505020304" pitchFamily="18" charset="0"/>
              </a:rPr>
              <a:t>Since Price is our target variable so no need to remove outliers in this column. We have removed Outliers from Duration column by using </a:t>
            </a:r>
            <a:r>
              <a:rPr lang="en-US" b="0" i="0" dirty="0" err="1">
                <a:effectLst/>
                <a:latin typeface="Century" panose="02040604050505020304" pitchFamily="18" charset="0"/>
              </a:rPr>
              <a:t>Zscore</a:t>
            </a:r>
            <a:r>
              <a:rPr lang="en-US" b="0" i="0" dirty="0">
                <a:effectLst/>
                <a:latin typeface="Century" panose="02040604050505020304" pitchFamily="18" charset="0"/>
              </a:rPr>
              <a:t> method.</a:t>
            </a:r>
          </a:p>
          <a:p>
            <a:pPr marL="285750" indent="-285750" algn="just">
              <a:buFont typeface="Wingdings" panose="05000000000000000000" pitchFamily="2" charset="2"/>
              <a:buChar char="ü"/>
            </a:pPr>
            <a:endParaRPr lang="en-IN" dirty="0">
              <a:latin typeface="Century" panose="02040604050505020304" pitchFamily="18" charset="0"/>
            </a:endParaRPr>
          </a:p>
        </p:txBody>
      </p:sp>
      <p:pic>
        <p:nvPicPr>
          <p:cNvPr id="4" name="Picture 3">
            <a:extLst>
              <a:ext uri="{FF2B5EF4-FFF2-40B4-BE49-F238E27FC236}">
                <a16:creationId xmlns:a16="http://schemas.microsoft.com/office/drawing/2014/main" id="{E785EE96-6E6D-F98C-919F-89EF6447A984}"/>
              </a:ext>
            </a:extLst>
          </p:cNvPr>
          <p:cNvPicPr>
            <a:picLocks noChangeAspect="1"/>
          </p:cNvPicPr>
          <p:nvPr/>
        </p:nvPicPr>
        <p:blipFill>
          <a:blip r:embed="rId2"/>
          <a:stretch>
            <a:fillRect/>
          </a:stretch>
        </p:blipFill>
        <p:spPr>
          <a:xfrm>
            <a:off x="126693" y="1145218"/>
            <a:ext cx="5593387" cy="4828862"/>
          </a:xfrm>
          <a:prstGeom prst="rect">
            <a:avLst/>
          </a:prstGeom>
        </p:spPr>
      </p:pic>
    </p:spTree>
    <p:extLst>
      <p:ext uri="{BB962C8B-B14F-4D97-AF65-F5344CB8AC3E}">
        <p14:creationId xmlns:p14="http://schemas.microsoft.com/office/powerpoint/2010/main" val="1901968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05E9A8-D5F9-43B1-BF61-19E1E9845D15}"/>
              </a:ext>
            </a:extLst>
          </p:cNvPr>
          <p:cNvSpPr txBox="1"/>
          <p:nvPr/>
        </p:nvSpPr>
        <p:spPr>
          <a:xfrm>
            <a:off x="1067420" y="-21372"/>
            <a:ext cx="10935479" cy="584775"/>
          </a:xfrm>
          <a:prstGeom prst="rect">
            <a:avLst/>
          </a:prstGeom>
          <a:noFill/>
        </p:spPr>
        <p:txBody>
          <a:bodyPr wrap="square">
            <a:spAutoFit/>
          </a:bodyPr>
          <a:lstStyle/>
          <a:p>
            <a:pPr algn="ctr"/>
            <a:r>
              <a:rPr lang="en-US" sz="3200" cap="all" dirty="0">
                <a:ln w="3175" cmpd="sng">
                  <a:noFill/>
                </a:ln>
                <a:solidFill>
                  <a:schemeClr val="accent6">
                    <a:lumMod val="60000"/>
                    <a:lumOff val="40000"/>
                  </a:schemeClr>
                </a:solidFill>
                <a:effectLst>
                  <a:glow rad="38100">
                    <a:schemeClr val="bg1">
                      <a:lumMod val="65000"/>
                      <a:lumOff val="35000"/>
                      <a:alpha val="40000"/>
                    </a:schemeClr>
                  </a:glow>
                  <a:outerShdw blurRad="28575" dist="38100" dir="14040000" algn="tl" rotWithShape="0">
                    <a:srgbClr val="000000">
                      <a:alpha val="25000"/>
                    </a:srgbClr>
                  </a:outerShdw>
                </a:effectLst>
                <a:latin typeface="Book Antiqua" panose="02040602050305030304" pitchFamily="18" charset="0"/>
                <a:ea typeface="+mj-ea"/>
                <a:cs typeface="+mj-cs"/>
              </a:rPr>
              <a:t>Correlation </a:t>
            </a:r>
            <a:endParaRPr lang="en-IN" sz="3000" u="sng" dirty="0">
              <a:solidFill>
                <a:schemeClr val="accent6">
                  <a:lumMod val="50000"/>
                </a:schemeClr>
              </a:solidFill>
              <a:latin typeface="Bookman Old Style" panose="02050604050505020204" pitchFamily="18" charset="0"/>
            </a:endParaRPr>
          </a:p>
        </p:txBody>
      </p:sp>
      <p:sp>
        <p:nvSpPr>
          <p:cNvPr id="9" name="TextBox 8">
            <a:extLst>
              <a:ext uri="{FF2B5EF4-FFF2-40B4-BE49-F238E27FC236}">
                <a16:creationId xmlns:a16="http://schemas.microsoft.com/office/drawing/2014/main" id="{A5D45E1B-C837-4673-B085-9EB8F28FE97A}"/>
              </a:ext>
            </a:extLst>
          </p:cNvPr>
          <p:cNvSpPr txBox="1"/>
          <p:nvPr/>
        </p:nvSpPr>
        <p:spPr>
          <a:xfrm>
            <a:off x="438539" y="5043196"/>
            <a:ext cx="11206066" cy="923330"/>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From the heat map and bar plot we can clearly observe the positive and negative correlation between the label and features. From the heat map we can notice that the light shades are highly positively correlated and dark shades are highly negatively correlated with the target variable.</a:t>
            </a:r>
          </a:p>
        </p:txBody>
      </p:sp>
      <p:pic>
        <p:nvPicPr>
          <p:cNvPr id="4" name="Picture 3">
            <a:extLst>
              <a:ext uri="{FF2B5EF4-FFF2-40B4-BE49-F238E27FC236}">
                <a16:creationId xmlns:a16="http://schemas.microsoft.com/office/drawing/2014/main" id="{65BED07B-60CB-3759-328F-95660A256E1F}"/>
              </a:ext>
            </a:extLst>
          </p:cNvPr>
          <p:cNvPicPr>
            <a:picLocks noChangeAspect="1"/>
          </p:cNvPicPr>
          <p:nvPr/>
        </p:nvPicPr>
        <p:blipFill>
          <a:blip r:embed="rId2"/>
          <a:stretch>
            <a:fillRect/>
          </a:stretch>
        </p:blipFill>
        <p:spPr>
          <a:xfrm>
            <a:off x="305957" y="800654"/>
            <a:ext cx="5444192" cy="3883106"/>
          </a:xfrm>
          <a:prstGeom prst="rect">
            <a:avLst/>
          </a:prstGeom>
        </p:spPr>
      </p:pic>
      <p:pic>
        <p:nvPicPr>
          <p:cNvPr id="5" name="Picture 4">
            <a:extLst>
              <a:ext uri="{FF2B5EF4-FFF2-40B4-BE49-F238E27FC236}">
                <a16:creationId xmlns:a16="http://schemas.microsoft.com/office/drawing/2014/main" id="{0B675E7F-EEF1-3AFA-1625-6FCBDF6B0CCB}"/>
              </a:ext>
            </a:extLst>
          </p:cNvPr>
          <p:cNvPicPr>
            <a:picLocks noChangeAspect="1"/>
          </p:cNvPicPr>
          <p:nvPr/>
        </p:nvPicPr>
        <p:blipFill>
          <a:blip r:embed="rId3"/>
          <a:stretch>
            <a:fillRect/>
          </a:stretch>
        </p:blipFill>
        <p:spPr>
          <a:xfrm>
            <a:off x="6096000" y="1355725"/>
            <a:ext cx="5937250" cy="1809750"/>
          </a:xfrm>
          <a:prstGeom prst="rect">
            <a:avLst/>
          </a:prstGeom>
        </p:spPr>
      </p:pic>
    </p:spTree>
    <p:extLst>
      <p:ext uri="{BB962C8B-B14F-4D97-AF65-F5344CB8AC3E}">
        <p14:creationId xmlns:p14="http://schemas.microsoft.com/office/powerpoint/2010/main" val="3223616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2B454-47FE-4BCF-A2D7-3C565F35E962}"/>
              </a:ext>
            </a:extLst>
          </p:cNvPr>
          <p:cNvSpPr txBox="1"/>
          <p:nvPr/>
        </p:nvSpPr>
        <p:spPr>
          <a:xfrm>
            <a:off x="485192" y="139959"/>
            <a:ext cx="11224726" cy="584775"/>
          </a:xfrm>
          <a:prstGeom prst="rect">
            <a:avLst/>
          </a:prstGeom>
          <a:noFill/>
        </p:spPr>
        <p:txBody>
          <a:bodyPr wrap="square">
            <a:spAutoFit/>
          </a:bodyPr>
          <a:lstStyle/>
          <a:p>
            <a:pPr algn="ctr"/>
            <a:r>
              <a:rPr lang="en-US" sz="3200" cap="all" dirty="0">
                <a:ln w="3175" cmpd="sng">
                  <a:noFill/>
                </a:ln>
                <a:solidFill>
                  <a:schemeClr val="accent6">
                    <a:lumMod val="60000"/>
                    <a:lumOff val="40000"/>
                  </a:schemeClr>
                </a:solidFill>
                <a:effectLst>
                  <a:glow rad="38100">
                    <a:schemeClr val="bg1">
                      <a:lumMod val="65000"/>
                      <a:lumOff val="35000"/>
                      <a:alpha val="40000"/>
                    </a:schemeClr>
                  </a:glow>
                  <a:outerShdw blurRad="28575" dist="38100" dir="14040000" algn="tl" rotWithShape="0">
                    <a:srgbClr val="000000">
                      <a:alpha val="25000"/>
                    </a:srgbClr>
                  </a:outerShdw>
                </a:effectLst>
                <a:latin typeface="Book Antiqua" panose="02040602050305030304" pitchFamily="18" charset="0"/>
                <a:ea typeface="+mj-ea"/>
                <a:cs typeface="+mj-cs"/>
              </a:rPr>
              <a:t>Data Analysis Steps done</a:t>
            </a:r>
            <a:endParaRPr lang="en-IN" sz="3200" cap="all" dirty="0">
              <a:ln w="3175" cmpd="sng">
                <a:noFill/>
              </a:ln>
              <a:solidFill>
                <a:schemeClr val="accent6">
                  <a:lumMod val="60000"/>
                  <a:lumOff val="40000"/>
                </a:schemeClr>
              </a:solidFill>
              <a:effectLst>
                <a:glow rad="38100">
                  <a:schemeClr val="bg1">
                    <a:lumMod val="65000"/>
                    <a:lumOff val="35000"/>
                    <a:alpha val="40000"/>
                  </a:schemeClr>
                </a:glow>
                <a:outerShdw blurRad="28575" dist="38100" dir="14040000" algn="tl" rotWithShape="0">
                  <a:srgbClr val="000000">
                    <a:alpha val="25000"/>
                  </a:srgbClr>
                </a:outerShdw>
              </a:effectLst>
              <a:latin typeface="Book Antiqua" panose="02040602050305030304" pitchFamily="18" charset="0"/>
              <a:ea typeface="+mj-ea"/>
              <a:cs typeface="+mj-cs"/>
            </a:endParaRPr>
          </a:p>
        </p:txBody>
      </p:sp>
      <p:sp>
        <p:nvSpPr>
          <p:cNvPr id="5" name="TextBox 4">
            <a:extLst>
              <a:ext uri="{FF2B5EF4-FFF2-40B4-BE49-F238E27FC236}">
                <a16:creationId xmlns:a16="http://schemas.microsoft.com/office/drawing/2014/main" id="{605F679E-7454-4BF9-94EA-B218B25356C2}"/>
              </a:ext>
            </a:extLst>
          </p:cNvPr>
          <p:cNvSpPr txBox="1"/>
          <p:nvPr/>
        </p:nvSpPr>
        <p:spPr>
          <a:xfrm>
            <a:off x="485192" y="1175657"/>
            <a:ext cx="11224726" cy="4247317"/>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done feature engineering steps like feature extraction and feature selection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outliers using boxplots and removed outliers in numerical variables.</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skewness using distribution plots and removed skewness using square root transformation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Used Pearson’s correlation coefficient to check the correlation between dependent and independent variables. To visualize the correlation I have used heatmap and bar plot. </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 have used </a:t>
            </a:r>
            <a:r>
              <a:rPr lang="en-US" dirty="0" err="1">
                <a:latin typeface="Century" panose="02040604050505020304" pitchFamily="18" charset="0"/>
              </a:rPr>
              <a:t>StandardScalar</a:t>
            </a:r>
            <a:r>
              <a:rPr lang="en-US" dirty="0">
                <a:latin typeface="Century" panose="02040604050505020304" pitchFamily="18" charset="0"/>
              </a:rPr>
              <a:t> method to scale the data to o</a:t>
            </a:r>
            <a:r>
              <a:rPr lang="en-US" b="0" i="0" dirty="0">
                <a:effectLst/>
                <a:latin typeface="Century" panose="02040604050505020304" pitchFamily="18" charset="0"/>
              </a:rPr>
              <a:t>vercome with the issue of data biasness</a:t>
            </a:r>
            <a:r>
              <a:rPr lang="en-US" dirty="0">
                <a:latin typeface="Century" panose="02040604050505020304" pitchFamily="18" charset="0"/>
              </a:rPr>
              <a:t>.</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Found best random state and best accuracy.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21113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9FFE-39C3-4D1B-A936-000EFDE3F473}"/>
              </a:ext>
            </a:extLst>
          </p:cNvPr>
          <p:cNvSpPr>
            <a:spLocks noGrp="1"/>
          </p:cNvSpPr>
          <p:nvPr>
            <p:ph type="title"/>
          </p:nvPr>
        </p:nvSpPr>
        <p:spPr>
          <a:xfrm>
            <a:off x="577049" y="452718"/>
            <a:ext cx="9473785" cy="683624"/>
          </a:xfrm>
        </p:spPr>
        <p:txBody>
          <a:bodyPr>
            <a:normAutofit/>
          </a:bodyPr>
          <a:lstStyle/>
          <a:p>
            <a:r>
              <a:rPr lang="en-IN" b="1" dirty="0">
                <a:solidFill>
                  <a:schemeClr val="accent6">
                    <a:lumMod val="60000"/>
                    <a:lumOff val="40000"/>
                  </a:schemeClr>
                </a:solidFill>
                <a:latin typeface="Book Antiqua" panose="02040602050305030304" pitchFamily="18" charset="0"/>
              </a:rPr>
              <a:t>Index</a:t>
            </a:r>
          </a:p>
        </p:txBody>
      </p:sp>
      <p:sp>
        <p:nvSpPr>
          <p:cNvPr id="3" name="Content Placeholder 2">
            <a:extLst>
              <a:ext uri="{FF2B5EF4-FFF2-40B4-BE49-F238E27FC236}">
                <a16:creationId xmlns:a16="http://schemas.microsoft.com/office/drawing/2014/main" id="{45DBA4A4-E95D-486E-8DE9-2E536F27EC6F}"/>
              </a:ext>
            </a:extLst>
          </p:cNvPr>
          <p:cNvSpPr>
            <a:spLocks noGrp="1"/>
          </p:cNvSpPr>
          <p:nvPr>
            <p:ph idx="1"/>
          </p:nvPr>
        </p:nvSpPr>
        <p:spPr>
          <a:xfrm>
            <a:off x="323049" y="2065539"/>
            <a:ext cx="9473785" cy="4792461"/>
          </a:xfrm>
        </p:spPr>
        <p:txBody>
          <a:bodyPr>
            <a:normAutofit fontScale="92500" lnSpcReduction="10000"/>
          </a:bodyPr>
          <a:lstStyle/>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Introduction</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Problem Statement.</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Problem Understanding.</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What is Housing Price Prediction?</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Importance of housing price prediction.</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Exploratory data analysis.</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Visualizations.</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Analysis.</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Model Building.</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Hyper Parameter Tunning.</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Saving the model and predictions from saved best model.</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Conclusion.</a:t>
            </a:r>
          </a:p>
        </p:txBody>
      </p:sp>
    </p:spTree>
    <p:extLst>
      <p:ext uri="{BB962C8B-B14F-4D97-AF65-F5344CB8AC3E}">
        <p14:creationId xmlns:p14="http://schemas.microsoft.com/office/powerpoint/2010/main" val="3862761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arn(inVertic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barn(inVertical)">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barn(inVertical)">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barn(inVertical)">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barn(inVertical)">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barn(inVertical)">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barn(inVertical)">
                                      <p:cBhvr>
                                        <p:cTn id="6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2E55A1-5E65-4572-B026-C558140C0353}"/>
              </a:ext>
            </a:extLst>
          </p:cNvPr>
          <p:cNvSpPr txBox="1"/>
          <p:nvPr/>
        </p:nvSpPr>
        <p:spPr>
          <a:xfrm>
            <a:off x="727788" y="307910"/>
            <a:ext cx="10879494" cy="584775"/>
          </a:xfrm>
          <a:prstGeom prst="rect">
            <a:avLst/>
          </a:prstGeom>
          <a:noFill/>
        </p:spPr>
        <p:txBody>
          <a:bodyPr wrap="square" rtlCol="0">
            <a:spAutoFit/>
          </a:bodyPr>
          <a:lstStyle/>
          <a:p>
            <a:r>
              <a:rPr lang="en-US" sz="3200" cap="all" dirty="0">
                <a:ln w="3175" cmpd="sng">
                  <a:noFill/>
                </a:ln>
                <a:solidFill>
                  <a:schemeClr val="accent6">
                    <a:lumMod val="60000"/>
                    <a:lumOff val="40000"/>
                  </a:schemeClr>
                </a:solidFill>
                <a:effectLst>
                  <a:glow rad="38100">
                    <a:schemeClr val="bg1">
                      <a:lumMod val="65000"/>
                      <a:lumOff val="35000"/>
                      <a:alpha val="40000"/>
                    </a:schemeClr>
                  </a:glow>
                  <a:outerShdw blurRad="28575" dist="38100" dir="14040000" algn="tl" rotWithShape="0">
                    <a:srgbClr val="000000">
                      <a:alpha val="25000"/>
                    </a:srgbClr>
                  </a:outerShdw>
                </a:effectLst>
                <a:latin typeface="Book Antiqua" panose="02040602050305030304" pitchFamily="18" charset="0"/>
                <a:ea typeface="+mj-ea"/>
                <a:cs typeface="+mj-cs"/>
              </a:rPr>
              <a:t>Assumptions:</a:t>
            </a:r>
            <a:endParaRPr lang="en-IN" sz="3000" u="sng" dirty="0">
              <a:solidFill>
                <a:schemeClr val="accent6">
                  <a:lumMod val="50000"/>
                </a:schemeClr>
              </a:solidFill>
              <a:latin typeface="Bookman Old Style" panose="02050604050505020204" pitchFamily="18" charset="0"/>
            </a:endParaRPr>
          </a:p>
        </p:txBody>
      </p:sp>
      <p:sp>
        <p:nvSpPr>
          <p:cNvPr id="4" name="TextBox 3">
            <a:extLst>
              <a:ext uri="{FF2B5EF4-FFF2-40B4-BE49-F238E27FC236}">
                <a16:creationId xmlns:a16="http://schemas.microsoft.com/office/drawing/2014/main" id="{4790D58A-1496-45C1-85DA-63BA3FC1C0BD}"/>
              </a:ext>
            </a:extLst>
          </p:cNvPr>
          <p:cNvSpPr txBox="1"/>
          <p:nvPr/>
        </p:nvSpPr>
        <p:spPr>
          <a:xfrm>
            <a:off x="727788" y="1418253"/>
            <a:ext cx="10879494" cy="3416320"/>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Century" panose="02040604050505020304" pitchFamily="18" charset="0"/>
              </a:rPr>
              <a:t>Firstly, from the problem statement we got to know that it is a Regression type problem for which we used Regression algorithms to build the model and predicted the price of flight tickets by collecting the from yatra website using web scraping.</a:t>
            </a:r>
          </a:p>
          <a:p>
            <a:pPr algn="just"/>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Secondly, from the distribution plots I found skewness in Duration column and from box plots I found outliers in target column and categorical column. Also, based upon the analysis and visualization part we have seen some of the features having somewhat linear relation with label. So, I assumed these features helps in model building and to predict price of the flight tickets. Also, this model helps the buyers to understand the future price of the flight tickets. </a:t>
            </a:r>
          </a:p>
          <a:p>
            <a:pPr marL="285750" indent="-285750" algn="just">
              <a:buFont typeface="Wingdings" panose="05000000000000000000" pitchFamily="2" charset="2"/>
              <a:buChar char="ü"/>
            </a:pPr>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So, </a:t>
            </a:r>
            <a:r>
              <a:rPr lang="en-IN" sz="1800" dirty="0">
                <a:effectLst/>
                <a:latin typeface="Century" panose="02040604050505020304" pitchFamily="18" charset="0"/>
                <a:ea typeface="Calibri" panose="020F0502020204030204" pitchFamily="34" charset="0"/>
                <a:cs typeface="Times New Roman" panose="02020603050405020304" pitchFamily="18" charset="0"/>
              </a:rPr>
              <a:t>I suggest that the sellers and buyers take this model into consideration the features that were deemed as most important as seen in this study might help them estimate the </a:t>
            </a:r>
            <a:r>
              <a:rPr lang="en-US" sz="1800" dirty="0">
                <a:effectLst/>
                <a:latin typeface="Century" panose="02040604050505020304" pitchFamily="18" charset="0"/>
                <a:ea typeface="Calibri" panose="020F0502020204030204" pitchFamily="34" charset="0"/>
                <a:cs typeface="Times New Roman" panose="02020603050405020304" pitchFamily="18" charset="0"/>
              </a:rPr>
              <a:t>flight ticket price.</a:t>
            </a:r>
            <a:endParaRPr lang="en-IN" dirty="0">
              <a:latin typeface="Century" panose="02040604050505020304" pitchFamily="18" charset="0"/>
            </a:endParaRPr>
          </a:p>
        </p:txBody>
      </p:sp>
    </p:spTree>
    <p:extLst>
      <p:ext uri="{BB962C8B-B14F-4D97-AF65-F5344CB8AC3E}">
        <p14:creationId xmlns:p14="http://schemas.microsoft.com/office/powerpoint/2010/main" val="463711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22AEF-FB37-4619-A6B4-B7EB17696967}"/>
              </a:ext>
            </a:extLst>
          </p:cNvPr>
          <p:cNvSpPr txBox="1"/>
          <p:nvPr/>
        </p:nvSpPr>
        <p:spPr>
          <a:xfrm>
            <a:off x="569167" y="261257"/>
            <a:ext cx="11224727" cy="584775"/>
          </a:xfrm>
          <a:prstGeom prst="rect">
            <a:avLst/>
          </a:prstGeom>
          <a:noFill/>
        </p:spPr>
        <p:txBody>
          <a:bodyPr wrap="square">
            <a:spAutoFit/>
          </a:bodyPr>
          <a:lstStyle/>
          <a:p>
            <a:r>
              <a:rPr lang="en-US" sz="3200" cap="all" dirty="0">
                <a:ln w="3175" cmpd="sng">
                  <a:noFill/>
                </a:ln>
                <a:solidFill>
                  <a:schemeClr val="accent6">
                    <a:lumMod val="60000"/>
                    <a:lumOff val="40000"/>
                  </a:schemeClr>
                </a:solidFill>
                <a:effectLst>
                  <a:glow rad="38100">
                    <a:schemeClr val="bg1">
                      <a:lumMod val="65000"/>
                      <a:lumOff val="35000"/>
                      <a:alpha val="40000"/>
                    </a:schemeClr>
                  </a:glow>
                  <a:outerShdw blurRad="28575" dist="38100" dir="14040000" algn="tl" rotWithShape="0">
                    <a:srgbClr val="000000">
                      <a:alpha val="25000"/>
                    </a:srgbClr>
                  </a:outerShdw>
                </a:effectLst>
                <a:latin typeface="Book Antiqua" panose="02040602050305030304" pitchFamily="18" charset="0"/>
                <a:ea typeface="+mj-ea"/>
                <a:cs typeface="+mj-cs"/>
              </a:rPr>
              <a:t>Model Building:</a:t>
            </a:r>
            <a:endParaRPr lang="en-IN" sz="3200" cap="all" dirty="0">
              <a:ln w="3175" cmpd="sng">
                <a:noFill/>
              </a:ln>
              <a:solidFill>
                <a:schemeClr val="accent6">
                  <a:lumMod val="60000"/>
                  <a:lumOff val="40000"/>
                </a:schemeClr>
              </a:solidFill>
              <a:effectLst>
                <a:glow rad="38100">
                  <a:schemeClr val="bg1">
                    <a:lumMod val="65000"/>
                    <a:lumOff val="35000"/>
                    <a:alpha val="40000"/>
                  </a:schemeClr>
                </a:glow>
                <a:outerShdw blurRad="28575" dist="38100" dir="14040000" algn="tl" rotWithShape="0">
                  <a:srgbClr val="000000">
                    <a:alpha val="25000"/>
                  </a:srgbClr>
                </a:outerShdw>
              </a:effectLst>
              <a:latin typeface="Book Antiqua" panose="02040602050305030304" pitchFamily="18" charset="0"/>
              <a:ea typeface="+mj-ea"/>
              <a:cs typeface="+mj-cs"/>
            </a:endParaRPr>
          </a:p>
        </p:txBody>
      </p:sp>
      <p:sp>
        <p:nvSpPr>
          <p:cNvPr id="7" name="TextBox 6">
            <a:extLst>
              <a:ext uri="{FF2B5EF4-FFF2-40B4-BE49-F238E27FC236}">
                <a16:creationId xmlns:a16="http://schemas.microsoft.com/office/drawing/2014/main" id="{0AA9CF00-3ED1-472A-A1CA-95B9EE7146DE}"/>
              </a:ext>
            </a:extLst>
          </p:cNvPr>
          <p:cNvSpPr txBox="1"/>
          <p:nvPr/>
        </p:nvSpPr>
        <p:spPr>
          <a:xfrm>
            <a:off x="569167" y="1082351"/>
            <a:ext cx="11224727" cy="4580806"/>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In this problem “</a:t>
            </a:r>
            <a:r>
              <a:rPr lang="en-IN" dirty="0">
                <a:latin typeface="Century" panose="02040604050505020304" pitchFamily="18" charset="0"/>
                <a:ea typeface="Calibri" panose="020F0502020204030204" pitchFamily="34" charset="0"/>
              </a:rPr>
              <a:t>Price”</a:t>
            </a:r>
            <a:r>
              <a:rPr lang="en-IN" sz="1800" dirty="0">
                <a:effectLst/>
                <a:latin typeface="Century" panose="02040604050505020304" pitchFamily="18" charset="0"/>
                <a:ea typeface="Calibri" panose="020F0502020204030204" pitchFamily="34" charset="0"/>
              </a:rPr>
              <a:t> is</a:t>
            </a:r>
            <a:r>
              <a:rPr lang="en-IN" dirty="0">
                <a:latin typeface="Century" panose="02040604050505020304" pitchFamily="18" charset="0"/>
                <a:ea typeface="Calibri" panose="020F0502020204030204" pitchFamily="34" charset="0"/>
              </a:rPr>
              <a:t> </a:t>
            </a:r>
            <a:r>
              <a:rPr lang="en-IN" sz="1800" dirty="0">
                <a:effectLst/>
                <a:latin typeface="Century" panose="02040604050505020304" pitchFamily="18" charset="0"/>
                <a:ea typeface="Calibri" panose="020F0502020204030204" pitchFamily="34" charset="0"/>
              </a:rPr>
              <a:t>our target variable which is continuous in nature where we  need to predic</a:t>
            </a:r>
            <a:r>
              <a:rPr lang="en-IN" dirty="0">
                <a:latin typeface="Century" panose="02040604050505020304" pitchFamily="18" charset="0"/>
                <a:ea typeface="Calibri" panose="020F0502020204030204" pitchFamily="34" charset="0"/>
              </a:rPr>
              <a:t>t the price of flight tickets</a:t>
            </a:r>
            <a:r>
              <a:rPr lang="en-IN" sz="1800" dirty="0">
                <a:effectLst/>
                <a:latin typeface="Century" panose="02040604050505020304" pitchFamily="18" charset="0"/>
                <a:ea typeface="Calibri" panose="020F0502020204030204" pitchFamily="34"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F</a:t>
            </a:r>
            <a:r>
              <a:rPr lang="en-IN" sz="1800" dirty="0">
                <a:effectLst/>
                <a:latin typeface="Century" panose="02040604050505020304" pitchFamily="18" charset="0"/>
                <a:ea typeface="Calibri" panose="020F0502020204030204" pitchFamily="34" charset="0"/>
              </a:rPr>
              <a:t>rom this I can conclude that it is a </a:t>
            </a:r>
            <a:r>
              <a:rPr lang="en-IN" dirty="0">
                <a:latin typeface="Century" panose="02040604050505020304" pitchFamily="18" charset="0"/>
                <a:ea typeface="Calibri" panose="020F0502020204030204" pitchFamily="34" charset="0"/>
              </a:rPr>
              <a:t>Regression</a:t>
            </a:r>
            <a:r>
              <a:rPr lang="en-IN" sz="1800" dirty="0">
                <a:effectLst/>
                <a:latin typeface="Century" panose="02040604050505020304" pitchFamily="18" charset="0"/>
                <a:ea typeface="Calibri" panose="020F0502020204030204" pitchFamily="34" charset="0"/>
              </a:rPr>
              <a:t> type problem hence I have used following regression algorithms.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left with </a:t>
            </a:r>
            <a:r>
              <a:rPr lang="en-IN" dirty="0">
                <a:latin typeface="Century" panose="02040604050505020304" pitchFamily="18" charset="0"/>
                <a:ea typeface="Calibri" panose="020F0502020204030204" pitchFamily="34" charset="0"/>
                <a:cs typeface="Calibri" panose="020F0502020204030204" pitchFamily="34" charset="0"/>
              </a:rPr>
              <a:t>11</a:t>
            </a:r>
            <a:r>
              <a:rPr lang="en-IN" sz="1800" dirty="0">
                <a:effectLst/>
                <a:latin typeface="Century" panose="02040604050505020304" pitchFamily="18" charset="0"/>
                <a:ea typeface="Calibri" panose="020F0502020204030204" pitchFamily="34" charset="0"/>
                <a:cs typeface="Calibri" panose="020F0502020204030204" pitchFamily="34" charset="0"/>
              </a:rPr>
              <a:t> columns including target and with the help of feature importance bar graph I used these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Random Forest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Extra Trees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 </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Extreme 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r>
              <a:rPr lang="en-IN" dirty="0">
                <a:effectLst/>
                <a:latin typeface="Century" panose="02040604050505020304" pitchFamily="18" charset="0"/>
                <a:ea typeface="Calibri" panose="020F0502020204030204" pitchFamily="34" charset="0"/>
                <a:cs typeface="Calibri" panose="020F0502020204030204" pitchFamily="34" charset="0"/>
              </a:rPr>
              <a:t> (XGB)</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Bagging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p>
          <a:p>
            <a:pPr marL="857250" lvl="1" indent="-400050" algn="just">
              <a:lnSpc>
                <a:spcPct val="107000"/>
              </a:lnSpc>
              <a:spcAft>
                <a:spcPts val="800"/>
              </a:spcAft>
              <a:buFont typeface="+mj-lt"/>
              <a:buAutoNum type="romanLcPeriod"/>
            </a:pPr>
            <a:r>
              <a:rPr lang="en-IN" dirty="0">
                <a:latin typeface="Century" panose="02040604050505020304" pitchFamily="18" charset="0"/>
                <a:ea typeface="Calibri" panose="020F0502020204030204" pitchFamily="34" charset="0"/>
                <a:cs typeface="Times New Roman" panose="02020603050405020304" pitchFamily="18" charset="0"/>
              </a:rPr>
              <a:t>KNN Regressor</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73737175-12D3-4007-B84E-E038228595D0}"/>
              </a:ext>
            </a:extLst>
          </p:cNvPr>
          <p:cNvSpPr txBox="1"/>
          <p:nvPr/>
        </p:nvSpPr>
        <p:spPr>
          <a:xfrm>
            <a:off x="569166" y="5663157"/>
            <a:ext cx="11224727" cy="932855"/>
          </a:xfrm>
          <a:prstGeom prst="rect">
            <a:avLst/>
          </a:prstGeom>
          <a:noFill/>
        </p:spPr>
        <p:txBody>
          <a:bodyPr wrap="square" rtlCol="0">
            <a:spAutoFit/>
          </a:bodyPr>
          <a:lstStyle/>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got the best random state and maximum R2 score and then created new train test split to build the above models.</a:t>
            </a:r>
          </a:p>
          <a:p>
            <a:endParaRPr lang="en-IN" dirty="0"/>
          </a:p>
        </p:txBody>
      </p:sp>
    </p:spTree>
    <p:extLst>
      <p:ext uri="{BB962C8B-B14F-4D97-AF65-F5344CB8AC3E}">
        <p14:creationId xmlns:p14="http://schemas.microsoft.com/office/powerpoint/2010/main" val="2700718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E5854-28F0-4CBE-8B9C-A747F6CDEA60}"/>
              </a:ext>
            </a:extLst>
          </p:cNvPr>
          <p:cNvSpPr>
            <a:spLocks noGrp="1"/>
          </p:cNvSpPr>
          <p:nvPr>
            <p:ph type="title"/>
          </p:nvPr>
        </p:nvSpPr>
        <p:spPr>
          <a:xfrm>
            <a:off x="646111" y="452718"/>
            <a:ext cx="8391357" cy="728012"/>
          </a:xfrm>
        </p:spPr>
        <p:txBody>
          <a:bodyPr>
            <a:normAutofit/>
          </a:bodyPr>
          <a:lstStyle/>
          <a:p>
            <a:r>
              <a:rPr lang="en-IN" dirty="0">
                <a:solidFill>
                  <a:schemeClr val="accent6">
                    <a:lumMod val="60000"/>
                    <a:lumOff val="40000"/>
                  </a:schemeClr>
                </a:solidFill>
                <a:latin typeface="Book Antiqua" panose="02040602050305030304" pitchFamily="18" charset="0"/>
              </a:rPr>
              <a:t>Best Random State</a:t>
            </a:r>
          </a:p>
        </p:txBody>
      </p:sp>
      <p:pic>
        <p:nvPicPr>
          <p:cNvPr id="3" name="Picture 2" descr="Graphical user interface, text, application, email&#10;&#10;Description automatically generated">
            <a:extLst>
              <a:ext uri="{FF2B5EF4-FFF2-40B4-BE49-F238E27FC236}">
                <a16:creationId xmlns:a16="http://schemas.microsoft.com/office/drawing/2014/main" id="{4BAEF4C1-1639-FC4C-D7D9-AF40E8F231B7}"/>
              </a:ext>
            </a:extLst>
          </p:cNvPr>
          <p:cNvPicPr>
            <a:picLocks noChangeAspect="1"/>
          </p:cNvPicPr>
          <p:nvPr/>
        </p:nvPicPr>
        <p:blipFill>
          <a:blip r:embed="rId2"/>
          <a:stretch>
            <a:fillRect/>
          </a:stretch>
        </p:blipFill>
        <p:spPr>
          <a:xfrm>
            <a:off x="547690" y="1427480"/>
            <a:ext cx="10983682" cy="4363720"/>
          </a:xfrm>
          <a:prstGeom prst="rect">
            <a:avLst/>
          </a:prstGeom>
        </p:spPr>
      </p:pic>
    </p:spTree>
    <p:extLst>
      <p:ext uri="{BB962C8B-B14F-4D97-AF65-F5344CB8AC3E}">
        <p14:creationId xmlns:p14="http://schemas.microsoft.com/office/powerpoint/2010/main" val="2355073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792A365-8442-BFC0-C0FE-80E56F6CA533}"/>
              </a:ext>
            </a:extLst>
          </p:cNvPr>
          <p:cNvPicPr>
            <a:picLocks noChangeAspect="1"/>
          </p:cNvPicPr>
          <p:nvPr/>
        </p:nvPicPr>
        <p:blipFill>
          <a:blip r:embed="rId2"/>
          <a:stretch>
            <a:fillRect/>
          </a:stretch>
        </p:blipFill>
        <p:spPr>
          <a:xfrm>
            <a:off x="455295" y="529590"/>
            <a:ext cx="5124450" cy="5798820"/>
          </a:xfrm>
          <a:prstGeom prst="rect">
            <a:avLst/>
          </a:prstGeom>
        </p:spPr>
      </p:pic>
      <p:pic>
        <p:nvPicPr>
          <p:cNvPr id="3" name="Picture 2" descr="Graphical user interface, text, application, email&#10;&#10;Description automatically generated">
            <a:extLst>
              <a:ext uri="{FF2B5EF4-FFF2-40B4-BE49-F238E27FC236}">
                <a16:creationId xmlns:a16="http://schemas.microsoft.com/office/drawing/2014/main" id="{6FFFCDD3-5E87-1538-BFDD-4AC8875EF496}"/>
              </a:ext>
            </a:extLst>
          </p:cNvPr>
          <p:cNvPicPr>
            <a:picLocks noChangeAspect="1"/>
          </p:cNvPicPr>
          <p:nvPr/>
        </p:nvPicPr>
        <p:blipFill>
          <a:blip r:embed="rId3"/>
          <a:stretch>
            <a:fillRect/>
          </a:stretch>
        </p:blipFill>
        <p:spPr>
          <a:xfrm>
            <a:off x="5810252" y="529590"/>
            <a:ext cx="5274308" cy="5798820"/>
          </a:xfrm>
          <a:prstGeom prst="rect">
            <a:avLst/>
          </a:prstGeom>
        </p:spPr>
      </p:pic>
    </p:spTree>
    <p:extLst>
      <p:ext uri="{BB962C8B-B14F-4D97-AF65-F5344CB8AC3E}">
        <p14:creationId xmlns:p14="http://schemas.microsoft.com/office/powerpoint/2010/main" val="2384395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47F5D1E-83E7-90A9-4562-87C21E5941F2}"/>
              </a:ext>
            </a:extLst>
          </p:cNvPr>
          <p:cNvPicPr>
            <a:picLocks noChangeAspect="1"/>
          </p:cNvPicPr>
          <p:nvPr/>
        </p:nvPicPr>
        <p:blipFill>
          <a:blip r:embed="rId2"/>
          <a:stretch>
            <a:fillRect/>
          </a:stretch>
        </p:blipFill>
        <p:spPr>
          <a:xfrm>
            <a:off x="736600" y="659764"/>
            <a:ext cx="5359400" cy="5050155"/>
          </a:xfrm>
          <a:prstGeom prst="rect">
            <a:avLst/>
          </a:prstGeom>
        </p:spPr>
      </p:pic>
      <p:pic>
        <p:nvPicPr>
          <p:cNvPr id="4" name="Picture 3">
            <a:extLst>
              <a:ext uri="{FF2B5EF4-FFF2-40B4-BE49-F238E27FC236}">
                <a16:creationId xmlns:a16="http://schemas.microsoft.com/office/drawing/2014/main" id="{4487F1FE-87C2-7F37-09EA-DF2C811F898C}"/>
              </a:ext>
            </a:extLst>
          </p:cNvPr>
          <p:cNvPicPr>
            <a:picLocks noChangeAspect="1"/>
          </p:cNvPicPr>
          <p:nvPr/>
        </p:nvPicPr>
        <p:blipFill>
          <a:blip r:embed="rId3"/>
          <a:stretch>
            <a:fillRect/>
          </a:stretch>
        </p:blipFill>
        <p:spPr>
          <a:xfrm>
            <a:off x="6096000" y="659763"/>
            <a:ext cx="5397500" cy="5050155"/>
          </a:xfrm>
          <a:prstGeom prst="rect">
            <a:avLst/>
          </a:prstGeom>
        </p:spPr>
      </p:pic>
    </p:spTree>
    <p:extLst>
      <p:ext uri="{BB962C8B-B14F-4D97-AF65-F5344CB8AC3E}">
        <p14:creationId xmlns:p14="http://schemas.microsoft.com/office/powerpoint/2010/main" val="2020675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raphical user interface, text, application, email&#10;&#10;Description automatically generated">
            <a:extLst>
              <a:ext uri="{FF2B5EF4-FFF2-40B4-BE49-F238E27FC236}">
                <a16:creationId xmlns:a16="http://schemas.microsoft.com/office/drawing/2014/main" id="{521F14B7-5D0E-8697-CC80-11A4D3B39569}"/>
              </a:ext>
            </a:extLst>
          </p:cNvPr>
          <p:cNvPicPr>
            <a:picLocks noChangeAspect="1"/>
          </p:cNvPicPr>
          <p:nvPr/>
        </p:nvPicPr>
        <p:blipFill>
          <a:blip r:embed="rId2"/>
          <a:stretch>
            <a:fillRect/>
          </a:stretch>
        </p:blipFill>
        <p:spPr>
          <a:xfrm>
            <a:off x="544195" y="790574"/>
            <a:ext cx="4993005" cy="5335905"/>
          </a:xfrm>
          <a:prstGeom prst="rect">
            <a:avLst/>
          </a:prstGeom>
        </p:spPr>
      </p:pic>
      <p:pic>
        <p:nvPicPr>
          <p:cNvPr id="3" name="Picture 2" descr="Graphical user interface, text, application, email&#10;&#10;Description automatically generated">
            <a:extLst>
              <a:ext uri="{FF2B5EF4-FFF2-40B4-BE49-F238E27FC236}">
                <a16:creationId xmlns:a16="http://schemas.microsoft.com/office/drawing/2014/main" id="{87B86A02-ED80-A7DF-F624-BEE1FCE9192B}"/>
              </a:ext>
            </a:extLst>
          </p:cNvPr>
          <p:cNvPicPr>
            <a:picLocks noChangeAspect="1"/>
          </p:cNvPicPr>
          <p:nvPr/>
        </p:nvPicPr>
        <p:blipFill>
          <a:blip r:embed="rId3"/>
          <a:stretch>
            <a:fillRect/>
          </a:stretch>
        </p:blipFill>
        <p:spPr>
          <a:xfrm>
            <a:off x="5710555" y="790574"/>
            <a:ext cx="5211445" cy="5335904"/>
          </a:xfrm>
          <a:prstGeom prst="rect">
            <a:avLst/>
          </a:prstGeom>
        </p:spPr>
      </p:pic>
    </p:spTree>
    <p:extLst>
      <p:ext uri="{BB962C8B-B14F-4D97-AF65-F5344CB8AC3E}">
        <p14:creationId xmlns:p14="http://schemas.microsoft.com/office/powerpoint/2010/main" val="397202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raphical user interface, text&#10;&#10;Description automatically generated">
            <a:extLst>
              <a:ext uri="{FF2B5EF4-FFF2-40B4-BE49-F238E27FC236}">
                <a16:creationId xmlns:a16="http://schemas.microsoft.com/office/drawing/2014/main" id="{C4A9EF5C-23FF-361E-EB95-043153818AB5}"/>
              </a:ext>
            </a:extLst>
          </p:cNvPr>
          <p:cNvPicPr>
            <a:picLocks noChangeAspect="1"/>
          </p:cNvPicPr>
          <p:nvPr/>
        </p:nvPicPr>
        <p:blipFill>
          <a:blip r:embed="rId2"/>
          <a:stretch>
            <a:fillRect/>
          </a:stretch>
        </p:blipFill>
        <p:spPr>
          <a:xfrm>
            <a:off x="1558924" y="509269"/>
            <a:ext cx="7595235" cy="6052585"/>
          </a:xfrm>
          <a:prstGeom prst="rect">
            <a:avLst/>
          </a:prstGeom>
        </p:spPr>
      </p:pic>
    </p:spTree>
    <p:extLst>
      <p:ext uri="{BB962C8B-B14F-4D97-AF65-F5344CB8AC3E}">
        <p14:creationId xmlns:p14="http://schemas.microsoft.com/office/powerpoint/2010/main" val="14308101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8B7F39-AA97-4BFE-A9EA-29EF3E73A85C}"/>
              </a:ext>
            </a:extLst>
          </p:cNvPr>
          <p:cNvSpPr txBox="1"/>
          <p:nvPr/>
        </p:nvSpPr>
        <p:spPr>
          <a:xfrm>
            <a:off x="719847" y="447472"/>
            <a:ext cx="10875523" cy="584775"/>
          </a:xfrm>
          <a:prstGeom prst="rect">
            <a:avLst/>
          </a:prstGeom>
          <a:noFill/>
        </p:spPr>
        <p:txBody>
          <a:bodyPr wrap="square" rtlCol="0">
            <a:spAutoFit/>
          </a:bodyPr>
          <a:lstStyle/>
          <a:p>
            <a:pPr algn="ctr"/>
            <a:r>
              <a:rPr lang="en-US" sz="3200" dirty="0">
                <a:latin typeface="Georgia" panose="02040502050405020303" pitchFamily="18" charset="0"/>
              </a:rPr>
              <a:t>Hyper Parameter Tuning</a:t>
            </a:r>
            <a:endParaRPr lang="en-IN" sz="3200" dirty="0">
              <a:latin typeface="Georgia" panose="02040502050405020303" pitchFamily="18" charset="0"/>
            </a:endParaRPr>
          </a:p>
        </p:txBody>
      </p:sp>
      <p:sp>
        <p:nvSpPr>
          <p:cNvPr id="7" name="TextBox 6">
            <a:extLst>
              <a:ext uri="{FF2B5EF4-FFF2-40B4-BE49-F238E27FC236}">
                <a16:creationId xmlns:a16="http://schemas.microsoft.com/office/drawing/2014/main" id="{7057FD8E-C2DD-4232-82C0-C9A9D06D5064}"/>
              </a:ext>
            </a:extLst>
          </p:cNvPr>
          <p:cNvSpPr txBox="1"/>
          <p:nvPr/>
        </p:nvSpPr>
        <p:spPr>
          <a:xfrm>
            <a:off x="850847" y="4857026"/>
            <a:ext cx="9644433" cy="664413"/>
          </a:xfrm>
          <a:prstGeom prst="rect">
            <a:avLst/>
          </a:prstGeom>
          <a:noFill/>
        </p:spPr>
        <p:txBody>
          <a:bodyPr wrap="square" rtlCol="0">
            <a:spAutoFit/>
          </a:bodyPr>
          <a:lstStyle/>
          <a:p>
            <a:pPr>
              <a:lnSpc>
                <a:spcPct val="107000"/>
              </a:lnSpc>
              <a:spcAft>
                <a:spcPts val="800"/>
              </a:spcAft>
            </a:pPr>
            <a:r>
              <a:rPr lang="en-IN" sz="1800" dirty="0">
                <a:effectLst/>
                <a:latin typeface="Georgia" panose="02040502050405020303" pitchFamily="18" charset="0"/>
                <a:ea typeface="Calibri" panose="020F0502020204030204" pitchFamily="34" charset="0"/>
                <a:cs typeface="Calibri" panose="020F0502020204030204" pitchFamily="34" charset="0"/>
              </a:rPr>
              <a:t>I have used </a:t>
            </a:r>
            <a:r>
              <a:rPr lang="en-IN" sz="1800" dirty="0" err="1">
                <a:effectLst/>
                <a:latin typeface="Georgia" panose="02040502050405020303" pitchFamily="18" charset="0"/>
                <a:ea typeface="Calibri" panose="020F0502020204030204" pitchFamily="34" charset="0"/>
                <a:cs typeface="Calibri" panose="020F0502020204030204" pitchFamily="34" charset="0"/>
              </a:rPr>
              <a:t>GridSearchCV</a:t>
            </a:r>
            <a:r>
              <a:rPr lang="en-IN" sz="1800" dirty="0">
                <a:effectLst/>
                <a:latin typeface="Georgia" panose="02040502050405020303" pitchFamily="18" charset="0"/>
                <a:ea typeface="Calibri" panose="020F0502020204030204" pitchFamily="34" charset="0"/>
                <a:cs typeface="Calibri" panose="020F0502020204030204" pitchFamily="34" charset="0"/>
              </a:rPr>
              <a:t> to get the best parameters of XGB Regressor. And used all the obtained parameters to get the accuracy of final model.</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C614D6AA-2F61-D888-3FE0-6DA6AB600C2C}"/>
              </a:ext>
            </a:extLst>
          </p:cNvPr>
          <p:cNvPicPr>
            <a:picLocks noChangeAspect="1"/>
          </p:cNvPicPr>
          <p:nvPr/>
        </p:nvPicPr>
        <p:blipFill>
          <a:blip r:embed="rId2"/>
          <a:stretch>
            <a:fillRect/>
          </a:stretch>
        </p:blipFill>
        <p:spPr>
          <a:xfrm>
            <a:off x="158750" y="1057647"/>
            <a:ext cx="5937250" cy="3219713"/>
          </a:xfrm>
          <a:prstGeom prst="rect">
            <a:avLst/>
          </a:prstGeom>
        </p:spPr>
      </p:pic>
      <p:pic>
        <p:nvPicPr>
          <p:cNvPr id="5" name="Picture 4" descr="Graphical user interface, text, application, email&#10;&#10;Description automatically generated">
            <a:extLst>
              <a:ext uri="{FF2B5EF4-FFF2-40B4-BE49-F238E27FC236}">
                <a16:creationId xmlns:a16="http://schemas.microsoft.com/office/drawing/2014/main" id="{4CE5974D-DAB7-CE32-6772-89B7DA1D9490}"/>
              </a:ext>
            </a:extLst>
          </p:cNvPr>
          <p:cNvPicPr>
            <a:picLocks noChangeAspect="1"/>
          </p:cNvPicPr>
          <p:nvPr/>
        </p:nvPicPr>
        <p:blipFill>
          <a:blip r:embed="rId3"/>
          <a:stretch>
            <a:fillRect/>
          </a:stretch>
        </p:blipFill>
        <p:spPr>
          <a:xfrm>
            <a:off x="6254750" y="1057647"/>
            <a:ext cx="5340620" cy="3219712"/>
          </a:xfrm>
          <a:prstGeom prst="rect">
            <a:avLst/>
          </a:prstGeom>
        </p:spPr>
      </p:pic>
    </p:spTree>
    <p:extLst>
      <p:ext uri="{BB962C8B-B14F-4D97-AF65-F5344CB8AC3E}">
        <p14:creationId xmlns:p14="http://schemas.microsoft.com/office/powerpoint/2010/main" val="269317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21105D-ED43-4F9E-BF0E-F9CA97038F7D}"/>
              </a:ext>
            </a:extLst>
          </p:cNvPr>
          <p:cNvSpPr>
            <a:spLocks noGrp="1"/>
          </p:cNvSpPr>
          <p:nvPr>
            <p:ph type="title"/>
          </p:nvPr>
        </p:nvSpPr>
        <p:spPr>
          <a:xfrm>
            <a:off x="639193" y="452718"/>
            <a:ext cx="9411642" cy="1198529"/>
          </a:xfrm>
        </p:spPr>
        <p:txBody>
          <a:bodyPr>
            <a:normAutofit fontScale="90000"/>
          </a:bodyPr>
          <a:lstStyle/>
          <a:p>
            <a:r>
              <a:rPr lang="en-IN" sz="4000" dirty="0">
                <a:solidFill>
                  <a:schemeClr val="accent6">
                    <a:lumMod val="60000"/>
                    <a:lumOff val="40000"/>
                  </a:schemeClr>
                </a:solidFill>
                <a:latin typeface="Book Antiqua" panose="02040602050305030304" pitchFamily="18" charset="0"/>
              </a:rPr>
              <a:t>Saving the model and predictions using saved model</a:t>
            </a:r>
          </a:p>
        </p:txBody>
      </p:sp>
      <p:sp>
        <p:nvSpPr>
          <p:cNvPr id="6" name="Content Placeholder 5">
            <a:extLst>
              <a:ext uri="{FF2B5EF4-FFF2-40B4-BE49-F238E27FC236}">
                <a16:creationId xmlns:a16="http://schemas.microsoft.com/office/drawing/2014/main" id="{FEE59A3E-DCBF-495D-9A43-E2876752DB4E}"/>
              </a:ext>
            </a:extLst>
          </p:cNvPr>
          <p:cNvSpPr>
            <a:spLocks noGrp="1"/>
          </p:cNvSpPr>
          <p:nvPr>
            <p:ph idx="1"/>
          </p:nvPr>
        </p:nvSpPr>
        <p:spPr>
          <a:xfrm>
            <a:off x="465492" y="5582569"/>
            <a:ext cx="9411642" cy="1087120"/>
          </a:xfrm>
        </p:spPr>
        <p:txBody>
          <a:bodyPr>
            <a:normAutofit lnSpcReduction="10000"/>
          </a:bodyPr>
          <a:lstStyle/>
          <a:p>
            <a:pPr>
              <a:spcBef>
                <a:spcPts val="300"/>
              </a:spcBef>
              <a:spcAft>
                <a:spcPts val="300"/>
              </a:spcAft>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I have saved my best model using .</a:t>
            </a:r>
            <a:r>
              <a:rPr lang="en-IN" sz="2000" dirty="0" err="1">
                <a:effectLst/>
                <a:latin typeface="Century" panose="02040604050505020304" pitchFamily="18" charset="0"/>
                <a:ea typeface="Calibri" panose="020F0502020204030204" pitchFamily="34" charset="0"/>
                <a:cs typeface="Times New Roman" panose="02020603050405020304" pitchFamily="18" charset="0"/>
              </a:rPr>
              <a:t>pkl</a:t>
            </a:r>
            <a:r>
              <a:rPr lang="en-IN" sz="2000" dirty="0">
                <a:effectLst/>
                <a:latin typeface="Century" panose="02040604050505020304" pitchFamily="18" charset="0"/>
                <a:ea typeface="Calibri" panose="020F0502020204030204" pitchFamily="34" charset="0"/>
                <a:cs typeface="Times New Roman" panose="02020603050405020304" pitchFamily="18" charset="0"/>
              </a:rPr>
              <a:t> as follows</a:t>
            </a:r>
            <a:r>
              <a:rPr lang="en-IN" sz="2000" b="1" dirty="0">
                <a:effectLst/>
                <a:latin typeface="Century" panose="02040604050505020304" pitchFamily="18" charset="0"/>
                <a:ea typeface="Calibri" panose="020F0502020204030204" pitchFamily="34" charset="0"/>
                <a:cs typeface="Times New Roman" panose="02020603050405020304" pitchFamily="18" charset="0"/>
              </a:rPr>
              <a:t>.</a:t>
            </a: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a:p>
            <a:pPr>
              <a:spcBef>
                <a:spcPts val="300"/>
              </a:spcBef>
              <a:spcAft>
                <a:spcPts val="300"/>
              </a:spcAft>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Now after saving the best model, loading my saved model and predicting the test values.</a:t>
            </a:r>
          </a:p>
          <a:p>
            <a:pPr marL="0" indent="0">
              <a:buNone/>
            </a:pPr>
            <a:endParaRPr lang="en-IN" dirty="0"/>
          </a:p>
        </p:txBody>
      </p:sp>
      <p:pic>
        <p:nvPicPr>
          <p:cNvPr id="2" name="Picture 1" descr="Text, table&#10;&#10;Description automatically generated">
            <a:extLst>
              <a:ext uri="{FF2B5EF4-FFF2-40B4-BE49-F238E27FC236}">
                <a16:creationId xmlns:a16="http://schemas.microsoft.com/office/drawing/2014/main" id="{38845A14-9B49-89A0-72EA-E036104AA76E}"/>
              </a:ext>
            </a:extLst>
          </p:cNvPr>
          <p:cNvPicPr>
            <a:picLocks noChangeAspect="1"/>
          </p:cNvPicPr>
          <p:nvPr/>
        </p:nvPicPr>
        <p:blipFill>
          <a:blip r:embed="rId2"/>
          <a:stretch>
            <a:fillRect/>
          </a:stretch>
        </p:blipFill>
        <p:spPr>
          <a:xfrm>
            <a:off x="639193" y="1651247"/>
            <a:ext cx="5019927" cy="3557270"/>
          </a:xfrm>
          <a:prstGeom prst="rect">
            <a:avLst/>
          </a:prstGeom>
        </p:spPr>
      </p:pic>
      <p:pic>
        <p:nvPicPr>
          <p:cNvPr id="8" name="Picture 7">
            <a:extLst>
              <a:ext uri="{FF2B5EF4-FFF2-40B4-BE49-F238E27FC236}">
                <a16:creationId xmlns:a16="http://schemas.microsoft.com/office/drawing/2014/main" id="{0055B3CC-59C9-6D06-B55A-ED6339B7FBDF}"/>
              </a:ext>
            </a:extLst>
          </p:cNvPr>
          <p:cNvPicPr>
            <a:picLocks noChangeAspect="1"/>
          </p:cNvPicPr>
          <p:nvPr/>
        </p:nvPicPr>
        <p:blipFill>
          <a:blip r:embed="rId3"/>
          <a:stretch>
            <a:fillRect/>
          </a:stretch>
        </p:blipFill>
        <p:spPr>
          <a:xfrm>
            <a:off x="6186662" y="1651247"/>
            <a:ext cx="5569236" cy="3410125"/>
          </a:xfrm>
          <a:prstGeom prst="rect">
            <a:avLst/>
          </a:prstGeom>
        </p:spPr>
      </p:pic>
    </p:spTree>
    <p:extLst>
      <p:ext uri="{BB962C8B-B14F-4D97-AF65-F5344CB8AC3E}">
        <p14:creationId xmlns:p14="http://schemas.microsoft.com/office/powerpoint/2010/main" val="1457160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C50A-C3F5-4186-AE15-237A9EE66BFB}"/>
              </a:ext>
            </a:extLst>
          </p:cNvPr>
          <p:cNvSpPr txBox="1"/>
          <p:nvPr/>
        </p:nvSpPr>
        <p:spPr>
          <a:xfrm>
            <a:off x="632298" y="1"/>
            <a:ext cx="10914433" cy="584775"/>
          </a:xfrm>
          <a:prstGeom prst="rect">
            <a:avLst/>
          </a:prstGeom>
          <a:noFill/>
        </p:spPr>
        <p:txBody>
          <a:bodyPr wrap="square" rtlCol="0">
            <a:spAutoFit/>
          </a:bodyPr>
          <a:lstStyle/>
          <a:p>
            <a:pPr algn="ctr"/>
            <a:r>
              <a:rPr lang="en-US" sz="3200" dirty="0">
                <a:latin typeface="Georgia" panose="02040502050405020303" pitchFamily="18" charset="0"/>
              </a:rPr>
              <a:t>Conclusion:</a:t>
            </a:r>
            <a:endParaRPr lang="en-IN" sz="3200" dirty="0">
              <a:latin typeface="Georgia" panose="02040502050405020303" pitchFamily="18" charset="0"/>
            </a:endParaRPr>
          </a:p>
        </p:txBody>
      </p:sp>
      <p:sp>
        <p:nvSpPr>
          <p:cNvPr id="5" name="TextBox 4">
            <a:extLst>
              <a:ext uri="{FF2B5EF4-FFF2-40B4-BE49-F238E27FC236}">
                <a16:creationId xmlns:a16="http://schemas.microsoft.com/office/drawing/2014/main" id="{91AC236D-8115-48B2-96C1-1E10C662DF27}"/>
              </a:ext>
            </a:extLst>
          </p:cNvPr>
          <p:cNvSpPr txBox="1"/>
          <p:nvPr/>
        </p:nvSpPr>
        <p:spPr>
          <a:xfrm>
            <a:off x="0" y="477521"/>
            <a:ext cx="12192000" cy="6463308"/>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The case study aims to give an idea of applying Machine Learning algorithms to predict the price of the flight tickets. After the completion of this project, we got an insight of how to collect data, pre-processing the data, analyze the data, cleaning the data and building a model.</a:t>
            </a:r>
          </a:p>
          <a:p>
            <a:pPr marL="285750" indent="-285750" algn="just">
              <a:buFont typeface="Wingdings" panose="05000000000000000000" pitchFamily="2" charset="2"/>
              <a:buChar char="Ø"/>
            </a:pPr>
            <a:r>
              <a:rPr lang="en-US" b="0" i="0" dirty="0">
                <a:effectLst/>
                <a:latin typeface="Century" panose="02040604050505020304" pitchFamily="18" charset="0"/>
              </a:rPr>
              <a:t>First we collected the flights data from website yatra and it was done by using Web scraping. The framework used for web scraping was Selenium, which has an advantage of automating our process of collecting data. We collected almost 5303 of data which contained the ticket price of the flights and other related features. Then, the scrapped data was saved in a excel file so that we can use further and analyze the data.</a:t>
            </a:r>
          </a:p>
          <a:p>
            <a:pPr marL="285750" indent="-285750" algn="just">
              <a:buFont typeface="Wingdings" panose="05000000000000000000" pitchFamily="2" charset="2"/>
              <a:buChar char="Ø"/>
            </a:pPr>
            <a:r>
              <a:rPr lang="en-US" dirty="0">
                <a:latin typeface="Century" panose="02040604050505020304" pitchFamily="18" charset="0"/>
              </a:rPr>
              <a:t>Then we loaded the dataset and have done data cleaning, EDA process and pre-processing techniques like checking outliers, skewness, correlation, scaling data etc. And got better insights from data visualization.</a:t>
            </a:r>
          </a:p>
          <a:p>
            <a:pPr marL="285750" indent="-285750" algn="just">
              <a:buFont typeface="Wingdings" panose="05000000000000000000" pitchFamily="2" charset="2"/>
              <a:buChar char="Ø"/>
            </a:pPr>
            <a:r>
              <a:rPr lang="en-US" dirty="0">
                <a:latin typeface="Century" panose="02040604050505020304" pitchFamily="18" charset="0"/>
              </a:rPr>
              <a:t>From the visualizations we got to know that flight ticket prices change during morning and evening time of the day. From the distribution plots we came to know that the prices of the flight tickets are going up and down, they are not fixed at a time. Also, from this graph we found prices are increasing in large amounts. From plots we found that the prices are tending to go up as the time is approaching from morning to evening. From the categorical plots (bar and box) we came to know that early morning and late night flights are cheaper compared to working hours. From the categorical plots we found that the flight ticket prices increases as the person get near to departure time. That is last minute flights are very expensive. From the bar plot we got to know that both Indigo and </a:t>
            </a:r>
            <a:r>
              <a:rPr lang="en-US" dirty="0" err="1">
                <a:latin typeface="Century" panose="02040604050505020304" pitchFamily="18" charset="0"/>
              </a:rPr>
              <a:t>Spicejet</a:t>
            </a:r>
            <a:r>
              <a:rPr lang="en-US" dirty="0">
                <a:latin typeface="Century" panose="02040604050505020304" pitchFamily="18" charset="0"/>
              </a:rPr>
              <a:t> airways almost having same ticket fares. </a:t>
            </a:r>
          </a:p>
          <a:p>
            <a:pPr marL="285750" indent="-285750" algn="just">
              <a:buFont typeface="Wingdings" panose="05000000000000000000" pitchFamily="2" charset="2"/>
              <a:buChar char="Ø"/>
            </a:pPr>
            <a:r>
              <a:rPr lang="en-US" dirty="0">
                <a:latin typeface="Century" panose="02040604050505020304" pitchFamily="18" charset="0"/>
              </a:rPr>
              <a:t>After separating our train and test data, we started running different ML regression algorithms to find out the best performing model on the basis of different metrics like R2 Score MAE, MSE, RMSE. We got Extra Trees Regressor as the best model among all the models. On this basis we performed the Hyperparameter tuning to find out the best parameter and improving the scores. The R2 score increased after tuning so, we concluded that Extra Trees Regressor as the best model as it was giving high R2 score after tuning.</a:t>
            </a:r>
          </a:p>
          <a:p>
            <a:endParaRPr lang="en-IN" dirty="0"/>
          </a:p>
        </p:txBody>
      </p:sp>
    </p:spTree>
    <p:extLst>
      <p:ext uri="{BB962C8B-B14F-4D97-AF65-F5344CB8AC3E}">
        <p14:creationId xmlns:p14="http://schemas.microsoft.com/office/powerpoint/2010/main" val="939963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3B142-7EE8-4AFD-93FB-15E3F4F432F6}"/>
              </a:ext>
            </a:extLst>
          </p:cNvPr>
          <p:cNvSpPr>
            <a:spLocks noGrp="1"/>
          </p:cNvSpPr>
          <p:nvPr>
            <p:ph type="title"/>
          </p:nvPr>
        </p:nvSpPr>
        <p:spPr>
          <a:xfrm>
            <a:off x="594805" y="452718"/>
            <a:ext cx="9456030" cy="728012"/>
          </a:xfrm>
        </p:spPr>
        <p:txBody>
          <a:bodyPr>
            <a:normAutofit/>
          </a:bodyPr>
          <a:lstStyle/>
          <a:p>
            <a:r>
              <a:rPr lang="en-IN" dirty="0">
                <a:solidFill>
                  <a:schemeClr val="accent6">
                    <a:lumMod val="60000"/>
                    <a:lumOff val="40000"/>
                  </a:schemeClr>
                </a:solidFill>
                <a:latin typeface="Book Antiqua" panose="02040602050305030304" pitchFamily="18" charset="0"/>
              </a:rPr>
              <a:t>Introduction</a:t>
            </a:r>
          </a:p>
        </p:txBody>
      </p:sp>
      <p:sp>
        <p:nvSpPr>
          <p:cNvPr id="3" name="Content Placeholder 2">
            <a:extLst>
              <a:ext uri="{FF2B5EF4-FFF2-40B4-BE49-F238E27FC236}">
                <a16:creationId xmlns:a16="http://schemas.microsoft.com/office/drawing/2014/main" id="{2755D065-0AB3-4C13-BCAE-FDB60767BBA6}"/>
              </a:ext>
            </a:extLst>
          </p:cNvPr>
          <p:cNvSpPr>
            <a:spLocks noGrp="1"/>
          </p:cNvSpPr>
          <p:nvPr>
            <p:ph idx="1"/>
          </p:nvPr>
        </p:nvSpPr>
        <p:spPr>
          <a:xfrm>
            <a:off x="594805" y="1066800"/>
            <a:ext cx="8901820" cy="5791200"/>
          </a:xfrm>
        </p:spPr>
        <p:txBody>
          <a:bodyPr>
            <a:normAutofit fontScale="70000" lnSpcReduction="20000"/>
          </a:bodyPr>
          <a:lstStyle/>
          <a:p>
            <a:pPr algn="just">
              <a:lnSpc>
                <a:spcPct val="107000"/>
              </a:lnSpc>
              <a:spcAft>
                <a:spcPts val="800"/>
              </a:spcAft>
              <a:buFont typeface="Wingdings" panose="05000000000000000000" pitchFamily="2" charset="2"/>
              <a:buChar char="ü"/>
              <a:tabLst>
                <a:tab pos="822960" algn="l"/>
              </a:tabLst>
            </a:pPr>
            <a:r>
              <a:rPr lang="en-IN" sz="2900" dirty="0">
                <a:effectLst/>
                <a:latin typeface="Century" panose="02040604050505020304" pitchFamily="18" charset="0"/>
                <a:ea typeface="Calibri" panose="020F0502020204030204" pitchFamily="34" charset="0"/>
                <a:cs typeface="Calibri" panose="020F0502020204030204" pitchFamily="34" charset="0"/>
              </a:rPr>
              <a:t>Airline industry is one of the most sophisticated in its use of dynamic pricing strategies to maximize revenue, based on proprietary algorithms and hidden variables. That is why the airline companies use complex algorithms to calculate the flight ticket prices. </a:t>
            </a:r>
          </a:p>
          <a:p>
            <a:pPr algn="just">
              <a:lnSpc>
                <a:spcPct val="107000"/>
              </a:lnSpc>
              <a:spcAft>
                <a:spcPts val="800"/>
              </a:spcAft>
              <a:buFont typeface="Wingdings" panose="05000000000000000000" pitchFamily="2" charset="2"/>
              <a:buChar char="ü"/>
              <a:tabLst>
                <a:tab pos="822960" algn="l"/>
              </a:tabLst>
            </a:pPr>
            <a:r>
              <a:rPr lang="en-IN" sz="2900" dirty="0">
                <a:effectLst/>
                <a:latin typeface="Century" panose="02040604050505020304" pitchFamily="18" charset="0"/>
                <a:ea typeface="Calibri" panose="020F0502020204030204" pitchFamily="34" charset="0"/>
                <a:cs typeface="Calibri" panose="020F0502020204030204" pitchFamily="34" charset="0"/>
              </a:rPr>
              <a:t>There are several different factors on which the price of the flight ticket depends. The seller has information about all the factors, but buyers are able to access limited information only which is not enough to predict the airfare prices. </a:t>
            </a:r>
            <a:r>
              <a:rPr lang="en-IN" sz="2900" dirty="0">
                <a:effectLst/>
                <a:latin typeface="Century" panose="02040604050505020304" pitchFamily="18" charset="0"/>
                <a:ea typeface="Calibri" panose="020F0502020204030204" pitchFamily="34" charset="0"/>
                <a:cs typeface="Times New Roman" panose="02020603050405020304" pitchFamily="18" charset="0"/>
              </a:rPr>
              <a:t>Considering the features such as departure time, arrival time and time of the day it will give the best time to buy the ticket.</a:t>
            </a:r>
          </a:p>
          <a:p>
            <a:pPr algn="just">
              <a:lnSpc>
                <a:spcPct val="107000"/>
              </a:lnSpc>
              <a:spcAft>
                <a:spcPts val="800"/>
              </a:spcAft>
              <a:buFont typeface="Wingdings" panose="05000000000000000000" pitchFamily="2" charset="2"/>
              <a:buChar char="ü"/>
              <a:tabLst>
                <a:tab pos="822960" algn="l"/>
              </a:tabLst>
            </a:pPr>
            <a:r>
              <a:rPr lang="en-IN" sz="2900" dirty="0">
                <a:effectLst/>
                <a:latin typeface="Century" panose="02040604050505020304" pitchFamily="18" charset="0"/>
                <a:ea typeface="Calibri" panose="020F0502020204030204" pitchFamily="34" charset="0"/>
                <a:cs typeface="Calibri" panose="020F0502020204030204" pitchFamily="34" charset="0"/>
              </a:rPr>
              <a:t>Nowadays, the number of people using flights has increased significantly. It is difficult for airlines to maintain prices since prices change dynamically due to different conditions. That’s why we will try to use machine learning models to solve this problem. This can help airlines by predicting what prices they can maintain. It can also help customers to predict future flight prices and plan their journey accordingly.</a:t>
            </a:r>
          </a:p>
          <a:p>
            <a:pPr algn="just">
              <a:lnSpc>
                <a:spcPct val="107000"/>
              </a:lnSpc>
              <a:spcAft>
                <a:spcPts val="800"/>
              </a:spcAft>
              <a:buFont typeface="Wingdings" panose="05000000000000000000" pitchFamily="2" charset="2"/>
              <a:buChar char="ü"/>
              <a:tabLst>
                <a:tab pos="822960" algn="l"/>
              </a:tabLst>
            </a:pP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834222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F812416-B0A2-C682-59BC-44499A70ED18}"/>
              </a:ext>
            </a:extLst>
          </p:cNvPr>
          <p:cNvPicPr>
            <a:picLocks noGrp="1" noChangeAspect="1"/>
          </p:cNvPicPr>
          <p:nvPr>
            <p:ph idx="1"/>
          </p:nvPr>
        </p:nvPicPr>
        <p:blipFill>
          <a:blip r:embed="rId2"/>
          <a:stretch>
            <a:fillRect/>
          </a:stretch>
        </p:blipFill>
        <p:spPr>
          <a:xfrm>
            <a:off x="1141413" y="2853267"/>
            <a:ext cx="9906000" cy="2751666"/>
          </a:xfrm>
          <a:prstGeom prst="rect">
            <a:avLst/>
          </a:prstGeom>
        </p:spPr>
      </p:pic>
    </p:spTree>
    <p:extLst>
      <p:ext uri="{BB962C8B-B14F-4D97-AF65-F5344CB8AC3E}">
        <p14:creationId xmlns:p14="http://schemas.microsoft.com/office/powerpoint/2010/main" val="4066145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6CA75-F758-484C-848E-2319E884CB9E}"/>
              </a:ext>
            </a:extLst>
          </p:cNvPr>
          <p:cNvSpPr>
            <a:spLocks noGrp="1"/>
          </p:cNvSpPr>
          <p:nvPr>
            <p:ph type="title"/>
          </p:nvPr>
        </p:nvSpPr>
        <p:spPr>
          <a:xfrm>
            <a:off x="550417" y="452718"/>
            <a:ext cx="9500418" cy="825666"/>
          </a:xfrm>
        </p:spPr>
        <p:txBody>
          <a:bodyPr>
            <a:normAutofit/>
          </a:bodyPr>
          <a:lstStyle/>
          <a:p>
            <a:r>
              <a:rPr lang="en-IN" dirty="0">
                <a:solidFill>
                  <a:schemeClr val="accent6">
                    <a:lumMod val="60000"/>
                    <a:lumOff val="40000"/>
                  </a:schemeClr>
                </a:solidFill>
                <a:latin typeface="Book Antiqua" panose="02040602050305030304" pitchFamily="18" charset="0"/>
              </a:rPr>
              <a:t>Problem Statement:</a:t>
            </a:r>
          </a:p>
        </p:txBody>
      </p:sp>
      <p:sp>
        <p:nvSpPr>
          <p:cNvPr id="3" name="Content Placeholder 2">
            <a:extLst>
              <a:ext uri="{FF2B5EF4-FFF2-40B4-BE49-F238E27FC236}">
                <a16:creationId xmlns:a16="http://schemas.microsoft.com/office/drawing/2014/main" id="{65462165-574C-46CB-8E92-C4230B3D39A2}"/>
              </a:ext>
            </a:extLst>
          </p:cNvPr>
          <p:cNvSpPr>
            <a:spLocks noGrp="1"/>
          </p:cNvSpPr>
          <p:nvPr>
            <p:ph idx="1"/>
          </p:nvPr>
        </p:nvSpPr>
        <p:spPr>
          <a:xfrm>
            <a:off x="452762" y="975360"/>
            <a:ext cx="9597092" cy="5273039"/>
          </a:xfrm>
        </p:spPr>
        <p:txBody>
          <a:bodyPr>
            <a:normAutofit fontScale="85000" lnSpcReduction="10000"/>
          </a:bodyPr>
          <a:lstStyle/>
          <a:p>
            <a:pPr algn="just">
              <a:spcBef>
                <a:spcPts val="1200"/>
              </a:spcBef>
            </a:pPr>
            <a:r>
              <a:rPr lang="en-IN" dirty="0">
                <a:effectLst/>
                <a:latin typeface="Century" panose="02040604050505020304" pitchFamily="18" charset="0"/>
                <a:cs typeface="Calibri" panose="020F0502020204030204" pitchFamily="34" charset="0"/>
              </a:rPr>
              <a:t>Anyone who has booked a flight ticket knows how unexpectedly the prices vary. The cheapest available ticket on a given flight gets more and less expensive over time. This usually happens as an attempt to maximize revenue based on -</a:t>
            </a:r>
          </a:p>
          <a:p>
            <a:pPr marL="914400" lvl="1" indent="-457200" algn="just">
              <a:lnSpc>
                <a:spcPct val="107000"/>
              </a:lnSpc>
              <a:spcBef>
                <a:spcPts val="1200"/>
              </a:spcBef>
              <a:spcAft>
                <a:spcPts val="800"/>
              </a:spcAft>
              <a:buFont typeface="+mj-lt"/>
              <a:buAutoNum type="arabicPeriod"/>
            </a:pPr>
            <a:r>
              <a:rPr lang="en-IN" dirty="0">
                <a:effectLst/>
                <a:latin typeface="Century" panose="02040604050505020304" pitchFamily="18" charset="0"/>
                <a:cs typeface="Calibri" panose="020F0502020204030204" pitchFamily="34" charset="0"/>
              </a:rPr>
              <a:t>Time of purchase patterns (making sure last-minute purchases are expensive).</a:t>
            </a:r>
          </a:p>
          <a:p>
            <a:pPr marL="914400" lvl="1" indent="-457200" algn="just">
              <a:lnSpc>
                <a:spcPct val="107000"/>
              </a:lnSpc>
              <a:spcBef>
                <a:spcPts val="1200"/>
              </a:spcBef>
              <a:spcAft>
                <a:spcPts val="800"/>
              </a:spcAft>
              <a:buFont typeface="+mj-lt"/>
              <a:buAutoNum type="arabicPeriod"/>
            </a:pPr>
            <a:r>
              <a:rPr lang="en-IN" dirty="0">
                <a:effectLst/>
                <a:latin typeface="Century" panose="02040604050505020304" pitchFamily="18" charset="0"/>
                <a:cs typeface="Calibri" panose="020F0502020204030204" pitchFamily="34" charset="0"/>
              </a:rPr>
              <a:t>Keeping the flight as full as they want it (raising prices on a flight which is filling up in order to reduce sales and hold back inventory for those expensive last-minute expensive purchases).</a:t>
            </a:r>
          </a:p>
          <a:p>
            <a:pPr algn="just">
              <a:lnSpc>
                <a:spcPct val="107000"/>
              </a:lnSpc>
              <a:spcAft>
                <a:spcPts val="800"/>
              </a:spcAft>
            </a:pPr>
            <a:r>
              <a:rPr lang="en-IN" b="1" dirty="0">
                <a:effectLst/>
                <a:latin typeface="Century" panose="02040604050505020304" pitchFamily="18" charset="0"/>
                <a:cs typeface="Calibri" panose="020F0502020204030204" pitchFamily="34" charset="0"/>
              </a:rPr>
              <a:t>Business goal</a:t>
            </a:r>
            <a:r>
              <a:rPr lang="en-IN" dirty="0">
                <a:effectLst/>
                <a:latin typeface="Century" panose="02040604050505020304" pitchFamily="18" charset="0"/>
                <a:cs typeface="Calibri" panose="020F0502020204030204" pitchFamily="34" charset="0"/>
              </a:rPr>
              <a:t>: The main aim of this project is to predict the price of flight tickets based on various features. The purpose of the paper is to study the factors which influence the fluctuations in the airfare prices and how they are related to the change in the prices.</a:t>
            </a:r>
          </a:p>
          <a:p>
            <a:pPr algn="just">
              <a:lnSpc>
                <a:spcPct val="107000"/>
              </a:lnSpc>
              <a:spcAft>
                <a:spcPts val="800"/>
              </a:spcAft>
            </a:pPr>
            <a:r>
              <a:rPr lang="en-IN" dirty="0">
                <a:effectLst/>
                <a:latin typeface="Century" panose="02040604050505020304" pitchFamily="18" charset="0"/>
                <a:cs typeface="Calibri" panose="020F0502020204030204" pitchFamily="34" charset="0"/>
              </a:rPr>
              <a:t> Then using this information, build a system that can help buyers whether to buy a ticket or not. So, we will deploy a Machine Learning model for flight ticket price prediction and analysis. This model will provide the approximate selling price for the flight tickets based on different features. </a:t>
            </a:r>
            <a:endParaRPr lang="en-US" dirty="0">
              <a:effectLst/>
              <a:latin typeface="Century" panose="02040604050505020304" pitchFamily="18" charset="0"/>
              <a:cs typeface="Calibri" panose="020F0502020204030204" pitchFamily="34" charset="0"/>
            </a:endParaRPr>
          </a:p>
          <a:p>
            <a:pPr marL="0" indent="0">
              <a:buNone/>
            </a:pPr>
            <a:endParaRPr lang="en-IN" sz="2000" dirty="0">
              <a:latin typeface="Century" panose="02040604050505020304" pitchFamily="18" charset="0"/>
            </a:endParaRPr>
          </a:p>
        </p:txBody>
      </p:sp>
    </p:spTree>
    <p:extLst>
      <p:ext uri="{BB962C8B-B14F-4D97-AF65-F5344CB8AC3E}">
        <p14:creationId xmlns:p14="http://schemas.microsoft.com/office/powerpoint/2010/main" val="1662199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9FB7B-B139-488D-B7B0-CF05F4A9CF11}"/>
              </a:ext>
            </a:extLst>
          </p:cNvPr>
          <p:cNvSpPr>
            <a:spLocks noGrp="1"/>
          </p:cNvSpPr>
          <p:nvPr>
            <p:ph type="title"/>
          </p:nvPr>
        </p:nvSpPr>
        <p:spPr>
          <a:xfrm>
            <a:off x="781235" y="452718"/>
            <a:ext cx="9269599" cy="825666"/>
          </a:xfrm>
        </p:spPr>
        <p:txBody>
          <a:bodyPr>
            <a:normAutofit/>
          </a:bodyPr>
          <a:lstStyle/>
          <a:p>
            <a:r>
              <a:rPr lang="en-IN" dirty="0">
                <a:solidFill>
                  <a:schemeClr val="accent6">
                    <a:lumMod val="60000"/>
                    <a:lumOff val="40000"/>
                  </a:schemeClr>
                </a:solidFill>
                <a:latin typeface="Book Antiqua" panose="02040602050305030304" pitchFamily="18" charset="0"/>
              </a:rPr>
              <a:t>Problem Understanding</a:t>
            </a:r>
          </a:p>
        </p:txBody>
      </p:sp>
      <p:sp>
        <p:nvSpPr>
          <p:cNvPr id="3" name="Content Placeholder 2">
            <a:extLst>
              <a:ext uri="{FF2B5EF4-FFF2-40B4-BE49-F238E27FC236}">
                <a16:creationId xmlns:a16="http://schemas.microsoft.com/office/drawing/2014/main" id="{7A3BEDC6-C8B0-47B7-B08A-DC49013D2F43}"/>
              </a:ext>
            </a:extLst>
          </p:cNvPr>
          <p:cNvSpPr>
            <a:spLocks noGrp="1"/>
          </p:cNvSpPr>
          <p:nvPr>
            <p:ph idx="1"/>
          </p:nvPr>
        </p:nvSpPr>
        <p:spPr>
          <a:xfrm>
            <a:off x="688814" y="1278384"/>
            <a:ext cx="9269599" cy="4452194"/>
          </a:xfrm>
        </p:spPr>
        <p:txBody>
          <a:bodyPr>
            <a:normAutofit lnSpcReduction="10000"/>
          </a:bodyPr>
          <a:lstStyle/>
          <a:p>
            <a:r>
              <a:rPr lang="en-US" dirty="0">
                <a:latin typeface="Century" panose="02040604050505020304" pitchFamily="18" charset="0"/>
              </a:rPr>
              <a:t> Airlines implement dynamic pricing for their tickets and base their pricing decisions on demand estimation models. The reason for such a complicated system is that each flight only has a set number of seats to sell, so airlines must regulate demand. In the case where demand is expected to exceed capacity, the airline may increase prices, to decrease the rate at which seats fill. On the other hand, a seat that goes unsold represents a loss of revenue and selling that seat for any price above the service cost for a single passenger would have been a preferable scenario.</a:t>
            </a:r>
          </a:p>
          <a:p>
            <a:r>
              <a:rPr lang="en-IN" sz="2000" dirty="0">
                <a:effectLst/>
                <a:latin typeface="Century" panose="02040604050505020304" pitchFamily="18" charset="0"/>
                <a:ea typeface="Calibri" panose="020F0502020204030204" pitchFamily="34" charset="0"/>
                <a:cs typeface="Times New Roman" panose="02020603050405020304" pitchFamily="18" charset="0"/>
              </a:rPr>
              <a:t>Here we are trying to help the buyers to understand the price of the flight tickets by deploying machine learning models. These models would help the sellers/buyers to understand the flight ticket prices in market and accordingly they would be able to book their tickets.</a:t>
            </a:r>
            <a:endParaRPr lang="en-IN" dirty="0"/>
          </a:p>
          <a:p>
            <a:endParaRPr lang="en-IN" dirty="0"/>
          </a:p>
        </p:txBody>
      </p:sp>
    </p:spTree>
    <p:extLst>
      <p:ext uri="{BB962C8B-B14F-4D97-AF65-F5344CB8AC3E}">
        <p14:creationId xmlns:p14="http://schemas.microsoft.com/office/powerpoint/2010/main" val="3018106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FAE4A-F5A2-445D-A1FD-E76F3AF662B9}"/>
              </a:ext>
            </a:extLst>
          </p:cNvPr>
          <p:cNvSpPr txBox="1"/>
          <p:nvPr/>
        </p:nvSpPr>
        <p:spPr>
          <a:xfrm>
            <a:off x="671804" y="253827"/>
            <a:ext cx="10748865" cy="584775"/>
          </a:xfrm>
          <a:prstGeom prst="rect">
            <a:avLst/>
          </a:prstGeom>
          <a:noFill/>
        </p:spPr>
        <p:txBody>
          <a:bodyPr wrap="square" rtlCol="0">
            <a:spAutoFit/>
          </a:bodyPr>
          <a:lstStyle/>
          <a:p>
            <a:r>
              <a:rPr lang="en-US" sz="3200" dirty="0">
                <a:latin typeface="Georgia" panose="02040502050405020303" pitchFamily="18" charset="0"/>
              </a:rPr>
              <a:t>Benefits of Flight Price Prediction </a:t>
            </a:r>
            <a:endParaRPr lang="en-IN" sz="3200" dirty="0">
              <a:latin typeface="Georgia" panose="02040502050405020303" pitchFamily="18" charset="0"/>
            </a:endParaRPr>
          </a:p>
        </p:txBody>
      </p:sp>
      <p:sp>
        <p:nvSpPr>
          <p:cNvPr id="3" name="TextBox 2">
            <a:extLst>
              <a:ext uri="{FF2B5EF4-FFF2-40B4-BE49-F238E27FC236}">
                <a16:creationId xmlns:a16="http://schemas.microsoft.com/office/drawing/2014/main" id="{D738298F-5094-4E08-BFDB-1CA7F3837DF1}"/>
              </a:ext>
            </a:extLst>
          </p:cNvPr>
          <p:cNvSpPr txBox="1"/>
          <p:nvPr/>
        </p:nvSpPr>
        <p:spPr>
          <a:xfrm>
            <a:off x="327025" y="909252"/>
            <a:ext cx="6045199" cy="5078313"/>
          </a:xfrm>
          <a:prstGeom prst="rect">
            <a:avLst/>
          </a:prstGeom>
          <a:noFill/>
        </p:spPr>
        <p:txBody>
          <a:bodyPr wrap="square" rtlCol="0">
            <a:spAutoFit/>
          </a:bodyPr>
          <a:lstStyle/>
          <a:p>
            <a:pPr algn="just" fontAlgn="t"/>
            <a:r>
              <a:rPr lang="en-US" b="0" i="0" dirty="0">
                <a:effectLst/>
                <a:latin typeface="Century" panose="02040604050505020304" pitchFamily="18" charset="0"/>
              </a:rPr>
              <a:t>Pricing in the airline industry is often compared to a brain game between carriers and passengers where each party pursues the best rates. Carriers love selling tickets at the highest price possible while still not losing consumers to competitors. Passengers are crazy about buying flights at the lowest cost available while not missing the chance to get on board. All this makes flight prices fluctuant and hard to predict. But nothing is impossible for people armed with intellect and algorithms. Predicting</a:t>
            </a:r>
            <a:r>
              <a:rPr lang="en-US" dirty="0">
                <a:latin typeface="Century" panose="02040604050505020304" pitchFamily="18" charset="0"/>
              </a:rPr>
              <a:t> flight prices helps an individuals to know and understand the future price of the flight tickets.</a:t>
            </a:r>
            <a:endParaRPr lang="en-US" b="0" i="0" dirty="0">
              <a:effectLst/>
              <a:latin typeface="Century" panose="02040604050505020304" pitchFamily="18" charset="0"/>
            </a:endParaRPr>
          </a:p>
          <a:p>
            <a:pPr algn="just" fontAlgn="t"/>
            <a:r>
              <a:rPr lang="en-US" b="0" i="0" dirty="0">
                <a:effectLst/>
                <a:latin typeface="Century" panose="02040604050505020304" pitchFamily="18" charset="0"/>
              </a:rPr>
              <a:t>There are two main use cases of flight price prediction in the travel industry. OTAs and other travel platforms integrate this feature to attract more visitors looking for the best rates. Airlines employ the technology to forecast rates of competitors and adjust their </a:t>
            </a:r>
            <a:r>
              <a:rPr lang="en-US" dirty="0">
                <a:latin typeface="Century" panose="02040604050505020304" pitchFamily="18" charset="0"/>
              </a:rPr>
              <a:t>pricing strategies</a:t>
            </a:r>
            <a:r>
              <a:rPr lang="en-US" b="0" i="0" dirty="0">
                <a:effectLst/>
                <a:latin typeface="Century" panose="02040604050505020304" pitchFamily="18" charset="0"/>
              </a:rPr>
              <a:t> accordingly.</a:t>
            </a:r>
            <a:endParaRPr lang="en-US" dirty="0">
              <a:latin typeface="Century" panose="02040604050505020304" pitchFamily="18" charset="0"/>
            </a:endParaRPr>
          </a:p>
        </p:txBody>
      </p:sp>
      <p:sp>
        <p:nvSpPr>
          <p:cNvPr id="8" name="AutoShape 8" descr="Factors influencing airline ticket prices. ">
            <a:extLst>
              <a:ext uri="{FF2B5EF4-FFF2-40B4-BE49-F238E27FC236}">
                <a16:creationId xmlns:a16="http://schemas.microsoft.com/office/drawing/2014/main" id="{022A7D63-BB57-43BA-8735-D85974F89D12}"/>
              </a:ext>
            </a:extLst>
          </p:cNvPr>
          <p:cNvSpPr>
            <a:spLocks noChangeAspect="1" noChangeArrowheads="1"/>
          </p:cNvSpPr>
          <p:nvPr/>
        </p:nvSpPr>
        <p:spPr bwMode="auto">
          <a:xfrm>
            <a:off x="174625" y="0"/>
            <a:ext cx="11841163"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9" name="AutoShape 10" descr="Factors influencing airline ticket prices. ">
            <a:extLst>
              <a:ext uri="{FF2B5EF4-FFF2-40B4-BE49-F238E27FC236}">
                <a16:creationId xmlns:a16="http://schemas.microsoft.com/office/drawing/2014/main" id="{F2219750-0356-4B43-B1C4-02864C50A6B0}"/>
              </a:ext>
            </a:extLst>
          </p:cNvPr>
          <p:cNvSpPr>
            <a:spLocks noChangeAspect="1" noChangeArrowheads="1"/>
          </p:cNvSpPr>
          <p:nvPr/>
        </p:nvSpPr>
        <p:spPr bwMode="auto">
          <a:xfrm>
            <a:off x="327025" y="152400"/>
            <a:ext cx="11841163"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4" name="Picture 13">
            <a:extLst>
              <a:ext uri="{FF2B5EF4-FFF2-40B4-BE49-F238E27FC236}">
                <a16:creationId xmlns:a16="http://schemas.microsoft.com/office/drawing/2014/main" id="{74B6C169-D81F-4D74-BDA5-A772633AB9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623" y="960225"/>
            <a:ext cx="5643564" cy="4249950"/>
          </a:xfrm>
          <a:prstGeom prst="rect">
            <a:avLst/>
          </a:prstGeom>
        </p:spPr>
      </p:pic>
    </p:spTree>
    <p:extLst>
      <p:ext uri="{BB962C8B-B14F-4D97-AF65-F5344CB8AC3E}">
        <p14:creationId xmlns:p14="http://schemas.microsoft.com/office/powerpoint/2010/main" val="22525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54B69F-4AE5-4E9D-A5BD-51EBB904F2E0}"/>
              </a:ext>
            </a:extLst>
          </p:cNvPr>
          <p:cNvSpPr txBox="1"/>
          <p:nvPr/>
        </p:nvSpPr>
        <p:spPr>
          <a:xfrm>
            <a:off x="0" y="142814"/>
            <a:ext cx="12192000" cy="584775"/>
          </a:xfrm>
          <a:prstGeom prst="rect">
            <a:avLst/>
          </a:prstGeom>
          <a:noFill/>
        </p:spPr>
        <p:txBody>
          <a:bodyPr wrap="square" rtlCol="0">
            <a:spAutoFit/>
          </a:bodyPr>
          <a:lstStyle/>
          <a:p>
            <a:pPr algn="ctr"/>
            <a:r>
              <a:rPr lang="en-US" sz="3200" dirty="0">
                <a:latin typeface="Georgia" panose="02040502050405020303" pitchFamily="18" charset="0"/>
              </a:rPr>
              <a:t>Data Analysis and Model Building Flowchart</a:t>
            </a:r>
            <a:endParaRPr lang="en-IN" sz="3200" dirty="0">
              <a:latin typeface="Georgia" panose="02040502050405020303" pitchFamily="18" charset="0"/>
            </a:endParaRPr>
          </a:p>
        </p:txBody>
      </p:sp>
      <p:sp>
        <p:nvSpPr>
          <p:cNvPr id="12" name="Hexagon 11">
            <a:extLst>
              <a:ext uri="{FF2B5EF4-FFF2-40B4-BE49-F238E27FC236}">
                <a16:creationId xmlns:a16="http://schemas.microsoft.com/office/drawing/2014/main" id="{1068B05E-9933-481F-9BAB-2A561BE87349}"/>
              </a:ext>
            </a:extLst>
          </p:cNvPr>
          <p:cNvSpPr/>
          <p:nvPr/>
        </p:nvSpPr>
        <p:spPr>
          <a:xfrm>
            <a:off x="568960" y="895805"/>
            <a:ext cx="2661920" cy="1034595"/>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Import Libraries</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13" name="Arrow: Right 12">
            <a:extLst>
              <a:ext uri="{FF2B5EF4-FFF2-40B4-BE49-F238E27FC236}">
                <a16:creationId xmlns:a16="http://schemas.microsoft.com/office/drawing/2014/main" id="{30281500-4030-47A3-A609-9F09210D9CC0}"/>
              </a:ext>
            </a:extLst>
          </p:cNvPr>
          <p:cNvSpPr/>
          <p:nvPr/>
        </p:nvSpPr>
        <p:spPr>
          <a:xfrm>
            <a:off x="3474720" y="1120714"/>
            <a:ext cx="85344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4" name="Hexagon 13">
            <a:extLst>
              <a:ext uri="{FF2B5EF4-FFF2-40B4-BE49-F238E27FC236}">
                <a16:creationId xmlns:a16="http://schemas.microsoft.com/office/drawing/2014/main" id="{341BD0C3-E037-4AE4-87C4-F1689DC1C15C}"/>
              </a:ext>
            </a:extLst>
          </p:cNvPr>
          <p:cNvSpPr/>
          <p:nvPr/>
        </p:nvSpPr>
        <p:spPr>
          <a:xfrm>
            <a:off x="4572000" y="895805"/>
            <a:ext cx="2661920" cy="1034595"/>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Import Datasets</a:t>
            </a:r>
          </a:p>
        </p:txBody>
      </p:sp>
      <p:sp>
        <p:nvSpPr>
          <p:cNvPr id="15" name="Arrow: Right 14">
            <a:extLst>
              <a:ext uri="{FF2B5EF4-FFF2-40B4-BE49-F238E27FC236}">
                <a16:creationId xmlns:a16="http://schemas.microsoft.com/office/drawing/2014/main" id="{331ED5D4-D4C7-4ABF-843E-A1225DDB3781}"/>
              </a:ext>
            </a:extLst>
          </p:cNvPr>
          <p:cNvSpPr/>
          <p:nvPr/>
        </p:nvSpPr>
        <p:spPr>
          <a:xfrm>
            <a:off x="7477760" y="1124932"/>
            <a:ext cx="82296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6" name="Hexagon 15">
            <a:extLst>
              <a:ext uri="{FF2B5EF4-FFF2-40B4-BE49-F238E27FC236}">
                <a16:creationId xmlns:a16="http://schemas.microsoft.com/office/drawing/2014/main" id="{67128BB7-47F3-4231-B0E6-D47FB942AE91}"/>
              </a:ext>
            </a:extLst>
          </p:cNvPr>
          <p:cNvSpPr/>
          <p:nvPr/>
        </p:nvSpPr>
        <p:spPr>
          <a:xfrm>
            <a:off x="8544560" y="895805"/>
            <a:ext cx="2661920" cy="1034595"/>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Data Preprocessing</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17" name="Arrow: Down 16">
            <a:extLst>
              <a:ext uri="{FF2B5EF4-FFF2-40B4-BE49-F238E27FC236}">
                <a16:creationId xmlns:a16="http://schemas.microsoft.com/office/drawing/2014/main" id="{E96EBC68-73CF-4157-AB3C-64D2C0B1A12C}"/>
              </a:ext>
            </a:extLst>
          </p:cNvPr>
          <p:cNvSpPr/>
          <p:nvPr/>
        </p:nvSpPr>
        <p:spPr>
          <a:xfrm>
            <a:off x="9667240" y="1930974"/>
            <a:ext cx="396240"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8" name="Hexagon 17">
            <a:extLst>
              <a:ext uri="{FF2B5EF4-FFF2-40B4-BE49-F238E27FC236}">
                <a16:creationId xmlns:a16="http://schemas.microsoft.com/office/drawing/2014/main" id="{4EABA6FF-3EAF-442C-B2A9-145C641D72BC}"/>
              </a:ext>
            </a:extLst>
          </p:cNvPr>
          <p:cNvSpPr/>
          <p:nvPr/>
        </p:nvSpPr>
        <p:spPr>
          <a:xfrm>
            <a:off x="8544560" y="2375718"/>
            <a:ext cx="2661920" cy="1034592"/>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Finding and Treating Null Values</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19" name="Arrow: Left 18">
            <a:extLst>
              <a:ext uri="{FF2B5EF4-FFF2-40B4-BE49-F238E27FC236}">
                <a16:creationId xmlns:a16="http://schemas.microsoft.com/office/drawing/2014/main" id="{378C39ED-CD63-473E-ABED-E55A10C1D747}"/>
              </a:ext>
            </a:extLst>
          </p:cNvPr>
          <p:cNvSpPr/>
          <p:nvPr/>
        </p:nvSpPr>
        <p:spPr>
          <a:xfrm>
            <a:off x="7477760" y="2600626"/>
            <a:ext cx="82296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0" name="Hexagon 19">
            <a:extLst>
              <a:ext uri="{FF2B5EF4-FFF2-40B4-BE49-F238E27FC236}">
                <a16:creationId xmlns:a16="http://schemas.microsoft.com/office/drawing/2014/main" id="{41413B52-03D7-4CD8-8E02-4FF0D4DB766D}"/>
              </a:ext>
            </a:extLst>
          </p:cNvPr>
          <p:cNvSpPr/>
          <p:nvPr/>
        </p:nvSpPr>
        <p:spPr>
          <a:xfrm>
            <a:off x="4572000" y="2357694"/>
            <a:ext cx="2661920" cy="1071306"/>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EDA &amp; Visualizations</a:t>
            </a:r>
          </a:p>
        </p:txBody>
      </p:sp>
      <p:sp>
        <p:nvSpPr>
          <p:cNvPr id="21" name="Arrow: Left 20">
            <a:extLst>
              <a:ext uri="{FF2B5EF4-FFF2-40B4-BE49-F238E27FC236}">
                <a16:creationId xmlns:a16="http://schemas.microsoft.com/office/drawing/2014/main" id="{B0BC8930-749C-4BA1-8D21-4CDB7D56071F}"/>
              </a:ext>
            </a:extLst>
          </p:cNvPr>
          <p:cNvSpPr/>
          <p:nvPr/>
        </p:nvSpPr>
        <p:spPr>
          <a:xfrm>
            <a:off x="3474720" y="2713724"/>
            <a:ext cx="85344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2" name="Hexagon 21">
            <a:extLst>
              <a:ext uri="{FF2B5EF4-FFF2-40B4-BE49-F238E27FC236}">
                <a16:creationId xmlns:a16="http://schemas.microsoft.com/office/drawing/2014/main" id="{53A27CA3-D738-4C34-930F-F7858747E4D5}"/>
              </a:ext>
            </a:extLst>
          </p:cNvPr>
          <p:cNvSpPr/>
          <p:nvPr/>
        </p:nvSpPr>
        <p:spPr>
          <a:xfrm>
            <a:off x="568956" y="2357120"/>
            <a:ext cx="2661920" cy="1071880"/>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Identifying Outliers and Skewness</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23" name="Arrow: Down 22">
            <a:extLst>
              <a:ext uri="{FF2B5EF4-FFF2-40B4-BE49-F238E27FC236}">
                <a16:creationId xmlns:a16="http://schemas.microsoft.com/office/drawing/2014/main" id="{C1199E34-3835-4FE3-A836-D7BAA4FD67BE}"/>
              </a:ext>
            </a:extLst>
          </p:cNvPr>
          <p:cNvSpPr/>
          <p:nvPr/>
        </p:nvSpPr>
        <p:spPr>
          <a:xfrm>
            <a:off x="1696718" y="3429000"/>
            <a:ext cx="406400"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4" name="Hexagon 23">
            <a:extLst>
              <a:ext uri="{FF2B5EF4-FFF2-40B4-BE49-F238E27FC236}">
                <a16:creationId xmlns:a16="http://schemas.microsoft.com/office/drawing/2014/main" id="{812BCB7B-666B-4AF8-9A87-53BBDEDF5067}"/>
              </a:ext>
            </a:extLst>
          </p:cNvPr>
          <p:cNvSpPr/>
          <p:nvPr/>
        </p:nvSpPr>
        <p:spPr>
          <a:xfrm flipH="1">
            <a:off x="568960" y="3855720"/>
            <a:ext cx="2661918" cy="1071880"/>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Ordinal Encoding </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25" name="Arrow: Right 24">
            <a:extLst>
              <a:ext uri="{FF2B5EF4-FFF2-40B4-BE49-F238E27FC236}">
                <a16:creationId xmlns:a16="http://schemas.microsoft.com/office/drawing/2014/main" id="{BE0BFA2B-6CB0-4380-ACC5-C251192389D9}"/>
              </a:ext>
            </a:extLst>
          </p:cNvPr>
          <p:cNvSpPr/>
          <p:nvPr/>
        </p:nvSpPr>
        <p:spPr>
          <a:xfrm>
            <a:off x="3489959" y="4112016"/>
            <a:ext cx="85344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6" name="Hexagon 25">
            <a:extLst>
              <a:ext uri="{FF2B5EF4-FFF2-40B4-BE49-F238E27FC236}">
                <a16:creationId xmlns:a16="http://schemas.microsoft.com/office/drawing/2014/main" id="{B101E6ED-9CA1-4871-907F-7E726E53A522}"/>
              </a:ext>
            </a:extLst>
          </p:cNvPr>
          <p:cNvSpPr/>
          <p:nvPr/>
        </p:nvSpPr>
        <p:spPr>
          <a:xfrm>
            <a:off x="4572000" y="3855720"/>
            <a:ext cx="2661918" cy="1086589"/>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Checking Correlation &amp; VIF</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27" name="Arrow: Right 26">
            <a:extLst>
              <a:ext uri="{FF2B5EF4-FFF2-40B4-BE49-F238E27FC236}">
                <a16:creationId xmlns:a16="http://schemas.microsoft.com/office/drawing/2014/main" id="{AA67A725-3A01-4D55-BB49-26325A2362EE}"/>
              </a:ext>
            </a:extLst>
          </p:cNvPr>
          <p:cNvSpPr/>
          <p:nvPr/>
        </p:nvSpPr>
        <p:spPr>
          <a:xfrm>
            <a:off x="7477760" y="4112016"/>
            <a:ext cx="82296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8" name="Hexagon 27">
            <a:extLst>
              <a:ext uri="{FF2B5EF4-FFF2-40B4-BE49-F238E27FC236}">
                <a16:creationId xmlns:a16="http://schemas.microsoft.com/office/drawing/2014/main" id="{16D3C2F4-E078-4375-B01F-E7DC393EEAAF}"/>
              </a:ext>
            </a:extLst>
          </p:cNvPr>
          <p:cNvSpPr/>
          <p:nvPr/>
        </p:nvSpPr>
        <p:spPr>
          <a:xfrm>
            <a:off x="8544560" y="3855627"/>
            <a:ext cx="2661918" cy="1075373"/>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Model Building</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29" name="Arrow: Down 28">
            <a:extLst>
              <a:ext uri="{FF2B5EF4-FFF2-40B4-BE49-F238E27FC236}">
                <a16:creationId xmlns:a16="http://schemas.microsoft.com/office/drawing/2014/main" id="{293975ED-981F-42AD-BB88-5CFCB8C97D4C}"/>
              </a:ext>
            </a:extLst>
          </p:cNvPr>
          <p:cNvSpPr/>
          <p:nvPr/>
        </p:nvSpPr>
        <p:spPr>
          <a:xfrm>
            <a:off x="9667241" y="4942309"/>
            <a:ext cx="396240" cy="44531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0" name="Hexagon 29">
            <a:extLst>
              <a:ext uri="{FF2B5EF4-FFF2-40B4-BE49-F238E27FC236}">
                <a16:creationId xmlns:a16="http://schemas.microsoft.com/office/drawing/2014/main" id="{B966E3F7-F3AE-4000-87DD-0B03D5563A6F}"/>
              </a:ext>
            </a:extLst>
          </p:cNvPr>
          <p:cNvSpPr/>
          <p:nvPr/>
        </p:nvSpPr>
        <p:spPr>
          <a:xfrm>
            <a:off x="8544560" y="5387627"/>
            <a:ext cx="2661918" cy="1075373"/>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R2 score, CV &amp; evaluation metrics</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31" name="Arrow: Left 30">
            <a:extLst>
              <a:ext uri="{FF2B5EF4-FFF2-40B4-BE49-F238E27FC236}">
                <a16:creationId xmlns:a16="http://schemas.microsoft.com/office/drawing/2014/main" id="{673FE21E-1FF4-4660-BACD-D776F9550A96}"/>
              </a:ext>
            </a:extLst>
          </p:cNvPr>
          <p:cNvSpPr/>
          <p:nvPr/>
        </p:nvSpPr>
        <p:spPr>
          <a:xfrm>
            <a:off x="7477760" y="5632926"/>
            <a:ext cx="822960" cy="584774"/>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2" name="Hexagon 31">
            <a:extLst>
              <a:ext uri="{FF2B5EF4-FFF2-40B4-BE49-F238E27FC236}">
                <a16:creationId xmlns:a16="http://schemas.microsoft.com/office/drawing/2014/main" id="{3365B129-890F-470B-989B-D9C4339395DF}"/>
              </a:ext>
            </a:extLst>
          </p:cNvPr>
          <p:cNvSpPr/>
          <p:nvPr/>
        </p:nvSpPr>
        <p:spPr>
          <a:xfrm>
            <a:off x="4572000" y="5369029"/>
            <a:ext cx="2661918" cy="1093971"/>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Hyper Parameter Tuning</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33" name="Arrow: Left 32">
            <a:extLst>
              <a:ext uri="{FF2B5EF4-FFF2-40B4-BE49-F238E27FC236}">
                <a16:creationId xmlns:a16="http://schemas.microsoft.com/office/drawing/2014/main" id="{B96CE7C9-D401-49CC-A2F6-B4F3AFDBBD47}"/>
              </a:ext>
            </a:extLst>
          </p:cNvPr>
          <p:cNvSpPr/>
          <p:nvPr/>
        </p:nvSpPr>
        <p:spPr>
          <a:xfrm>
            <a:off x="3489958" y="5632926"/>
            <a:ext cx="838199" cy="584774"/>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4" name="Hexagon 33">
            <a:extLst>
              <a:ext uri="{FF2B5EF4-FFF2-40B4-BE49-F238E27FC236}">
                <a16:creationId xmlns:a16="http://schemas.microsoft.com/office/drawing/2014/main" id="{F2289BD3-749F-4CA5-AF39-E757B063E073}"/>
              </a:ext>
            </a:extLst>
          </p:cNvPr>
          <p:cNvSpPr/>
          <p:nvPr/>
        </p:nvSpPr>
        <p:spPr>
          <a:xfrm>
            <a:off x="568956" y="5374640"/>
            <a:ext cx="2661919" cy="1084867"/>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Saving the Model &amp; Prediction </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348068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350D3-9CEF-4DCD-870C-7E0794F2A09A}"/>
              </a:ext>
            </a:extLst>
          </p:cNvPr>
          <p:cNvSpPr>
            <a:spLocks noGrp="1"/>
          </p:cNvSpPr>
          <p:nvPr>
            <p:ph type="title"/>
          </p:nvPr>
        </p:nvSpPr>
        <p:spPr>
          <a:xfrm>
            <a:off x="656948" y="452718"/>
            <a:ext cx="9393886" cy="976587"/>
          </a:xfrm>
        </p:spPr>
        <p:txBody>
          <a:bodyPr>
            <a:normAutofit/>
          </a:bodyPr>
          <a:lstStyle/>
          <a:p>
            <a:r>
              <a:rPr lang="en-IN" dirty="0">
                <a:solidFill>
                  <a:schemeClr val="accent6">
                    <a:lumMod val="60000"/>
                    <a:lumOff val="40000"/>
                  </a:schemeClr>
                </a:solidFill>
                <a:latin typeface="Book Antiqua" panose="02040602050305030304" pitchFamily="18" charset="0"/>
              </a:rPr>
              <a:t>Exploratory Data Analysis</a:t>
            </a:r>
          </a:p>
        </p:txBody>
      </p:sp>
      <p:sp>
        <p:nvSpPr>
          <p:cNvPr id="3" name="Content Placeholder 2">
            <a:extLst>
              <a:ext uri="{FF2B5EF4-FFF2-40B4-BE49-F238E27FC236}">
                <a16:creationId xmlns:a16="http://schemas.microsoft.com/office/drawing/2014/main" id="{15D95EDF-5AAB-4172-B269-9DF4B3E1D7B4}"/>
              </a:ext>
            </a:extLst>
          </p:cNvPr>
          <p:cNvSpPr>
            <a:spLocks noGrp="1"/>
          </p:cNvSpPr>
          <p:nvPr>
            <p:ph idx="1"/>
          </p:nvPr>
        </p:nvSpPr>
        <p:spPr>
          <a:xfrm>
            <a:off x="514906" y="1704514"/>
            <a:ext cx="9534948" cy="4543886"/>
          </a:xfrm>
        </p:spPr>
        <p:txBody>
          <a:bodyPr>
            <a:normAutofit lnSpcReduction="10000"/>
          </a:bodyPr>
          <a:lstStyle/>
          <a:p>
            <a:pPr marL="342900" lvl="0" indent="-342900">
              <a:lnSpc>
                <a:spcPct val="107000"/>
              </a:lnSpc>
              <a:buFont typeface="Wingdings" panose="05000000000000000000" pitchFamily="2" charset="2"/>
              <a:buChar char=""/>
            </a:pPr>
            <a:r>
              <a:rPr lang="en-IN" sz="2000" dirty="0">
                <a:latin typeface="Century" panose="02040604050505020304" pitchFamily="18" charset="0"/>
                <a:cs typeface="Calibri" panose="020F0502020204030204" pitchFamily="34" charset="0"/>
              </a:rPr>
              <a:t> </a:t>
            </a:r>
            <a:r>
              <a:rPr lang="en-IN" sz="2000" dirty="0">
                <a:effectLst/>
                <a:latin typeface="Century" panose="02040604050505020304" pitchFamily="18" charset="0"/>
                <a:ea typeface="Calibri" panose="020F0502020204030204" pitchFamily="34" charset="0"/>
                <a:cs typeface="Times New Roman" panose="02020603050405020304" pitchFamily="18" charset="0"/>
              </a:rPr>
              <a:t>As a first step I have imported required libraries and I have imported the datasets which were in csv format. </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Then I did all th</a:t>
            </a:r>
            <a:r>
              <a:rPr lang="en-IN" sz="2000" dirty="0">
                <a:effectLst/>
                <a:latin typeface="Century" panose="02040604050505020304" pitchFamily="18" charset="0"/>
                <a:ea typeface="Calibri" panose="020F0502020204030204" pitchFamily="34" charset="0"/>
                <a:cs typeface="Calibri" panose="020F0502020204030204" pitchFamily="34" charset="0"/>
              </a:rPr>
              <a:t>e  statistical analysis like checking shape, </a:t>
            </a:r>
            <a:r>
              <a:rPr lang="en-IN" sz="2000" dirty="0" err="1">
                <a:effectLst/>
                <a:latin typeface="Century" panose="02040604050505020304" pitchFamily="18" charset="0"/>
                <a:ea typeface="Calibri" panose="020F0502020204030204" pitchFamily="34" charset="0"/>
                <a:cs typeface="Calibri" panose="020F0502020204030204" pitchFamily="34" charset="0"/>
              </a:rPr>
              <a:t>nunique</a:t>
            </a:r>
            <a:r>
              <a:rPr lang="en-IN" sz="2000" dirty="0">
                <a:effectLst/>
                <a:latin typeface="Century" panose="02040604050505020304" pitchFamily="18" charset="0"/>
                <a:ea typeface="Calibri" panose="020F0502020204030204" pitchFamily="34" charset="0"/>
                <a:cs typeface="Calibri" panose="020F0502020204030204" pitchFamily="34" charset="0"/>
              </a:rPr>
              <a:t>(unique value each column contains), value counts, info etc….. </a:t>
            </a: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While checking the info of the datasets I found some columns with more than 80% null values, so these columns will create skewness in datasets so I decided to drop those columns, since it seem to me as unnecessary.</a:t>
            </a: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Then while looking into the value counts I found some columns with more than 85% zero values this also creates skewness in the model and there are chances of getting model bias so I have dropped those columns with more than 85% zero values.</a:t>
            </a: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17570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73D0-E24A-4A39-884B-E8CD564E0481}"/>
              </a:ext>
            </a:extLst>
          </p:cNvPr>
          <p:cNvSpPr txBox="1"/>
          <p:nvPr/>
        </p:nvSpPr>
        <p:spPr>
          <a:xfrm>
            <a:off x="209550" y="83976"/>
            <a:ext cx="11066106" cy="584775"/>
          </a:xfrm>
          <a:prstGeom prst="rect">
            <a:avLst/>
          </a:prstGeom>
          <a:noFill/>
        </p:spPr>
        <p:txBody>
          <a:bodyPr wrap="square" rtlCol="0">
            <a:spAutoFit/>
          </a:bodyPr>
          <a:lstStyle/>
          <a:p>
            <a:r>
              <a:rPr lang="en-US" sz="3200" dirty="0">
                <a:latin typeface="Georgia" panose="02040502050405020303" pitchFamily="18" charset="0"/>
              </a:rPr>
              <a:t>Exploratory Data Analysis (EDA) Steps</a:t>
            </a:r>
            <a:endParaRPr lang="en-IN" sz="3200" dirty="0">
              <a:latin typeface="Georgia" panose="02040502050405020303" pitchFamily="18" charset="0"/>
            </a:endParaRPr>
          </a:p>
        </p:txBody>
      </p:sp>
      <p:sp>
        <p:nvSpPr>
          <p:cNvPr id="3" name="TextBox 2">
            <a:extLst>
              <a:ext uri="{FF2B5EF4-FFF2-40B4-BE49-F238E27FC236}">
                <a16:creationId xmlns:a16="http://schemas.microsoft.com/office/drawing/2014/main" id="{25823B0B-A990-40C9-A3ED-6365DB0B43BE}"/>
              </a:ext>
            </a:extLst>
          </p:cNvPr>
          <p:cNvSpPr txBox="1"/>
          <p:nvPr/>
        </p:nvSpPr>
        <p:spPr>
          <a:xfrm>
            <a:off x="209550" y="637974"/>
            <a:ext cx="11725275" cy="6186309"/>
          </a:xfrm>
          <a:prstGeom prst="rect">
            <a:avLst/>
          </a:prstGeom>
          <a:noFill/>
        </p:spPr>
        <p:txBody>
          <a:bodyPr wrap="square" rtlCol="0">
            <a:spAutoFit/>
          </a:bodyPr>
          <a:lstStyle/>
          <a:p>
            <a:pPr>
              <a:spcBef>
                <a:spcPts val="5"/>
              </a:spcBef>
            </a:pPr>
            <a:r>
              <a:rPr lang="en-IN" sz="1800" dirty="0">
                <a:effectLst/>
                <a:latin typeface="Segoe UI Symbol" panose="020B0502040204020203" pitchFamily="34" charset="0"/>
                <a:ea typeface="Calibri" panose="020F0502020204030204" pitchFamily="34" charset="0"/>
                <a:cs typeface="Segoe UI Symbol" panose="020B0502040204020203" pitchFamily="34" charset="0"/>
              </a:rPr>
              <a:t>➢</a:t>
            </a:r>
            <a:r>
              <a:rPr lang="en-IN" sz="1800" dirty="0">
                <a:effectLst/>
                <a:latin typeface="Calibri" panose="020F0502020204030204" pitchFamily="34" charset="0"/>
                <a:ea typeface="Calibri" panose="020F0502020204030204" pitchFamily="34" charset="0"/>
              </a:rPr>
              <a:t> Importing necessary libraries and loading collected dataset as a data frame. </a:t>
            </a:r>
          </a:p>
          <a:p>
            <a:pPr>
              <a:spcBef>
                <a:spcPts val="5"/>
              </a:spcBef>
            </a:pPr>
            <a:r>
              <a:rPr lang="en-IN" sz="1800" dirty="0">
                <a:effectLst/>
                <a:latin typeface="Segoe UI Symbol" panose="020B0502040204020203" pitchFamily="34" charset="0"/>
                <a:ea typeface="Calibri" panose="020F0502020204030204" pitchFamily="34" charset="0"/>
                <a:cs typeface="Segoe UI Symbol" panose="020B0502040204020203" pitchFamily="34" charset="0"/>
              </a:rPr>
              <a:t>➢</a:t>
            </a:r>
            <a:r>
              <a:rPr lang="en-IN" sz="1800" dirty="0">
                <a:effectLst/>
                <a:latin typeface="Calibri" panose="020F0502020204030204" pitchFamily="34" charset="0"/>
                <a:ea typeface="Calibri" panose="020F0502020204030204" pitchFamily="34" charset="0"/>
              </a:rPr>
              <a:t> Checked some statistical information like shape, number of unique values present, info, unique (), data types, value count function etc. </a:t>
            </a:r>
          </a:p>
          <a:p>
            <a:pPr>
              <a:spcBef>
                <a:spcPts val="5"/>
              </a:spcBef>
            </a:pPr>
            <a:r>
              <a:rPr lang="en-IN" sz="1800" dirty="0">
                <a:effectLst/>
                <a:latin typeface="Segoe UI Symbol" panose="020B0502040204020203" pitchFamily="34" charset="0"/>
                <a:ea typeface="Calibri" panose="020F0502020204030204" pitchFamily="34" charset="0"/>
                <a:cs typeface="Segoe UI Symbol" panose="020B0502040204020203" pitchFamily="34" charset="0"/>
              </a:rPr>
              <a:t>➢</a:t>
            </a:r>
            <a:r>
              <a:rPr lang="en-IN" sz="1800" dirty="0">
                <a:effectLst/>
                <a:latin typeface="Calibri" panose="020F0502020204030204" pitchFamily="34" charset="0"/>
                <a:ea typeface="Calibri" panose="020F0502020204030204" pitchFamily="34" charset="0"/>
              </a:rPr>
              <a:t> Checked null values and found some missing values on column “</a:t>
            </a:r>
            <a:r>
              <a:rPr lang="en-IN" sz="1800" dirty="0" err="1">
                <a:effectLst/>
                <a:latin typeface="Calibri" panose="020F0502020204030204" pitchFamily="34" charset="0"/>
                <a:ea typeface="Calibri" panose="020F0502020204030204" pitchFamily="34" charset="0"/>
              </a:rPr>
              <a:t>Meal_Availability</a:t>
            </a:r>
            <a:r>
              <a:rPr lang="en-IN" sz="1800" dirty="0">
                <a:effectLst/>
                <a:latin typeface="Calibri" panose="020F0502020204030204" pitchFamily="34" charset="0"/>
                <a:ea typeface="Calibri" panose="020F0502020204030204" pitchFamily="34" charset="0"/>
              </a:rPr>
              <a:t>” and filled the null values by using mode method. </a:t>
            </a:r>
          </a:p>
          <a:p>
            <a:pPr>
              <a:spcBef>
                <a:spcPts val="5"/>
              </a:spcBef>
            </a:pPr>
            <a:r>
              <a:rPr lang="en-IN" sz="1800" dirty="0">
                <a:effectLst/>
                <a:latin typeface="Segoe UI Symbol" panose="020B0502040204020203" pitchFamily="34" charset="0"/>
                <a:ea typeface="Calibri" panose="020F0502020204030204" pitchFamily="34" charset="0"/>
                <a:cs typeface="Segoe UI Symbol" panose="020B0502040204020203" pitchFamily="34" charset="0"/>
              </a:rPr>
              <a:t>➢</a:t>
            </a:r>
            <a:r>
              <a:rPr lang="en-IN" sz="1800" dirty="0">
                <a:effectLst/>
                <a:latin typeface="Calibri" panose="020F0502020204030204" pitchFamily="34" charset="0"/>
                <a:ea typeface="Calibri" panose="020F0502020204030204" pitchFamily="34" charset="0"/>
              </a:rPr>
              <a:t> Taking care of Timestamp variables by converting data types of “</a:t>
            </a:r>
            <a:r>
              <a:rPr lang="en-IN" sz="1800" dirty="0" err="1">
                <a:effectLst/>
                <a:latin typeface="Calibri" panose="020F0502020204030204" pitchFamily="34" charset="0"/>
                <a:ea typeface="Calibri" panose="020F0502020204030204" pitchFamily="34" charset="0"/>
              </a:rPr>
              <a:t>Dep_Time</a:t>
            </a:r>
            <a:r>
              <a:rPr lang="en-IN" sz="1800" dirty="0">
                <a:effectLst/>
                <a:latin typeface="Calibri" panose="020F0502020204030204" pitchFamily="34" charset="0"/>
                <a:ea typeface="Calibri" panose="020F0502020204030204" pitchFamily="34" charset="0"/>
              </a:rPr>
              <a:t>” and “</a:t>
            </a:r>
            <a:r>
              <a:rPr lang="en-IN" sz="1800" dirty="0" err="1">
                <a:effectLst/>
                <a:latin typeface="Calibri" panose="020F0502020204030204" pitchFamily="34" charset="0"/>
                <a:ea typeface="Calibri" panose="020F0502020204030204" pitchFamily="34" charset="0"/>
              </a:rPr>
              <a:t>Arrival_Time</a:t>
            </a:r>
            <a:r>
              <a:rPr lang="en-IN" sz="1800" dirty="0">
                <a:effectLst/>
                <a:latin typeface="Calibri" panose="020F0502020204030204" pitchFamily="34" charset="0"/>
                <a:ea typeface="Calibri" panose="020F0502020204030204" pitchFamily="34" charset="0"/>
              </a:rPr>
              <a:t>” from object data type into datetime data types. </a:t>
            </a:r>
          </a:p>
          <a:p>
            <a:pPr>
              <a:spcBef>
                <a:spcPts val="5"/>
              </a:spcBef>
            </a:pPr>
            <a:r>
              <a:rPr lang="en-IN" sz="1800" dirty="0">
                <a:effectLst/>
                <a:latin typeface="Segoe UI Symbol" panose="020B0502040204020203" pitchFamily="34" charset="0"/>
                <a:ea typeface="Calibri" panose="020F0502020204030204" pitchFamily="34" charset="0"/>
                <a:cs typeface="Segoe UI Symbol" panose="020B0502040204020203" pitchFamily="34" charset="0"/>
              </a:rPr>
              <a:t>➢</a:t>
            </a:r>
            <a:r>
              <a:rPr lang="en-IN" sz="1800" dirty="0">
                <a:effectLst/>
                <a:latin typeface="Calibri" panose="020F0502020204030204" pitchFamily="34" charset="0"/>
                <a:ea typeface="Calibri" panose="020F0502020204030204" pitchFamily="34" charset="0"/>
              </a:rPr>
              <a:t> Extracted </a:t>
            </a:r>
            <a:r>
              <a:rPr lang="en-IN" sz="1800" dirty="0" err="1">
                <a:effectLst/>
                <a:latin typeface="Calibri" panose="020F0502020204030204" pitchFamily="34" charset="0"/>
                <a:ea typeface="Calibri" panose="020F0502020204030204" pitchFamily="34" charset="0"/>
              </a:rPr>
              <a:t>Departure_Hour</a:t>
            </a:r>
            <a:r>
              <a:rPr lang="en-IN" sz="1800" dirty="0">
                <a:effectLst/>
                <a:latin typeface="Calibri" panose="020F0502020204030204" pitchFamily="34" charset="0"/>
                <a:ea typeface="Calibri" panose="020F0502020204030204" pitchFamily="34" charset="0"/>
              </a:rPr>
              <a:t>, </a:t>
            </a:r>
            <a:r>
              <a:rPr lang="en-IN" sz="1800" dirty="0" err="1">
                <a:effectLst/>
                <a:latin typeface="Calibri" panose="020F0502020204030204" pitchFamily="34" charset="0"/>
                <a:ea typeface="Calibri" panose="020F0502020204030204" pitchFamily="34" charset="0"/>
              </a:rPr>
              <a:t>Deparutre_Min</a:t>
            </a:r>
            <a:r>
              <a:rPr lang="en-IN" sz="1800" dirty="0">
                <a:effectLst/>
                <a:latin typeface="Calibri" panose="020F0502020204030204" pitchFamily="34" charset="0"/>
                <a:ea typeface="Calibri" panose="020F0502020204030204" pitchFamily="34" charset="0"/>
              </a:rPr>
              <a:t> and </a:t>
            </a:r>
            <a:r>
              <a:rPr lang="en-IN" sz="1800" dirty="0" err="1">
                <a:effectLst/>
                <a:latin typeface="Calibri" panose="020F0502020204030204" pitchFamily="34" charset="0"/>
                <a:ea typeface="Calibri" panose="020F0502020204030204" pitchFamily="34" charset="0"/>
              </a:rPr>
              <a:t>Arrival_Hour</a:t>
            </a:r>
            <a:r>
              <a:rPr lang="en-IN" sz="1800" dirty="0">
                <a:effectLst/>
                <a:latin typeface="Calibri" panose="020F0502020204030204" pitchFamily="34" charset="0"/>
                <a:ea typeface="Calibri" panose="020F0502020204030204" pitchFamily="34" charset="0"/>
              </a:rPr>
              <a:t>, </a:t>
            </a:r>
            <a:r>
              <a:rPr lang="en-IN" sz="1800" dirty="0" err="1">
                <a:effectLst/>
                <a:latin typeface="Calibri" panose="020F0502020204030204" pitchFamily="34" charset="0"/>
                <a:ea typeface="Calibri" panose="020F0502020204030204" pitchFamily="34" charset="0"/>
              </a:rPr>
              <a:t>Arrival_Min</a:t>
            </a:r>
            <a:r>
              <a:rPr lang="en-IN" sz="1800" dirty="0">
                <a:effectLst/>
                <a:latin typeface="Calibri" panose="020F0502020204030204" pitchFamily="34" charset="0"/>
                <a:ea typeface="Calibri" panose="020F0502020204030204" pitchFamily="34" charset="0"/>
              </a:rPr>
              <a:t> columns from </a:t>
            </a:r>
            <a:r>
              <a:rPr lang="en-IN" sz="1800" dirty="0" err="1">
                <a:effectLst/>
                <a:latin typeface="Calibri" panose="020F0502020204030204" pitchFamily="34" charset="0"/>
                <a:ea typeface="Calibri" panose="020F0502020204030204" pitchFamily="34" charset="0"/>
              </a:rPr>
              <a:t>Dep_time</a:t>
            </a:r>
            <a:r>
              <a:rPr lang="en-IN" sz="1800" dirty="0">
                <a:effectLst/>
                <a:latin typeface="Calibri" panose="020F0502020204030204" pitchFamily="34" charset="0"/>
                <a:ea typeface="Calibri" panose="020F0502020204030204" pitchFamily="34" charset="0"/>
              </a:rPr>
              <a:t> and </a:t>
            </a:r>
            <a:r>
              <a:rPr lang="en-IN" sz="1800" dirty="0" err="1">
                <a:effectLst/>
                <a:latin typeface="Calibri" panose="020F0502020204030204" pitchFamily="34" charset="0"/>
                <a:ea typeface="Calibri" panose="020F0502020204030204" pitchFamily="34" charset="0"/>
              </a:rPr>
              <a:t>Arrival_Time</a:t>
            </a:r>
            <a:r>
              <a:rPr lang="en-IN" sz="1800" dirty="0">
                <a:effectLst/>
                <a:latin typeface="Calibri" panose="020F0502020204030204" pitchFamily="34" charset="0"/>
                <a:ea typeface="Calibri" panose="020F0502020204030204" pitchFamily="34" charset="0"/>
              </a:rPr>
              <a:t> columns and dropped these columns after extraction. </a:t>
            </a:r>
          </a:p>
          <a:p>
            <a:pPr>
              <a:spcBef>
                <a:spcPts val="5"/>
              </a:spcBef>
            </a:pPr>
            <a:r>
              <a:rPr lang="en-IN" sz="1800" dirty="0">
                <a:effectLst/>
                <a:latin typeface="Segoe UI Symbol" panose="020B0502040204020203" pitchFamily="34" charset="0"/>
                <a:ea typeface="Calibri" panose="020F0502020204030204" pitchFamily="34" charset="0"/>
                <a:cs typeface="Segoe UI Symbol" panose="020B0502040204020203" pitchFamily="34" charset="0"/>
              </a:rPr>
              <a:t>➢</a:t>
            </a:r>
            <a:r>
              <a:rPr lang="en-IN" sz="1800" dirty="0">
                <a:effectLst/>
                <a:latin typeface="Calibri" panose="020F0502020204030204" pitchFamily="34" charset="0"/>
                <a:ea typeface="Calibri" panose="020F0502020204030204" pitchFamily="34" charset="0"/>
              </a:rPr>
              <a:t> The target variable "price" should be continuous numeric data but due to some string values like “,” it was showing as object data type. So, I replaced this sign by empty space and converted into float data type. </a:t>
            </a:r>
          </a:p>
          <a:p>
            <a:pPr>
              <a:spcBef>
                <a:spcPts val="5"/>
              </a:spcBef>
            </a:pPr>
            <a:r>
              <a:rPr lang="en-IN" sz="1800" dirty="0">
                <a:effectLst/>
                <a:latin typeface="Segoe UI Symbol" panose="020B0502040204020203" pitchFamily="34" charset="0"/>
                <a:ea typeface="Calibri" panose="020F0502020204030204" pitchFamily="34" charset="0"/>
                <a:cs typeface="Segoe UI Symbol" panose="020B0502040204020203" pitchFamily="34" charset="0"/>
              </a:rPr>
              <a:t>➢</a:t>
            </a:r>
            <a:r>
              <a:rPr lang="en-IN" sz="1800" dirty="0">
                <a:effectLst/>
                <a:latin typeface="Calibri" panose="020F0502020204030204" pitchFamily="34" charset="0"/>
                <a:ea typeface="Calibri" panose="020F0502020204030204" pitchFamily="34" charset="0"/>
              </a:rPr>
              <a:t> From the value count function of </a:t>
            </a:r>
            <a:r>
              <a:rPr lang="en-IN" sz="1800" dirty="0" err="1">
                <a:effectLst/>
                <a:latin typeface="Calibri" panose="020F0502020204030204" pitchFamily="34" charset="0"/>
                <a:ea typeface="Calibri" panose="020F0502020204030204" pitchFamily="34" charset="0"/>
              </a:rPr>
              <a:t>Total_Stops</a:t>
            </a:r>
            <a:r>
              <a:rPr lang="en-IN" sz="1800" dirty="0">
                <a:effectLst/>
                <a:latin typeface="Calibri" panose="020F0502020204030204" pitchFamily="34" charset="0"/>
                <a:ea typeface="Calibri" panose="020F0502020204030204" pitchFamily="34" charset="0"/>
              </a:rPr>
              <a:t>, I found categorical data so replaced them with numeric data according to stops. </a:t>
            </a:r>
          </a:p>
          <a:p>
            <a:pPr>
              <a:spcBef>
                <a:spcPts val="5"/>
              </a:spcBef>
            </a:pPr>
            <a:r>
              <a:rPr lang="en-IN" sz="1800" dirty="0">
                <a:effectLst/>
                <a:latin typeface="Segoe UI Symbol" panose="020B0502040204020203" pitchFamily="34" charset="0"/>
                <a:ea typeface="Calibri" panose="020F0502020204030204" pitchFamily="34" charset="0"/>
                <a:cs typeface="Segoe UI Symbol" panose="020B0502040204020203" pitchFamily="34" charset="0"/>
              </a:rPr>
              <a:t>➢</a:t>
            </a:r>
            <a:r>
              <a:rPr lang="en-IN" sz="1800" dirty="0">
                <a:effectLst/>
                <a:latin typeface="Calibri" panose="020F0502020204030204" pitchFamily="34" charset="0"/>
                <a:ea typeface="Calibri" panose="020F0502020204030204" pitchFamily="34" charset="0"/>
              </a:rPr>
              <a:t> Checked statistical description of the data and separated categorical and numeric features. </a:t>
            </a:r>
          </a:p>
          <a:p>
            <a:pPr>
              <a:spcBef>
                <a:spcPts val="5"/>
              </a:spcBef>
            </a:pPr>
            <a:r>
              <a:rPr lang="en-IN" sz="1800" dirty="0">
                <a:effectLst/>
                <a:latin typeface="Segoe UI Symbol" panose="020B0502040204020203" pitchFamily="34" charset="0"/>
                <a:ea typeface="Calibri" panose="020F0502020204030204" pitchFamily="34" charset="0"/>
                <a:cs typeface="Segoe UI Symbol" panose="020B0502040204020203" pitchFamily="34" charset="0"/>
              </a:rPr>
              <a:t>➢</a:t>
            </a:r>
            <a:r>
              <a:rPr lang="en-IN" sz="1800" dirty="0">
                <a:effectLst/>
                <a:latin typeface="Calibri" panose="020F0502020204030204" pitchFamily="34" charset="0"/>
                <a:ea typeface="Calibri" panose="020F0502020204030204" pitchFamily="34" charset="0"/>
              </a:rPr>
              <a:t>Visualized each feature using seaborn and matplotlib libraries by plotting several categorical and numerical plots. </a:t>
            </a:r>
          </a:p>
          <a:p>
            <a:pPr>
              <a:spcBef>
                <a:spcPts val="5"/>
              </a:spcBef>
            </a:pPr>
            <a:r>
              <a:rPr lang="en-IN" sz="1800" dirty="0">
                <a:effectLst/>
                <a:latin typeface="Segoe UI Symbol" panose="020B0502040204020203" pitchFamily="34" charset="0"/>
                <a:ea typeface="Calibri" panose="020F0502020204030204" pitchFamily="34" charset="0"/>
                <a:cs typeface="Segoe UI Symbol" panose="020B0502040204020203" pitchFamily="34" charset="0"/>
              </a:rPr>
              <a:t>➢</a:t>
            </a:r>
            <a:r>
              <a:rPr lang="en-IN" sz="1800" dirty="0">
                <a:effectLst/>
                <a:latin typeface="Calibri" panose="020F0502020204030204" pitchFamily="34" charset="0"/>
                <a:ea typeface="Calibri" panose="020F0502020204030204" pitchFamily="34" charset="0"/>
              </a:rPr>
              <a:t> Identified outliers using box plots. </a:t>
            </a:r>
          </a:p>
          <a:p>
            <a:pPr>
              <a:spcBef>
                <a:spcPts val="5"/>
              </a:spcBef>
            </a:pPr>
            <a:r>
              <a:rPr lang="en-IN" sz="1800" dirty="0">
                <a:effectLst/>
                <a:latin typeface="Segoe UI Symbol" panose="020B0502040204020203" pitchFamily="34" charset="0"/>
                <a:ea typeface="Calibri" panose="020F0502020204030204" pitchFamily="34" charset="0"/>
                <a:cs typeface="Segoe UI Symbol" panose="020B0502040204020203" pitchFamily="34" charset="0"/>
              </a:rPr>
              <a:t>➢</a:t>
            </a:r>
            <a:r>
              <a:rPr lang="en-IN" sz="1800" dirty="0">
                <a:effectLst/>
                <a:latin typeface="Calibri" panose="020F0502020204030204" pitchFamily="34" charset="0"/>
                <a:ea typeface="Calibri" panose="020F0502020204030204" pitchFamily="34" charset="0"/>
              </a:rPr>
              <a:t> Checked for skewness and removed skewness in numerical column “Duration” using square root transformation method. </a:t>
            </a:r>
          </a:p>
          <a:p>
            <a:pPr>
              <a:spcBef>
                <a:spcPts val="5"/>
              </a:spcBef>
            </a:pPr>
            <a:r>
              <a:rPr lang="en-IN" sz="1800" dirty="0">
                <a:effectLst/>
                <a:latin typeface="Segoe UI Symbol" panose="020B0502040204020203" pitchFamily="34" charset="0"/>
                <a:ea typeface="Calibri" panose="020F0502020204030204" pitchFamily="34" charset="0"/>
                <a:cs typeface="Segoe UI Symbol" panose="020B0502040204020203" pitchFamily="34" charset="0"/>
              </a:rPr>
              <a:t>➢</a:t>
            </a:r>
            <a:r>
              <a:rPr lang="en-IN" sz="1800" dirty="0">
                <a:effectLst/>
                <a:latin typeface="Calibri" panose="020F0502020204030204" pitchFamily="34" charset="0"/>
                <a:ea typeface="Calibri" panose="020F0502020204030204" pitchFamily="34" charset="0"/>
              </a:rPr>
              <a:t> Encoded the columns having object data type using Label Encoder method. Used Pearson’s correlation coefficient to check the correlation between label and features. With the help of heatmap and correlation bar graph was able to understand the Feature vs Label relativity. </a:t>
            </a:r>
          </a:p>
          <a:p>
            <a:pPr>
              <a:spcBef>
                <a:spcPts val="5"/>
              </a:spcBef>
            </a:pPr>
            <a:r>
              <a:rPr lang="en-IN" sz="1800" dirty="0">
                <a:effectLst/>
                <a:latin typeface="Segoe UI Symbol" panose="020B0502040204020203" pitchFamily="34" charset="0"/>
                <a:ea typeface="Calibri" panose="020F0502020204030204" pitchFamily="34" charset="0"/>
                <a:cs typeface="Segoe UI Symbol" panose="020B0502040204020203" pitchFamily="34" charset="0"/>
              </a:rPr>
              <a:t>➢</a:t>
            </a:r>
            <a:r>
              <a:rPr lang="en-IN" sz="1800" dirty="0">
                <a:effectLst/>
                <a:latin typeface="Calibri" panose="020F0502020204030204" pitchFamily="34" charset="0"/>
                <a:ea typeface="Calibri" panose="020F0502020204030204" pitchFamily="34" charset="0"/>
              </a:rPr>
              <a:t> Separated feature and label data and feature scaling is performed using Standard Scaler method to avoid any kind of data biasness. </a:t>
            </a:r>
          </a:p>
        </p:txBody>
      </p:sp>
    </p:spTree>
    <p:extLst>
      <p:ext uri="{BB962C8B-B14F-4D97-AF65-F5344CB8AC3E}">
        <p14:creationId xmlns:p14="http://schemas.microsoft.com/office/powerpoint/2010/main" val="3611417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337</TotalTime>
  <Words>2975</Words>
  <Application>Microsoft Office PowerPoint</Application>
  <PresentationFormat>Widescreen</PresentationFormat>
  <Paragraphs>143</Paragraphs>
  <Slides>30</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30</vt:i4>
      </vt:variant>
    </vt:vector>
  </HeadingPairs>
  <TitlesOfParts>
    <vt:vector size="42" baseType="lpstr">
      <vt:lpstr>Arial</vt:lpstr>
      <vt:lpstr>Book Antiqua</vt:lpstr>
      <vt:lpstr>Bookman Old Style</vt:lpstr>
      <vt:lpstr>Calibri</vt:lpstr>
      <vt:lpstr>Century</vt:lpstr>
      <vt:lpstr>Century Gothic</vt:lpstr>
      <vt:lpstr>Georgia</vt:lpstr>
      <vt:lpstr>Helvetica Neue</vt:lpstr>
      <vt:lpstr>Segoe UI Symbol</vt:lpstr>
      <vt:lpstr>Symbol</vt:lpstr>
      <vt:lpstr>Wingdings</vt:lpstr>
      <vt:lpstr>Mesh</vt:lpstr>
      <vt:lpstr>Presentation on   Flight Price Prediction</vt:lpstr>
      <vt:lpstr>Index</vt:lpstr>
      <vt:lpstr>Introduction</vt:lpstr>
      <vt:lpstr>Problem Statement:</vt:lpstr>
      <vt:lpstr>Problem Understanding</vt:lpstr>
      <vt:lpstr>PowerPoint Presentation</vt:lpstr>
      <vt:lpstr>PowerPoint Presentation</vt:lpstr>
      <vt:lpstr>Exploratory Data Analysis</vt:lpstr>
      <vt:lpstr>PowerPoint Presentation</vt:lpstr>
      <vt:lpstr>PowerPoint Presentation</vt:lpstr>
      <vt:lpstr>Visualization </vt:lpstr>
      <vt:lpstr>Visualization </vt:lpstr>
      <vt:lpstr>Visualization </vt:lpstr>
      <vt:lpstr>Visualization </vt:lpstr>
      <vt:lpstr>Visualization </vt:lpstr>
      <vt:lpstr>Visualization </vt:lpstr>
      <vt:lpstr>PowerPoint Presentation</vt:lpstr>
      <vt:lpstr>PowerPoint Presentation</vt:lpstr>
      <vt:lpstr>PowerPoint Presentation</vt:lpstr>
      <vt:lpstr>PowerPoint Presentation</vt:lpstr>
      <vt:lpstr>PowerPoint Presentation</vt:lpstr>
      <vt:lpstr>Best Random State</vt:lpstr>
      <vt:lpstr>PowerPoint Presentation</vt:lpstr>
      <vt:lpstr>PowerPoint Presentation</vt:lpstr>
      <vt:lpstr>PowerPoint Presentation</vt:lpstr>
      <vt:lpstr>PowerPoint Presentation</vt:lpstr>
      <vt:lpstr>PowerPoint Presentation</vt:lpstr>
      <vt:lpstr>Saving the model and predictions using saved model</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Report on :               House Price Prediction</dc:title>
  <dc:creator>vishal lakhera</dc:creator>
  <cp:lastModifiedBy>Subhashchandra Pandey</cp:lastModifiedBy>
  <cp:revision>9</cp:revision>
  <dcterms:created xsi:type="dcterms:W3CDTF">2022-03-16T05:47:49Z</dcterms:created>
  <dcterms:modified xsi:type="dcterms:W3CDTF">2022-12-11T07:23:04Z</dcterms:modified>
</cp:coreProperties>
</file>