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8" r:id="rId14"/>
    <p:sldId id="281" r:id="rId15"/>
    <p:sldId id="294" r:id="rId16"/>
    <p:sldId id="295" r:id="rId17"/>
    <p:sldId id="291" r:id="rId18"/>
    <p:sldId id="288" r:id="rId19"/>
    <p:sldId id="290" r:id="rId20"/>
    <p:sldId id="292" r:id="rId21"/>
    <p:sldId id="29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13</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49784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5736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0315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832065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52793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16137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166541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224162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72974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6207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63532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84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32209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63899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77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55348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6178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3B8124-6683-41B0-AAF9-862FE4D03957}" type="datetimeFigureOut">
              <a:rPr lang="en-IN" smtClean="0"/>
              <a:t>11-12-2022</a:t>
            </a:fld>
            <a:endParaRPr lang="en-IN"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13819967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F6FB420-9CE0-4569-A688-35B31D228BAB}"/>
              </a:ext>
            </a:extLst>
          </p:cNvPr>
          <p:cNvSpPr txBox="1"/>
          <p:nvPr/>
        </p:nvSpPr>
        <p:spPr>
          <a:xfrm>
            <a:off x="0" y="126460"/>
            <a:ext cx="12191999" cy="1446550"/>
          </a:xfrm>
          <a:prstGeom prst="rect">
            <a:avLst/>
          </a:prstGeom>
          <a:noFill/>
        </p:spPr>
        <p:txBody>
          <a:bodyPr wrap="square">
            <a:spAutoFit/>
          </a:bodyPr>
          <a:lstStyle/>
          <a:p>
            <a:pPr algn="ctr"/>
            <a:r>
              <a:rPr lang="en-US" sz="4000" b="1" spc="50" dirty="0">
                <a:ln w="0"/>
                <a:effectLst>
                  <a:innerShdw blurRad="63500" dist="50800" dir="13500000">
                    <a:srgbClr val="000000">
                      <a:alpha val="50000"/>
                    </a:srgbClr>
                  </a:innerShdw>
                </a:effectLst>
                <a:latin typeface="Bookman Old Style" panose="02050604050505020204" pitchFamily="18" charset="0"/>
              </a:rPr>
              <a:t>Presentation on </a:t>
            </a:r>
          </a:p>
          <a:p>
            <a:pPr algn="ctr"/>
            <a:r>
              <a:rPr lang="en-US"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rPr>
              <a:t>Ratings Prediction</a:t>
            </a:r>
            <a:endParaRPr lang="en-IN"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endParaRPr>
          </a:p>
        </p:txBody>
      </p:sp>
      <p:sp>
        <p:nvSpPr>
          <p:cNvPr id="20" name="TextBox 19">
            <a:extLst>
              <a:ext uri="{FF2B5EF4-FFF2-40B4-BE49-F238E27FC236}">
                <a16:creationId xmlns:a16="http://schemas.microsoft.com/office/drawing/2014/main" id="{8FF2CC88-904E-43D8-8A8A-7BA37635FBBD}"/>
              </a:ext>
            </a:extLst>
          </p:cNvPr>
          <p:cNvSpPr txBox="1"/>
          <p:nvPr/>
        </p:nvSpPr>
        <p:spPr>
          <a:xfrm>
            <a:off x="0" y="5062093"/>
            <a:ext cx="12191999" cy="523220"/>
          </a:xfrm>
          <a:prstGeom prst="rect">
            <a:avLst/>
          </a:prstGeom>
          <a:noFill/>
        </p:spPr>
        <p:txBody>
          <a:bodyPr wrap="square">
            <a:spAutoFit/>
          </a:bodyPr>
          <a:lstStyle/>
          <a:p>
            <a:pPr algn="ct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Presented By</a:t>
            </a:r>
            <a:r>
              <a:rPr lang="en-US" sz="2800" b="1" spc="5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 Subhashchandra Pandey</a:t>
            </a:r>
            <a:endParaRPr lang="en-IN"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Issuer Credit Ratings | SaigonRatings">
            <a:extLst>
              <a:ext uri="{FF2B5EF4-FFF2-40B4-BE49-F238E27FC236}">
                <a16:creationId xmlns:a16="http://schemas.microsoft.com/office/drawing/2014/main" id="{5FECB06F-CF4D-4167-8508-B2C84ABD5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10572"/>
            <a:ext cx="5116749" cy="291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a16="http://schemas.microsoft.com/office/drawing/2014/main"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a16="http://schemas.microsoft.com/office/drawing/2014/main" id="{D55FC69D-8993-4B69-9021-89815AA7E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 y="1303336"/>
            <a:ext cx="5782312"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A09172D8-ADCD-4ACC-88C7-F6F24F18F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243" y="1303336"/>
            <a:ext cx="5782311"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a16="http://schemas.microsoft.com/office/drawing/2014/main"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4</a:t>
            </a:r>
            <a:endParaRPr lang="en-IN" sz="2800" dirty="0"/>
          </a:p>
        </p:txBody>
      </p:sp>
      <p:pic>
        <p:nvPicPr>
          <p:cNvPr id="9" name="Picture 2">
            <a:extLst>
              <a:ext uri="{FF2B5EF4-FFF2-40B4-BE49-F238E27FC236}">
                <a16:creationId xmlns:a16="http://schemas.microsoft.com/office/drawing/2014/main" id="{21E05464-DBAF-4E8B-842E-97E7A91EC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3" y="1359528"/>
            <a:ext cx="6035675"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BBDA8230-82F0-4114-9393-B44AF638C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254" y="1359528"/>
            <a:ext cx="5799302"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41F8AAF-986A-481A-8FF9-55D9744D9BB2}"/>
              </a:ext>
            </a:extLst>
          </p:cNvPr>
          <p:cNvSpPr txBox="1"/>
          <p:nvPr/>
        </p:nvSpPr>
        <p:spPr>
          <a:xfrm>
            <a:off x="185977" y="5872480"/>
            <a:ext cx="6035675"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pic>
        <p:nvPicPr>
          <p:cNvPr id="5123" name="Picture 3">
            <a:extLst>
              <a:ext uri="{FF2B5EF4-FFF2-40B4-BE49-F238E27FC236}">
                <a16:creationId xmlns:a16="http://schemas.microsoft.com/office/drawing/2014/main" id="{A906909D-A6F4-4DD8-A931-614D74418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51" y="1578696"/>
            <a:ext cx="523875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3" name="TextBox 12">
            <a:extLst>
              <a:ext uri="{FF2B5EF4-FFF2-40B4-BE49-F238E27FC236}">
                <a16:creationId xmlns:a16="http://schemas.microsoft.com/office/drawing/2014/main" id="{724F27CF-7FC2-44C6-8577-72C751D46482}"/>
              </a:ext>
            </a:extLst>
          </p:cNvPr>
          <p:cNvSpPr txBox="1"/>
          <p:nvPr/>
        </p:nvSpPr>
        <p:spPr>
          <a:xfrm>
            <a:off x="6959601" y="701040"/>
            <a:ext cx="5046422" cy="954107"/>
          </a:xfrm>
          <a:prstGeom prst="rect">
            <a:avLst/>
          </a:prstGeom>
          <a:noFill/>
        </p:spPr>
        <p:txBody>
          <a:bodyPr wrap="square">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Correlation between features     and label</a:t>
            </a:r>
            <a:endParaRPr lang="en-IN" sz="2800" u="sng" dirty="0"/>
          </a:p>
        </p:txBody>
      </p:sp>
      <p:sp>
        <p:nvSpPr>
          <p:cNvPr id="15" name="TextBox 14">
            <a:extLst>
              <a:ext uri="{FF2B5EF4-FFF2-40B4-BE49-F238E27FC236}">
                <a16:creationId xmlns:a16="http://schemas.microsoft.com/office/drawing/2014/main" id="{EB615923-7CD6-48C7-AC75-BAA3580EA706}"/>
              </a:ext>
            </a:extLst>
          </p:cNvPr>
          <p:cNvSpPr txBox="1"/>
          <p:nvPr/>
        </p:nvSpPr>
        <p:spPr>
          <a:xfrm>
            <a:off x="6587450" y="4512396"/>
            <a:ext cx="5533430"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heat map gives the correlation between features and label. We can also observe the correlation between one feature to another.</a:t>
            </a:r>
          </a:p>
          <a:p>
            <a:pPr marL="285750" indent="-285750" algn="just">
              <a:buFont typeface="Wingdings" panose="05000000000000000000" pitchFamily="2" charset="2"/>
              <a:buChar char="Ø"/>
            </a:pPr>
            <a:r>
              <a:rPr lang="en-US" b="0" i="0" dirty="0">
                <a:effectLst/>
                <a:latin typeface="Century" panose="02040604050505020304" pitchFamily="18" charset="0"/>
              </a:rPr>
              <a:t>From the map we can notice length of the words are correlated with each other. All the features are negatively correlated with the label "Ratings".</a:t>
            </a:r>
          </a:p>
        </p:txBody>
      </p:sp>
      <p:pic>
        <p:nvPicPr>
          <p:cNvPr id="10" name="Picture 2">
            <a:extLst>
              <a:ext uri="{FF2B5EF4-FFF2-40B4-BE49-F238E27FC236}">
                <a16:creationId xmlns:a16="http://schemas.microsoft.com/office/drawing/2014/main" id="{02D2F887-2F23-49F2-9E03-6F09849D9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75" y="1290393"/>
            <a:ext cx="6035675" cy="4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02009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flipkart</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amazon websites.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3" name="Picture 2">
            <a:extLst>
              <a:ext uri="{FF2B5EF4-FFF2-40B4-BE49-F238E27FC236}">
                <a16:creationId xmlns:a16="http://schemas.microsoft.com/office/drawing/2014/main" id="{1F391BFF-FC7E-E1C7-3EDE-C70D3508F30F}"/>
              </a:ext>
            </a:extLst>
          </p:cNvPr>
          <p:cNvPicPr>
            <a:picLocks noChangeAspect="1"/>
          </p:cNvPicPr>
          <p:nvPr/>
        </p:nvPicPr>
        <p:blipFill>
          <a:blip r:embed="rId3"/>
          <a:stretch>
            <a:fillRect/>
          </a:stretch>
        </p:blipFill>
        <p:spPr>
          <a:xfrm>
            <a:off x="158620" y="1132785"/>
            <a:ext cx="4757057" cy="257924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Stochastic</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CC992120-3014-D416-469A-B0284EAE00A8}"/>
              </a:ext>
            </a:extLst>
          </p:cNvPr>
          <p:cNvPicPr>
            <a:picLocks noChangeAspect="1"/>
          </p:cNvPicPr>
          <p:nvPr/>
        </p:nvPicPr>
        <p:blipFill>
          <a:blip r:embed="rId2"/>
          <a:stretch>
            <a:fillRect/>
          </a:stretch>
        </p:blipFill>
        <p:spPr>
          <a:xfrm>
            <a:off x="2663890" y="1088066"/>
            <a:ext cx="6037151" cy="3037620"/>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4 </a:t>
            </a:r>
            <a:r>
              <a:rPr lang="en-US" b="0" i="0" dirty="0" err="1">
                <a:solidFill>
                  <a:schemeClr val="tx1"/>
                </a:solidFill>
                <a:effectLst/>
                <a:latin typeface="Century" panose="02040604050505020304" pitchFamily="18" charset="0"/>
              </a:rPr>
              <a:t>SGDClassifier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705811-3280-0B26-BCBE-117B38DDA1B9}"/>
              </a:ext>
            </a:extLst>
          </p:cNvPr>
          <p:cNvPicPr>
            <a:picLocks noChangeAspect="1"/>
          </p:cNvPicPr>
          <p:nvPr/>
        </p:nvPicPr>
        <p:blipFill>
          <a:blip r:embed="rId2"/>
          <a:stretch>
            <a:fillRect/>
          </a:stretch>
        </p:blipFill>
        <p:spPr>
          <a:xfrm>
            <a:off x="535022" y="882453"/>
            <a:ext cx="6123296" cy="3852833"/>
          </a:xfrm>
          <a:prstGeom prst="rect">
            <a:avLst/>
          </a:prstGeom>
        </p:spPr>
      </p:pic>
      <p:pic>
        <p:nvPicPr>
          <p:cNvPr id="9" name="Picture 8">
            <a:extLst>
              <a:ext uri="{FF2B5EF4-FFF2-40B4-BE49-F238E27FC236}">
                <a16:creationId xmlns:a16="http://schemas.microsoft.com/office/drawing/2014/main" id="{AFB0EFA5-B882-0600-FFFC-09FA3450044C}"/>
              </a:ext>
            </a:extLst>
          </p:cNvPr>
          <p:cNvPicPr>
            <a:picLocks noChangeAspect="1"/>
          </p:cNvPicPr>
          <p:nvPr/>
        </p:nvPicPr>
        <p:blipFill>
          <a:blip r:embed="rId3"/>
          <a:stretch>
            <a:fillRect/>
          </a:stretch>
        </p:blipFill>
        <p:spPr>
          <a:xfrm>
            <a:off x="535022" y="4648768"/>
            <a:ext cx="6055144" cy="1000918"/>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F3DBF49-369E-3BA4-5C6D-03B0AAE14FAA}"/>
              </a:ext>
            </a:extLst>
          </p:cNvPr>
          <p:cNvPicPr>
            <a:picLocks noChangeAspect="1"/>
          </p:cNvPicPr>
          <p:nvPr/>
        </p:nvPicPr>
        <p:blipFill>
          <a:blip r:embed="rId2"/>
          <a:stretch>
            <a:fillRect/>
          </a:stretch>
        </p:blipFill>
        <p:spPr>
          <a:xfrm>
            <a:off x="489291" y="573535"/>
            <a:ext cx="6670031" cy="5261207"/>
          </a:xfrm>
          <a:prstGeom prst="rect">
            <a:avLst/>
          </a:prstGeom>
        </p:spPr>
      </p:pic>
      <p:pic>
        <p:nvPicPr>
          <p:cNvPr id="7" name="Picture 6">
            <a:extLst>
              <a:ext uri="{FF2B5EF4-FFF2-40B4-BE49-F238E27FC236}">
                <a16:creationId xmlns:a16="http://schemas.microsoft.com/office/drawing/2014/main" id="{92AEFDAF-145C-A62C-0247-ED53D9AD9902}"/>
              </a:ext>
            </a:extLst>
          </p:cNvPr>
          <p:cNvPicPr>
            <a:picLocks noChangeAspect="1"/>
          </p:cNvPicPr>
          <p:nvPr/>
        </p:nvPicPr>
        <p:blipFill>
          <a:blip r:embed="rId3"/>
          <a:stretch>
            <a:fillRect/>
          </a:stretch>
        </p:blipFill>
        <p:spPr>
          <a:xfrm>
            <a:off x="4580361" y="3788228"/>
            <a:ext cx="2913233" cy="2315191"/>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3" name="Picture 12">
            <a:extLst>
              <a:ext uri="{FF2B5EF4-FFF2-40B4-BE49-F238E27FC236}">
                <a16:creationId xmlns:a16="http://schemas.microsoft.com/office/drawing/2014/main" id="{9D54FF00-48A2-4662-9667-71D214A61975}"/>
              </a:ext>
            </a:extLst>
          </p:cNvPr>
          <p:cNvPicPr>
            <a:picLocks noChangeAspect="1"/>
          </p:cNvPicPr>
          <p:nvPr/>
        </p:nvPicPr>
        <p:blipFill rotWithShape="1">
          <a:blip r:embed="rId2">
            <a:extLst>
              <a:ext uri="{28A0092B-C50C-407E-A947-70E740481C1C}">
                <a14:useLocalDpi xmlns:a14="http://schemas.microsoft.com/office/drawing/2010/main" val="0"/>
              </a:ext>
            </a:extLst>
          </a:blip>
          <a:srcRect b="44697"/>
          <a:stretch/>
        </p:blipFill>
        <p:spPr bwMode="auto">
          <a:xfrm>
            <a:off x="6143016" y="5509260"/>
            <a:ext cx="5731509" cy="556260"/>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FE163938-801C-65BB-717D-26697FAB32F6}"/>
              </a:ext>
            </a:extLst>
          </p:cNvPr>
          <p:cNvPicPr>
            <a:picLocks noChangeAspect="1"/>
          </p:cNvPicPr>
          <p:nvPr/>
        </p:nvPicPr>
        <p:blipFill>
          <a:blip r:embed="rId3"/>
          <a:stretch>
            <a:fillRect/>
          </a:stretch>
        </p:blipFill>
        <p:spPr>
          <a:xfrm>
            <a:off x="412182" y="1096726"/>
            <a:ext cx="5345301" cy="1396103"/>
          </a:xfrm>
          <a:prstGeom prst="rect">
            <a:avLst/>
          </a:prstGeom>
        </p:spPr>
      </p:pic>
      <p:pic>
        <p:nvPicPr>
          <p:cNvPr id="6" name="Picture 5">
            <a:extLst>
              <a:ext uri="{FF2B5EF4-FFF2-40B4-BE49-F238E27FC236}">
                <a16:creationId xmlns:a16="http://schemas.microsoft.com/office/drawing/2014/main" id="{0ACA6A83-827D-3A0D-C4AC-E84FBF60D1F7}"/>
              </a:ext>
            </a:extLst>
          </p:cNvPr>
          <p:cNvPicPr>
            <a:picLocks noChangeAspect="1"/>
          </p:cNvPicPr>
          <p:nvPr/>
        </p:nvPicPr>
        <p:blipFill>
          <a:blip r:embed="rId4"/>
          <a:stretch>
            <a:fillRect/>
          </a:stretch>
        </p:blipFill>
        <p:spPr>
          <a:xfrm>
            <a:off x="6045908" y="1014997"/>
            <a:ext cx="4861578" cy="4191761"/>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Contents</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94523"/>
            <a:ext cx="12191999" cy="624440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and checked the correlation between label and feature.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7030A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a:t>
            </a:r>
            <a:r>
              <a:rPr lang="en-IN" sz="1800" dirty="0" err="1">
                <a:effectLst/>
                <a:latin typeface="Century" panose="02040604050505020304" pitchFamily="18" charset="0"/>
                <a:ea typeface="Calibri" panose="020F0502020204030204" pitchFamily="34" charset="0"/>
                <a:cs typeface="Calibri" panose="020F0502020204030204" pitchFamily="34" charset="0"/>
              </a:rPr>
              <a:t>flipkart</a:t>
            </a:r>
            <a:r>
              <a:rPr lang="en-IN" sz="1800" dirty="0">
                <a:effectLst/>
                <a:latin typeface="Century" panose="02040604050505020304" pitchFamily="18" charset="0"/>
                <a:ea typeface="Calibri" panose="020F0502020204030204" pitchFamily="34" charset="0"/>
                <a:cs typeface="Calibri" panose="020F0502020204030204" pitchFamily="34" charset="0"/>
              </a:rPr>
              <a: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descr="Why ratings and reviews are important for your business | Bazaarvoice">
            <a:extLst>
              <a:ext uri="{FF2B5EF4-FFF2-40B4-BE49-F238E27FC236}">
                <a16:creationId xmlns:a16="http://schemas.microsoft.com/office/drawing/2014/main" id="{58E38661-CE30-4584-8B10-5084B5BAE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295" y="1404024"/>
            <a:ext cx="3694990" cy="2856691"/>
          </a:xfrm>
          <a:prstGeom prst="rect">
            <a:avLst/>
          </a:prstGeom>
          <a:noFill/>
          <a:scene3d>
            <a:camera prst="orthographicFront"/>
            <a:lightRig rig="threePt" dir="t"/>
          </a:scene3d>
          <a:sp3d>
            <a:bevelT/>
            <a:bevelB/>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pic>
        <p:nvPicPr>
          <p:cNvPr id="3074" name="Picture 2" descr="Ratings and rankings">
            <a:extLst>
              <a:ext uri="{FF2B5EF4-FFF2-40B4-BE49-F238E27FC236}">
                <a16:creationId xmlns:a16="http://schemas.microsoft.com/office/drawing/2014/main" id="{9E4F02BF-4EE2-4FB5-9535-2F430CF27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438" y="1415450"/>
            <a:ext cx="4163440" cy="3025191"/>
          </a:xfrm>
          <a:prstGeom prst="rect">
            <a:avLst/>
          </a:prstGeom>
          <a:noFill/>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id="{E0D6D86B-8424-4F4F-83E6-759CBEF0DF81}"/>
              </a:ext>
            </a:extLst>
          </p:cNvPr>
          <p:cNvSpPr txBox="1"/>
          <p:nvPr/>
        </p:nvSpPr>
        <p:spPr>
          <a:xfrm>
            <a:off x="335903" y="970384"/>
            <a:ext cx="8164285" cy="6186309"/>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3CAA1208-E88D-4623-842F-685943F9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89" y="4032024"/>
            <a:ext cx="3691811" cy="2346745"/>
          </a:xfrm>
          <a:prstGeom prst="rect">
            <a:avLst/>
          </a:prstGeom>
        </p:spPr>
      </p:pic>
      <p:pic>
        <p:nvPicPr>
          <p:cNvPr id="4098" name="Picture 2" descr="5 Major Risks Credit Rating Agencies Evaluate About Companies And Why You  Should Know Them">
            <a:extLst>
              <a:ext uri="{FF2B5EF4-FFF2-40B4-BE49-F238E27FC236}">
                <a16:creationId xmlns:a16="http://schemas.microsoft.com/office/drawing/2014/main" id="{CB59ECDF-C430-4F9F-A3E1-543A32225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187" y="1023886"/>
            <a:ext cx="3691811" cy="300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BFCC53B1-FDB7-44B2-BFC3-72BD5A17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9324" y="1379013"/>
            <a:ext cx="5731510" cy="4608195"/>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6304"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&amp; Outliers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45233" y="892685"/>
            <a:ext cx="11635273" cy="5995296"/>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null values and filled them using imputation technique (mode method).</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Calibri" panose="020F0502020204030204" pitchFamily="34" charset="0"/>
              </a:rPr>
              <a:t>Review_word_count</a:t>
            </a:r>
            <a:r>
              <a:rPr lang="en-IN" dirty="0">
                <a:effectLst/>
                <a:latin typeface="Century" panose="02040604050505020304" pitchFamily="18" charset="0"/>
                <a:ea typeface="Calibri" panose="020F0502020204030204" pitchFamily="34" charset="0"/>
                <a:cs typeface="Calibri" panose="020F0502020204030204" pitchFamily="34" charset="0"/>
              </a:rPr>
              <a:t>. Extracted new column as </a:t>
            </a:r>
            <a:r>
              <a:rPr lang="en-IN" dirty="0">
                <a:effectLst/>
                <a:latin typeface="Century" panose="02040604050505020304" pitchFamily="18" charset="0"/>
                <a:ea typeface="Calibri" panose="020F0502020204030204" pitchFamily="34" charset="0"/>
                <a:cs typeface="Times New Roman" panose="02020603050405020304" pitchFamily="18" charset="0"/>
              </a:rPr>
              <a:t>Review from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Review_text</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Review_title</a:t>
            </a:r>
            <a:r>
              <a:rPr lang="en-IN" dirty="0">
                <a:effectLst/>
                <a:latin typeface="Century" panose="02040604050505020304" pitchFamily="18" charset="0"/>
                <a:ea typeface="Calibri" panose="020F0502020204030204" pitchFamily="34" charset="0"/>
                <a:cs typeface="Times New Roman" panose="02020603050405020304" pitchFamily="18" charset="0"/>
              </a:rPr>
              <a:t> columns and dropped these two columns after getting the required data.</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clean length after cleaning the data. Checked correlation between features and label using heatmap. Removed outliers and skewness in numerical columns. Removed outliers and 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5" name="TextBox 14">
            <a:extLst>
              <a:ext uri="{FF2B5EF4-FFF2-40B4-BE49-F238E27FC236}">
                <a16:creationId xmlns:a16="http://schemas.microsoft.com/office/drawing/2014/main"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a:t>
            </a:r>
            <a:r>
              <a:rPr lang="en-US" dirty="0">
                <a:latin typeface="Century" panose="02040604050505020304" pitchFamily="18" charset="0"/>
              </a:rPr>
              <a:t>55</a:t>
            </a:r>
            <a:r>
              <a:rPr lang="en-US" b="0" i="0" dirty="0">
                <a:effectLst/>
                <a:latin typeface="Century" panose="02040604050505020304" pitchFamily="18" charset="0"/>
              </a:rPr>
              <a:t>% of the texts are rated as 5 and only </a:t>
            </a:r>
            <a:r>
              <a:rPr lang="en-US" dirty="0">
                <a:latin typeface="Century" panose="02040604050505020304" pitchFamily="18" charset="0"/>
              </a:rPr>
              <a:t>4</a:t>
            </a:r>
            <a:r>
              <a:rPr lang="en-US" b="0" i="0" dirty="0">
                <a:effectLst/>
                <a:latin typeface="Century" panose="02040604050505020304" pitchFamily="18" charset="0"/>
              </a:rPr>
              <a:t>%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pic>
        <p:nvPicPr>
          <p:cNvPr id="5" name="Picture 4">
            <a:extLst>
              <a:ext uri="{FF2B5EF4-FFF2-40B4-BE49-F238E27FC236}">
                <a16:creationId xmlns:a16="http://schemas.microsoft.com/office/drawing/2014/main" id="{4C9D0517-B4F4-A144-77E4-4CE21BD7FFC1}"/>
              </a:ext>
            </a:extLst>
          </p:cNvPr>
          <p:cNvPicPr>
            <a:picLocks noChangeAspect="1"/>
          </p:cNvPicPr>
          <p:nvPr/>
        </p:nvPicPr>
        <p:blipFill>
          <a:blip r:embed="rId2"/>
          <a:stretch>
            <a:fillRect/>
          </a:stretch>
        </p:blipFill>
        <p:spPr>
          <a:xfrm>
            <a:off x="299672" y="1369252"/>
            <a:ext cx="6483683" cy="2597283"/>
          </a:xfrm>
          <a:prstGeom prst="rect">
            <a:avLst/>
          </a:prstGeom>
        </p:spPr>
      </p:pic>
      <p:pic>
        <p:nvPicPr>
          <p:cNvPr id="8" name="Picture 7">
            <a:extLst>
              <a:ext uri="{FF2B5EF4-FFF2-40B4-BE49-F238E27FC236}">
                <a16:creationId xmlns:a16="http://schemas.microsoft.com/office/drawing/2014/main" id="{40B6B4A8-3534-6A6F-7105-C5663A049575}"/>
              </a:ext>
            </a:extLst>
          </p:cNvPr>
          <p:cNvPicPr>
            <a:picLocks noChangeAspect="1"/>
          </p:cNvPicPr>
          <p:nvPr/>
        </p:nvPicPr>
        <p:blipFill>
          <a:blip r:embed="rId3"/>
          <a:stretch>
            <a:fillRect/>
          </a:stretch>
        </p:blipFill>
        <p:spPr>
          <a:xfrm>
            <a:off x="6720510" y="1477268"/>
            <a:ext cx="4896102" cy="2781443"/>
          </a:xfrm>
          <a:prstGeom prst="rect">
            <a:avLst/>
          </a:prstGeom>
        </p:spPr>
      </p:pic>
    </p:spTree>
    <p:extLst>
      <p:ext uri="{BB962C8B-B14F-4D97-AF65-F5344CB8AC3E}">
        <p14:creationId xmlns:p14="http://schemas.microsoft.com/office/powerpoint/2010/main" val="680301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1444</TotalTime>
  <Words>2269</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Bookman Old Style</vt:lpstr>
      <vt:lpstr>Calibri</vt:lpstr>
      <vt:lpstr>Century</vt:lpstr>
      <vt:lpstr>Century Gothic</vt:lpstr>
      <vt:lpstr>Courier New</vt:lpstr>
      <vt:lpstr>Helvetica Neue</vt:lpstr>
      <vt:lpstr>Monotype Corsiva</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Adak</dc:creator>
  <cp:lastModifiedBy>Subhashchandra Pandey</cp:lastModifiedBy>
  <cp:revision>99</cp:revision>
  <dcterms:created xsi:type="dcterms:W3CDTF">2021-10-24T08:35:25Z</dcterms:created>
  <dcterms:modified xsi:type="dcterms:W3CDTF">2022-12-11T07:39:26Z</dcterms:modified>
</cp:coreProperties>
</file>