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31"/>
  </p:notesMasterIdLst>
  <p:sldIdLst>
    <p:sldId id="278" r:id="rId2"/>
    <p:sldId id="279" r:id="rId3"/>
    <p:sldId id="280" r:id="rId4"/>
    <p:sldId id="281" r:id="rId5"/>
    <p:sldId id="294" r:id="rId6"/>
    <p:sldId id="283" r:id="rId7"/>
    <p:sldId id="284" r:id="rId8"/>
    <p:sldId id="298" r:id="rId9"/>
    <p:sldId id="332" r:id="rId10"/>
    <p:sldId id="334" r:id="rId11"/>
    <p:sldId id="385" r:id="rId12"/>
    <p:sldId id="326" r:id="rId13"/>
    <p:sldId id="386" r:id="rId14"/>
    <p:sldId id="358" r:id="rId15"/>
    <p:sldId id="369" r:id="rId16"/>
    <p:sldId id="300" r:id="rId17"/>
    <p:sldId id="387" r:id="rId18"/>
    <p:sldId id="382" r:id="rId19"/>
    <p:sldId id="318" r:id="rId20"/>
    <p:sldId id="383" r:id="rId21"/>
    <p:sldId id="313" r:id="rId22"/>
    <p:sldId id="319" r:id="rId23"/>
    <p:sldId id="321" r:id="rId24"/>
    <p:sldId id="324" r:id="rId25"/>
    <p:sldId id="376" r:id="rId26"/>
    <p:sldId id="388" r:id="rId27"/>
    <p:sldId id="282" r:id="rId28"/>
    <p:sldId id="370" r:id="rId29"/>
    <p:sldId id="293" r:id="rId3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12/11/2022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02453D4B-E2EA-957D-9AA4-27F138C72A5C}"/>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3B3E954-588E-4BDB-8124-EFEB2590775E}"/>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4825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12/11/2022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2074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12/11/2022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55405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45728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1552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3422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7343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12/11/2022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575390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A3B32779-5D17-409D-92E8-AEC319ABDBD0}"/>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8C50C742-BC72-211F-8D30-12966948A826}"/>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CA4902A0-F6DA-21F8-6651-F89DFFFBFB8F}"/>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CC946D2-290E-62DC-D6A6-32B39A23607B}"/>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2B84696F-DD9F-7357-065A-16ABC59F2812}"/>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E86016D-CAF2-F60F-2F46-8C3B4F451F3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35095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12/11/2022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13607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Image 0" descr="preencoded.png">
            <a:extLst>
              <a:ext uri="{FF2B5EF4-FFF2-40B4-BE49-F238E27FC236}">
                <a16:creationId xmlns:a16="http://schemas.microsoft.com/office/drawing/2014/main" id="{DA8F4CFD-F5EC-D6A4-D426-C55B68A017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A85D71B3-EDE8-E9FD-4D8C-39028B8AE33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C4636F20-0B2D-A6D5-DD59-3ACFF842038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B3F20E18-8EC0-C67E-71E7-E204730CEA5F}"/>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6970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12/11/2022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reeform: Shape 5">
            <a:extLst>
              <a:ext uri="{FF2B5EF4-FFF2-40B4-BE49-F238E27FC236}">
                <a16:creationId xmlns:a16="http://schemas.microsoft.com/office/drawing/2014/main" id="{B3C3D703-3D6F-13A7-B27B-EBA56DCA0EC2}"/>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52025327-D5D2-6439-FC48-A47C46B7FA8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929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12/11/2022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A36D9E65-15A6-C642-6B45-1317EB62DFC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53073E5-7AF9-1BC4-E260-2C687ACAF3C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692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12/11/2022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3F1C81C5-4BDF-37A1-A4D0-82A41ECE09B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3327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16CA0-919D-4A49-9C8A-62FDFB3A5183}" type="datetimeFigureOut">
              <a:rPr lang="en-US" smtClean="0"/>
              <a:t>12/11/2022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reeform: Shape 8">
            <a:extLst>
              <a:ext uri="{FF2B5EF4-FFF2-40B4-BE49-F238E27FC236}">
                <a16:creationId xmlns:a16="http://schemas.microsoft.com/office/drawing/2014/main" id="{8D464C76-1AC5-2FF6-F015-4CEF92DE98C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9839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298CD5-6C1E-4009-B41F-6DF62E31D3BE}" type="datetimeFigureOut">
              <a:rPr lang="en-US" smtClean="0"/>
              <a:pPr/>
              <a:t>12/11/2022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38516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035" name="Group 1034">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036" name="Rectangle 1035">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1" name="Straight Connector 1040">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6">
            <a:extLst>
              <a:ext uri="{FF2B5EF4-FFF2-40B4-BE49-F238E27FC236}">
                <a16:creationId xmlns:a16="http://schemas.microsoft.com/office/drawing/2014/main" id="{8A0F1F4A-0645-53F9-4341-904BF8503A05}"/>
              </a:ext>
            </a:extLst>
          </p:cNvPr>
          <p:cNvSpPr>
            <a:spLocks noGrp="1"/>
          </p:cNvSpPr>
          <p:nvPr>
            <p:ph type="title"/>
          </p:nvPr>
        </p:nvSpPr>
        <p:spPr>
          <a:xfrm>
            <a:off x="7218030" y="804520"/>
            <a:ext cx="3520367" cy="1049235"/>
          </a:xfrm>
        </p:spPr>
        <p:txBody>
          <a:bodyPr>
            <a:normAutofit/>
          </a:bodyPr>
          <a:lstStyle/>
          <a:p>
            <a:r>
              <a:rPr lang="en-IN" sz="2200" b="1" i="0" err="1">
                <a:effectLst/>
                <a:latin typeface="Arial Black" panose="020B0A04020102020204" pitchFamily="34" charset="0"/>
              </a:rPr>
              <a:t>SPam</a:t>
            </a:r>
            <a:r>
              <a:rPr lang="en-IN" sz="2200" b="1" i="0">
                <a:effectLst/>
                <a:latin typeface="Arial Black" panose="020B0A04020102020204" pitchFamily="34" charset="0"/>
              </a:rPr>
              <a:t> Detection Classifier project</a:t>
            </a:r>
            <a:endParaRPr lang="en-IN" sz="2200">
              <a:latin typeface="Arial Black" panose="020B0A04020102020204" pitchFamily="34" charset="0"/>
            </a:endParaRPr>
          </a:p>
        </p:txBody>
      </p:sp>
      <p:pic>
        <p:nvPicPr>
          <p:cNvPr id="1026" name="Picture 2" descr="Spam Detection with Logistic Regression | by Natasha Sharma | Towards Data  Science">
            <a:extLst>
              <a:ext uri="{FF2B5EF4-FFF2-40B4-BE49-F238E27FC236}">
                <a16:creationId xmlns:a16="http://schemas.microsoft.com/office/drawing/2014/main" id="{B82E1127-1B8C-F813-BDD6-79750F27AA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1223" y="2002331"/>
            <a:ext cx="4825148" cy="209419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E41A95D4-EF79-67F7-4299-8D65667D1BFE}"/>
              </a:ext>
            </a:extLst>
          </p:cNvPr>
          <p:cNvSpPr>
            <a:spLocks noGrp="1"/>
          </p:cNvSpPr>
          <p:nvPr>
            <p:ph idx="1"/>
          </p:nvPr>
        </p:nvSpPr>
        <p:spPr>
          <a:xfrm>
            <a:off x="7218029" y="2015732"/>
            <a:ext cx="3520368" cy="3450613"/>
          </a:xfrm>
        </p:spPr>
        <p:txBody>
          <a:bodyPr>
            <a:normAutofit/>
          </a:bodyPr>
          <a:lstStyle/>
          <a:p>
            <a:pPr marL="0" indent="0">
              <a:buNone/>
            </a:pPr>
            <a:r>
              <a:rPr lang="en-IN" dirty="0"/>
              <a:t>Submitted </a:t>
            </a:r>
          </a:p>
          <a:p>
            <a:pPr marL="0" indent="0">
              <a:buNone/>
            </a:pPr>
            <a:r>
              <a:rPr lang="en-IN" dirty="0"/>
              <a:t>By</a:t>
            </a:r>
          </a:p>
          <a:p>
            <a:pPr marL="0" indent="0">
              <a:buNone/>
            </a:pPr>
            <a:r>
              <a:rPr lang="en-IN"/>
              <a:t>Subhashchandra Pandey</a:t>
            </a:r>
            <a:endParaRPr lang="en-IN" dirty="0"/>
          </a:p>
          <a:p>
            <a:pPr marL="0" indent="0">
              <a:buNone/>
            </a:pPr>
            <a:r>
              <a:rPr lang="en-IN" dirty="0"/>
              <a:t>Internship -29</a:t>
            </a:r>
          </a:p>
        </p:txBody>
      </p:sp>
      <p:pic>
        <p:nvPicPr>
          <p:cNvPr id="1043" name="Picture 1042">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5" name="Straight Connector 1044">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E62AE2-2539-A316-7DD0-FD54099457FB}"/>
              </a:ext>
            </a:extLst>
          </p:cNvPr>
          <p:cNvPicPr>
            <a:picLocks noChangeAspect="1"/>
          </p:cNvPicPr>
          <p:nvPr/>
        </p:nvPicPr>
        <p:blipFill>
          <a:blip r:embed="rId2"/>
          <a:stretch>
            <a:fillRect/>
          </a:stretch>
        </p:blipFill>
        <p:spPr>
          <a:xfrm>
            <a:off x="3412997" y="756168"/>
            <a:ext cx="4959605" cy="4553184"/>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F4F66-95A8-08FC-67DD-D33ED6A38CA4}"/>
              </a:ext>
            </a:extLst>
          </p:cNvPr>
          <p:cNvPicPr>
            <a:picLocks noChangeAspect="1"/>
          </p:cNvPicPr>
          <p:nvPr/>
        </p:nvPicPr>
        <p:blipFill>
          <a:blip r:embed="rId2"/>
          <a:stretch>
            <a:fillRect/>
          </a:stretch>
        </p:blipFill>
        <p:spPr>
          <a:xfrm>
            <a:off x="1867416" y="783512"/>
            <a:ext cx="7073384" cy="4650726"/>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id="{AB436843-94F1-C983-547A-818344034DE2}"/>
              </a:ext>
            </a:extLst>
          </p:cNvPr>
          <p:cNvPicPr>
            <a:picLocks noChangeAspect="1"/>
          </p:cNvPicPr>
          <p:nvPr/>
        </p:nvPicPr>
        <p:blipFill>
          <a:blip r:embed="rId3"/>
          <a:stretch>
            <a:fillRect/>
          </a:stretch>
        </p:blipFill>
        <p:spPr>
          <a:xfrm>
            <a:off x="3026267" y="1835068"/>
            <a:ext cx="5550185" cy="3187864"/>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45E39D-3BAF-89D8-5080-E74547E43D52}"/>
              </a:ext>
            </a:extLst>
          </p:cNvPr>
          <p:cNvPicPr>
            <a:picLocks noChangeAspect="1"/>
          </p:cNvPicPr>
          <p:nvPr/>
        </p:nvPicPr>
        <p:blipFill>
          <a:blip r:embed="rId2"/>
          <a:stretch>
            <a:fillRect/>
          </a:stretch>
        </p:blipFill>
        <p:spPr>
          <a:xfrm>
            <a:off x="2175952" y="1453460"/>
            <a:ext cx="9081255" cy="3961820"/>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8" name="Picture 7">
            <a:extLst>
              <a:ext uri="{FF2B5EF4-FFF2-40B4-BE49-F238E27FC236}">
                <a16:creationId xmlns:a16="http://schemas.microsoft.com/office/drawing/2014/main" id="{5503116E-9D8A-5A2B-96E8-C05F6299F43F}"/>
              </a:ext>
            </a:extLst>
          </p:cNvPr>
          <p:cNvPicPr>
            <a:picLocks noChangeAspect="1"/>
          </p:cNvPicPr>
          <p:nvPr/>
        </p:nvPicPr>
        <p:blipFill>
          <a:blip r:embed="rId3"/>
          <a:stretch>
            <a:fillRect/>
          </a:stretch>
        </p:blipFill>
        <p:spPr>
          <a:xfrm>
            <a:off x="1820438" y="5348060"/>
            <a:ext cx="7783011" cy="295316"/>
          </a:xfrm>
          <a:prstGeom prst="rect">
            <a:avLst/>
          </a:prstGeom>
        </p:spPr>
      </p:pic>
      <p:pic>
        <p:nvPicPr>
          <p:cNvPr id="4" name="Picture 3">
            <a:extLst>
              <a:ext uri="{FF2B5EF4-FFF2-40B4-BE49-F238E27FC236}">
                <a16:creationId xmlns:a16="http://schemas.microsoft.com/office/drawing/2014/main" id="{ACD11CC9-BAAD-2F43-21F4-EEBDDB1C0B6B}"/>
              </a:ext>
            </a:extLst>
          </p:cNvPr>
          <p:cNvPicPr>
            <a:picLocks noChangeAspect="1"/>
          </p:cNvPicPr>
          <p:nvPr/>
        </p:nvPicPr>
        <p:blipFill>
          <a:blip r:embed="rId4"/>
          <a:stretch>
            <a:fillRect/>
          </a:stretch>
        </p:blipFill>
        <p:spPr>
          <a:xfrm>
            <a:off x="1820438" y="1509940"/>
            <a:ext cx="8278601" cy="3492679"/>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DB46EB-FBB6-F6A6-8DFE-CBBA1455EE25}"/>
              </a:ext>
            </a:extLst>
          </p:cNvPr>
          <p:cNvPicPr>
            <a:picLocks noChangeAspect="1"/>
          </p:cNvPicPr>
          <p:nvPr/>
        </p:nvPicPr>
        <p:blipFill>
          <a:blip r:embed="rId2"/>
          <a:stretch>
            <a:fillRect/>
          </a:stretch>
        </p:blipFill>
        <p:spPr>
          <a:xfrm>
            <a:off x="1877292" y="5584115"/>
            <a:ext cx="7630590" cy="428685"/>
          </a:xfrm>
          <a:prstGeom prst="rect">
            <a:avLst/>
          </a:prstGeom>
        </p:spPr>
      </p:pic>
      <p:pic>
        <p:nvPicPr>
          <p:cNvPr id="8" name="Picture 7">
            <a:extLst>
              <a:ext uri="{FF2B5EF4-FFF2-40B4-BE49-F238E27FC236}">
                <a16:creationId xmlns:a16="http://schemas.microsoft.com/office/drawing/2014/main" id="{CD8DFDAB-E4EF-B756-144D-CB5024615896}"/>
              </a:ext>
            </a:extLst>
          </p:cNvPr>
          <p:cNvPicPr>
            <a:picLocks noChangeAspect="1"/>
          </p:cNvPicPr>
          <p:nvPr/>
        </p:nvPicPr>
        <p:blipFill>
          <a:blip r:embed="rId3"/>
          <a:stretch>
            <a:fillRect/>
          </a:stretch>
        </p:blipFill>
        <p:spPr>
          <a:xfrm>
            <a:off x="2590695" y="697777"/>
            <a:ext cx="5659225" cy="4748443"/>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id="{4C7048B9-C653-F761-A827-9CDEC8B757C2}"/>
              </a:ext>
            </a:extLst>
          </p:cNvPr>
          <p:cNvPicPr>
            <a:picLocks noChangeAspect="1"/>
          </p:cNvPicPr>
          <p:nvPr/>
        </p:nvPicPr>
        <p:blipFill>
          <a:blip r:embed="rId3"/>
          <a:stretch>
            <a:fillRect/>
          </a:stretch>
        </p:blipFill>
        <p:spPr>
          <a:xfrm>
            <a:off x="2057192" y="1050762"/>
            <a:ext cx="6853128" cy="1314518"/>
          </a:xfrm>
          <a:prstGeom prst="rect">
            <a:avLst/>
          </a:prstGeom>
        </p:spPr>
      </p:pic>
      <p:pic>
        <p:nvPicPr>
          <p:cNvPr id="6" name="Picture 5">
            <a:extLst>
              <a:ext uri="{FF2B5EF4-FFF2-40B4-BE49-F238E27FC236}">
                <a16:creationId xmlns:a16="http://schemas.microsoft.com/office/drawing/2014/main" id="{7DD17B1E-AAF7-5D15-248E-34B5B60AE423}"/>
              </a:ext>
            </a:extLst>
          </p:cNvPr>
          <p:cNvPicPr>
            <a:picLocks noChangeAspect="1"/>
          </p:cNvPicPr>
          <p:nvPr/>
        </p:nvPicPr>
        <p:blipFill>
          <a:blip r:embed="rId4"/>
          <a:stretch>
            <a:fillRect/>
          </a:stretch>
        </p:blipFill>
        <p:spPr>
          <a:xfrm>
            <a:off x="2057192" y="2780606"/>
            <a:ext cx="5928568" cy="2292468"/>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4AD86D-8C43-AFE3-6272-E73B521A3FC2}"/>
              </a:ext>
            </a:extLst>
          </p:cNvPr>
          <p:cNvPicPr>
            <a:picLocks noChangeAspect="1"/>
          </p:cNvPicPr>
          <p:nvPr/>
        </p:nvPicPr>
        <p:blipFill>
          <a:blip r:embed="rId2"/>
          <a:stretch>
            <a:fillRect/>
          </a:stretch>
        </p:blipFill>
        <p:spPr>
          <a:xfrm>
            <a:off x="1945518" y="1287311"/>
            <a:ext cx="5227442" cy="654084"/>
          </a:xfrm>
          <a:prstGeom prst="rect">
            <a:avLst/>
          </a:prstGeom>
        </p:spPr>
      </p:pic>
      <p:pic>
        <p:nvPicPr>
          <p:cNvPr id="6" name="Picture 5">
            <a:extLst>
              <a:ext uri="{FF2B5EF4-FFF2-40B4-BE49-F238E27FC236}">
                <a16:creationId xmlns:a16="http://schemas.microsoft.com/office/drawing/2014/main" id="{5B336F6F-2896-F296-D440-DB58B0F84972}"/>
              </a:ext>
            </a:extLst>
          </p:cNvPr>
          <p:cNvPicPr>
            <a:picLocks noChangeAspect="1"/>
          </p:cNvPicPr>
          <p:nvPr/>
        </p:nvPicPr>
        <p:blipFill>
          <a:blip r:embed="rId3"/>
          <a:stretch>
            <a:fillRect/>
          </a:stretch>
        </p:blipFill>
        <p:spPr>
          <a:xfrm>
            <a:off x="1945518" y="2605982"/>
            <a:ext cx="5227442" cy="3001729"/>
          </a:xfrm>
          <a:prstGeom prst="rect">
            <a:avLst/>
          </a:prstGeom>
        </p:spPr>
      </p:pic>
    </p:spTree>
    <p:extLst>
      <p:ext uri="{BB962C8B-B14F-4D97-AF65-F5344CB8AC3E}">
        <p14:creationId xmlns:p14="http://schemas.microsoft.com/office/powerpoint/2010/main" val="1353948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3921672"/>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7E9DE9A-8CA9-F7F8-42C0-FCC597C9BEA3}"/>
              </a:ext>
            </a:extLst>
          </p:cNvPr>
          <p:cNvPicPr>
            <a:picLocks noChangeAspect="1"/>
          </p:cNvPicPr>
          <p:nvPr/>
        </p:nvPicPr>
        <p:blipFill>
          <a:blip r:embed="rId2"/>
          <a:stretch>
            <a:fillRect/>
          </a:stretch>
        </p:blipFill>
        <p:spPr>
          <a:xfrm>
            <a:off x="2895880" y="4411133"/>
            <a:ext cx="5087060" cy="2048161"/>
          </a:xfrm>
          <a:prstGeom prst="rect">
            <a:avLst/>
          </a:prstGeom>
        </p:spPr>
      </p:pic>
      <p:pic>
        <p:nvPicPr>
          <p:cNvPr id="5" name="Picture 4">
            <a:extLst>
              <a:ext uri="{FF2B5EF4-FFF2-40B4-BE49-F238E27FC236}">
                <a16:creationId xmlns:a16="http://schemas.microsoft.com/office/drawing/2014/main" id="{65CFACFD-0310-94AE-1C4A-C89A99B003A6}"/>
              </a:ext>
            </a:extLst>
          </p:cNvPr>
          <p:cNvPicPr>
            <a:picLocks noChangeAspect="1"/>
          </p:cNvPicPr>
          <p:nvPr/>
        </p:nvPicPr>
        <p:blipFill>
          <a:blip r:embed="rId3"/>
          <a:stretch>
            <a:fillRect/>
          </a:stretch>
        </p:blipFill>
        <p:spPr>
          <a:xfrm>
            <a:off x="2895880" y="3425284"/>
            <a:ext cx="2892649" cy="60015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C5D5036-B31A-8ACD-8EC4-ED1449F608C1}"/>
              </a:ext>
            </a:extLst>
          </p:cNvPr>
          <p:cNvPicPr>
            <a:picLocks noChangeAspect="1"/>
          </p:cNvPicPr>
          <p:nvPr/>
        </p:nvPicPr>
        <p:blipFill>
          <a:blip r:embed="rId3"/>
          <a:stretch>
            <a:fillRect/>
          </a:stretch>
        </p:blipFill>
        <p:spPr>
          <a:xfrm>
            <a:off x="1363980" y="1985734"/>
            <a:ext cx="9464040" cy="2886532"/>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392342-0724-84C3-C7E5-B8D7862F7E95}"/>
              </a:ext>
            </a:extLst>
          </p:cNvPr>
          <p:cNvPicPr>
            <a:picLocks noChangeAspect="1"/>
          </p:cNvPicPr>
          <p:nvPr/>
        </p:nvPicPr>
        <p:blipFill rotWithShape="1">
          <a:blip r:embed="rId2"/>
          <a:srcRect r="18856" b="-2"/>
          <a:stretch/>
        </p:blipFill>
        <p:spPr>
          <a:xfrm>
            <a:off x="5450529" y="3263116"/>
            <a:ext cx="6741471" cy="3594884"/>
          </a:xfrm>
          <a:prstGeom prst="rect">
            <a:avLst/>
          </a:prstGeom>
        </p:spPr>
      </p:pic>
      <p:pic>
        <p:nvPicPr>
          <p:cNvPr id="4" name="Picture 3">
            <a:extLst>
              <a:ext uri="{FF2B5EF4-FFF2-40B4-BE49-F238E27FC236}">
                <a16:creationId xmlns:a16="http://schemas.microsoft.com/office/drawing/2014/main" id="{4CA047C7-894F-DF9C-99CB-1677CB3C37F2}"/>
              </a:ext>
            </a:extLst>
          </p:cNvPr>
          <p:cNvPicPr>
            <a:picLocks noChangeAspect="1"/>
          </p:cNvPicPr>
          <p:nvPr/>
        </p:nvPicPr>
        <p:blipFill rotWithShape="1">
          <a:blip r:embed="rId3"/>
          <a:srcRect l="1654" r="19776" b="-1"/>
          <a:stretch/>
        </p:blipFill>
        <p:spPr>
          <a:xfrm>
            <a:off x="1754330" y="10"/>
            <a:ext cx="6760897" cy="3920034"/>
          </a:xfrm>
          <a:custGeom>
            <a:avLst/>
            <a:gdLst/>
            <a:ahLst/>
            <a:cxnLst/>
            <a:rect l="l" t="t" r="r" b="b"/>
            <a:pathLst>
              <a:path w="4113440" h="3920044">
                <a:moveTo>
                  <a:pt x="0" y="0"/>
                </a:moveTo>
                <a:lnTo>
                  <a:pt x="4113440" y="0"/>
                </a:lnTo>
                <a:lnTo>
                  <a:pt x="4113440" y="3103224"/>
                </a:lnTo>
                <a:lnTo>
                  <a:pt x="2157388" y="3103224"/>
                </a:lnTo>
                <a:lnTo>
                  <a:pt x="2157388" y="3920044"/>
                </a:lnTo>
                <a:lnTo>
                  <a:pt x="0" y="3920044"/>
                </a:lnTo>
                <a:close/>
              </a:path>
            </a:pathLst>
          </a:custGeom>
        </p:spPr>
      </p:pic>
      <p:sp>
        <p:nvSpPr>
          <p:cNvPr id="22" name="Rectangle 21">
            <a:extLst>
              <a:ext uri="{FF2B5EF4-FFF2-40B4-BE49-F238E27FC236}">
                <a16:creationId xmlns:a16="http://schemas.microsoft.com/office/drawing/2014/main" id="{806692FB-8FCB-4B46-A077-B6132E789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094" y="160868"/>
            <a:ext cx="3355039" cy="2941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0FC960A-022A-4742-832C-FCE8ABEAB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069977"/>
            <a:ext cx="1432595" cy="2019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9B7BCA0-ADA1-EF74-72B8-AE1037D0673C}"/>
              </a:ext>
            </a:extLst>
          </p:cNvPr>
          <p:cNvPicPr>
            <a:picLocks noChangeAspect="1"/>
          </p:cNvPicPr>
          <p:nvPr/>
        </p:nvPicPr>
        <p:blipFill rotWithShape="1">
          <a:blip r:embed="rId4"/>
          <a:srcRect t="645" r="3" b="3"/>
          <a:stretch/>
        </p:blipFill>
        <p:spPr>
          <a:xfrm>
            <a:off x="1754330" y="4069977"/>
            <a:ext cx="3535331" cy="2019928"/>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678439D-6E19-43F5-AD92-3601D4D6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8FB347-E0F8-4BCD-9ACF-9A8CE9599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D76F10-08F2-4210-AA40-B3CD8B741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70A13-58D2-A641-F56A-D641AB854904}"/>
              </a:ext>
            </a:extLst>
          </p:cNvPr>
          <p:cNvPicPr>
            <a:picLocks noChangeAspect="1"/>
          </p:cNvPicPr>
          <p:nvPr/>
        </p:nvPicPr>
        <p:blipFill rotWithShape="1">
          <a:blip r:embed="rId3"/>
          <a:srcRect b="20799"/>
          <a:stretch/>
        </p:blipFill>
        <p:spPr>
          <a:xfrm>
            <a:off x="1363980" y="1339596"/>
            <a:ext cx="9464040" cy="4178808"/>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678439D-6E19-43F5-AD92-3601D4D6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8FB347-E0F8-4BCD-9ACF-9A8CE9599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D76F10-08F2-4210-AA40-B3CD8B741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0A11E82-0041-380D-B9D5-1ADD1090815A}"/>
              </a:ext>
            </a:extLst>
          </p:cNvPr>
          <p:cNvPicPr>
            <a:picLocks noChangeAspect="1"/>
          </p:cNvPicPr>
          <p:nvPr/>
        </p:nvPicPr>
        <p:blipFill rotWithShape="1">
          <a:blip r:embed="rId3"/>
          <a:srcRect t="12131" b="12391"/>
          <a:stretch/>
        </p:blipFill>
        <p:spPr>
          <a:xfrm>
            <a:off x="1363980" y="1339596"/>
            <a:ext cx="9464040" cy="4178808"/>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B94CE516-C725-4D29-AA32-F729A7A86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C31D6CD-3D20-4ADC-8A45-9ED56381F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0992"/>
            <a:ext cx="5130800" cy="5570753"/>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03018FE-A8C9-94CB-61E5-05BE84FEA175}"/>
              </a:ext>
            </a:extLst>
          </p:cNvPr>
          <p:cNvPicPr>
            <a:picLocks noChangeAspect="1"/>
          </p:cNvPicPr>
          <p:nvPr/>
        </p:nvPicPr>
        <p:blipFill>
          <a:blip r:embed="rId3"/>
          <a:stretch>
            <a:fillRect/>
          </a:stretch>
        </p:blipFill>
        <p:spPr>
          <a:xfrm>
            <a:off x="1428546" y="801859"/>
            <a:ext cx="3552767" cy="5243939"/>
          </a:xfrm>
          <a:prstGeom prst="rect">
            <a:avLst/>
          </a:prstGeom>
        </p:spPr>
      </p:pic>
      <p:sp>
        <p:nvSpPr>
          <p:cNvPr id="22" name="Rectangle 21">
            <a:extLst>
              <a:ext uri="{FF2B5EF4-FFF2-40B4-BE49-F238E27FC236}">
                <a16:creationId xmlns:a16="http://schemas.microsoft.com/office/drawing/2014/main" id="{C7153DDC-19A1-4FDA-979B-54CB234A9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0527" y="640992"/>
            <a:ext cx="5139475" cy="5567965"/>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652D46B-B778-B36A-2744-3C9C8EBCB8AB}"/>
              </a:ext>
            </a:extLst>
          </p:cNvPr>
          <p:cNvPicPr>
            <a:picLocks noChangeAspect="1"/>
          </p:cNvPicPr>
          <p:nvPr/>
        </p:nvPicPr>
        <p:blipFill>
          <a:blip r:embed="rId4"/>
          <a:stretch>
            <a:fillRect/>
          </a:stretch>
        </p:blipFill>
        <p:spPr>
          <a:xfrm>
            <a:off x="6581394" y="934293"/>
            <a:ext cx="4823475" cy="4979071"/>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6A7406E-18E1-E152-D345-8E876B0ED120}"/>
              </a:ext>
            </a:extLst>
          </p:cNvPr>
          <p:cNvPicPr>
            <a:picLocks noChangeAspect="1"/>
          </p:cNvPicPr>
          <p:nvPr/>
        </p:nvPicPr>
        <p:blipFill>
          <a:blip r:embed="rId3"/>
          <a:stretch>
            <a:fillRect/>
          </a:stretch>
        </p:blipFill>
        <p:spPr>
          <a:xfrm>
            <a:off x="2893847" y="1339596"/>
            <a:ext cx="6404305" cy="4178808"/>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7A364E-CA2B-05C4-608F-F4B5204CEECA}"/>
              </a:ext>
            </a:extLst>
          </p:cNvPr>
          <p:cNvPicPr>
            <a:picLocks noChangeAspect="1"/>
          </p:cNvPicPr>
          <p:nvPr/>
        </p:nvPicPr>
        <p:blipFill>
          <a:blip r:embed="rId3"/>
          <a:stretch>
            <a:fillRect/>
          </a:stretch>
        </p:blipFill>
        <p:spPr>
          <a:xfrm>
            <a:off x="2920837" y="1619157"/>
            <a:ext cx="6350326" cy="3619686"/>
          </a:xfrm>
          <a:prstGeom prst="rect">
            <a:avLst/>
          </a:prstGeom>
        </p:spPr>
      </p:pic>
    </p:spTree>
    <p:extLst>
      <p:ext uri="{BB962C8B-B14F-4D97-AF65-F5344CB8AC3E}">
        <p14:creationId xmlns:p14="http://schemas.microsoft.com/office/powerpoint/2010/main" val="1315441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6" name="Picture 5">
            <a:extLst>
              <a:ext uri="{FF2B5EF4-FFF2-40B4-BE49-F238E27FC236}">
                <a16:creationId xmlns:a16="http://schemas.microsoft.com/office/drawing/2014/main" id="{D0BBADC9-AC95-4657-E234-0B5B6274EA57}"/>
              </a:ext>
            </a:extLst>
          </p:cNvPr>
          <p:cNvPicPr>
            <a:picLocks noChangeAspect="1"/>
          </p:cNvPicPr>
          <p:nvPr/>
        </p:nvPicPr>
        <p:blipFill>
          <a:blip r:embed="rId2"/>
          <a:stretch>
            <a:fillRect/>
          </a:stretch>
        </p:blipFill>
        <p:spPr>
          <a:xfrm>
            <a:off x="4096796" y="3771900"/>
            <a:ext cx="3473629" cy="57788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849683" y="1240076"/>
            <a:ext cx="2727813" cy="4584527"/>
          </a:xfrm>
        </p:spPr>
        <p:txBody>
          <a:bodyPr vert="horz" lIns="91440" tIns="45720" rIns="91440" bIns="45720" rtlCol="0" anchor="t">
            <a:normAutofit/>
          </a:bodyPr>
          <a:lstStyle/>
          <a:p>
            <a:r>
              <a:rPr lang="en-US" sz="3200" b="0" i="0" kern="1200" cap="all">
                <a:solidFill>
                  <a:srgbClr val="FFFFFF"/>
                </a:solidFill>
                <a:effectLst/>
                <a:latin typeface="+mj-lt"/>
                <a:ea typeface="+mj-ea"/>
                <a:cs typeface="+mj-cs"/>
              </a:rPr>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4705594" y="1240077"/>
            <a:ext cx="6034827" cy="4916465"/>
          </a:xfrm>
        </p:spPr>
        <p:txBody>
          <a:bodyPr vert="horz" lIns="91440" tIns="45720" rIns="91440" bIns="45720" rtlCol="0" anchor="t">
            <a:normAutofit/>
          </a:bodyPr>
          <a:lstStyle/>
          <a:p>
            <a:pPr marL="228600" indent="-228600">
              <a:lnSpc>
                <a:spcPct val="110000"/>
              </a:lnSpc>
              <a:spcAft>
                <a:spcPts val="800"/>
              </a:spcAft>
              <a:buFont typeface="Arial" panose="020B0604020202020204" pitchFamily="34" charset="0"/>
              <a:buChar char="•"/>
            </a:pPr>
            <a:r>
              <a:rPr lang="en-US" sz="1500"/>
              <a:t>In this project we have detected spam and ham messages </a:t>
            </a:r>
            <a:r>
              <a:rPr lang="en-US" sz="1500" b="0" i="0"/>
              <a:t>that have been collected for SMS Spam research</a:t>
            </a:r>
            <a:r>
              <a:rPr lang="en-US" sz="1500"/>
              <a:t>. Then we have done different text process to eliminate problem of imbalance. By doing different EDA steps we have analyzed the text. </a:t>
            </a:r>
          </a:p>
          <a:p>
            <a:pPr marL="228600" indent="-228600">
              <a:lnSpc>
                <a:spcPct val="110000"/>
              </a:lnSpc>
              <a:spcAft>
                <a:spcPts val="800"/>
              </a:spcAft>
              <a:buFont typeface="Arial" panose="020B0604020202020204" pitchFamily="34" charset="0"/>
              <a:buChar char="•"/>
            </a:pPr>
            <a:r>
              <a:rPr lang="en-US" sz="1500"/>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indent="-228600">
              <a:lnSpc>
                <a:spcPct val="110000"/>
              </a:lnSpc>
              <a:spcAft>
                <a:spcPts val="800"/>
              </a:spcAft>
              <a:buFont typeface="Arial" panose="020B0604020202020204" pitchFamily="34" charset="0"/>
              <a:buChar char="•"/>
            </a:pPr>
            <a:r>
              <a:rPr lang="en-US" sz="1500"/>
              <a:t>Finally, by doing hyperparameter tuning we got optimum parameters for our final model. And finally, we got improved accuracy score for our final model.</a:t>
            </a:r>
          </a:p>
          <a:p>
            <a:pPr indent="-228600">
              <a:lnSpc>
                <a:spcPct val="110000"/>
              </a:lnSpc>
              <a:buFont typeface="Arial" panose="020B0604020202020204" pitchFamily="34" charset="0"/>
              <a:buChar char="•"/>
            </a:pPr>
            <a:endParaRPr lang="en-US" sz="1500"/>
          </a:p>
        </p:txBody>
      </p:sp>
    </p:spTree>
    <p:extLst>
      <p:ext uri="{BB962C8B-B14F-4D97-AF65-F5344CB8AC3E}">
        <p14:creationId xmlns:p14="http://schemas.microsoft.com/office/powerpoint/2010/main" val="2439111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57071" y="1584552"/>
            <a:ext cx="9099255" cy="2537251"/>
          </a:xfrm>
        </p:spPr>
        <p:txBody>
          <a:bodyPr anchor="ctr">
            <a:normAutofit/>
          </a:bodyPr>
          <a:lstStyle/>
          <a:p>
            <a:pPr algn="ctr"/>
            <a:r>
              <a:rPr lang="en-US" sz="7200">
                <a:solidFill>
                  <a:srgbClr val="454545"/>
                </a:solidFill>
              </a:rPr>
              <a:t>THANK YOU</a:t>
            </a:r>
          </a:p>
        </p:txBody>
      </p:sp>
      <p:pic>
        <p:nvPicPr>
          <p:cNvPr id="20" name="Picture 19">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342279"/>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Spam Detector is used to detect unwanted, malicious and virus infected texts and helps to separate them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texts. It uses a binary type of classification containing the labels such as ‘ham’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collection of 5573 rows SMS spam messages was manually extracted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Grumbletext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36376" y="2017059"/>
            <a:ext cx="7005918" cy="4518212"/>
          </a:xfrm>
        </p:spPr>
        <p:txBody>
          <a:bodyPr/>
          <a:lstStyle/>
          <a:p>
            <a:pPr algn="just"/>
            <a:r>
              <a:rPr lang="en-US" b="0" i="0" dirty="0">
                <a:solidFill>
                  <a:schemeClr val="tx1"/>
                </a:solidFill>
                <a:effectLst/>
                <a:latin typeface="-apple-system"/>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177246" y="2079333"/>
            <a:ext cx="10475258" cy="3139321"/>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a:lnSpc>
                <a:spcPct val="90000"/>
              </a:lnSpc>
            </a:pPr>
            <a:r>
              <a:rPr lang="en-US"/>
              <a:t>Data Description of Data-set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480060" y="798973"/>
            <a:ext cx="811019" cy="503578"/>
          </a:xfrm>
        </p:spPr>
        <p:txBody>
          <a:bodyPr vert="horz" lIns="91440" tIns="45720" rIns="91440" bIns="45720" rtlCol="0" anchor="t">
            <a:normAutofit/>
          </a:bodyPr>
          <a:lstStyle/>
          <a:p>
            <a:pPr>
              <a:lnSpc>
                <a:spcPct val="90000"/>
              </a:lnSpc>
              <a:spcAft>
                <a:spcPts val="600"/>
              </a:spcAft>
            </a:pPr>
            <a:fld id="{48F63A3B-78C7-47BE-AE5E-E10140E04643}" type="slidenum">
              <a:rPr lang="en-US" kern="1200" dirty="0">
                <a:solidFill>
                  <a:schemeClr val="accent1"/>
                </a:solidFill>
                <a:latin typeface="+mn-lt"/>
                <a:ea typeface="+mn-ea"/>
                <a:cs typeface="+mn-cs"/>
              </a:rPr>
              <a:pPr>
                <a:lnSpc>
                  <a:spcPct val="90000"/>
                </a:lnSpc>
                <a:spcAft>
                  <a:spcPts val="600"/>
                </a:spcAft>
              </a:pPr>
              <a:t>7</a:t>
            </a:fld>
            <a:endParaRPr lang="en-US" kern="1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1451579" y="2015732"/>
            <a:ext cx="5989855" cy="3450613"/>
          </a:xfrm>
        </p:spPr>
        <p:txBody>
          <a:bodyPr vert="horz" lIns="91440" tIns="45720" rIns="91440" bIns="45720" rtlCol="0" anchor="t">
            <a:normAutofit/>
          </a:bodyPr>
          <a:lstStyle/>
          <a:p>
            <a:pPr marL="342900"/>
            <a:r>
              <a:rPr lang="en-US" dirty="0"/>
              <a:t>The dataset contains 5572 records (rows) and 5 features (columns). </a:t>
            </a:r>
          </a:p>
          <a:p>
            <a:pPr marL="34290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r>
              <a:rPr lang="en-US" dirty="0"/>
              <a:t>Removed 3 unwanted columns.</a:t>
            </a:r>
          </a:p>
        </p:txBody>
      </p:sp>
      <p:pic>
        <p:nvPicPr>
          <p:cNvPr id="4" name="Picture 3">
            <a:extLst>
              <a:ext uri="{FF2B5EF4-FFF2-40B4-BE49-F238E27FC236}">
                <a16:creationId xmlns:a16="http://schemas.microsoft.com/office/drawing/2014/main" id="{C2B11925-477D-2878-6509-03DD14FA6FA3}"/>
              </a:ext>
            </a:extLst>
          </p:cNvPr>
          <p:cNvPicPr>
            <a:picLocks noChangeAspect="1"/>
          </p:cNvPicPr>
          <p:nvPr/>
        </p:nvPicPr>
        <p:blipFill>
          <a:blip r:embed="rId3"/>
          <a:stretch>
            <a:fillRect/>
          </a:stretch>
        </p:blipFill>
        <p:spPr>
          <a:xfrm>
            <a:off x="8142021" y="2141993"/>
            <a:ext cx="2961589" cy="1393687"/>
          </a:xfrm>
          <a:prstGeom prst="rect">
            <a:avLst/>
          </a:prstGeom>
        </p:spPr>
      </p:pic>
      <p:pic>
        <p:nvPicPr>
          <p:cNvPr id="9" name="Picture 8">
            <a:extLst>
              <a:ext uri="{FF2B5EF4-FFF2-40B4-BE49-F238E27FC236}">
                <a16:creationId xmlns:a16="http://schemas.microsoft.com/office/drawing/2014/main" id="{E6E91DA2-7D07-1669-54D7-9FC45103D449}"/>
              </a:ext>
            </a:extLst>
          </p:cNvPr>
          <p:cNvPicPr>
            <a:picLocks noChangeAspect="1"/>
          </p:cNvPicPr>
          <p:nvPr/>
        </p:nvPicPr>
        <p:blipFill>
          <a:blip r:embed="rId4"/>
          <a:stretch>
            <a:fillRect/>
          </a:stretch>
        </p:blipFill>
        <p:spPr>
          <a:xfrm>
            <a:off x="7892605" y="4072446"/>
            <a:ext cx="3168813" cy="156853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2"/>
          <a:stretch>
            <a:fillRect/>
          </a:stretch>
        </p:blipFill>
        <p:spPr>
          <a:xfrm>
            <a:off x="966064" y="5062369"/>
            <a:ext cx="6982053" cy="635893"/>
          </a:xfrm>
          <a:prstGeom prst="rect">
            <a:avLst/>
          </a:prstGeom>
        </p:spPr>
      </p:pic>
      <p:pic>
        <p:nvPicPr>
          <p:cNvPr id="5" name="Picture 4">
            <a:extLst>
              <a:ext uri="{FF2B5EF4-FFF2-40B4-BE49-F238E27FC236}">
                <a16:creationId xmlns:a16="http://schemas.microsoft.com/office/drawing/2014/main" id="{428C9983-6C9C-D4F3-D996-7537FBA05EEC}"/>
              </a:ext>
            </a:extLst>
          </p:cNvPr>
          <p:cNvPicPr>
            <a:picLocks noChangeAspect="1"/>
          </p:cNvPicPr>
          <p:nvPr/>
        </p:nvPicPr>
        <p:blipFill>
          <a:blip r:embed="rId3"/>
          <a:stretch>
            <a:fillRect/>
          </a:stretch>
        </p:blipFill>
        <p:spPr>
          <a:xfrm>
            <a:off x="1704224" y="2140528"/>
            <a:ext cx="5505733" cy="2190863"/>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DEC7DE-8EF9-D38F-EB66-C8E246E46684}"/>
              </a:ext>
            </a:extLst>
          </p:cNvPr>
          <p:cNvPicPr>
            <a:picLocks noChangeAspect="1"/>
          </p:cNvPicPr>
          <p:nvPr/>
        </p:nvPicPr>
        <p:blipFill>
          <a:blip r:embed="rId2"/>
          <a:stretch>
            <a:fillRect/>
          </a:stretch>
        </p:blipFill>
        <p:spPr>
          <a:xfrm>
            <a:off x="1721224" y="5177119"/>
            <a:ext cx="8724369" cy="640726"/>
          </a:xfrm>
          <a:prstGeom prst="rect">
            <a:avLst/>
          </a:prstGeom>
        </p:spPr>
      </p:pic>
      <p:pic>
        <p:nvPicPr>
          <p:cNvPr id="4" name="Picture 3">
            <a:extLst>
              <a:ext uri="{FF2B5EF4-FFF2-40B4-BE49-F238E27FC236}">
                <a16:creationId xmlns:a16="http://schemas.microsoft.com/office/drawing/2014/main" id="{6CD14D5A-8ED6-9539-BBF0-A260663C6918}"/>
              </a:ext>
            </a:extLst>
          </p:cNvPr>
          <p:cNvPicPr>
            <a:picLocks noChangeAspect="1"/>
          </p:cNvPicPr>
          <p:nvPr/>
        </p:nvPicPr>
        <p:blipFill>
          <a:blip r:embed="rId3"/>
          <a:stretch>
            <a:fillRect/>
          </a:stretch>
        </p:blipFill>
        <p:spPr>
          <a:xfrm>
            <a:off x="399866" y="827566"/>
            <a:ext cx="5381174" cy="3606985"/>
          </a:xfrm>
          <a:prstGeom prst="rect">
            <a:avLst/>
          </a:prstGeom>
        </p:spPr>
      </p:pic>
      <p:pic>
        <p:nvPicPr>
          <p:cNvPr id="9" name="Picture 8">
            <a:extLst>
              <a:ext uri="{FF2B5EF4-FFF2-40B4-BE49-F238E27FC236}">
                <a16:creationId xmlns:a16="http://schemas.microsoft.com/office/drawing/2014/main" id="{724A051B-9B96-15D1-5573-482E5BA25C0E}"/>
              </a:ext>
            </a:extLst>
          </p:cNvPr>
          <p:cNvPicPr>
            <a:picLocks noChangeAspect="1"/>
          </p:cNvPicPr>
          <p:nvPr/>
        </p:nvPicPr>
        <p:blipFill>
          <a:blip r:embed="rId4"/>
          <a:stretch>
            <a:fillRect/>
          </a:stretch>
        </p:blipFill>
        <p:spPr>
          <a:xfrm>
            <a:off x="6264129" y="814865"/>
            <a:ext cx="5658141" cy="3619686"/>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4592</TotalTime>
  <Words>652</Words>
  <Application>Microsoft Office PowerPoint</Application>
  <PresentationFormat>Widescreen</PresentationFormat>
  <Paragraphs>76</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-apple-system</vt:lpstr>
      <vt:lpstr>Arial</vt:lpstr>
      <vt:lpstr>Arial Black</vt:lpstr>
      <vt:lpstr>Calibri</vt:lpstr>
      <vt:lpstr>Gill Sans MT</vt:lpstr>
      <vt:lpstr>Helvetica Neue</vt:lpstr>
      <vt:lpstr>Symbol</vt:lpstr>
      <vt:lpstr>Wingdings</vt:lpstr>
      <vt:lpstr>Gallery</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Subhashchandra Pandey</cp:lastModifiedBy>
  <cp:revision>247</cp:revision>
  <dcterms:created xsi:type="dcterms:W3CDTF">2022-08-31T15:26:21Z</dcterms:created>
  <dcterms:modified xsi:type="dcterms:W3CDTF">2022-12-11T07:32:12Z</dcterms:modified>
</cp:coreProperties>
</file>