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0"/>
    <p:sldId id="257" r:id="rId11"/>
    <p:sldId id="258" r:id="rId12"/>
    <p:sldId id="259" r:id="rId13"/>
    <p:sldId id="260" r:id="rId14"/>
    <p:sldId id="261" r:id="rId15"/>
    <p:sldId id="262" r:id="rId16"/>
    <p:sldId id="263" r:id="rId1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slides/slide5.xml" Type="http://schemas.openxmlformats.org/officeDocument/2006/relationships/slide"/><Relationship Id="rId15" Target="slides/slide6.xml" Type="http://schemas.openxmlformats.org/officeDocument/2006/relationships/slide"/><Relationship Id="rId16" Target="slides/slide7.xml" Type="http://schemas.openxmlformats.org/officeDocument/2006/relationships/slide"/><Relationship Id="rId17" Target="slides/slide8.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https://github.com/subha-03/Jobsearch-App"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28700" y="4692938"/>
            <a:ext cx="5696531" cy="4311447"/>
          </a:xfrm>
          <a:prstGeom prst="rect">
            <a:avLst/>
          </a:prstGeom>
        </p:spPr>
        <p:txBody>
          <a:bodyPr anchor="t" rtlCol="false" tIns="0" lIns="0" bIns="0" rIns="0">
            <a:spAutoFit/>
          </a:bodyPr>
          <a:lstStyle/>
          <a:p>
            <a:pPr algn="l">
              <a:lnSpc>
                <a:spcPts val="5635"/>
              </a:lnSpc>
            </a:pPr>
            <a:r>
              <a:rPr lang="en-US" sz="4800">
                <a:solidFill>
                  <a:srgbClr val="223669"/>
                </a:solidFill>
                <a:latin typeface="Arimo Bold"/>
              </a:rPr>
              <a:t>“JOB SEARCH APPLICATION”</a:t>
            </a:r>
          </a:p>
          <a:p>
            <a:pPr algn="l">
              <a:lnSpc>
                <a:spcPts val="5635"/>
              </a:lnSpc>
            </a:pPr>
          </a:p>
          <a:p>
            <a:pPr algn="l">
              <a:lnSpc>
                <a:spcPts val="5635"/>
              </a:lnSpc>
            </a:pPr>
            <a:r>
              <a:rPr lang="en-US" sz="4800">
                <a:solidFill>
                  <a:srgbClr val="223669"/>
                </a:solidFill>
                <a:latin typeface="Arimo Bold"/>
              </a:rPr>
              <a:t> Task - 2</a:t>
            </a:r>
          </a:p>
          <a:p>
            <a:pPr algn="l">
              <a:lnSpc>
                <a:spcPts val="5638"/>
              </a:lnSpc>
            </a:pPr>
          </a:p>
          <a:p>
            <a:pPr algn="l">
              <a:lnSpc>
                <a:spcPts val="563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B5394"/>
        </a:solidFill>
      </p:bgPr>
    </p:bg>
    <p:spTree>
      <p:nvGrpSpPr>
        <p:cNvPr id="1" name=""/>
        <p:cNvGrpSpPr/>
        <p:nvPr/>
      </p:nvGrpSpPr>
      <p:grpSpPr>
        <a:xfrm>
          <a:off x="0" y="0"/>
          <a:ext cx="0" cy="0"/>
          <a:chOff x="0" y="0"/>
          <a:chExt cx="0" cy="0"/>
        </a:xfrm>
      </p:grpSpPr>
      <p:sp>
        <p:nvSpPr>
          <p:cNvPr name="Freeform 2" id="2"/>
          <p:cNvSpPr/>
          <p:nvPr/>
        </p:nvSpPr>
        <p:spPr>
          <a:xfrm flipH="false" flipV="false" rot="0">
            <a:off x="9064732" y="-2780"/>
            <a:ext cx="9223268" cy="10287000"/>
          </a:xfrm>
          <a:custGeom>
            <a:avLst/>
            <a:gdLst/>
            <a:ahLst/>
            <a:cxnLst/>
            <a:rect r="r" b="b" t="t" l="l"/>
            <a:pathLst>
              <a:path h="10287000" w="9223268">
                <a:moveTo>
                  <a:pt x="0" y="0"/>
                </a:moveTo>
                <a:lnTo>
                  <a:pt x="9223268" y="0"/>
                </a:lnTo>
                <a:lnTo>
                  <a:pt x="9223268" y="10287000"/>
                </a:lnTo>
                <a:lnTo>
                  <a:pt x="0" y="10287000"/>
                </a:lnTo>
                <a:lnTo>
                  <a:pt x="0" y="0"/>
                </a:lnTo>
                <a:close/>
              </a:path>
            </a:pathLst>
          </a:custGeom>
          <a:blipFill>
            <a:blip r:embed="rId2"/>
            <a:stretch>
              <a:fillRect l="-3252" t="-2135" r="-7569" b="-2135"/>
            </a:stretch>
          </a:blipFill>
        </p:spPr>
      </p:sp>
      <p:graphicFrame>
        <p:nvGraphicFramePr>
          <p:cNvPr name="Table 3" id="3"/>
          <p:cNvGraphicFramePr>
            <a:graphicFrameLocks noGrp="true"/>
          </p:cNvGraphicFramePr>
          <p:nvPr/>
        </p:nvGraphicFramePr>
        <p:xfrm>
          <a:off x="154515" y="4671525"/>
          <a:ext cx="8257713" cy="3886030"/>
        </p:xfrm>
        <a:graphic>
          <a:graphicData uri="http://schemas.openxmlformats.org/drawingml/2006/table">
            <a:tbl>
              <a:tblPr/>
              <a:tblGrid>
                <a:gridCol w="3777578"/>
                <a:gridCol w="2862692"/>
                <a:gridCol w="1617443"/>
              </a:tblGrid>
              <a:tr h="836880">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7051">
                <a:tc>
                  <a:txBody>
                    <a:bodyPr anchor="t" rtlCol="false"/>
                    <a:lstStyle/>
                    <a:p>
                      <a:pPr algn="ctr">
                        <a:lnSpc>
                          <a:spcPts val="2800"/>
                        </a:lnSpc>
                        <a:defRPr/>
                      </a:pPr>
                      <a:r>
                        <a:rPr lang="en-US" sz="2000">
                          <a:solidFill>
                            <a:srgbClr val="FFFFFF"/>
                          </a:solidFill>
                          <a:latin typeface="Arimo"/>
                        </a:rPr>
                        <a:t>au910020104003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9266">
                <a:tc>
                  <a:txBody>
                    <a:bodyPr anchor="t" rtlCol="false"/>
                    <a:lstStyle/>
                    <a:p>
                      <a:pPr algn="ctr">
                        <a:lnSpc>
                          <a:spcPts val="2800"/>
                        </a:lnSpc>
                        <a:defRPr/>
                      </a:pPr>
                      <a:r>
                        <a:rPr lang="en-US" sz="2000">
                          <a:solidFill>
                            <a:srgbClr val="FFFFFF"/>
                          </a:solidFill>
                          <a:latin typeface="Arimo"/>
                        </a:rPr>
                        <a:t>au910020104044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62833">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306082" y="701739"/>
            <a:ext cx="6628682" cy="668497"/>
          </a:xfrm>
          <a:prstGeom prst="rect">
            <a:avLst/>
          </a:prstGeom>
        </p:spPr>
        <p:txBody>
          <a:bodyPr anchor="t" rtlCol="false" tIns="0" lIns="0" bIns="0" rIns="0">
            <a:spAutoFit/>
          </a:bodyPr>
          <a:lstStyle/>
          <a:p>
            <a:pPr algn="l">
              <a:lnSpc>
                <a:spcPts val="5281"/>
              </a:lnSpc>
            </a:pPr>
            <a:r>
              <a:rPr lang="en-US" sz="4099" spc="-22">
                <a:solidFill>
                  <a:srgbClr val="C88C32"/>
                </a:solidFill>
                <a:latin typeface="Arimo Bold"/>
              </a:rPr>
              <a:t>Job Search Application</a:t>
            </a:r>
          </a:p>
        </p:txBody>
      </p:sp>
      <p:sp>
        <p:nvSpPr>
          <p:cNvPr name="TextBox 5" id="5"/>
          <p:cNvSpPr txBox="true"/>
          <p:nvPr/>
        </p:nvSpPr>
        <p:spPr>
          <a:xfrm rot="0">
            <a:off x="380542" y="1766128"/>
            <a:ext cx="8369556" cy="2105297"/>
          </a:xfrm>
          <a:prstGeom prst="rect">
            <a:avLst/>
          </a:prstGeom>
        </p:spPr>
        <p:txBody>
          <a:bodyPr anchor="t" rtlCol="false" tIns="0" lIns="0" bIns="0" rIns="0">
            <a:spAutoFit/>
          </a:bodyPr>
          <a:lstStyle/>
          <a:p>
            <a:pPr algn="just">
              <a:lnSpc>
                <a:spcPts val="3342"/>
              </a:lnSpc>
            </a:pPr>
            <a:r>
              <a:rPr lang="en-US" sz="2600">
                <a:solidFill>
                  <a:srgbClr val="FFFFFF"/>
                </a:solidFill>
                <a:latin typeface="Arimo"/>
              </a:rPr>
              <a:t>A Job Portal application is a place where users can search and apply for job openings. In the same application, the recruiters can post job details and seek applicants. The app is quite beneficial for both applicants and recruiters.</a:t>
            </a:r>
          </a:p>
        </p:txBody>
      </p:sp>
      <p:sp>
        <p:nvSpPr>
          <p:cNvPr name="TextBox 6" id="6"/>
          <p:cNvSpPr txBox="true"/>
          <p:nvPr/>
        </p:nvSpPr>
        <p:spPr>
          <a:xfrm rot="0">
            <a:off x="1024400" y="4906765"/>
            <a:ext cx="2573147"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LMS Username</a:t>
            </a:r>
          </a:p>
        </p:txBody>
      </p:sp>
      <p:sp>
        <p:nvSpPr>
          <p:cNvPr name="TextBox 7" id="7"/>
          <p:cNvSpPr txBox="true"/>
          <p:nvPr/>
        </p:nvSpPr>
        <p:spPr>
          <a:xfrm rot="0">
            <a:off x="4820611" y="4906765"/>
            <a:ext cx="1007420"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Name</a:t>
            </a:r>
          </a:p>
        </p:txBody>
      </p:sp>
      <p:sp>
        <p:nvSpPr>
          <p:cNvPr name="TextBox 8" id="8"/>
          <p:cNvSpPr txBox="true"/>
          <p:nvPr/>
        </p:nvSpPr>
        <p:spPr>
          <a:xfrm rot="0">
            <a:off x="6934764" y="4906765"/>
            <a:ext cx="1093344"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Batch</a:t>
            </a:r>
          </a:p>
        </p:txBody>
      </p:sp>
      <p:sp>
        <p:nvSpPr>
          <p:cNvPr name="TextBox 9" id="9"/>
          <p:cNvSpPr txBox="true"/>
          <p:nvPr/>
        </p:nvSpPr>
        <p:spPr>
          <a:xfrm rot="0">
            <a:off x="1024400" y="7842370"/>
            <a:ext cx="1977330"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au910020104304</a:t>
            </a:r>
          </a:p>
        </p:txBody>
      </p:sp>
      <p:sp>
        <p:nvSpPr>
          <p:cNvPr name="TextBox 10" id="10"/>
          <p:cNvSpPr txBox="true"/>
          <p:nvPr/>
        </p:nvSpPr>
        <p:spPr>
          <a:xfrm rot="0">
            <a:off x="4357832" y="5807513"/>
            <a:ext cx="1932980"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AJITH KUMAR K</a:t>
            </a:r>
          </a:p>
        </p:txBody>
      </p:sp>
      <p:sp>
        <p:nvSpPr>
          <p:cNvPr name="TextBox 11" id="11"/>
          <p:cNvSpPr txBox="true"/>
          <p:nvPr/>
        </p:nvSpPr>
        <p:spPr>
          <a:xfrm rot="0">
            <a:off x="4534119" y="6898887"/>
            <a:ext cx="1580406"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SUBHASRI M</a:t>
            </a:r>
          </a:p>
        </p:txBody>
      </p:sp>
      <p:sp>
        <p:nvSpPr>
          <p:cNvPr name="TextBox 12" id="12"/>
          <p:cNvSpPr txBox="true"/>
          <p:nvPr/>
        </p:nvSpPr>
        <p:spPr>
          <a:xfrm rot="0">
            <a:off x="4131836" y="7842370"/>
            <a:ext cx="2384971"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GANESH </a:t>
            </a:r>
            <a:r>
              <a:rPr lang="en-US" sz="2000">
                <a:solidFill>
                  <a:srgbClr val="000000"/>
                </a:solidFill>
                <a:latin typeface="Arimo"/>
              </a:rPr>
              <a:t> </a:t>
            </a:r>
            <a:r>
              <a:rPr lang="en-US" sz="2000">
                <a:solidFill>
                  <a:srgbClr val="FFFFFF"/>
                </a:solidFill>
                <a:latin typeface="Arimo"/>
              </a:rPr>
              <a:t>KUMAR C</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74408" y="472362"/>
            <a:ext cx="2288785" cy="600710"/>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Task-2</a:t>
            </a:r>
          </a:p>
        </p:txBody>
      </p:sp>
      <p:sp>
        <p:nvSpPr>
          <p:cNvPr name="TextBox 5" id="5"/>
          <p:cNvSpPr txBox="true"/>
          <p:nvPr/>
        </p:nvSpPr>
        <p:spPr>
          <a:xfrm rot="0">
            <a:off x="1074408" y="1372835"/>
            <a:ext cx="3735420" cy="539369"/>
          </a:xfrm>
          <a:prstGeom prst="rect">
            <a:avLst/>
          </a:prstGeom>
        </p:spPr>
        <p:txBody>
          <a:bodyPr anchor="t" rtlCol="false" tIns="0" lIns="0" bIns="0" rIns="0">
            <a:spAutoFit/>
          </a:bodyPr>
          <a:lstStyle/>
          <a:p>
            <a:pPr algn="l">
              <a:lnSpc>
                <a:spcPts val="4168"/>
              </a:lnSpc>
            </a:pPr>
            <a:r>
              <a:rPr lang="en-US" sz="3200">
                <a:solidFill>
                  <a:srgbClr val="0B5394"/>
                </a:solidFill>
                <a:latin typeface="Arimo Bold"/>
              </a:rPr>
              <a:t>Evaluation Metric:</a:t>
            </a:r>
          </a:p>
        </p:txBody>
      </p:sp>
      <p:sp>
        <p:nvSpPr>
          <p:cNvPr name="TextBox 6" id="6"/>
          <p:cNvSpPr txBox="true"/>
          <p:nvPr/>
        </p:nvSpPr>
        <p:spPr>
          <a:xfrm rot="0">
            <a:off x="1339500" y="2231016"/>
            <a:ext cx="16072686" cy="7172441"/>
          </a:xfrm>
          <a:prstGeom prst="rect">
            <a:avLst/>
          </a:prstGeom>
        </p:spPr>
        <p:txBody>
          <a:bodyPr anchor="t" rtlCol="false" tIns="0" lIns="0" bIns="0" rIns="0">
            <a:spAutoFit/>
          </a:bodyPr>
          <a:lstStyle/>
          <a:p>
            <a:pPr>
              <a:lnSpc>
                <a:spcPts val="3585"/>
              </a:lnSpc>
            </a:pPr>
            <a:r>
              <a:rPr lang="en-US" sz="2801" spc="95">
                <a:solidFill>
                  <a:srgbClr val="000000"/>
                </a:solidFill>
                <a:latin typeface="Arimo Semi-Bold"/>
              </a:rPr>
              <a:t>Component Efficiency:</a:t>
            </a:r>
          </a:p>
          <a:p>
            <a:pPr>
              <a:lnSpc>
                <a:spcPts val="3585"/>
              </a:lnSpc>
            </a:pPr>
            <a:r>
              <a:rPr lang="en-US" sz="2801" spc="95">
                <a:solidFill>
                  <a:srgbClr val="000000"/>
                </a:solidFill>
                <a:latin typeface="Arimo"/>
              </a:rPr>
              <a:t>Evaluate the organization of UI components for easy modification without affecting others.</a:t>
            </a:r>
          </a:p>
          <a:p>
            <a:pPr>
              <a:lnSpc>
                <a:spcPts val="3585"/>
              </a:lnSpc>
            </a:pPr>
            <a:r>
              <a:rPr lang="en-US" sz="2801" spc="95">
                <a:solidFill>
                  <a:srgbClr val="000000"/>
                </a:solidFill>
                <a:latin typeface="Arimo Semi-Bold"/>
              </a:rPr>
              <a:t>API Integration Quality:</a:t>
            </a:r>
          </a:p>
          <a:p>
            <a:pPr>
              <a:lnSpc>
                <a:spcPts val="3585"/>
              </a:lnSpc>
            </a:pPr>
            <a:r>
              <a:rPr lang="en-US" sz="2801" spc="95">
                <a:solidFill>
                  <a:srgbClr val="000000"/>
                </a:solidFill>
                <a:latin typeface="Arimo"/>
              </a:rPr>
              <a:t>Confirm correct API configuration, assess API call efficiency, and ensure robust error handling.</a:t>
            </a:r>
          </a:p>
          <a:p>
            <a:pPr>
              <a:lnSpc>
                <a:spcPts val="3585"/>
              </a:lnSpc>
            </a:pPr>
            <a:r>
              <a:rPr lang="en-US" sz="2801" spc="95">
                <a:solidFill>
                  <a:srgbClr val="000000"/>
                </a:solidFill>
                <a:latin typeface="Arimo Semi-Bold"/>
              </a:rPr>
              <a:t>Data Rendering:</a:t>
            </a:r>
          </a:p>
          <a:p>
            <a:pPr>
              <a:lnSpc>
                <a:spcPts val="3585"/>
              </a:lnSpc>
            </a:pPr>
            <a:r>
              <a:rPr lang="en-US" sz="2801" spc="95">
                <a:solidFill>
                  <a:srgbClr val="000000"/>
                </a:solidFill>
                <a:latin typeface="Arimo"/>
              </a:rPr>
              <a:t>Ensure accurate and consistent rendering of API responses across different components.</a:t>
            </a:r>
          </a:p>
          <a:p>
            <a:pPr>
              <a:lnSpc>
                <a:spcPts val="3585"/>
              </a:lnSpc>
            </a:pPr>
            <a:r>
              <a:rPr lang="en-US" sz="2801" spc="95">
                <a:solidFill>
                  <a:srgbClr val="000000"/>
                </a:solidFill>
                <a:latin typeface="Arimo Semi-Bold"/>
              </a:rPr>
              <a:t>User Engagement:</a:t>
            </a:r>
          </a:p>
          <a:p>
            <a:pPr>
              <a:lnSpc>
                <a:spcPts val="3585"/>
              </a:lnSpc>
            </a:pPr>
            <a:r>
              <a:rPr lang="en-US" sz="2801" spc="95">
                <a:solidFill>
                  <a:srgbClr val="000000"/>
                </a:solidFill>
                <a:latin typeface="Arimo"/>
              </a:rPr>
              <a:t>Monitor user registrations, logins, and overall activity to gauge and enhance user engagement.</a:t>
            </a:r>
          </a:p>
          <a:p>
            <a:pPr>
              <a:lnSpc>
                <a:spcPts val="3585"/>
              </a:lnSpc>
            </a:pPr>
            <a:r>
              <a:rPr lang="en-US" sz="2801" spc="95">
                <a:solidFill>
                  <a:srgbClr val="000000"/>
                </a:solidFill>
                <a:latin typeface="Arimo Semi-Bold"/>
              </a:rPr>
              <a:t>Performance and Responsiveness:</a:t>
            </a:r>
          </a:p>
          <a:p>
            <a:pPr>
              <a:lnSpc>
                <a:spcPts val="3585"/>
              </a:lnSpc>
            </a:pPr>
            <a:r>
              <a:rPr lang="en-US" sz="2801" spc="95">
                <a:solidFill>
                  <a:srgbClr val="000000"/>
                </a:solidFill>
                <a:latin typeface="Arimo"/>
              </a:rPr>
              <a:t>Evaluate page load times and mobile responsiveness for a smooth and responsive userexperience.</a:t>
            </a:r>
          </a:p>
          <a:p>
            <a:pPr>
              <a:lnSpc>
                <a:spcPts val="3585"/>
              </a:lnSpc>
            </a:pPr>
            <a:r>
              <a:rPr lang="en-US" sz="2801" spc="95">
                <a:solidFill>
                  <a:srgbClr val="000000"/>
                </a:solidFill>
                <a:latin typeface="Arimo Semi-Bold"/>
              </a:rPr>
              <a:t>Feedback, Security, and Compliance:</a:t>
            </a:r>
          </a:p>
          <a:p>
            <a:pPr>
              <a:lnSpc>
                <a:spcPts val="3585"/>
              </a:lnSpc>
            </a:pPr>
            <a:r>
              <a:rPr lang="en-US" sz="2801" spc="95">
                <a:solidFill>
                  <a:srgbClr val="000000"/>
                </a:solidFill>
                <a:latin typeface="Arimo"/>
              </a:rPr>
              <a:t>Collect user feedback, conduct security assessments, and verify compliance with regulations.</a:t>
            </a:r>
          </a:p>
          <a:p>
            <a:pPr>
              <a:lnSpc>
                <a:spcPts val="3585"/>
              </a:lnSpc>
            </a:pPr>
          </a:p>
          <a:p>
            <a:pPr>
              <a:lnSpc>
                <a:spcPts val="3585"/>
              </a:lnSpc>
            </a:pPr>
          </a:p>
          <a:p>
            <a:pPr>
              <a:lnSpc>
                <a:spcPts val="358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294202" y="427990"/>
            <a:ext cx="5112346" cy="600710"/>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Step-Wise Description</a:t>
            </a:r>
          </a:p>
        </p:txBody>
      </p:sp>
      <p:sp>
        <p:nvSpPr>
          <p:cNvPr name="TextBox 5" id="5"/>
          <p:cNvSpPr txBox="true"/>
          <p:nvPr/>
        </p:nvSpPr>
        <p:spPr>
          <a:xfrm rot="0">
            <a:off x="1294202" y="1211923"/>
            <a:ext cx="16165039" cy="9762490"/>
          </a:xfrm>
          <a:prstGeom prst="rect">
            <a:avLst/>
          </a:prstGeom>
        </p:spPr>
        <p:txBody>
          <a:bodyPr anchor="t" rtlCol="false" tIns="0" lIns="0" bIns="0" rIns="0">
            <a:spAutoFit/>
          </a:bodyPr>
          <a:lstStyle/>
          <a:p>
            <a:pPr>
              <a:lnSpc>
                <a:spcPts val="4339"/>
              </a:lnSpc>
            </a:pPr>
            <a:r>
              <a:rPr lang="en-US" sz="2799">
                <a:solidFill>
                  <a:srgbClr val="000000"/>
                </a:solidFill>
                <a:latin typeface="Arimo Bold"/>
              </a:rPr>
              <a:t>Project Setup:</a:t>
            </a:r>
          </a:p>
          <a:p>
            <a:pPr>
              <a:lnSpc>
                <a:spcPts val="4339"/>
              </a:lnSpc>
            </a:pPr>
            <a:r>
              <a:rPr lang="en-US" sz="2799">
                <a:solidFill>
                  <a:srgbClr val="000000"/>
                </a:solidFill>
                <a:latin typeface="Arimo Bold"/>
              </a:rPr>
              <a:t>      </a:t>
            </a:r>
            <a:r>
              <a:rPr lang="en-US" sz="2799">
                <a:solidFill>
                  <a:srgbClr val="000000"/>
                </a:solidFill>
                <a:latin typeface="Arimo"/>
              </a:rPr>
              <a:t>Install Java Development Kit (JDK),Install an Integrated Development Environment (IDE),Create a  Database Schema</a:t>
            </a:r>
          </a:p>
          <a:p>
            <a:pPr>
              <a:lnSpc>
                <a:spcPts val="4339"/>
              </a:lnSpc>
            </a:pPr>
            <a:r>
              <a:rPr lang="en-US" sz="2799">
                <a:solidFill>
                  <a:srgbClr val="000000"/>
                </a:solidFill>
                <a:latin typeface="Arimo Bold"/>
              </a:rPr>
              <a:t>Frontend Development</a:t>
            </a:r>
          </a:p>
          <a:p>
            <a:pPr>
              <a:lnSpc>
                <a:spcPts val="4339"/>
              </a:lnSpc>
            </a:pPr>
            <a:r>
              <a:rPr lang="en-US" sz="2799">
                <a:solidFill>
                  <a:srgbClr val="000000"/>
                </a:solidFill>
                <a:latin typeface="Arimo Bold"/>
              </a:rPr>
              <a:t>Design HTML Pages:</a:t>
            </a:r>
          </a:p>
          <a:p>
            <a:pPr>
              <a:lnSpc>
                <a:spcPts val="4339"/>
              </a:lnSpc>
            </a:pPr>
            <a:r>
              <a:rPr lang="en-US" sz="2799">
                <a:solidFill>
                  <a:srgbClr val="000000"/>
                </a:solidFill>
                <a:latin typeface="Arimo"/>
              </a:rPr>
              <a:t>Design HTML pages for the user interface using HTML and CSS.</a:t>
            </a:r>
          </a:p>
          <a:p>
            <a:pPr>
              <a:lnSpc>
                <a:spcPts val="4339"/>
              </a:lnSpc>
            </a:pPr>
            <a:r>
              <a:rPr lang="en-US" sz="2799">
                <a:solidFill>
                  <a:srgbClr val="000000"/>
                </a:solidFill>
                <a:latin typeface="Arimo"/>
              </a:rPr>
              <a:t>Create pages for user registration, login, job listing, etc.</a:t>
            </a:r>
          </a:p>
          <a:p>
            <a:pPr>
              <a:lnSpc>
                <a:spcPts val="4339"/>
              </a:lnSpc>
            </a:pPr>
            <a:r>
              <a:rPr lang="en-US" sz="2799">
                <a:solidFill>
                  <a:srgbClr val="000000"/>
                </a:solidFill>
                <a:latin typeface="Arimo Bold"/>
              </a:rPr>
              <a:t>Implement JSP Pages:</a:t>
            </a:r>
          </a:p>
          <a:p>
            <a:pPr>
              <a:lnSpc>
                <a:spcPts val="4339"/>
              </a:lnSpc>
            </a:pPr>
            <a:r>
              <a:rPr lang="en-US" sz="2799">
                <a:solidFill>
                  <a:srgbClr val="000000"/>
                </a:solidFill>
                <a:latin typeface="Arimo"/>
              </a:rPr>
              <a:t>       Use JSP for dynamic content rendering.</a:t>
            </a:r>
          </a:p>
          <a:p>
            <a:pPr>
              <a:lnSpc>
                <a:spcPts val="4339"/>
              </a:lnSpc>
            </a:pPr>
            <a:r>
              <a:rPr lang="en-US" sz="2799">
                <a:solidFill>
                  <a:srgbClr val="000000"/>
                </a:solidFill>
                <a:latin typeface="Arimo"/>
              </a:rPr>
              <a:t>       </a:t>
            </a:r>
            <a:r>
              <a:rPr lang="en-US" sz="2799">
                <a:solidFill>
                  <a:srgbClr val="000000"/>
                </a:solidFill>
                <a:latin typeface="Arimo"/>
              </a:rPr>
              <a:t>Embed Java code in JSP pages to interact with the backend.</a:t>
            </a:r>
          </a:p>
          <a:p>
            <a:pPr>
              <a:lnSpc>
                <a:spcPts val="4339"/>
              </a:lnSpc>
            </a:pPr>
            <a:r>
              <a:rPr lang="en-US" sz="2799">
                <a:solidFill>
                  <a:srgbClr val="000000"/>
                </a:solidFill>
                <a:latin typeface="Arimo Bold"/>
              </a:rPr>
              <a:t>Component Structure:</a:t>
            </a:r>
          </a:p>
          <a:p>
            <a:pPr>
              <a:lnSpc>
                <a:spcPts val="4339"/>
              </a:lnSpc>
            </a:pPr>
            <a:r>
              <a:rPr lang="en-US" sz="2799">
                <a:solidFill>
                  <a:srgbClr val="000000"/>
                </a:solidFill>
                <a:latin typeface="Arimo"/>
              </a:rPr>
              <a:t>Organize components in a folder structure.Create components such as JobList, JobItem, and ErrorHandler.</a:t>
            </a:r>
          </a:p>
          <a:p>
            <a:pPr>
              <a:lnSpc>
                <a:spcPts val="4339"/>
              </a:lnSpc>
            </a:pPr>
            <a:r>
              <a:rPr lang="en-US" sz="2799">
                <a:solidFill>
                  <a:srgbClr val="000000"/>
                </a:solidFill>
                <a:latin typeface="Arimo Bold"/>
              </a:rPr>
              <a:t>API Integration:</a:t>
            </a:r>
          </a:p>
          <a:p>
            <a:pPr>
              <a:lnSpc>
                <a:spcPts val="4339"/>
              </a:lnSpc>
            </a:pPr>
            <a:r>
              <a:rPr lang="en-US" sz="2799">
                <a:solidFill>
                  <a:srgbClr val="000000"/>
                </a:solidFill>
                <a:latin typeface="Arimo"/>
              </a:rPr>
              <a:t>Set up an api.js file for API calls with a defined base URL.Implement fetchJobs to retrieve job data from the API.</a:t>
            </a:r>
          </a:p>
          <a:p>
            <a:pPr algn="just">
              <a:lnSpc>
                <a:spcPts val="4339"/>
              </a:lnSpc>
            </a:pPr>
          </a:p>
          <a:p>
            <a:pPr algn="just">
              <a:lnSpc>
                <a:spcPts val="433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490771" y="981075"/>
            <a:ext cx="5112346" cy="468277"/>
          </a:xfrm>
          <a:prstGeom prst="rect">
            <a:avLst/>
          </a:prstGeom>
        </p:spPr>
        <p:txBody>
          <a:bodyPr anchor="t" rtlCol="false" tIns="0" lIns="0" bIns="0" rIns="0">
            <a:spAutoFit/>
          </a:bodyPr>
          <a:lstStyle/>
          <a:p>
            <a:pPr algn="l">
              <a:lnSpc>
                <a:spcPts val="3647"/>
              </a:lnSpc>
            </a:pPr>
            <a:r>
              <a:rPr lang="en-US" sz="2799">
                <a:solidFill>
                  <a:srgbClr val="C88C32"/>
                </a:solidFill>
                <a:latin typeface="Arimo Bold"/>
              </a:rPr>
              <a:t>TASK SUMMARY</a:t>
            </a:r>
          </a:p>
        </p:txBody>
      </p:sp>
      <p:sp>
        <p:nvSpPr>
          <p:cNvPr name="TextBox 5" id="5"/>
          <p:cNvSpPr txBox="true"/>
          <p:nvPr/>
        </p:nvSpPr>
        <p:spPr>
          <a:xfrm rot="0">
            <a:off x="1294202" y="2210435"/>
            <a:ext cx="15965098" cy="5962015"/>
          </a:xfrm>
          <a:prstGeom prst="rect">
            <a:avLst/>
          </a:prstGeom>
        </p:spPr>
        <p:txBody>
          <a:bodyPr anchor="t" rtlCol="false" tIns="0" lIns="0" bIns="0" rIns="0">
            <a:spAutoFit/>
          </a:bodyPr>
          <a:lstStyle/>
          <a:p>
            <a:pPr algn="just">
              <a:lnSpc>
                <a:spcPts val="4339"/>
              </a:lnSpc>
            </a:pPr>
            <a:r>
              <a:rPr lang="en-US" sz="2799">
                <a:solidFill>
                  <a:srgbClr val="000000"/>
                </a:solidFill>
                <a:latin typeface="Arimo"/>
              </a:rPr>
              <a:t>For the frontend development our job search application, several frameworks and tools can enhance the user interface and streamline the development process.JavaScript, coupled with jsp and servlet, facilitates dynamic content and simplifies DOM manipulation and event handling. </a:t>
            </a:r>
          </a:p>
          <a:p>
            <a:pPr algn="just">
              <a:lnSpc>
                <a:spcPts val="4339"/>
              </a:lnSpc>
            </a:pPr>
            <a:r>
              <a:rPr lang="en-US" sz="2799">
                <a:solidFill>
                  <a:srgbClr val="000000"/>
                </a:solidFill>
                <a:latin typeface="Arimo"/>
              </a:rPr>
              <a:t>In summary, these frameworks and tools collectively contribute to creating a responsive, visually appealing, and user-friendly frontend for your job search application, enhancing both the development process and the end-user experience.</a:t>
            </a:r>
          </a:p>
          <a:p>
            <a:pPr algn="just">
              <a:lnSpc>
                <a:spcPts val="4339"/>
              </a:lnSpc>
            </a:pPr>
            <a:r>
              <a:rPr lang="en-US" sz="2799">
                <a:solidFill>
                  <a:srgbClr val="000000"/>
                </a:solidFill>
                <a:latin typeface="Arimo"/>
              </a:rPr>
              <a:t>Integration of these components takes place in the main App.js file to facilitate their display within the application. Ensuring the security of API calls is a key focus, incorporating measures such as HTTPS implementation, authentication mechanisms, encryption for sensitive data, and a commitment to regular updates to address potential vulnerabilities.</a:t>
            </a:r>
          </a:p>
          <a:p>
            <a:pPr algn="just">
              <a:lnSpc>
                <a:spcPts val="433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Freeform 4" id="4"/>
          <p:cNvSpPr/>
          <p:nvPr/>
        </p:nvSpPr>
        <p:spPr>
          <a:xfrm flipH="false" flipV="false" rot="0">
            <a:off x="3401327" y="1913246"/>
            <a:ext cx="12471284" cy="7015097"/>
          </a:xfrm>
          <a:custGeom>
            <a:avLst/>
            <a:gdLst/>
            <a:ahLst/>
            <a:cxnLst/>
            <a:rect r="r" b="b" t="t" l="l"/>
            <a:pathLst>
              <a:path h="7015097" w="12471284">
                <a:moveTo>
                  <a:pt x="0" y="0"/>
                </a:moveTo>
                <a:lnTo>
                  <a:pt x="12471284" y="0"/>
                </a:lnTo>
                <a:lnTo>
                  <a:pt x="12471284" y="7015098"/>
                </a:lnTo>
                <a:lnTo>
                  <a:pt x="0" y="7015098"/>
                </a:lnTo>
                <a:lnTo>
                  <a:pt x="0" y="0"/>
                </a:lnTo>
                <a:close/>
              </a:path>
            </a:pathLst>
          </a:custGeom>
          <a:blipFill>
            <a:blip r:embed="rId3"/>
            <a:stretch>
              <a:fillRect l="0" t="0" r="0" b="0"/>
            </a:stretch>
          </a:blipFill>
        </p:spPr>
      </p:sp>
      <p:sp>
        <p:nvSpPr>
          <p:cNvPr name="TextBox 5" id="5"/>
          <p:cNvSpPr txBox="true"/>
          <p:nvPr/>
        </p:nvSpPr>
        <p:spPr>
          <a:xfrm rot="0">
            <a:off x="1490771" y="981075"/>
            <a:ext cx="5112346" cy="468277"/>
          </a:xfrm>
          <a:prstGeom prst="rect">
            <a:avLst/>
          </a:prstGeom>
        </p:spPr>
        <p:txBody>
          <a:bodyPr anchor="t" rtlCol="false" tIns="0" lIns="0" bIns="0" rIns="0">
            <a:spAutoFit/>
          </a:bodyPr>
          <a:lstStyle/>
          <a:p>
            <a:pPr algn="l">
              <a:lnSpc>
                <a:spcPts val="3647"/>
              </a:lnSpc>
            </a:pPr>
            <a:r>
              <a:rPr lang="en-US" sz="2799">
                <a:solidFill>
                  <a:srgbClr val="C88C32"/>
                </a:solidFill>
                <a:latin typeface="Arimo Bold"/>
              </a:rPr>
              <a:t>USER INTERFACE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7258890" y="1769762"/>
            <a:ext cx="4367020" cy="632460"/>
          </a:xfrm>
          <a:prstGeom prst="rect">
            <a:avLst/>
          </a:prstGeom>
        </p:spPr>
        <p:txBody>
          <a:bodyPr anchor="t" rtlCol="false" tIns="0" lIns="0" bIns="0" rIns="0">
            <a:spAutoFit/>
          </a:bodyPr>
          <a:lstStyle/>
          <a:p>
            <a:pPr algn="l">
              <a:lnSpc>
                <a:spcPts val="4230"/>
              </a:lnSpc>
            </a:pPr>
            <a:r>
              <a:rPr lang="en-US" sz="3600">
                <a:solidFill>
                  <a:srgbClr val="FFFFFF"/>
                </a:solidFill>
                <a:latin typeface="Arimo Bold"/>
              </a:rPr>
              <a:t>Submission Github</a:t>
            </a:r>
          </a:p>
        </p:txBody>
      </p:sp>
      <p:sp>
        <p:nvSpPr>
          <p:cNvPr name="TextBox 5" id="5"/>
          <p:cNvSpPr txBox="true"/>
          <p:nvPr/>
        </p:nvSpPr>
        <p:spPr>
          <a:xfrm rot="0">
            <a:off x="7422423" y="4585097"/>
            <a:ext cx="7115228" cy="1097756"/>
          </a:xfrm>
          <a:prstGeom prst="rect">
            <a:avLst/>
          </a:prstGeom>
        </p:spPr>
        <p:txBody>
          <a:bodyPr anchor="t" rtlCol="false" tIns="0" lIns="0" bIns="0" rIns="0">
            <a:spAutoFit/>
          </a:bodyPr>
          <a:lstStyle/>
          <a:p>
            <a:pPr algn="ctr">
              <a:lnSpc>
                <a:spcPts val="4232"/>
              </a:lnSpc>
              <a:spcBef>
                <a:spcPct val="0"/>
              </a:spcBef>
            </a:pPr>
            <a:r>
              <a:rPr lang="en-US" sz="3605" u="sng">
                <a:solidFill>
                  <a:srgbClr val="0B5394"/>
                </a:solidFill>
                <a:latin typeface="Arimo Bold"/>
                <a:hlinkClick r:id="rId3" tooltip="https://github.com/subha-03/Jobsearch-App"/>
              </a:rPr>
              <a:t>https://github.com/subha-03/Jobsearch-App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DAF0upm_0N4</dc:identifier>
  <dcterms:modified xsi:type="dcterms:W3CDTF">2011-08-01T06:04:30Z</dcterms:modified>
  <cp:revision>1</cp:revision>
  <dc:title>NM2.0_TASK2</dc:title>
</cp:coreProperties>
</file>