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 id="263" r:id="rId17"/>
    <p:sldId id="264" r:id="rId18"/>
    <p:sldId id="265"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17" Target="slides/slide8.xml" Type="http://schemas.openxmlformats.org/officeDocument/2006/relationships/slide"/><Relationship Id="rId18" Target="slides/slide9.xml" Type="http://schemas.openxmlformats.org/officeDocument/2006/relationships/slide"/><Relationship Id="rId19" Target="slides/slide10.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https://github.com/subha-03/Jobsearch-App"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28700" y="4692938"/>
            <a:ext cx="5696531" cy="5025822"/>
          </a:xfrm>
          <a:prstGeom prst="rect">
            <a:avLst/>
          </a:prstGeom>
        </p:spPr>
        <p:txBody>
          <a:bodyPr anchor="t" rtlCol="false" tIns="0" lIns="0" bIns="0" rIns="0">
            <a:spAutoFit/>
          </a:bodyPr>
          <a:lstStyle/>
          <a:p>
            <a:pPr algn="l">
              <a:lnSpc>
                <a:spcPts val="5635"/>
              </a:lnSpc>
            </a:pPr>
            <a:r>
              <a:rPr lang="en-US" sz="4800">
                <a:solidFill>
                  <a:srgbClr val="223669"/>
                </a:solidFill>
                <a:latin typeface="Arimo Bold"/>
              </a:rPr>
              <a:t>“JOB SEARCH APPLICATION”</a:t>
            </a:r>
          </a:p>
          <a:p>
            <a:pPr algn="l">
              <a:lnSpc>
                <a:spcPts val="5635"/>
              </a:lnSpc>
            </a:pPr>
          </a:p>
          <a:p>
            <a:pPr algn="l">
              <a:lnSpc>
                <a:spcPts val="5635"/>
              </a:lnSpc>
            </a:pPr>
            <a:r>
              <a:rPr lang="en-US" sz="4800">
                <a:solidFill>
                  <a:srgbClr val="223669"/>
                </a:solidFill>
                <a:latin typeface="Arimo Bold"/>
              </a:rPr>
              <a:t> Task - 3</a:t>
            </a:r>
          </a:p>
          <a:p>
            <a:pPr algn="l">
              <a:lnSpc>
                <a:spcPts val="5635"/>
              </a:lnSpc>
            </a:pPr>
          </a:p>
          <a:p>
            <a:pPr algn="l">
              <a:lnSpc>
                <a:spcPts val="5638"/>
              </a:lnSpc>
            </a:pPr>
          </a:p>
          <a:p>
            <a:pPr algn="l">
              <a:lnSpc>
                <a:spcPts val="563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5394"/>
        </a:solidFill>
      </p:bgPr>
    </p:bg>
    <p:spTree>
      <p:nvGrpSpPr>
        <p:cNvPr id="1" name=""/>
        <p:cNvGrpSpPr/>
        <p:nvPr/>
      </p:nvGrpSpPr>
      <p:grpSpPr>
        <a:xfrm>
          <a:off x="0" y="0"/>
          <a:ext cx="0" cy="0"/>
          <a:chOff x="0" y="0"/>
          <a:chExt cx="0" cy="0"/>
        </a:xfrm>
      </p:grpSpPr>
      <p:sp>
        <p:nvSpPr>
          <p:cNvPr name="Freeform 2" id="2"/>
          <p:cNvSpPr/>
          <p:nvPr/>
        </p:nvSpPr>
        <p:spPr>
          <a:xfrm flipH="false" flipV="false" rot="0">
            <a:off x="9064732" y="-2780"/>
            <a:ext cx="9223268" cy="10287000"/>
          </a:xfrm>
          <a:custGeom>
            <a:avLst/>
            <a:gdLst/>
            <a:ahLst/>
            <a:cxnLst/>
            <a:rect r="r" b="b" t="t" l="l"/>
            <a:pathLst>
              <a:path h="10287000" w="9223268">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name="Table 3" id="3"/>
          <p:cNvGraphicFramePr>
            <a:graphicFrameLocks noGrp="true"/>
          </p:cNvGraphicFramePr>
          <p:nvPr/>
        </p:nvGraphicFramePr>
        <p:xfrm>
          <a:off x="154515" y="4671525"/>
          <a:ext cx="8257713" cy="3886030"/>
        </p:xfrm>
        <a:graphic>
          <a:graphicData uri="http://schemas.openxmlformats.org/drawingml/2006/table">
            <a:tbl>
              <a:tblPr/>
              <a:tblGrid>
                <a:gridCol w="3777578"/>
                <a:gridCol w="2862692"/>
                <a:gridCol w="1617443"/>
              </a:tblGrid>
              <a:tr h="83688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7051">
                <a:tc>
                  <a:txBody>
                    <a:bodyPr anchor="t" rtlCol="false"/>
                    <a:lstStyle/>
                    <a:p>
                      <a:pPr algn="ctr">
                        <a:lnSpc>
                          <a:spcPts val="2800"/>
                        </a:lnSpc>
                        <a:defRPr/>
                      </a:pPr>
                      <a:r>
                        <a:rPr lang="en-US" sz="2000">
                          <a:solidFill>
                            <a:srgbClr val="FFFFFF"/>
                          </a:solidFill>
                          <a:latin typeface="Arimo"/>
                        </a:rPr>
                        <a:t>au910020104003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9266">
                <a:tc>
                  <a:txBody>
                    <a:bodyPr anchor="t" rtlCol="false"/>
                    <a:lstStyle/>
                    <a:p>
                      <a:pPr algn="ctr">
                        <a:lnSpc>
                          <a:spcPts val="2800"/>
                        </a:lnSpc>
                        <a:defRPr/>
                      </a:pPr>
                      <a:r>
                        <a:rPr lang="en-US" sz="2000">
                          <a:solidFill>
                            <a:srgbClr val="FFFFFF"/>
                          </a:solidFill>
                          <a:latin typeface="Arimo"/>
                        </a:rPr>
                        <a:t>au910020104044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2833">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306082" y="701739"/>
            <a:ext cx="6628682" cy="668497"/>
          </a:xfrm>
          <a:prstGeom prst="rect">
            <a:avLst/>
          </a:prstGeom>
        </p:spPr>
        <p:txBody>
          <a:bodyPr anchor="t" rtlCol="false" tIns="0" lIns="0" bIns="0" rIns="0">
            <a:spAutoFit/>
          </a:bodyPr>
          <a:lstStyle/>
          <a:p>
            <a:pPr algn="l">
              <a:lnSpc>
                <a:spcPts val="5281"/>
              </a:lnSpc>
            </a:pPr>
            <a:r>
              <a:rPr lang="en-US" sz="4099" spc="-22">
                <a:solidFill>
                  <a:srgbClr val="C88C32"/>
                </a:solidFill>
                <a:latin typeface="Arimo Bold"/>
              </a:rPr>
              <a:t>Job Search Application</a:t>
            </a:r>
          </a:p>
        </p:txBody>
      </p:sp>
      <p:sp>
        <p:nvSpPr>
          <p:cNvPr name="TextBox 5" id="5"/>
          <p:cNvSpPr txBox="true"/>
          <p:nvPr/>
        </p:nvSpPr>
        <p:spPr>
          <a:xfrm rot="0">
            <a:off x="380542" y="1766128"/>
            <a:ext cx="8369556" cy="2105297"/>
          </a:xfrm>
          <a:prstGeom prst="rect">
            <a:avLst/>
          </a:prstGeom>
        </p:spPr>
        <p:txBody>
          <a:bodyPr anchor="t" rtlCol="false" tIns="0" lIns="0" bIns="0" rIns="0">
            <a:spAutoFit/>
          </a:bodyPr>
          <a:lstStyle/>
          <a:p>
            <a:pPr algn="just">
              <a:lnSpc>
                <a:spcPts val="3342"/>
              </a:lnSpc>
            </a:pPr>
            <a:r>
              <a:rPr lang="en-US" sz="2600">
                <a:solidFill>
                  <a:srgbClr val="FFFFFF"/>
                </a:solidFill>
                <a:latin typeface="Arimo"/>
              </a:rPr>
              <a:t>A Job Portal application is a place where users can search and apply for job openings. In the same application, the recruiters can post job details and seek applicants. The app is quite beneficial for both applicants and recruiters.</a:t>
            </a:r>
          </a:p>
        </p:txBody>
      </p:sp>
      <p:sp>
        <p:nvSpPr>
          <p:cNvPr name="TextBox 6" id="6"/>
          <p:cNvSpPr txBox="true"/>
          <p:nvPr/>
        </p:nvSpPr>
        <p:spPr>
          <a:xfrm rot="0">
            <a:off x="1024400" y="4906765"/>
            <a:ext cx="2573147"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LMS Username</a:t>
            </a:r>
          </a:p>
        </p:txBody>
      </p:sp>
      <p:sp>
        <p:nvSpPr>
          <p:cNvPr name="TextBox 7" id="7"/>
          <p:cNvSpPr txBox="true"/>
          <p:nvPr/>
        </p:nvSpPr>
        <p:spPr>
          <a:xfrm rot="0">
            <a:off x="4820611" y="4906765"/>
            <a:ext cx="1007420"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Name</a:t>
            </a:r>
          </a:p>
        </p:txBody>
      </p:sp>
      <p:sp>
        <p:nvSpPr>
          <p:cNvPr name="TextBox 8" id="8"/>
          <p:cNvSpPr txBox="true"/>
          <p:nvPr/>
        </p:nvSpPr>
        <p:spPr>
          <a:xfrm rot="0">
            <a:off x="6934764" y="4906765"/>
            <a:ext cx="1093344"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Batch</a:t>
            </a:r>
          </a:p>
        </p:txBody>
      </p:sp>
      <p:sp>
        <p:nvSpPr>
          <p:cNvPr name="TextBox 9" id="9"/>
          <p:cNvSpPr txBox="true"/>
          <p:nvPr/>
        </p:nvSpPr>
        <p:spPr>
          <a:xfrm rot="0">
            <a:off x="1024400" y="7842370"/>
            <a:ext cx="197733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au910020104304</a:t>
            </a:r>
          </a:p>
        </p:txBody>
      </p:sp>
      <p:sp>
        <p:nvSpPr>
          <p:cNvPr name="TextBox 10" id="10"/>
          <p:cNvSpPr txBox="true"/>
          <p:nvPr/>
        </p:nvSpPr>
        <p:spPr>
          <a:xfrm rot="0">
            <a:off x="4357832" y="5807513"/>
            <a:ext cx="193298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AJITH KUMAR K</a:t>
            </a:r>
          </a:p>
        </p:txBody>
      </p:sp>
      <p:sp>
        <p:nvSpPr>
          <p:cNvPr name="TextBox 11" id="11"/>
          <p:cNvSpPr txBox="true"/>
          <p:nvPr/>
        </p:nvSpPr>
        <p:spPr>
          <a:xfrm rot="0">
            <a:off x="4534119" y="6898887"/>
            <a:ext cx="1580406"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SUBHASRI M</a:t>
            </a:r>
          </a:p>
        </p:txBody>
      </p:sp>
      <p:sp>
        <p:nvSpPr>
          <p:cNvPr name="TextBox 12" id="12"/>
          <p:cNvSpPr txBox="true"/>
          <p:nvPr/>
        </p:nvSpPr>
        <p:spPr>
          <a:xfrm rot="0">
            <a:off x="4131836" y="7842370"/>
            <a:ext cx="2384971"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GANESH </a:t>
            </a:r>
            <a:r>
              <a:rPr lang="en-US" sz="2000">
                <a:solidFill>
                  <a:srgbClr val="000000"/>
                </a:solidFill>
                <a:latin typeface="Arimo"/>
              </a:rPr>
              <a:t> </a:t>
            </a:r>
            <a:r>
              <a:rPr lang="en-US" sz="2000">
                <a:solidFill>
                  <a:srgbClr val="FFFFFF"/>
                </a:solidFill>
                <a:latin typeface="Arimo"/>
              </a:rPr>
              <a:t>KUMAR 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2288785"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Task-3</a:t>
            </a:r>
          </a:p>
        </p:txBody>
      </p:sp>
      <p:sp>
        <p:nvSpPr>
          <p:cNvPr name="TextBox 5" id="5"/>
          <p:cNvSpPr txBox="true"/>
          <p:nvPr/>
        </p:nvSpPr>
        <p:spPr>
          <a:xfrm rot="0">
            <a:off x="1210607" y="1263666"/>
            <a:ext cx="3735420" cy="53936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Evaluation Metric:</a:t>
            </a:r>
          </a:p>
        </p:txBody>
      </p:sp>
      <p:sp>
        <p:nvSpPr>
          <p:cNvPr name="TextBox 6" id="6"/>
          <p:cNvSpPr txBox="true"/>
          <p:nvPr/>
        </p:nvSpPr>
        <p:spPr>
          <a:xfrm rot="0">
            <a:off x="1396568" y="2031635"/>
            <a:ext cx="12955395" cy="8705611"/>
          </a:xfrm>
          <a:prstGeom prst="rect">
            <a:avLst/>
          </a:prstGeom>
        </p:spPr>
        <p:txBody>
          <a:bodyPr anchor="t" rtlCol="false" tIns="0" lIns="0" bIns="0" rIns="0">
            <a:spAutoFit/>
          </a:bodyPr>
          <a:lstStyle/>
          <a:p>
            <a:pPr>
              <a:lnSpc>
                <a:spcPts val="3301"/>
              </a:lnSpc>
            </a:pPr>
            <a:r>
              <a:rPr lang="en-US" sz="2812">
                <a:solidFill>
                  <a:srgbClr val="000000"/>
                </a:solidFill>
                <a:latin typeface="Arimo Semi-Bold"/>
              </a:rPr>
              <a:t>User Interface (UI) Design:</a:t>
            </a:r>
          </a:p>
          <a:p>
            <a:pPr>
              <a:lnSpc>
                <a:spcPts val="3301"/>
              </a:lnSpc>
            </a:pPr>
            <a:r>
              <a:rPr lang="en-US" sz="2812">
                <a:solidFill>
                  <a:srgbClr val="000000"/>
                </a:solidFill>
                <a:latin typeface="Arimo Semi-Bold"/>
              </a:rPr>
              <a:t>       </a:t>
            </a:r>
            <a:r>
              <a:rPr lang="en-US" sz="2812">
                <a:solidFill>
                  <a:srgbClr val="000000"/>
                </a:solidFill>
                <a:latin typeface="Arimo"/>
              </a:rPr>
              <a:t>Evaluate the overall design, layout, and visual appeal.</a:t>
            </a:r>
          </a:p>
          <a:p>
            <a:pPr>
              <a:lnSpc>
                <a:spcPts val="3287"/>
              </a:lnSpc>
            </a:pPr>
            <a:r>
              <a:rPr lang="en-US" sz="2799">
                <a:solidFill>
                  <a:srgbClr val="000000"/>
                </a:solidFill>
                <a:latin typeface="Arimo Bold"/>
              </a:rPr>
              <a:t>React Component Structure:</a:t>
            </a:r>
          </a:p>
          <a:p>
            <a:pPr>
              <a:lnSpc>
                <a:spcPts val="3287"/>
              </a:lnSpc>
            </a:pPr>
            <a:r>
              <a:rPr lang="en-US" sz="2799">
                <a:solidFill>
                  <a:srgbClr val="000000"/>
                </a:solidFill>
                <a:latin typeface="Arimo"/>
              </a:rPr>
              <a:t>       Assess the organization and structure of React components.</a:t>
            </a:r>
          </a:p>
          <a:p>
            <a:pPr>
              <a:lnSpc>
                <a:spcPts val="3287"/>
              </a:lnSpc>
            </a:pPr>
            <a:r>
              <a:rPr lang="en-US" sz="2799">
                <a:solidFill>
                  <a:srgbClr val="000000"/>
                </a:solidFill>
                <a:latin typeface="Arimo"/>
              </a:rPr>
              <a:t>       Check for the proper use of state and props.</a:t>
            </a:r>
          </a:p>
          <a:p>
            <a:pPr>
              <a:lnSpc>
                <a:spcPts val="3301"/>
              </a:lnSpc>
            </a:pPr>
            <a:r>
              <a:rPr lang="en-US" sz="2812">
                <a:solidFill>
                  <a:srgbClr val="000000"/>
                </a:solidFill>
                <a:latin typeface="Arimo Semi-Bold"/>
              </a:rPr>
              <a:t>Accessibility:</a:t>
            </a:r>
          </a:p>
          <a:p>
            <a:pPr>
              <a:lnSpc>
                <a:spcPts val="3301"/>
              </a:lnSpc>
            </a:pPr>
            <a:r>
              <a:rPr lang="en-US" sz="2812">
                <a:solidFill>
                  <a:srgbClr val="000000"/>
                </a:solidFill>
                <a:latin typeface="Arimo"/>
              </a:rPr>
              <a:t>Evaluate the webapp for accessibility standards, ensuring it is usable by people with disabilities.</a:t>
            </a:r>
          </a:p>
          <a:p>
            <a:pPr>
              <a:lnSpc>
                <a:spcPts val="3287"/>
              </a:lnSpc>
            </a:pPr>
            <a:r>
              <a:rPr lang="en-US" sz="2799">
                <a:solidFill>
                  <a:srgbClr val="000000"/>
                </a:solidFill>
                <a:latin typeface="Arimo Bold"/>
              </a:rPr>
              <a:t>Job Details Page:</a:t>
            </a:r>
          </a:p>
          <a:p>
            <a:pPr>
              <a:lnSpc>
                <a:spcPts val="3287"/>
              </a:lnSpc>
            </a:pPr>
            <a:r>
              <a:rPr lang="en-US" sz="2799">
                <a:solidFill>
                  <a:srgbClr val="000000"/>
                </a:solidFill>
                <a:latin typeface="Arimo"/>
              </a:rPr>
              <a:t>Check the completeness and accuracy of information on the job details page.</a:t>
            </a:r>
          </a:p>
          <a:p>
            <a:pPr>
              <a:lnSpc>
                <a:spcPts val="3287"/>
              </a:lnSpc>
            </a:pPr>
            <a:r>
              <a:rPr lang="en-US" sz="2799">
                <a:solidFill>
                  <a:srgbClr val="000000"/>
                </a:solidFill>
                <a:latin typeface="Arimo"/>
              </a:rPr>
              <a:t>Ensure that the application process is clear and user-friendly.</a:t>
            </a:r>
          </a:p>
          <a:p>
            <a:pPr>
              <a:lnSpc>
                <a:spcPts val="3287"/>
              </a:lnSpc>
            </a:pPr>
            <a:r>
              <a:rPr lang="en-US" sz="2799">
                <a:solidFill>
                  <a:srgbClr val="000000"/>
                </a:solidFill>
                <a:latin typeface="Arimo Bold"/>
              </a:rPr>
              <a:t>User Authentication and Authorization:</a:t>
            </a:r>
          </a:p>
          <a:p>
            <a:pPr>
              <a:lnSpc>
                <a:spcPts val="3287"/>
              </a:lnSpc>
            </a:pPr>
            <a:r>
              <a:rPr lang="en-US" sz="2799">
                <a:solidFill>
                  <a:srgbClr val="000000"/>
                </a:solidFill>
                <a:latin typeface="Arimo"/>
              </a:rPr>
              <a:t>Test the security of user authentication and authorization mechanisms.</a:t>
            </a:r>
          </a:p>
          <a:p>
            <a:pPr>
              <a:lnSpc>
                <a:spcPts val="3287"/>
              </a:lnSpc>
            </a:pPr>
            <a:r>
              <a:rPr lang="en-US" sz="2799">
                <a:solidFill>
                  <a:srgbClr val="000000"/>
                </a:solidFill>
                <a:latin typeface="Arimo"/>
              </a:rPr>
              <a:t>Ensure that user data is protected.</a:t>
            </a:r>
          </a:p>
          <a:p>
            <a:pPr>
              <a:lnSpc>
                <a:spcPts val="3287"/>
              </a:lnSpc>
            </a:pPr>
            <a:r>
              <a:rPr lang="en-US" sz="2799">
                <a:solidFill>
                  <a:srgbClr val="000000"/>
                </a:solidFill>
                <a:latin typeface="Arimo Bold"/>
              </a:rPr>
              <a:t>Mobile Responsiveness:</a:t>
            </a:r>
          </a:p>
          <a:p>
            <a:pPr>
              <a:lnSpc>
                <a:spcPts val="3287"/>
              </a:lnSpc>
            </a:pPr>
            <a:r>
              <a:rPr lang="en-US" sz="2799">
                <a:solidFill>
                  <a:srgbClr val="000000"/>
                </a:solidFill>
                <a:latin typeface="Arimo"/>
              </a:rPr>
              <a:t>Use mobile emulators and real devices to test the app's performance on various smartphones and tablets.</a:t>
            </a:r>
          </a:p>
          <a:p>
            <a:pPr>
              <a:lnSpc>
                <a:spcPts val="3287"/>
              </a:lnSpc>
            </a:pPr>
          </a:p>
          <a:p>
            <a:pPr>
              <a:lnSpc>
                <a:spcPts val="3301"/>
              </a:lnSpc>
            </a:pPr>
          </a:p>
          <a:p>
            <a:pPr>
              <a:lnSpc>
                <a:spcPts val="3301"/>
              </a:lnSpc>
            </a:pPr>
          </a:p>
          <a:p>
            <a:pPr>
              <a:lnSpc>
                <a:spcPts val="330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659" y="414977"/>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533067" y="887339"/>
            <a:ext cx="5112346"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Step-Wise Description</a:t>
            </a:r>
          </a:p>
        </p:txBody>
      </p:sp>
      <p:sp>
        <p:nvSpPr>
          <p:cNvPr name="TextBox 5" id="5"/>
          <p:cNvSpPr txBox="true"/>
          <p:nvPr/>
        </p:nvSpPr>
        <p:spPr>
          <a:xfrm rot="0">
            <a:off x="1926203" y="1915342"/>
            <a:ext cx="15900960" cy="7800696"/>
          </a:xfrm>
          <a:prstGeom prst="rect">
            <a:avLst/>
          </a:prstGeom>
        </p:spPr>
        <p:txBody>
          <a:bodyPr anchor="t" rtlCol="false" tIns="0" lIns="0" bIns="0" rIns="0">
            <a:spAutoFit/>
          </a:bodyPr>
          <a:lstStyle/>
          <a:p>
            <a:pPr>
              <a:lnSpc>
                <a:spcPts val="3287"/>
              </a:lnSpc>
            </a:pPr>
            <a:r>
              <a:rPr lang="en-US" sz="2799">
                <a:solidFill>
                  <a:srgbClr val="000000"/>
                </a:solidFill>
                <a:latin typeface="Arimo Bold"/>
              </a:rPr>
              <a:t>Project Setup:</a:t>
            </a:r>
          </a:p>
          <a:p>
            <a:pPr>
              <a:lnSpc>
                <a:spcPts val="3287"/>
              </a:lnSpc>
            </a:pPr>
            <a:r>
              <a:rPr lang="en-US" sz="2799">
                <a:solidFill>
                  <a:srgbClr val="000000"/>
                </a:solidFill>
                <a:latin typeface="Arimo"/>
              </a:rPr>
              <a:t>       Create a new React.js project using Create React App or your preferred method. </a:t>
            </a:r>
          </a:p>
          <a:p>
            <a:pPr>
              <a:lnSpc>
                <a:spcPts val="3287"/>
              </a:lnSpc>
            </a:pPr>
            <a:r>
              <a:rPr lang="en-US" sz="2799">
                <a:solidFill>
                  <a:srgbClr val="000000"/>
                </a:solidFill>
                <a:latin typeface="Arimo Bold"/>
              </a:rPr>
              <a:t>Design the UI:</a:t>
            </a:r>
          </a:p>
          <a:p>
            <a:pPr>
              <a:lnSpc>
                <a:spcPts val="3287"/>
              </a:lnSpc>
            </a:pPr>
            <a:r>
              <a:rPr lang="en-US" sz="2799">
                <a:solidFill>
                  <a:srgbClr val="000000"/>
                </a:solidFill>
                <a:latin typeface="Arimo"/>
              </a:rPr>
              <a:t>       Create a design mockup using a tool like Figma</a:t>
            </a:r>
          </a:p>
          <a:p>
            <a:pPr>
              <a:lnSpc>
                <a:spcPts val="3287"/>
              </a:lnSpc>
            </a:pPr>
            <a:r>
              <a:rPr lang="en-US" sz="2799">
                <a:solidFill>
                  <a:srgbClr val="000000"/>
                </a:solidFill>
                <a:latin typeface="Arimo Bold"/>
              </a:rPr>
              <a:t>Create React Components:</a:t>
            </a:r>
          </a:p>
          <a:p>
            <a:pPr>
              <a:lnSpc>
                <a:spcPts val="3287"/>
              </a:lnSpc>
            </a:pPr>
            <a:r>
              <a:rPr lang="en-US" sz="2799">
                <a:solidFill>
                  <a:srgbClr val="000000"/>
                </a:solidFill>
                <a:latin typeface="Arimo"/>
              </a:rPr>
              <a:t>        Implement React components for each part of the UI. Break down the design into smaller                       components like headers, footers, job cards, and search bars.</a:t>
            </a:r>
          </a:p>
          <a:p>
            <a:pPr>
              <a:lnSpc>
                <a:spcPts val="3287"/>
              </a:lnSpc>
            </a:pPr>
            <a:r>
              <a:rPr lang="en-US" sz="2799">
                <a:solidFill>
                  <a:srgbClr val="000000"/>
                </a:solidFill>
                <a:latin typeface="Arimo Bold"/>
              </a:rPr>
              <a:t>Navigation:</a:t>
            </a:r>
          </a:p>
          <a:p>
            <a:pPr>
              <a:lnSpc>
                <a:spcPts val="3287"/>
              </a:lnSpc>
            </a:pPr>
            <a:r>
              <a:rPr lang="en-US" sz="2799">
                <a:solidFill>
                  <a:srgbClr val="000000"/>
                </a:solidFill>
                <a:latin typeface="Arimo"/>
              </a:rPr>
              <a:t>       </a:t>
            </a:r>
            <a:r>
              <a:rPr lang="en-US" sz="2799">
                <a:solidFill>
                  <a:srgbClr val="000000"/>
                </a:solidFill>
                <a:latin typeface="Arimo"/>
              </a:rPr>
              <a:t>Set up navigation between different sections using React Router. </a:t>
            </a:r>
          </a:p>
          <a:p>
            <a:pPr>
              <a:lnSpc>
                <a:spcPts val="3287"/>
              </a:lnSpc>
            </a:pPr>
            <a:r>
              <a:rPr lang="en-US" sz="2799">
                <a:solidFill>
                  <a:srgbClr val="000000"/>
                </a:solidFill>
                <a:latin typeface="Arimo"/>
              </a:rPr>
              <a:t>       </a:t>
            </a:r>
            <a:r>
              <a:rPr lang="en-US" sz="2799">
                <a:solidFill>
                  <a:srgbClr val="000000"/>
                </a:solidFill>
                <a:latin typeface="Arimo"/>
              </a:rPr>
              <a:t>Define routes for key pages like the home page, job listings, and job details.</a:t>
            </a:r>
          </a:p>
          <a:p>
            <a:pPr>
              <a:lnSpc>
                <a:spcPts val="3287"/>
              </a:lnSpc>
            </a:pPr>
            <a:r>
              <a:rPr lang="en-US" sz="2799">
                <a:solidFill>
                  <a:srgbClr val="000000"/>
                </a:solidFill>
                <a:latin typeface="Arimo"/>
              </a:rPr>
              <a:t>       Implement navigation links and ensure a smooth transition between pages.</a:t>
            </a:r>
          </a:p>
          <a:p>
            <a:pPr>
              <a:lnSpc>
                <a:spcPts val="3287"/>
              </a:lnSpc>
            </a:pPr>
            <a:r>
              <a:rPr lang="en-US" sz="2799">
                <a:solidFill>
                  <a:srgbClr val="000000"/>
                </a:solidFill>
                <a:latin typeface="Arimo Bold"/>
              </a:rPr>
              <a:t>Style with CSS:</a:t>
            </a:r>
          </a:p>
          <a:p>
            <a:pPr>
              <a:lnSpc>
                <a:spcPts val="3287"/>
              </a:lnSpc>
            </a:pPr>
            <a:r>
              <a:rPr lang="en-US" sz="2799">
                <a:solidFill>
                  <a:srgbClr val="000000"/>
                </a:solidFill>
                <a:latin typeface="Arimo"/>
              </a:rPr>
              <a:t>       </a:t>
            </a:r>
            <a:r>
              <a:rPr lang="en-US" sz="2799">
                <a:solidFill>
                  <a:srgbClr val="000000"/>
                </a:solidFill>
                <a:latin typeface="Arimo"/>
              </a:rPr>
              <a:t>Ensure a responsive design with media queries to accommodate various screen sizes.</a:t>
            </a:r>
          </a:p>
          <a:p>
            <a:pPr>
              <a:lnSpc>
                <a:spcPts val="3287"/>
              </a:lnSpc>
            </a:pPr>
            <a:r>
              <a:rPr lang="en-US" sz="2799">
                <a:solidFill>
                  <a:srgbClr val="000000"/>
                </a:solidFill>
                <a:latin typeface="Arimo Bold"/>
              </a:rPr>
              <a:t>Integrate with API:</a:t>
            </a:r>
          </a:p>
          <a:p>
            <a:pPr>
              <a:lnSpc>
                <a:spcPts val="3287"/>
              </a:lnSpc>
            </a:pPr>
            <a:r>
              <a:rPr lang="en-US" sz="2799">
                <a:solidFill>
                  <a:srgbClr val="000000"/>
                </a:solidFill>
                <a:latin typeface="Arimo"/>
              </a:rPr>
              <a:t>       </a:t>
            </a:r>
            <a:r>
              <a:rPr lang="en-US" sz="2799">
                <a:solidFill>
                  <a:srgbClr val="000000"/>
                </a:solidFill>
                <a:latin typeface="Arimo"/>
              </a:rPr>
              <a:t>Connect to a job listing API (e.g., GitHub Jobs API, Indeed API) using AJAX or Fetch</a:t>
            </a:r>
          </a:p>
          <a:p>
            <a:pPr>
              <a:lnSpc>
                <a:spcPts val="3287"/>
              </a:lnSpc>
            </a:pPr>
            <a:r>
              <a:rPr lang="en-US" sz="2799">
                <a:solidFill>
                  <a:srgbClr val="000000"/>
                </a:solidFill>
                <a:latin typeface="Arimo Bold"/>
              </a:rPr>
              <a:t>Search Functionality:</a:t>
            </a:r>
          </a:p>
          <a:p>
            <a:pPr>
              <a:lnSpc>
                <a:spcPts val="3287"/>
              </a:lnSpc>
            </a:pPr>
            <a:r>
              <a:rPr lang="en-US" sz="2799">
                <a:solidFill>
                  <a:srgbClr val="000000"/>
                </a:solidFill>
                <a:latin typeface="Arimo"/>
              </a:rPr>
              <a:t>        Implement a search feature to filter job listings.  Allow users to search by keywords, location, and other relevant criteria.</a:t>
            </a:r>
          </a:p>
          <a:p>
            <a:pPr>
              <a:lnSpc>
                <a:spcPts val="328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727" y="24368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832658" y="971550"/>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Project </a:t>
            </a:r>
            <a:r>
              <a:rPr lang="en-US" sz="3600">
                <a:solidFill>
                  <a:srgbClr val="C88C32"/>
                </a:solidFill>
                <a:latin typeface="Arimo Bold"/>
              </a:rPr>
              <a:t>Summary</a:t>
            </a:r>
          </a:p>
        </p:txBody>
      </p:sp>
      <p:sp>
        <p:nvSpPr>
          <p:cNvPr name="TextBox 5" id="5"/>
          <p:cNvSpPr txBox="true"/>
          <p:nvPr/>
        </p:nvSpPr>
        <p:spPr>
          <a:xfrm rot="0">
            <a:off x="1832658" y="1999648"/>
            <a:ext cx="15426642" cy="4114521"/>
          </a:xfrm>
          <a:prstGeom prst="rect">
            <a:avLst/>
          </a:prstGeom>
        </p:spPr>
        <p:txBody>
          <a:bodyPr anchor="t" rtlCol="false" tIns="0" lIns="0" bIns="0" rIns="0">
            <a:spAutoFit/>
          </a:bodyPr>
          <a:lstStyle/>
          <a:p>
            <a:pPr algn="just">
              <a:lnSpc>
                <a:spcPts val="3287"/>
              </a:lnSpc>
            </a:pPr>
            <a:r>
              <a:rPr lang="en-US" sz="2800">
                <a:solidFill>
                  <a:srgbClr val="000000"/>
                </a:solidFill>
                <a:latin typeface="Arimo"/>
              </a:rPr>
              <a:t>The Job Search Portal is a comprehensive online platform designed to streamline and enhance the job search process for both job seekers and employers. This web-based application aims to connect talented professionals with relevant job opportunities while providing employers with efficient tools to find the best candidates for their vacancies.</a:t>
            </a:r>
          </a:p>
          <a:p>
            <a:pPr algn="just">
              <a:lnSpc>
                <a:spcPts val="3287"/>
              </a:lnSpc>
            </a:pPr>
            <a:r>
              <a:rPr lang="en-US" sz="2800">
                <a:solidFill>
                  <a:srgbClr val="000000"/>
                </a:solidFill>
                <a:latin typeface="Arimo"/>
              </a:rPr>
              <a:t>customizable reports to help employers understand the effectiveness of their job postings and recruitment strategies.</a:t>
            </a:r>
          </a:p>
          <a:p>
            <a:pPr algn="just">
              <a:lnSpc>
                <a:spcPts val="3287"/>
              </a:lnSpc>
              <a:spcBef>
                <a:spcPct val="0"/>
              </a:spcBef>
            </a:pPr>
            <a:r>
              <a:rPr lang="en-US" sz="2800">
                <a:solidFill>
                  <a:srgbClr val="000000"/>
                </a:solidFill>
                <a:latin typeface="Arimo"/>
              </a:rPr>
              <a:t>Integration of community features, such as forums and networking events, to foster connections among professionals within specific industries.The Job Search Portal aims to revolutionize the job search landscape by providing a user-centric and technologically advanced platform, ultimately bridging the gap between job seekers and employers in a dynamic and competitive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727" y="24368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Freeform 4" id="4"/>
          <p:cNvSpPr/>
          <p:nvPr/>
        </p:nvSpPr>
        <p:spPr>
          <a:xfrm flipH="false" flipV="false" rot="0">
            <a:off x="2240662" y="2427994"/>
            <a:ext cx="13457222" cy="7569687"/>
          </a:xfrm>
          <a:custGeom>
            <a:avLst/>
            <a:gdLst/>
            <a:ahLst/>
            <a:cxnLst/>
            <a:rect r="r" b="b" t="t" l="l"/>
            <a:pathLst>
              <a:path h="7569687" w="13457222">
                <a:moveTo>
                  <a:pt x="0" y="0"/>
                </a:moveTo>
                <a:lnTo>
                  <a:pt x="13457222" y="0"/>
                </a:lnTo>
                <a:lnTo>
                  <a:pt x="13457222" y="7569687"/>
                </a:lnTo>
                <a:lnTo>
                  <a:pt x="0" y="7569687"/>
                </a:lnTo>
                <a:lnTo>
                  <a:pt x="0" y="0"/>
                </a:lnTo>
                <a:close/>
              </a:path>
            </a:pathLst>
          </a:custGeom>
          <a:blipFill>
            <a:blip r:embed="rId3"/>
            <a:stretch>
              <a:fillRect l="0" t="0" r="0" b="0"/>
            </a:stretch>
          </a:blipFill>
        </p:spPr>
      </p:sp>
      <p:sp>
        <p:nvSpPr>
          <p:cNvPr name="TextBox 5" id="5"/>
          <p:cNvSpPr txBox="true"/>
          <p:nvPr/>
        </p:nvSpPr>
        <p:spPr>
          <a:xfrm rot="0">
            <a:off x="1832658" y="971550"/>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FRONTEND</a:t>
            </a:r>
          </a:p>
        </p:txBody>
      </p:sp>
      <p:sp>
        <p:nvSpPr>
          <p:cNvPr name="TextBox 6" id="6"/>
          <p:cNvSpPr txBox="true"/>
          <p:nvPr/>
        </p:nvSpPr>
        <p:spPr>
          <a:xfrm rot="0">
            <a:off x="1832658" y="1999648"/>
            <a:ext cx="15426642" cy="428346"/>
          </a:xfrm>
          <a:prstGeom prst="rect">
            <a:avLst/>
          </a:prstGeom>
        </p:spPr>
        <p:txBody>
          <a:bodyPr anchor="t" rtlCol="false" tIns="0" lIns="0" bIns="0" rIns="0">
            <a:spAutoFit/>
          </a:bodyPr>
          <a:lstStyle/>
          <a:p>
            <a:pPr algn="just">
              <a:lnSpc>
                <a:spcPts val="3287"/>
              </a:lnSpc>
              <a:spcBef>
                <a:spcPct val="0"/>
              </a:spcBef>
            </a:pPr>
            <a:r>
              <a:rPr lang="en-US" sz="2800">
                <a:solidFill>
                  <a:srgbClr val="000000"/>
                </a:solidFill>
                <a:latin typeface="Arimo"/>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727" y="24368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Freeform 4" id="4"/>
          <p:cNvSpPr/>
          <p:nvPr/>
        </p:nvSpPr>
        <p:spPr>
          <a:xfrm flipH="false" flipV="false" rot="0">
            <a:off x="2415389" y="2218583"/>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5" id="5"/>
          <p:cNvSpPr txBox="true"/>
          <p:nvPr/>
        </p:nvSpPr>
        <p:spPr>
          <a:xfrm rot="0">
            <a:off x="1832658" y="971550"/>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FRONTEND</a:t>
            </a:r>
          </a:p>
        </p:txBody>
      </p:sp>
      <p:sp>
        <p:nvSpPr>
          <p:cNvPr name="TextBox 6" id="6"/>
          <p:cNvSpPr txBox="true"/>
          <p:nvPr/>
        </p:nvSpPr>
        <p:spPr>
          <a:xfrm rot="0">
            <a:off x="1832658" y="1999648"/>
            <a:ext cx="15426642" cy="428346"/>
          </a:xfrm>
          <a:prstGeom prst="rect">
            <a:avLst/>
          </a:prstGeom>
        </p:spPr>
        <p:txBody>
          <a:bodyPr anchor="t" rtlCol="false" tIns="0" lIns="0" bIns="0" rIns="0">
            <a:spAutoFit/>
          </a:bodyPr>
          <a:lstStyle/>
          <a:p>
            <a:pPr algn="just">
              <a:lnSpc>
                <a:spcPts val="3287"/>
              </a:lnSpc>
              <a:spcBef>
                <a:spcPct val="0"/>
              </a:spcBef>
            </a:pPr>
            <a:r>
              <a:rPr lang="en-US" sz="2800">
                <a:solidFill>
                  <a:srgbClr val="000000"/>
                </a:solidFill>
                <a:latin typeface="Arimo"/>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727" y="24368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Freeform 4" id="4"/>
          <p:cNvSpPr/>
          <p:nvPr/>
        </p:nvSpPr>
        <p:spPr>
          <a:xfrm flipH="false" flipV="false" rot="0">
            <a:off x="2415389" y="2009173"/>
            <a:ext cx="13457222" cy="7569687"/>
          </a:xfrm>
          <a:custGeom>
            <a:avLst/>
            <a:gdLst/>
            <a:ahLst/>
            <a:cxnLst/>
            <a:rect r="r" b="b" t="t" l="l"/>
            <a:pathLst>
              <a:path h="7569687" w="13457222">
                <a:moveTo>
                  <a:pt x="0" y="0"/>
                </a:moveTo>
                <a:lnTo>
                  <a:pt x="13457222" y="0"/>
                </a:lnTo>
                <a:lnTo>
                  <a:pt x="13457222" y="7569687"/>
                </a:lnTo>
                <a:lnTo>
                  <a:pt x="0" y="7569687"/>
                </a:lnTo>
                <a:lnTo>
                  <a:pt x="0" y="0"/>
                </a:lnTo>
                <a:close/>
              </a:path>
            </a:pathLst>
          </a:custGeom>
          <a:blipFill>
            <a:blip r:embed="rId3"/>
            <a:stretch>
              <a:fillRect l="0" t="0" r="0" b="0"/>
            </a:stretch>
          </a:blipFill>
        </p:spPr>
      </p:sp>
      <p:sp>
        <p:nvSpPr>
          <p:cNvPr name="TextBox 5" id="5"/>
          <p:cNvSpPr txBox="true"/>
          <p:nvPr/>
        </p:nvSpPr>
        <p:spPr>
          <a:xfrm rot="0">
            <a:off x="1832658" y="971550"/>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FRONTEND</a:t>
            </a:r>
          </a:p>
        </p:txBody>
      </p:sp>
      <p:sp>
        <p:nvSpPr>
          <p:cNvPr name="TextBox 6" id="6"/>
          <p:cNvSpPr txBox="true"/>
          <p:nvPr/>
        </p:nvSpPr>
        <p:spPr>
          <a:xfrm rot="0">
            <a:off x="1832658" y="1999648"/>
            <a:ext cx="15426642" cy="428346"/>
          </a:xfrm>
          <a:prstGeom prst="rect">
            <a:avLst/>
          </a:prstGeom>
        </p:spPr>
        <p:txBody>
          <a:bodyPr anchor="t" rtlCol="false" tIns="0" lIns="0" bIns="0" rIns="0">
            <a:spAutoFit/>
          </a:bodyPr>
          <a:lstStyle/>
          <a:p>
            <a:pPr algn="just">
              <a:lnSpc>
                <a:spcPts val="3287"/>
              </a:lnSpc>
              <a:spcBef>
                <a:spcPct val="0"/>
              </a:spcBef>
            </a:pPr>
            <a:r>
              <a:rPr lang="en-US" sz="2800">
                <a:solidFill>
                  <a:srgbClr val="000000"/>
                </a:solidFill>
                <a:latin typeface="Arimo"/>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8472472" y="4615661"/>
            <a:ext cx="4367020" cy="998430"/>
          </a:xfrm>
          <a:prstGeom prst="rect">
            <a:avLst/>
          </a:prstGeom>
        </p:spPr>
        <p:txBody>
          <a:bodyPr anchor="t" rtlCol="false" tIns="0" lIns="0" bIns="0" rIns="0">
            <a:spAutoFit/>
          </a:bodyPr>
          <a:lstStyle/>
          <a:p>
            <a:pPr algn="ctr">
              <a:lnSpc>
                <a:spcPts val="3971"/>
              </a:lnSpc>
              <a:spcBef>
                <a:spcPct val="0"/>
              </a:spcBef>
            </a:pPr>
            <a:r>
              <a:rPr lang="en-US" sz="3048" u="sng">
                <a:solidFill>
                  <a:srgbClr val="0B5394"/>
                </a:solidFill>
                <a:latin typeface="Arimo Bold"/>
                <a:hlinkClick r:id="rId3" tooltip="https://github.com/subha-03/Jobsearch-App"/>
              </a:rPr>
              <a:t>https://github.com/subha-03/Jobsearch-App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DAF0NWmg8O0</dc:identifier>
  <dcterms:modified xsi:type="dcterms:W3CDTF">2011-08-01T06:04:30Z</dcterms:modified>
  <cp:revision>1</cp:revision>
  <dc:title>NM2.0_TASK3</dc:title>
</cp:coreProperties>
</file>