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4" r:id="rId5"/>
    <p:sldId id="262" r:id="rId6"/>
    <p:sldId id="263" r:id="rId7"/>
    <p:sldId id="264" r:id="rId8"/>
    <p:sldId id="265" r:id="rId9"/>
    <p:sldId id="266" r:id="rId10"/>
    <p:sldId id="267"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7"/>
  </p:normalViewPr>
  <p:slideViewPr>
    <p:cSldViewPr snapToGrid="0" snapToObjects="1">
      <p:cViewPr varScale="1">
        <p:scale>
          <a:sx n="90" d="100"/>
          <a:sy n="90" d="100"/>
        </p:scale>
        <p:origin x="2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98E3-DEF7-3449-81F2-7B4AE82348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EC80A60-84C5-A040-903A-7147CBE1FE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A20439D-544F-D34E-AD36-1E3D9EB52FCB}"/>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5" name="Footer Placeholder 4">
            <a:extLst>
              <a:ext uri="{FF2B5EF4-FFF2-40B4-BE49-F238E27FC236}">
                <a16:creationId xmlns:a16="http://schemas.microsoft.com/office/drawing/2014/main" id="{36D1608A-68B9-E442-B157-4BABE69B1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26BA-F957-D442-98BD-32C4B9160F27}"/>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235154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1597-00E6-EC4B-88C5-0BCCCCB6C2B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90407B8-65D6-B841-9C57-24C5180D81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8FA9E1-2B59-4347-B271-3F87BA069823}"/>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5" name="Footer Placeholder 4">
            <a:extLst>
              <a:ext uri="{FF2B5EF4-FFF2-40B4-BE49-F238E27FC236}">
                <a16:creationId xmlns:a16="http://schemas.microsoft.com/office/drawing/2014/main" id="{69713B7D-7ACB-2846-A011-518588F9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481AC-BF23-834D-9C0C-8774A66D251F}"/>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351844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660F45-4299-A845-836F-5E2D90D3765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18210F-DDA8-9743-AD69-CF0CBFA8CF5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B9C1F8-1837-8546-A45F-FB44737580B1}"/>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5" name="Footer Placeholder 4">
            <a:extLst>
              <a:ext uri="{FF2B5EF4-FFF2-40B4-BE49-F238E27FC236}">
                <a16:creationId xmlns:a16="http://schemas.microsoft.com/office/drawing/2014/main" id="{5266FC37-C263-3D49-8A79-72D734642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9ED26-B24F-B84E-B760-8321AA2D2894}"/>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148907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DC5A-CBC1-A841-A5B1-C216C2B4C6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DAE8E1-43FC-F645-86C6-A88D56A05E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BCBC60-1040-1A44-92B0-006A50D1074A}"/>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5" name="Footer Placeholder 4">
            <a:extLst>
              <a:ext uri="{FF2B5EF4-FFF2-40B4-BE49-F238E27FC236}">
                <a16:creationId xmlns:a16="http://schemas.microsoft.com/office/drawing/2014/main" id="{A0A12AC4-D626-564F-A15E-67D6352B3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701EC-BCCC-7943-B572-6FE13268E480}"/>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300910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1FD6-37F9-0243-9F36-C497EE8182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31EB200-299A-564C-BA49-FB74CF7FE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50DCD3-C275-C747-8F32-134FA1953006}"/>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5" name="Footer Placeholder 4">
            <a:extLst>
              <a:ext uri="{FF2B5EF4-FFF2-40B4-BE49-F238E27FC236}">
                <a16:creationId xmlns:a16="http://schemas.microsoft.com/office/drawing/2014/main" id="{D3523AB6-62FF-8540-BC83-03E1B782C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443EB-9CFB-A549-8474-3B3E80DAD9C3}"/>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213072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BA4E-8D87-8244-A242-E803ECAF01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09863C-2FF1-684D-A587-28C738D79F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34DF6A1-5074-B943-892D-B3DB93760BE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5DEFD92-6FD4-4B49-88E9-10EBC431E5BE}"/>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6" name="Footer Placeholder 5">
            <a:extLst>
              <a:ext uri="{FF2B5EF4-FFF2-40B4-BE49-F238E27FC236}">
                <a16:creationId xmlns:a16="http://schemas.microsoft.com/office/drawing/2014/main" id="{ADC68810-5033-5C49-8EDA-D0427FF72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7D7F0-C04C-E949-AC98-7BDE06614321}"/>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377489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A3DC-340C-B045-BF40-CE518422262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91E6973-8F64-6544-A46B-2FA10A283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2FCB77-68EA-E748-90DE-25989C2C730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22EDFA7-4D1B-4C45-8957-2BCADEB59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BB21D1E-4790-3E4F-AD03-9AD3A2A080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2C3B45F-2C5A-A44F-BC87-477F3BE749ED}"/>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8" name="Footer Placeholder 7">
            <a:extLst>
              <a:ext uri="{FF2B5EF4-FFF2-40B4-BE49-F238E27FC236}">
                <a16:creationId xmlns:a16="http://schemas.microsoft.com/office/drawing/2014/main" id="{DBE0C7A3-EC9F-2E42-8B69-3A6F71852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381B3B-B2D0-424C-89F0-D7C0BD598BAE}"/>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252287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D633-8825-BA4E-AD3D-CA2227D1484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D720168-C561-EC40-9C2A-F512A0EAAE51}"/>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4" name="Footer Placeholder 3">
            <a:extLst>
              <a:ext uri="{FF2B5EF4-FFF2-40B4-BE49-F238E27FC236}">
                <a16:creationId xmlns:a16="http://schemas.microsoft.com/office/drawing/2014/main" id="{1AAF8116-509A-A74D-A8ED-96D90ABA91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227865-910C-2948-A764-AB47B69A4B7A}"/>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30759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EF0FA-132C-0148-B370-C251A835C6C7}"/>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3" name="Footer Placeholder 2">
            <a:extLst>
              <a:ext uri="{FF2B5EF4-FFF2-40B4-BE49-F238E27FC236}">
                <a16:creationId xmlns:a16="http://schemas.microsoft.com/office/drawing/2014/main" id="{43A3E3AA-345A-6E49-B81A-96FC010891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06754-94F5-764E-B89E-173CC86EB556}"/>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321000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6BA8-92B9-4044-9832-61A4E6A8A9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5C6DDA7-22DC-B148-9922-2F8816A31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0027B2-4E20-4845-8CC1-FAFA89021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1E35126-4703-5741-BC5A-0C5C5FF5E405}"/>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6" name="Footer Placeholder 5">
            <a:extLst>
              <a:ext uri="{FF2B5EF4-FFF2-40B4-BE49-F238E27FC236}">
                <a16:creationId xmlns:a16="http://schemas.microsoft.com/office/drawing/2014/main" id="{CFABC798-DE15-D142-B447-03B4E6602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86026-65FF-6545-95C8-35E6688A758F}"/>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171144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218C-B0CB-714E-9D55-327FB74AD4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B3E7F5A-A4AA-9D47-9E5B-5B487976C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1F2438-1A88-9F47-AAEF-A07BF2A75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F5C6FD-708E-894C-9822-7897FFBFB93C}"/>
              </a:ext>
            </a:extLst>
          </p:cNvPr>
          <p:cNvSpPr>
            <a:spLocks noGrp="1"/>
          </p:cNvSpPr>
          <p:nvPr>
            <p:ph type="dt" sz="half" idx="10"/>
          </p:nvPr>
        </p:nvSpPr>
        <p:spPr/>
        <p:txBody>
          <a:bodyPr/>
          <a:lstStyle/>
          <a:p>
            <a:fld id="{A63858B4-4856-324C-931D-141DEA494F08}" type="datetimeFigureOut">
              <a:rPr lang="en-US" smtClean="0"/>
              <a:t>1/5/22</a:t>
            </a:fld>
            <a:endParaRPr lang="en-US"/>
          </a:p>
        </p:txBody>
      </p:sp>
      <p:sp>
        <p:nvSpPr>
          <p:cNvPr id="6" name="Footer Placeholder 5">
            <a:extLst>
              <a:ext uri="{FF2B5EF4-FFF2-40B4-BE49-F238E27FC236}">
                <a16:creationId xmlns:a16="http://schemas.microsoft.com/office/drawing/2014/main" id="{CBF58CDF-3AF8-5840-AA31-BCD987799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FD8CE-4F29-B14B-AC22-DC6C72223FA5}"/>
              </a:ext>
            </a:extLst>
          </p:cNvPr>
          <p:cNvSpPr>
            <a:spLocks noGrp="1"/>
          </p:cNvSpPr>
          <p:nvPr>
            <p:ph type="sldNum" sz="quarter" idx="12"/>
          </p:nvPr>
        </p:nvSpPr>
        <p:spPr/>
        <p:txBody>
          <a:bodyPr/>
          <a:lstStyle/>
          <a:p>
            <a:fld id="{8086C8FF-8CE7-5E41-85E7-DC92D0A2D38C}" type="slidenum">
              <a:rPr lang="en-US" smtClean="0"/>
              <a:t>‹#›</a:t>
            </a:fld>
            <a:endParaRPr lang="en-US"/>
          </a:p>
        </p:txBody>
      </p:sp>
    </p:spTree>
    <p:extLst>
      <p:ext uri="{BB962C8B-B14F-4D97-AF65-F5344CB8AC3E}">
        <p14:creationId xmlns:p14="http://schemas.microsoft.com/office/powerpoint/2010/main" val="148529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764F5-A371-6F4E-A441-B7355D29B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6C7E2CC-7813-1E4B-AFDB-B38E4DDC15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4604EF-4E75-564B-89A9-42D2ABCC5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858B4-4856-324C-931D-141DEA494F08}" type="datetimeFigureOut">
              <a:rPr lang="en-US" smtClean="0"/>
              <a:t>1/5/22</a:t>
            </a:fld>
            <a:endParaRPr lang="en-US"/>
          </a:p>
        </p:txBody>
      </p:sp>
      <p:sp>
        <p:nvSpPr>
          <p:cNvPr id="5" name="Footer Placeholder 4">
            <a:extLst>
              <a:ext uri="{FF2B5EF4-FFF2-40B4-BE49-F238E27FC236}">
                <a16:creationId xmlns:a16="http://schemas.microsoft.com/office/drawing/2014/main" id="{C3E05321-46A3-0649-BB5D-F43E7FCBE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E67A33-96B3-3C4C-87C6-BA2BFE18D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6C8FF-8CE7-5E41-85E7-DC92D0A2D38C}" type="slidenum">
              <a:rPr lang="en-US" smtClean="0"/>
              <a:t>‹#›</a:t>
            </a:fld>
            <a:endParaRPr lang="en-US"/>
          </a:p>
        </p:txBody>
      </p:sp>
    </p:spTree>
    <p:extLst>
      <p:ext uri="{BB962C8B-B14F-4D97-AF65-F5344CB8AC3E}">
        <p14:creationId xmlns:p14="http://schemas.microsoft.com/office/powerpoint/2010/main" val="431185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3.jpeg"/><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5.jpeg"/><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tiff"/><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4B5754-4628-9E42-8EF1-9BDED97C3F46}"/>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4000" kern="1200" dirty="0">
                <a:solidFill>
                  <a:srgbClr val="FFFFFF"/>
                </a:solidFill>
                <a:latin typeface="Times New Roman" panose="02020603050405020304" pitchFamily="18" charset="0"/>
                <a:cs typeface="Times New Roman" panose="02020603050405020304" pitchFamily="18" charset="0"/>
              </a:rPr>
              <a:t>Data Base Management Systems and Applications Lab</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91146E32-D663-A047-B3AB-630A6FCF0E83}"/>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FEFFFF"/>
                </a:solidFill>
                <a:latin typeface="Times New Roman" panose="02020603050405020304" pitchFamily="18" charset="0"/>
                <a:cs typeface="Times New Roman" panose="02020603050405020304" pitchFamily="18" charset="0"/>
              </a:rPr>
              <a:t>Mini Project</a:t>
            </a:r>
          </a:p>
          <a:p>
            <a:pPr indent="-228600" algn="l">
              <a:buFont typeface="Arial" panose="020B0604020202020204" pitchFamily="34" charset="0"/>
              <a:buChar char="•"/>
            </a:pPr>
            <a:r>
              <a:rPr lang="en-US" dirty="0">
                <a:solidFill>
                  <a:srgbClr val="FEFFFF"/>
                </a:solidFill>
                <a:latin typeface="Times New Roman" panose="02020603050405020304" pitchFamily="18" charset="0"/>
                <a:cs typeface="Times New Roman" panose="02020603050405020304" pitchFamily="18" charset="0"/>
              </a:rPr>
              <a:t>Team Members:</a:t>
            </a:r>
          </a:p>
          <a:p>
            <a:pPr indent="-228600" algn="l">
              <a:buFont typeface="Arial" panose="020B0604020202020204" pitchFamily="34" charset="0"/>
              <a:buChar char="•"/>
            </a:pPr>
            <a:r>
              <a:rPr lang="en-US" dirty="0">
                <a:solidFill>
                  <a:srgbClr val="FEFFFF"/>
                </a:solidFill>
                <a:latin typeface="Times New Roman" panose="02020603050405020304" pitchFamily="18" charset="0"/>
                <a:cs typeface="Times New Roman" panose="02020603050405020304" pitchFamily="18" charset="0"/>
              </a:rPr>
              <a:t>R. </a:t>
            </a:r>
            <a:r>
              <a:rPr lang="en-US" dirty="0" err="1">
                <a:solidFill>
                  <a:srgbClr val="FEFFFF"/>
                </a:solidFill>
                <a:latin typeface="Times New Roman" panose="02020603050405020304" pitchFamily="18" charset="0"/>
                <a:cs typeface="Times New Roman" panose="02020603050405020304" pitchFamily="18" charset="0"/>
              </a:rPr>
              <a:t>Varshini</a:t>
            </a:r>
            <a:endParaRPr lang="en-US" dirty="0">
              <a:solidFill>
                <a:srgbClr val="FEFFFF"/>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dirty="0">
                <a:solidFill>
                  <a:srgbClr val="FEFFFF"/>
                </a:solidFill>
                <a:latin typeface="Times New Roman" panose="02020603050405020304" pitchFamily="18" charset="0"/>
                <a:cs typeface="Times New Roman" panose="02020603050405020304" pitchFamily="18" charset="0"/>
              </a:rPr>
              <a:t>C. </a:t>
            </a:r>
            <a:r>
              <a:rPr lang="en-US" dirty="0" err="1">
                <a:solidFill>
                  <a:srgbClr val="FEFFFF"/>
                </a:solidFill>
                <a:latin typeface="Times New Roman" panose="02020603050405020304" pitchFamily="18" charset="0"/>
                <a:cs typeface="Times New Roman" panose="02020603050405020304" pitchFamily="18" charset="0"/>
              </a:rPr>
              <a:t>Subhalakshmi</a:t>
            </a:r>
            <a:endParaRPr lang="en-US" dirty="0">
              <a:solidFill>
                <a:srgbClr val="FEFFFF"/>
              </a:solidFill>
              <a:latin typeface="Times New Roman" panose="02020603050405020304" pitchFamily="18" charset="0"/>
              <a:cs typeface="Times New Roman" panose="02020603050405020304" pitchFamily="18" charset="0"/>
            </a:endParaRPr>
          </a:p>
        </p:txBody>
      </p:sp>
      <p:pic>
        <p:nvPicPr>
          <p:cNvPr id="4" name="Picture 3" descr="Background pattern&#10;&#10;Description automatically generated">
            <a:extLst>
              <a:ext uri="{FF2B5EF4-FFF2-40B4-BE49-F238E27FC236}">
                <a16:creationId xmlns:a16="http://schemas.microsoft.com/office/drawing/2014/main" id="{18AB00AE-4C33-0A40-A18F-FDB002EAB02E}"/>
              </a:ext>
            </a:extLst>
          </p:cNvPr>
          <p:cNvPicPr>
            <a:picLocks noChangeAspect="1"/>
          </p:cNvPicPr>
          <p:nvPr/>
        </p:nvPicPr>
        <p:blipFill>
          <a:blip r:embed="rId2"/>
          <a:stretch>
            <a:fillRect/>
          </a:stretch>
        </p:blipFill>
        <p:spPr>
          <a:xfrm>
            <a:off x="1" y="5657849"/>
            <a:ext cx="12191998" cy="1200151"/>
          </a:xfrm>
          <a:prstGeom prst="rect">
            <a:avLst/>
          </a:prstGeom>
        </p:spPr>
      </p:pic>
    </p:spTree>
    <p:extLst>
      <p:ext uri="{BB962C8B-B14F-4D97-AF65-F5344CB8AC3E}">
        <p14:creationId xmlns:p14="http://schemas.microsoft.com/office/powerpoint/2010/main" val="418748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24169F-44CC-E340-A90E-B9EC4BFB0FC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User View Opens To</a:t>
            </a: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3ED5F3-2956-FB4E-856A-449861E0C7FA}"/>
              </a:ext>
            </a:extLst>
          </p:cNvPr>
          <p:cNvSpPr>
            <a:spLocks noGrp="1"/>
          </p:cNvSpPr>
          <p:nvPr>
            <p:ph type="body" sz="half" idx="2"/>
          </p:nvPr>
        </p:nvSpPr>
        <p:spPr>
          <a:xfrm>
            <a:off x="1424904" y="2494450"/>
            <a:ext cx="4053545" cy="3563159"/>
          </a:xfrm>
        </p:spPr>
        <p:txBody>
          <a:bodyPr vert="horz" lIns="91440" tIns="45720" rIns="91440" bIns="45720" rtlCol="0">
            <a:normAutofit/>
          </a:bodyPr>
          <a:lstStyle/>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4 buttons to view the details of patients, doctors and blood availability.</a:t>
            </a:r>
          </a:p>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Exit button closes the application.</a:t>
            </a:r>
          </a:p>
        </p:txBody>
      </p:sp>
      <p:pic>
        <p:nvPicPr>
          <p:cNvPr id="7" name="Content Placeholder 6">
            <a:extLst>
              <a:ext uri="{FF2B5EF4-FFF2-40B4-BE49-F238E27FC236}">
                <a16:creationId xmlns:a16="http://schemas.microsoft.com/office/drawing/2014/main" id="{7C865525-A460-964C-B9D5-BCC7257C9255}"/>
              </a:ext>
            </a:extLst>
          </p:cNvPr>
          <p:cNvPicPr>
            <a:picLocks noGrp="1" noChangeAspect="1"/>
          </p:cNvPicPr>
          <p:nvPr>
            <p:ph idx="1"/>
          </p:nvPr>
        </p:nvPicPr>
        <p:blipFill>
          <a:blip r:embed="rId2"/>
          <a:srcRect/>
          <a:stretch/>
        </p:blipFill>
        <p:spPr>
          <a:xfrm>
            <a:off x="6695286" y="2215434"/>
            <a:ext cx="3740559" cy="3307809"/>
          </a:xfrm>
          <a:prstGeom prst="rect">
            <a:avLst/>
          </a:prstGeom>
        </p:spPr>
      </p:pic>
      <p:pic>
        <p:nvPicPr>
          <p:cNvPr id="5" name="Picture 4" descr="Background pattern&#10;&#10;Description automatically generated">
            <a:extLst>
              <a:ext uri="{FF2B5EF4-FFF2-40B4-BE49-F238E27FC236}">
                <a16:creationId xmlns:a16="http://schemas.microsoft.com/office/drawing/2014/main" id="{BFF26629-4877-CC40-B9F8-3088EDC3A089}"/>
              </a:ext>
            </a:extLst>
          </p:cNvPr>
          <p:cNvPicPr>
            <a:picLocks noChangeAspect="1"/>
          </p:cNvPicPr>
          <p:nvPr/>
        </p:nvPicPr>
        <p:blipFill>
          <a:blip r:embed="rId3"/>
          <a:stretch>
            <a:fillRect/>
          </a:stretch>
        </p:blipFill>
        <p:spPr>
          <a:xfrm>
            <a:off x="1" y="5772829"/>
            <a:ext cx="12191998" cy="1085171"/>
          </a:xfrm>
          <a:prstGeom prst="rect">
            <a:avLst/>
          </a:prstGeom>
        </p:spPr>
      </p:pic>
    </p:spTree>
    <p:extLst>
      <p:ext uri="{BB962C8B-B14F-4D97-AF65-F5344CB8AC3E}">
        <p14:creationId xmlns:p14="http://schemas.microsoft.com/office/powerpoint/2010/main" val="320701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24169F-44CC-E340-A90E-B9EC4BFB0FC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Patient Details</a:t>
            </a: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3ED5F3-2956-FB4E-856A-449861E0C7FA}"/>
              </a:ext>
            </a:extLst>
          </p:cNvPr>
          <p:cNvSpPr>
            <a:spLocks noGrp="1"/>
          </p:cNvSpPr>
          <p:nvPr>
            <p:ph type="body" sz="half" idx="2"/>
          </p:nvPr>
        </p:nvSpPr>
        <p:spPr>
          <a:xfrm>
            <a:off x="1424905" y="2494450"/>
            <a:ext cx="2975646" cy="3563159"/>
          </a:xfrm>
        </p:spPr>
        <p:txBody>
          <a:bodyPr vert="horz" lIns="91440" tIns="45720" rIns="91440" bIns="45720" rtlCol="0">
            <a:normAutofit/>
          </a:bodyPr>
          <a:lstStyle/>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entering the patient Id it displays the patient details in the </a:t>
            </a:r>
            <a:r>
              <a:rPr lang="en-US" sz="2400" dirty="0" err="1">
                <a:latin typeface="Times New Roman" panose="02020603050405020304" pitchFamily="18" charset="0"/>
                <a:cs typeface="Times New Roman" panose="02020603050405020304" pitchFamily="18" charset="0"/>
              </a:rPr>
              <a:t>messagebox</a:t>
            </a:r>
            <a:r>
              <a:rPr lang="en-US" sz="2400" dirty="0">
                <a:latin typeface="Times New Roman" panose="02020603050405020304" pitchFamily="18" charset="0"/>
                <a:cs typeface="Times New Roman" panose="02020603050405020304" pitchFamily="18" charset="0"/>
              </a:rPr>
              <a:t>.</a:t>
            </a:r>
          </a:p>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entered value is an invalid patient id, user not found error </a:t>
            </a:r>
            <a:r>
              <a:rPr lang="en-US" sz="2400" dirty="0" err="1">
                <a:latin typeface="Times New Roman" panose="02020603050405020304" pitchFamily="18" charset="0"/>
                <a:cs typeface="Times New Roman" panose="02020603050405020304" pitchFamily="18" charset="0"/>
              </a:rPr>
              <a:t>messagebox</a:t>
            </a:r>
            <a:r>
              <a:rPr lang="en-US" sz="2400" dirty="0">
                <a:latin typeface="Times New Roman" panose="02020603050405020304" pitchFamily="18" charset="0"/>
                <a:cs typeface="Times New Roman" panose="02020603050405020304" pitchFamily="18" charset="0"/>
              </a:rPr>
              <a:t> pops.</a:t>
            </a:r>
          </a:p>
        </p:txBody>
      </p:sp>
      <p:pic>
        <p:nvPicPr>
          <p:cNvPr id="7" name="Content Placeholder 6">
            <a:extLst>
              <a:ext uri="{FF2B5EF4-FFF2-40B4-BE49-F238E27FC236}">
                <a16:creationId xmlns:a16="http://schemas.microsoft.com/office/drawing/2014/main" id="{7C865525-A460-964C-B9D5-BCC7257C9255}"/>
              </a:ext>
            </a:extLst>
          </p:cNvPr>
          <p:cNvPicPr>
            <a:picLocks noGrp="1" noChangeAspect="1"/>
          </p:cNvPicPr>
          <p:nvPr>
            <p:ph idx="1"/>
          </p:nvPr>
        </p:nvPicPr>
        <p:blipFill>
          <a:blip r:embed="rId2"/>
          <a:srcRect/>
          <a:stretch/>
        </p:blipFill>
        <p:spPr>
          <a:xfrm>
            <a:off x="4293845" y="2357772"/>
            <a:ext cx="3577123" cy="3358219"/>
          </a:xfrm>
          <a:prstGeom prst="rect">
            <a:avLst/>
          </a:prstGeom>
        </p:spPr>
      </p:pic>
      <p:pic>
        <p:nvPicPr>
          <p:cNvPr id="5" name="Picture 4" descr="Background pattern&#10;&#10;Description automatically generated">
            <a:extLst>
              <a:ext uri="{FF2B5EF4-FFF2-40B4-BE49-F238E27FC236}">
                <a16:creationId xmlns:a16="http://schemas.microsoft.com/office/drawing/2014/main" id="{BFF26629-4877-CC40-B9F8-3088EDC3A089}"/>
              </a:ext>
            </a:extLst>
          </p:cNvPr>
          <p:cNvPicPr>
            <a:picLocks noChangeAspect="1"/>
          </p:cNvPicPr>
          <p:nvPr/>
        </p:nvPicPr>
        <p:blipFill>
          <a:blip r:embed="rId3"/>
          <a:stretch>
            <a:fillRect/>
          </a:stretch>
        </p:blipFill>
        <p:spPr>
          <a:xfrm>
            <a:off x="1" y="5772829"/>
            <a:ext cx="12191998" cy="1085171"/>
          </a:xfrm>
          <a:prstGeom prst="rect">
            <a:avLst/>
          </a:prstGeom>
        </p:spPr>
      </p:pic>
      <p:pic>
        <p:nvPicPr>
          <p:cNvPr id="13" name="Content Placeholder 6">
            <a:extLst>
              <a:ext uri="{FF2B5EF4-FFF2-40B4-BE49-F238E27FC236}">
                <a16:creationId xmlns:a16="http://schemas.microsoft.com/office/drawing/2014/main" id="{29A3A8F9-DD16-0B40-8079-A2F3A56C29C4}"/>
              </a:ext>
            </a:extLst>
          </p:cNvPr>
          <p:cNvPicPr>
            <a:picLocks noChangeAspect="1"/>
          </p:cNvPicPr>
          <p:nvPr/>
        </p:nvPicPr>
        <p:blipFill>
          <a:blip r:embed="rId4"/>
          <a:srcRect/>
          <a:stretch/>
        </p:blipFill>
        <p:spPr>
          <a:xfrm>
            <a:off x="8015288" y="2463451"/>
            <a:ext cx="3577122" cy="3139495"/>
          </a:xfrm>
          <a:prstGeom prst="rect">
            <a:avLst/>
          </a:prstGeom>
        </p:spPr>
      </p:pic>
    </p:spTree>
    <p:extLst>
      <p:ext uri="{BB962C8B-B14F-4D97-AF65-F5344CB8AC3E}">
        <p14:creationId xmlns:p14="http://schemas.microsoft.com/office/powerpoint/2010/main" val="416301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24169F-44CC-E340-A90E-B9EC4BFB0FC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Doctor Details</a:t>
            </a: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3ED5F3-2956-FB4E-856A-449861E0C7FA}"/>
              </a:ext>
            </a:extLst>
          </p:cNvPr>
          <p:cNvSpPr>
            <a:spLocks noGrp="1"/>
          </p:cNvSpPr>
          <p:nvPr>
            <p:ph type="body" sz="half" idx="2"/>
          </p:nvPr>
        </p:nvSpPr>
        <p:spPr>
          <a:xfrm>
            <a:off x="1424905" y="2494450"/>
            <a:ext cx="2975646" cy="3563159"/>
          </a:xfrm>
        </p:spPr>
        <p:txBody>
          <a:bodyPr vert="horz" lIns="91440" tIns="45720" rIns="91440" bIns="45720" rtlCol="0">
            <a:normAutofit/>
          </a:bodyPr>
          <a:lstStyle/>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entering the doctor Id it displays the doctor details in the </a:t>
            </a:r>
            <a:r>
              <a:rPr lang="en-US" sz="2400" dirty="0" err="1">
                <a:latin typeface="Times New Roman" panose="02020603050405020304" pitchFamily="18" charset="0"/>
                <a:cs typeface="Times New Roman" panose="02020603050405020304" pitchFamily="18" charset="0"/>
              </a:rPr>
              <a:t>messagebox</a:t>
            </a:r>
            <a:r>
              <a:rPr lang="en-US" sz="2400" dirty="0">
                <a:latin typeface="Times New Roman" panose="02020603050405020304" pitchFamily="18" charset="0"/>
                <a:cs typeface="Times New Roman" panose="02020603050405020304" pitchFamily="18" charset="0"/>
              </a:rPr>
              <a:t>.</a:t>
            </a:r>
          </a:p>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entered value is an invalid doctor id, user not found error </a:t>
            </a:r>
            <a:r>
              <a:rPr lang="en-US" sz="2400" dirty="0" err="1">
                <a:latin typeface="Times New Roman" panose="02020603050405020304" pitchFamily="18" charset="0"/>
                <a:cs typeface="Times New Roman" panose="02020603050405020304" pitchFamily="18" charset="0"/>
              </a:rPr>
              <a:t>messagebox</a:t>
            </a:r>
            <a:r>
              <a:rPr lang="en-US" sz="2400" dirty="0">
                <a:latin typeface="Times New Roman" panose="02020603050405020304" pitchFamily="18" charset="0"/>
                <a:cs typeface="Times New Roman" panose="02020603050405020304" pitchFamily="18" charset="0"/>
              </a:rPr>
              <a:t> pops.</a:t>
            </a:r>
          </a:p>
        </p:txBody>
      </p:sp>
      <p:pic>
        <p:nvPicPr>
          <p:cNvPr id="7" name="Content Placeholder 6">
            <a:extLst>
              <a:ext uri="{FF2B5EF4-FFF2-40B4-BE49-F238E27FC236}">
                <a16:creationId xmlns:a16="http://schemas.microsoft.com/office/drawing/2014/main" id="{7C865525-A460-964C-B9D5-BCC7257C9255}"/>
              </a:ext>
            </a:extLst>
          </p:cNvPr>
          <p:cNvPicPr>
            <a:picLocks noGrp="1" noChangeAspect="1"/>
          </p:cNvPicPr>
          <p:nvPr>
            <p:ph idx="1"/>
          </p:nvPr>
        </p:nvPicPr>
        <p:blipFill>
          <a:blip r:embed="rId2"/>
          <a:srcRect/>
          <a:stretch/>
        </p:blipFill>
        <p:spPr>
          <a:xfrm>
            <a:off x="4293845" y="2455517"/>
            <a:ext cx="3577123" cy="3162729"/>
          </a:xfrm>
          <a:prstGeom prst="rect">
            <a:avLst/>
          </a:prstGeom>
        </p:spPr>
      </p:pic>
      <p:pic>
        <p:nvPicPr>
          <p:cNvPr id="5" name="Picture 4" descr="Background pattern&#10;&#10;Description automatically generated">
            <a:extLst>
              <a:ext uri="{FF2B5EF4-FFF2-40B4-BE49-F238E27FC236}">
                <a16:creationId xmlns:a16="http://schemas.microsoft.com/office/drawing/2014/main" id="{BFF26629-4877-CC40-B9F8-3088EDC3A089}"/>
              </a:ext>
            </a:extLst>
          </p:cNvPr>
          <p:cNvPicPr>
            <a:picLocks noChangeAspect="1"/>
          </p:cNvPicPr>
          <p:nvPr/>
        </p:nvPicPr>
        <p:blipFill>
          <a:blip r:embed="rId3"/>
          <a:stretch>
            <a:fillRect/>
          </a:stretch>
        </p:blipFill>
        <p:spPr>
          <a:xfrm>
            <a:off x="1" y="5772829"/>
            <a:ext cx="12191998" cy="1085171"/>
          </a:xfrm>
          <a:prstGeom prst="rect">
            <a:avLst/>
          </a:prstGeom>
        </p:spPr>
      </p:pic>
      <p:pic>
        <p:nvPicPr>
          <p:cNvPr id="13" name="Content Placeholder 6">
            <a:extLst>
              <a:ext uri="{FF2B5EF4-FFF2-40B4-BE49-F238E27FC236}">
                <a16:creationId xmlns:a16="http://schemas.microsoft.com/office/drawing/2014/main" id="{29A3A8F9-DD16-0B40-8079-A2F3A56C29C4}"/>
              </a:ext>
            </a:extLst>
          </p:cNvPr>
          <p:cNvPicPr>
            <a:picLocks noChangeAspect="1"/>
          </p:cNvPicPr>
          <p:nvPr/>
        </p:nvPicPr>
        <p:blipFill>
          <a:blip r:embed="rId4"/>
          <a:srcRect/>
          <a:stretch/>
        </p:blipFill>
        <p:spPr>
          <a:xfrm>
            <a:off x="8026063" y="2463451"/>
            <a:ext cx="3555572" cy="3139495"/>
          </a:xfrm>
          <a:prstGeom prst="rect">
            <a:avLst/>
          </a:prstGeom>
        </p:spPr>
      </p:pic>
    </p:spTree>
    <p:extLst>
      <p:ext uri="{BB962C8B-B14F-4D97-AF65-F5344CB8AC3E}">
        <p14:creationId xmlns:p14="http://schemas.microsoft.com/office/powerpoint/2010/main" val="259207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24169F-44CC-E340-A90E-B9EC4BFB0FC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Blood Group Availability Details</a:t>
            </a: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3ED5F3-2956-FB4E-856A-449861E0C7FA}"/>
              </a:ext>
            </a:extLst>
          </p:cNvPr>
          <p:cNvSpPr>
            <a:spLocks noGrp="1"/>
          </p:cNvSpPr>
          <p:nvPr>
            <p:ph type="body" sz="half" idx="2"/>
          </p:nvPr>
        </p:nvSpPr>
        <p:spPr>
          <a:xfrm>
            <a:off x="1424905" y="2494450"/>
            <a:ext cx="2975646" cy="3563159"/>
          </a:xfrm>
        </p:spPr>
        <p:txBody>
          <a:bodyPr vert="horz" lIns="91440" tIns="45720" rIns="91440" bIns="45720" rtlCol="0">
            <a:normAutofit/>
          </a:bodyPr>
          <a:lstStyle/>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entering the blood group it displays the availability details in the </a:t>
            </a:r>
            <a:r>
              <a:rPr lang="en-US" sz="2400" dirty="0" err="1">
                <a:latin typeface="Times New Roman" panose="02020603050405020304" pitchFamily="18" charset="0"/>
                <a:cs typeface="Times New Roman" panose="02020603050405020304" pitchFamily="18" charset="0"/>
              </a:rPr>
              <a:t>messagebox</a:t>
            </a:r>
            <a:r>
              <a:rPr lang="en-US" sz="2400" dirty="0">
                <a:latin typeface="Times New Roman" panose="02020603050405020304" pitchFamily="18" charset="0"/>
                <a:cs typeface="Times New Roman" panose="02020603050405020304" pitchFamily="18" charset="0"/>
              </a:rPr>
              <a:t>.</a:t>
            </a:r>
          </a:p>
        </p:txBody>
      </p:sp>
      <p:pic>
        <p:nvPicPr>
          <p:cNvPr id="7" name="Content Placeholder 6">
            <a:extLst>
              <a:ext uri="{FF2B5EF4-FFF2-40B4-BE49-F238E27FC236}">
                <a16:creationId xmlns:a16="http://schemas.microsoft.com/office/drawing/2014/main" id="{7C865525-A460-964C-B9D5-BCC7257C9255}"/>
              </a:ext>
            </a:extLst>
          </p:cNvPr>
          <p:cNvPicPr>
            <a:picLocks noGrp="1" noChangeAspect="1"/>
          </p:cNvPicPr>
          <p:nvPr>
            <p:ph idx="1"/>
          </p:nvPr>
        </p:nvPicPr>
        <p:blipFill>
          <a:blip r:embed="rId2"/>
          <a:srcRect/>
          <a:stretch/>
        </p:blipFill>
        <p:spPr>
          <a:xfrm>
            <a:off x="4293845" y="2461130"/>
            <a:ext cx="3577123" cy="3151502"/>
          </a:xfrm>
          <a:prstGeom prst="rect">
            <a:avLst/>
          </a:prstGeom>
        </p:spPr>
      </p:pic>
      <p:pic>
        <p:nvPicPr>
          <p:cNvPr id="5" name="Picture 4" descr="Background pattern&#10;&#10;Description automatically generated">
            <a:extLst>
              <a:ext uri="{FF2B5EF4-FFF2-40B4-BE49-F238E27FC236}">
                <a16:creationId xmlns:a16="http://schemas.microsoft.com/office/drawing/2014/main" id="{BFF26629-4877-CC40-B9F8-3088EDC3A089}"/>
              </a:ext>
            </a:extLst>
          </p:cNvPr>
          <p:cNvPicPr>
            <a:picLocks noChangeAspect="1"/>
          </p:cNvPicPr>
          <p:nvPr/>
        </p:nvPicPr>
        <p:blipFill>
          <a:blip r:embed="rId3"/>
          <a:stretch>
            <a:fillRect/>
          </a:stretch>
        </p:blipFill>
        <p:spPr>
          <a:xfrm>
            <a:off x="1" y="5772829"/>
            <a:ext cx="12191998" cy="1085171"/>
          </a:xfrm>
          <a:prstGeom prst="rect">
            <a:avLst/>
          </a:prstGeom>
        </p:spPr>
      </p:pic>
      <p:pic>
        <p:nvPicPr>
          <p:cNvPr id="13" name="Content Placeholder 6">
            <a:extLst>
              <a:ext uri="{FF2B5EF4-FFF2-40B4-BE49-F238E27FC236}">
                <a16:creationId xmlns:a16="http://schemas.microsoft.com/office/drawing/2014/main" id="{29A3A8F9-DD16-0B40-8079-A2F3A56C29C4}"/>
              </a:ext>
            </a:extLst>
          </p:cNvPr>
          <p:cNvPicPr>
            <a:picLocks noChangeAspect="1"/>
          </p:cNvPicPr>
          <p:nvPr/>
        </p:nvPicPr>
        <p:blipFill>
          <a:blip r:embed="rId4"/>
          <a:srcRect/>
          <a:stretch/>
        </p:blipFill>
        <p:spPr>
          <a:xfrm>
            <a:off x="8030484" y="2463451"/>
            <a:ext cx="3546729" cy="3139495"/>
          </a:xfrm>
          <a:prstGeom prst="rect">
            <a:avLst/>
          </a:prstGeom>
        </p:spPr>
      </p:pic>
    </p:spTree>
    <p:extLst>
      <p:ext uri="{BB962C8B-B14F-4D97-AF65-F5344CB8AC3E}">
        <p14:creationId xmlns:p14="http://schemas.microsoft.com/office/powerpoint/2010/main" val="333764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Title 4">
            <a:extLst>
              <a:ext uri="{FF2B5EF4-FFF2-40B4-BE49-F238E27FC236}">
                <a16:creationId xmlns:a16="http://schemas.microsoft.com/office/drawing/2014/main" id="{8C797F64-907C-FC4A-A814-9FB8B29314A4}"/>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latin typeface="Times New Roman" panose="02020603050405020304" pitchFamily="18" charset="0"/>
                <a:cs typeface="Times New Roman" panose="02020603050405020304" pitchFamily="18" charset="0"/>
              </a:rPr>
              <a:t>Thank you</a:t>
            </a: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131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AE3E469-84F6-0142-839C-22E5B5D3595A}"/>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Hospital Management System</a:t>
            </a:r>
          </a:p>
        </p:txBody>
      </p:sp>
      <p:sp>
        <p:nvSpPr>
          <p:cNvPr id="3" name="Content Placeholder 2">
            <a:extLst>
              <a:ext uri="{FF2B5EF4-FFF2-40B4-BE49-F238E27FC236}">
                <a16:creationId xmlns:a16="http://schemas.microsoft.com/office/drawing/2014/main" id="{31FB6E97-D5C4-FB43-A206-86F52A0019E6}"/>
              </a:ext>
            </a:extLst>
          </p:cNvPr>
          <p:cNvSpPr>
            <a:spLocks noGrp="1"/>
          </p:cNvSpPr>
          <p:nvPr>
            <p:ph idx="1"/>
          </p:nvPr>
        </p:nvSpPr>
        <p:spPr>
          <a:xfrm>
            <a:off x="1367624" y="2490436"/>
            <a:ext cx="9708995" cy="3567173"/>
          </a:xfrm>
        </p:spPr>
        <p:txBody>
          <a:bodyPr anchor="ctr">
            <a:normAutofit/>
          </a:bodyPr>
          <a:lstStyle/>
          <a:p>
            <a:r>
              <a:rPr lang="en-US" sz="2000" dirty="0">
                <a:latin typeface="Times New Roman" panose="02020603050405020304" pitchFamily="18" charset="0"/>
                <a:cs typeface="Times New Roman" panose="02020603050405020304" pitchFamily="18" charset="0"/>
              </a:rPr>
              <a:t>Develop a database management system to manage a hospital. Assign unique IDs to the patients and store the relevant information under the same. You’ll have to add the patient’s name, personal details, contact number, disease name, and the treatment the patient is going through. You’ll also have to mention under which hospital department the patient is (such as cardiac, gastro, etc.).</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that, you should add information about the hospital’s doctors. A doctor can treat multiple patients, and he/she would have a unique ID as well. Doctors would also be classified in different departments.</a:t>
            </a:r>
          </a:p>
        </p:txBody>
      </p:sp>
      <p:pic>
        <p:nvPicPr>
          <p:cNvPr id="4" name="Picture 3" descr="Background pattern&#10;&#10;Description automatically generated">
            <a:extLst>
              <a:ext uri="{FF2B5EF4-FFF2-40B4-BE49-F238E27FC236}">
                <a16:creationId xmlns:a16="http://schemas.microsoft.com/office/drawing/2014/main" id="{B8C6F556-6CF4-1B44-A8A8-775EF57B84EF}"/>
              </a:ext>
            </a:extLst>
          </p:cNvPr>
          <p:cNvPicPr>
            <a:picLocks noChangeAspect="1"/>
          </p:cNvPicPr>
          <p:nvPr/>
        </p:nvPicPr>
        <p:blipFill>
          <a:blip r:embed="rId2"/>
          <a:stretch>
            <a:fillRect/>
          </a:stretch>
        </p:blipFill>
        <p:spPr>
          <a:xfrm>
            <a:off x="1" y="5657849"/>
            <a:ext cx="12191998" cy="1200151"/>
          </a:xfrm>
          <a:prstGeom prst="rect">
            <a:avLst/>
          </a:prstGeom>
        </p:spPr>
      </p:pic>
    </p:spTree>
    <p:extLst>
      <p:ext uri="{BB962C8B-B14F-4D97-AF65-F5344CB8AC3E}">
        <p14:creationId xmlns:p14="http://schemas.microsoft.com/office/powerpoint/2010/main" val="377237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D1CC3D6-93FC-0F46-B8BE-F4C02483B255}"/>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A093B439-6503-134F-ABE8-04C709C279B6}"/>
              </a:ext>
            </a:extLst>
          </p:cNvPr>
          <p:cNvSpPr>
            <a:spLocks noGrp="1"/>
          </p:cNvSpPr>
          <p:nvPr>
            <p:ph idx="1"/>
          </p:nvPr>
        </p:nvSpPr>
        <p:spPr>
          <a:xfrm>
            <a:off x="1367624" y="2490436"/>
            <a:ext cx="9708995" cy="3567173"/>
          </a:xfrm>
        </p:spPr>
        <p:txBody>
          <a:bodyPr anchor="ctr">
            <a:normAutofit/>
          </a:bodyPr>
          <a:lstStyle/>
          <a:p>
            <a:r>
              <a:rPr lang="en-US" sz="2400">
                <a:latin typeface="Times New Roman" panose="02020603050405020304" pitchFamily="18" charset="0"/>
                <a:cs typeface="Times New Roman" panose="02020603050405020304" pitchFamily="18" charset="0"/>
              </a:rPr>
              <a:t>To develop a hospital database that can insert, delete and update doctor and patient details on authorized entry.</a:t>
            </a:r>
          </a:p>
          <a:p>
            <a:r>
              <a:rPr lang="en-US" sz="2400">
                <a:latin typeface="Times New Roman" panose="02020603050405020304" pitchFamily="18" charset="0"/>
                <a:cs typeface="Times New Roman" panose="02020603050405020304" pitchFamily="18" charset="0"/>
              </a:rPr>
              <a:t>Links the patient details to the doctor details.</a:t>
            </a:r>
          </a:p>
          <a:p>
            <a:r>
              <a:rPr lang="en-US" sz="2400">
                <a:latin typeface="Times New Roman" panose="02020603050405020304" pitchFamily="18" charset="0"/>
                <a:cs typeface="Times New Roman" panose="02020603050405020304" pitchFamily="18" charset="0"/>
              </a:rPr>
              <a:t>Allows us to check the availability of blood.</a:t>
            </a:r>
          </a:p>
          <a:p>
            <a:r>
              <a:rPr lang="en-US" sz="2400">
                <a:latin typeface="Times New Roman" panose="02020603050405020304" pitchFamily="18" charset="0"/>
                <a:cs typeface="Times New Roman" panose="02020603050405020304" pitchFamily="18" charset="0"/>
              </a:rPr>
              <a:t>Display doctor and patient details on entry of the specific id.</a:t>
            </a:r>
          </a:p>
        </p:txBody>
      </p:sp>
      <p:pic>
        <p:nvPicPr>
          <p:cNvPr id="4" name="Picture 3" descr="Background pattern&#10;&#10;Description automatically generated">
            <a:extLst>
              <a:ext uri="{FF2B5EF4-FFF2-40B4-BE49-F238E27FC236}">
                <a16:creationId xmlns:a16="http://schemas.microsoft.com/office/drawing/2014/main" id="{2FDA48C7-516A-CE49-B7DA-CCB3B7236D97}"/>
              </a:ext>
            </a:extLst>
          </p:cNvPr>
          <p:cNvPicPr>
            <a:picLocks noChangeAspect="1"/>
          </p:cNvPicPr>
          <p:nvPr/>
        </p:nvPicPr>
        <p:blipFill>
          <a:blip r:embed="rId2"/>
          <a:stretch>
            <a:fillRect/>
          </a:stretch>
        </p:blipFill>
        <p:spPr>
          <a:xfrm>
            <a:off x="1" y="5657849"/>
            <a:ext cx="12191998" cy="1200151"/>
          </a:xfrm>
          <a:prstGeom prst="rect">
            <a:avLst/>
          </a:prstGeom>
        </p:spPr>
      </p:pic>
    </p:spTree>
    <p:extLst>
      <p:ext uri="{BB962C8B-B14F-4D97-AF65-F5344CB8AC3E}">
        <p14:creationId xmlns:p14="http://schemas.microsoft.com/office/powerpoint/2010/main" val="293875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D1CC3D6-93FC-0F46-B8BE-F4C02483B25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ER Diagram</a:t>
            </a:r>
          </a:p>
        </p:txBody>
      </p:sp>
      <p:pic>
        <p:nvPicPr>
          <p:cNvPr id="4" name="Picture 3" descr="Background pattern&#10;&#10;Description automatically generated">
            <a:extLst>
              <a:ext uri="{FF2B5EF4-FFF2-40B4-BE49-F238E27FC236}">
                <a16:creationId xmlns:a16="http://schemas.microsoft.com/office/drawing/2014/main" id="{2FDA48C7-516A-CE49-B7DA-CCB3B7236D97}"/>
              </a:ext>
            </a:extLst>
          </p:cNvPr>
          <p:cNvPicPr>
            <a:picLocks noChangeAspect="1"/>
          </p:cNvPicPr>
          <p:nvPr/>
        </p:nvPicPr>
        <p:blipFill>
          <a:blip r:embed="rId2"/>
          <a:stretch>
            <a:fillRect/>
          </a:stretch>
        </p:blipFill>
        <p:spPr>
          <a:xfrm>
            <a:off x="1" y="5657849"/>
            <a:ext cx="12191998" cy="1200151"/>
          </a:xfrm>
          <a:prstGeom prst="rect">
            <a:avLst/>
          </a:prstGeom>
        </p:spPr>
      </p:pic>
      <p:pic>
        <p:nvPicPr>
          <p:cNvPr id="8" name="Content Placeholder 7" descr="Diagram&#10;&#10;Description automatically generated">
            <a:extLst>
              <a:ext uri="{FF2B5EF4-FFF2-40B4-BE49-F238E27FC236}">
                <a16:creationId xmlns:a16="http://schemas.microsoft.com/office/drawing/2014/main" id="{564FEC0F-660F-B94B-86C4-4F0C15890A78}"/>
              </a:ext>
            </a:extLst>
          </p:cNvPr>
          <p:cNvPicPr>
            <a:picLocks noGrp="1" noChangeAspect="1"/>
          </p:cNvPicPr>
          <p:nvPr>
            <p:ph idx="1"/>
          </p:nvPr>
        </p:nvPicPr>
        <p:blipFill>
          <a:blip r:embed="rId3"/>
          <a:stretch>
            <a:fillRect/>
          </a:stretch>
        </p:blipFill>
        <p:spPr>
          <a:xfrm>
            <a:off x="3217596" y="1825625"/>
            <a:ext cx="5756808" cy="4351338"/>
          </a:xfrm>
        </p:spPr>
      </p:pic>
    </p:spTree>
    <p:extLst>
      <p:ext uri="{BB962C8B-B14F-4D97-AF65-F5344CB8AC3E}">
        <p14:creationId xmlns:p14="http://schemas.microsoft.com/office/powerpoint/2010/main" val="272852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24169F-44CC-E340-A90E-B9EC4BFB0FC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Functions in the application</a:t>
            </a:r>
          </a:p>
        </p:txBody>
      </p:sp>
      <p:sp>
        <p:nvSpPr>
          <p:cNvPr id="4" name="Text Placeholder 3">
            <a:extLst>
              <a:ext uri="{FF2B5EF4-FFF2-40B4-BE49-F238E27FC236}">
                <a16:creationId xmlns:a16="http://schemas.microsoft.com/office/drawing/2014/main" id="{8A3ED5F3-2956-FB4E-856A-449861E0C7FA}"/>
              </a:ext>
            </a:extLst>
          </p:cNvPr>
          <p:cNvSpPr>
            <a:spLocks noGrp="1"/>
          </p:cNvSpPr>
          <p:nvPr>
            <p:ph type="body" sz="half" idx="2"/>
          </p:nvPr>
        </p:nvSpPr>
        <p:spPr>
          <a:xfrm>
            <a:off x="1354273" y="2354089"/>
            <a:ext cx="3687286" cy="3563159"/>
          </a:xfrm>
        </p:spPr>
        <p:txBody>
          <a:bodyPr vert="horz" lIns="91440" tIns="45720" rIns="91440" bIns="45720" rtlCol="0">
            <a:normAutofit lnSpcReduction="10000"/>
          </a:bodyPr>
          <a:lstStyle/>
          <a:p>
            <a:pPr marL="285750" indent="-228600">
              <a:buFont typeface="Arial" panose="020B0604020202020204" pitchFamily="34" charset="0"/>
              <a:buChar char="•"/>
            </a:pPr>
            <a:r>
              <a:rPr lang="en-US" sz="2000" dirty="0"/>
              <a:t>Admin view</a:t>
            </a:r>
          </a:p>
          <a:p>
            <a:pPr marL="285750" indent="-228600">
              <a:buFont typeface="Arial" panose="020B0604020202020204" pitchFamily="34" charset="0"/>
              <a:buChar char="•"/>
            </a:pPr>
            <a:r>
              <a:rPr lang="en-US" sz="2000" dirty="0"/>
              <a:t>Admin can enter doctor, patient and blood availability details through this view.</a:t>
            </a:r>
          </a:p>
          <a:p>
            <a:pPr marL="285750" indent="-228600">
              <a:buFont typeface="Arial" panose="020B0604020202020204" pitchFamily="34" charset="0"/>
              <a:buChar char="•"/>
            </a:pPr>
            <a:r>
              <a:rPr lang="en-US" sz="2000" dirty="0"/>
              <a:t>User view</a:t>
            </a:r>
          </a:p>
          <a:p>
            <a:pPr marL="285750" indent="-228600">
              <a:buFont typeface="Arial" panose="020B0604020202020204" pitchFamily="34" charset="0"/>
              <a:buChar char="•"/>
            </a:pPr>
            <a:r>
              <a:rPr lang="en-US" sz="2000" dirty="0"/>
              <a:t>User can view the same details through this view.</a:t>
            </a:r>
          </a:p>
          <a:p>
            <a:pPr marL="285750" indent="-228600">
              <a:buFont typeface="Arial" panose="020B0604020202020204" pitchFamily="34" charset="0"/>
              <a:buChar char="•"/>
            </a:pPr>
            <a:r>
              <a:rPr lang="en-US" sz="2000" dirty="0"/>
              <a:t>When the user id and password is invalid, user not found error pops up in a message box.</a:t>
            </a:r>
          </a:p>
          <a:p>
            <a:pPr marL="57150"/>
            <a:endParaRPr lang="en-US" sz="2000" dirty="0"/>
          </a:p>
        </p:txBody>
      </p:sp>
      <p:pic>
        <p:nvPicPr>
          <p:cNvPr id="7" name="Content Placeholder 6" descr="Diagram&#10;&#10;Description automatically generated">
            <a:extLst>
              <a:ext uri="{FF2B5EF4-FFF2-40B4-BE49-F238E27FC236}">
                <a16:creationId xmlns:a16="http://schemas.microsoft.com/office/drawing/2014/main" id="{7C865525-A460-964C-B9D5-BCC7257C9255}"/>
              </a:ext>
            </a:extLst>
          </p:cNvPr>
          <p:cNvPicPr>
            <a:picLocks noGrp="1" noChangeAspect="1"/>
          </p:cNvPicPr>
          <p:nvPr>
            <p:ph idx="1"/>
          </p:nvPr>
        </p:nvPicPr>
        <p:blipFill>
          <a:blip r:embed="rId2"/>
          <a:stretch>
            <a:fillRect/>
          </a:stretch>
        </p:blipFill>
        <p:spPr>
          <a:xfrm>
            <a:off x="4925980" y="2208098"/>
            <a:ext cx="4037815" cy="3563372"/>
          </a:xfrm>
          <a:prstGeom prst="rect">
            <a:avLst/>
          </a:prstGeom>
        </p:spPr>
      </p:pic>
      <p:pic>
        <p:nvPicPr>
          <p:cNvPr id="5" name="Picture 4" descr="Background pattern&#10;&#10;Description automatically generated">
            <a:extLst>
              <a:ext uri="{FF2B5EF4-FFF2-40B4-BE49-F238E27FC236}">
                <a16:creationId xmlns:a16="http://schemas.microsoft.com/office/drawing/2014/main" id="{BFF26629-4877-CC40-B9F8-3088EDC3A089}"/>
              </a:ext>
            </a:extLst>
          </p:cNvPr>
          <p:cNvPicPr>
            <a:picLocks noChangeAspect="1"/>
          </p:cNvPicPr>
          <p:nvPr/>
        </p:nvPicPr>
        <p:blipFill>
          <a:blip r:embed="rId3"/>
          <a:stretch>
            <a:fillRect/>
          </a:stretch>
        </p:blipFill>
        <p:spPr>
          <a:xfrm>
            <a:off x="1" y="5657849"/>
            <a:ext cx="12191998" cy="1200151"/>
          </a:xfrm>
          <a:prstGeom prst="rect">
            <a:avLst/>
          </a:prstGeom>
        </p:spPr>
      </p:pic>
      <p:pic>
        <p:nvPicPr>
          <p:cNvPr id="30" name="Content Placeholder 6">
            <a:extLst>
              <a:ext uri="{FF2B5EF4-FFF2-40B4-BE49-F238E27FC236}">
                <a16:creationId xmlns:a16="http://schemas.microsoft.com/office/drawing/2014/main" id="{50030F36-646F-0248-9022-6EC03241D923}"/>
              </a:ext>
            </a:extLst>
          </p:cNvPr>
          <p:cNvPicPr>
            <a:picLocks noChangeAspect="1"/>
          </p:cNvPicPr>
          <p:nvPr/>
        </p:nvPicPr>
        <p:blipFill>
          <a:blip r:embed="rId4"/>
          <a:srcRect/>
          <a:stretch/>
        </p:blipFill>
        <p:spPr>
          <a:xfrm>
            <a:off x="7929617" y="2220896"/>
            <a:ext cx="4037815" cy="3473737"/>
          </a:xfrm>
          <a:prstGeom prst="rect">
            <a:avLst/>
          </a:prstGeom>
        </p:spPr>
      </p:pic>
    </p:spTree>
    <p:extLst>
      <p:ext uri="{BB962C8B-B14F-4D97-AF65-F5344CB8AC3E}">
        <p14:creationId xmlns:p14="http://schemas.microsoft.com/office/powerpoint/2010/main" val="16906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24169F-44CC-E340-A90E-B9EC4BFB0FC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Admin View Opens To</a:t>
            </a:r>
          </a:p>
        </p:txBody>
      </p:sp>
      <p:sp>
        <p:nvSpPr>
          <p:cNvPr id="4" name="Text Placeholder 3">
            <a:extLst>
              <a:ext uri="{FF2B5EF4-FFF2-40B4-BE49-F238E27FC236}">
                <a16:creationId xmlns:a16="http://schemas.microsoft.com/office/drawing/2014/main" id="{8A3ED5F3-2956-FB4E-856A-449861E0C7FA}"/>
              </a:ext>
            </a:extLst>
          </p:cNvPr>
          <p:cNvSpPr>
            <a:spLocks noGrp="1"/>
          </p:cNvSpPr>
          <p:nvPr>
            <p:ph type="body" sz="half" idx="2"/>
          </p:nvPr>
        </p:nvSpPr>
        <p:spPr>
          <a:xfrm>
            <a:off x="1424904" y="2494450"/>
            <a:ext cx="4053545" cy="3563159"/>
          </a:xfrm>
        </p:spPr>
        <p:txBody>
          <a:bodyPr vert="horz" lIns="91440" tIns="45720" rIns="91440" bIns="45720" rtlCol="0">
            <a:normAutofit/>
          </a:bodyPr>
          <a:lstStyle/>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Buttons that allows the admin to enter new doctor, patient and blood availability. </a:t>
            </a:r>
          </a:p>
        </p:txBody>
      </p:sp>
      <p:pic>
        <p:nvPicPr>
          <p:cNvPr id="7" name="Content Placeholder 6">
            <a:extLst>
              <a:ext uri="{FF2B5EF4-FFF2-40B4-BE49-F238E27FC236}">
                <a16:creationId xmlns:a16="http://schemas.microsoft.com/office/drawing/2014/main" id="{7C865525-A460-964C-B9D5-BCC7257C9255}"/>
              </a:ext>
            </a:extLst>
          </p:cNvPr>
          <p:cNvPicPr>
            <a:picLocks noGrp="1" noChangeAspect="1"/>
          </p:cNvPicPr>
          <p:nvPr>
            <p:ph idx="1"/>
          </p:nvPr>
        </p:nvPicPr>
        <p:blipFill>
          <a:blip r:embed="rId2"/>
          <a:srcRect/>
          <a:stretch/>
        </p:blipFill>
        <p:spPr>
          <a:xfrm>
            <a:off x="6463975" y="2354089"/>
            <a:ext cx="4011460" cy="3563372"/>
          </a:xfrm>
          <a:prstGeom prst="rect">
            <a:avLst/>
          </a:prstGeom>
        </p:spPr>
      </p:pic>
      <p:pic>
        <p:nvPicPr>
          <p:cNvPr id="5" name="Picture 4" descr="Background pattern&#10;&#10;Description automatically generated">
            <a:extLst>
              <a:ext uri="{FF2B5EF4-FFF2-40B4-BE49-F238E27FC236}">
                <a16:creationId xmlns:a16="http://schemas.microsoft.com/office/drawing/2014/main" id="{BFF26629-4877-CC40-B9F8-3088EDC3A089}"/>
              </a:ext>
            </a:extLst>
          </p:cNvPr>
          <p:cNvPicPr>
            <a:picLocks noChangeAspect="1"/>
          </p:cNvPicPr>
          <p:nvPr/>
        </p:nvPicPr>
        <p:blipFill>
          <a:blip r:embed="rId3"/>
          <a:stretch>
            <a:fillRect/>
          </a:stretch>
        </p:blipFill>
        <p:spPr>
          <a:xfrm>
            <a:off x="1" y="5657849"/>
            <a:ext cx="12191998" cy="1200151"/>
          </a:xfrm>
          <a:prstGeom prst="rect">
            <a:avLst/>
          </a:prstGeom>
        </p:spPr>
      </p:pic>
    </p:spTree>
    <p:extLst>
      <p:ext uri="{BB962C8B-B14F-4D97-AF65-F5344CB8AC3E}">
        <p14:creationId xmlns:p14="http://schemas.microsoft.com/office/powerpoint/2010/main" val="297808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24169F-44CC-E340-A90E-B9EC4BFB0FC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New Patient Entry</a:t>
            </a:r>
          </a:p>
        </p:txBody>
      </p:sp>
      <p:sp>
        <p:nvSpPr>
          <p:cNvPr id="4" name="Text Placeholder 3">
            <a:extLst>
              <a:ext uri="{FF2B5EF4-FFF2-40B4-BE49-F238E27FC236}">
                <a16:creationId xmlns:a16="http://schemas.microsoft.com/office/drawing/2014/main" id="{8A3ED5F3-2956-FB4E-856A-449861E0C7FA}"/>
              </a:ext>
            </a:extLst>
          </p:cNvPr>
          <p:cNvSpPr>
            <a:spLocks noGrp="1"/>
          </p:cNvSpPr>
          <p:nvPr>
            <p:ph type="body" sz="half" idx="2"/>
          </p:nvPr>
        </p:nvSpPr>
        <p:spPr>
          <a:xfrm>
            <a:off x="1115297" y="2511154"/>
            <a:ext cx="2811224" cy="3563159"/>
          </a:xfrm>
        </p:spPr>
        <p:txBody>
          <a:bodyPr vert="horz" lIns="91440" tIns="45720" rIns="91440" bIns="45720" rtlCol="0">
            <a:normAutofit fontScale="92500"/>
          </a:bodyPr>
          <a:lstStyle/>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clicking enter the given entries are entered in the table.</a:t>
            </a:r>
          </a:p>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entry is successful a success </a:t>
            </a:r>
            <a:r>
              <a:rPr lang="en-US" sz="2400" dirty="0" err="1">
                <a:latin typeface="Times New Roman" panose="02020603050405020304" pitchFamily="18" charset="0"/>
                <a:cs typeface="Times New Roman" panose="02020603050405020304" pitchFamily="18" charset="0"/>
              </a:rPr>
              <a:t>messagebox</a:t>
            </a:r>
            <a:r>
              <a:rPr lang="en-US" sz="2400" dirty="0">
                <a:latin typeface="Times New Roman" panose="02020603050405020304" pitchFamily="18" charset="0"/>
                <a:cs typeface="Times New Roman" panose="02020603050405020304" pitchFamily="18" charset="0"/>
              </a:rPr>
              <a:t> pops.</a:t>
            </a:r>
          </a:p>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all the entries are not given error message pops.</a:t>
            </a:r>
          </a:p>
        </p:txBody>
      </p:sp>
      <p:pic>
        <p:nvPicPr>
          <p:cNvPr id="5" name="Picture 4" descr="Background pattern&#10;&#10;Description automatically generated">
            <a:extLst>
              <a:ext uri="{FF2B5EF4-FFF2-40B4-BE49-F238E27FC236}">
                <a16:creationId xmlns:a16="http://schemas.microsoft.com/office/drawing/2014/main" id="{BFF26629-4877-CC40-B9F8-3088EDC3A089}"/>
              </a:ext>
            </a:extLst>
          </p:cNvPr>
          <p:cNvPicPr>
            <a:picLocks noChangeAspect="1"/>
          </p:cNvPicPr>
          <p:nvPr/>
        </p:nvPicPr>
        <p:blipFill>
          <a:blip r:embed="rId2"/>
          <a:stretch>
            <a:fillRect/>
          </a:stretch>
        </p:blipFill>
        <p:spPr>
          <a:xfrm>
            <a:off x="1" y="6020256"/>
            <a:ext cx="12191998" cy="837744"/>
          </a:xfrm>
          <a:prstGeom prst="rect">
            <a:avLst/>
          </a:prstGeom>
        </p:spPr>
      </p:pic>
      <p:pic>
        <p:nvPicPr>
          <p:cNvPr id="13" name="Content Placeholder 6">
            <a:extLst>
              <a:ext uri="{FF2B5EF4-FFF2-40B4-BE49-F238E27FC236}">
                <a16:creationId xmlns:a16="http://schemas.microsoft.com/office/drawing/2014/main" id="{2A428E8C-9630-EF46-A81B-960D3EC7AAB8}"/>
              </a:ext>
            </a:extLst>
          </p:cNvPr>
          <p:cNvPicPr>
            <a:picLocks noChangeAspect="1"/>
          </p:cNvPicPr>
          <p:nvPr/>
        </p:nvPicPr>
        <p:blipFill>
          <a:blip r:embed="rId3"/>
          <a:srcRect/>
          <a:stretch/>
        </p:blipFill>
        <p:spPr>
          <a:xfrm>
            <a:off x="3770230" y="2348401"/>
            <a:ext cx="4008123" cy="3725912"/>
          </a:xfrm>
          <a:prstGeom prst="rect">
            <a:avLst/>
          </a:prstGeom>
        </p:spPr>
      </p:pic>
      <p:pic>
        <p:nvPicPr>
          <p:cNvPr id="9" name="Content Placeholder 8" descr="A picture containing table&#10;&#10;Description automatically generated">
            <a:extLst>
              <a:ext uri="{FF2B5EF4-FFF2-40B4-BE49-F238E27FC236}">
                <a16:creationId xmlns:a16="http://schemas.microsoft.com/office/drawing/2014/main" id="{AA0AF338-F66E-CF4A-8EAE-5F7DCBB28FC6}"/>
              </a:ext>
            </a:extLst>
          </p:cNvPr>
          <p:cNvPicPr>
            <a:picLocks noGrp="1" noChangeAspect="1"/>
          </p:cNvPicPr>
          <p:nvPr>
            <p:ph idx="1"/>
          </p:nvPr>
        </p:nvPicPr>
        <p:blipFill>
          <a:blip r:embed="rId4"/>
          <a:stretch>
            <a:fillRect/>
          </a:stretch>
        </p:blipFill>
        <p:spPr>
          <a:xfrm>
            <a:off x="7778353" y="2329017"/>
            <a:ext cx="3768987" cy="3764680"/>
          </a:xfrm>
        </p:spPr>
      </p:pic>
    </p:spTree>
    <p:extLst>
      <p:ext uri="{BB962C8B-B14F-4D97-AF65-F5344CB8AC3E}">
        <p14:creationId xmlns:p14="http://schemas.microsoft.com/office/powerpoint/2010/main" val="245242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24169F-44CC-E340-A90E-B9EC4BFB0FC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New Doctor Entry</a:t>
            </a:r>
          </a:p>
        </p:txBody>
      </p:sp>
      <p:sp>
        <p:nvSpPr>
          <p:cNvPr id="4" name="Text Placeholder 3">
            <a:extLst>
              <a:ext uri="{FF2B5EF4-FFF2-40B4-BE49-F238E27FC236}">
                <a16:creationId xmlns:a16="http://schemas.microsoft.com/office/drawing/2014/main" id="{8A3ED5F3-2956-FB4E-856A-449861E0C7FA}"/>
              </a:ext>
            </a:extLst>
          </p:cNvPr>
          <p:cNvSpPr>
            <a:spLocks noGrp="1"/>
          </p:cNvSpPr>
          <p:nvPr>
            <p:ph type="body" sz="half" idx="2"/>
          </p:nvPr>
        </p:nvSpPr>
        <p:spPr>
          <a:xfrm>
            <a:off x="1424904" y="2494450"/>
            <a:ext cx="4053545" cy="3563159"/>
          </a:xfrm>
        </p:spPr>
        <p:txBody>
          <a:bodyPr vert="horz" lIns="91440" tIns="45720" rIns="91440" bIns="45720" rtlCol="0">
            <a:normAutofit/>
          </a:bodyPr>
          <a:lstStyle/>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clicking enter the given entries about the new doctor are entered in the table.</a:t>
            </a:r>
          </a:p>
        </p:txBody>
      </p:sp>
      <p:pic>
        <p:nvPicPr>
          <p:cNvPr id="7" name="Content Placeholder 6">
            <a:extLst>
              <a:ext uri="{FF2B5EF4-FFF2-40B4-BE49-F238E27FC236}">
                <a16:creationId xmlns:a16="http://schemas.microsoft.com/office/drawing/2014/main" id="{7C865525-A460-964C-B9D5-BCC7257C9255}"/>
              </a:ext>
            </a:extLst>
          </p:cNvPr>
          <p:cNvPicPr>
            <a:picLocks noGrp="1" noChangeAspect="1"/>
          </p:cNvPicPr>
          <p:nvPr>
            <p:ph idx="1"/>
          </p:nvPr>
        </p:nvPicPr>
        <p:blipFill>
          <a:blip r:embed="rId2"/>
          <a:srcRect/>
          <a:stretch/>
        </p:blipFill>
        <p:spPr>
          <a:xfrm>
            <a:off x="6495336" y="2378077"/>
            <a:ext cx="4385930" cy="3302948"/>
          </a:xfrm>
          <a:prstGeom prst="rect">
            <a:avLst/>
          </a:prstGeom>
        </p:spPr>
      </p:pic>
      <p:pic>
        <p:nvPicPr>
          <p:cNvPr id="5" name="Picture 4" descr="Background pattern&#10;&#10;Description automatically generated">
            <a:extLst>
              <a:ext uri="{FF2B5EF4-FFF2-40B4-BE49-F238E27FC236}">
                <a16:creationId xmlns:a16="http://schemas.microsoft.com/office/drawing/2014/main" id="{BFF26629-4877-CC40-B9F8-3088EDC3A089}"/>
              </a:ext>
            </a:extLst>
          </p:cNvPr>
          <p:cNvPicPr>
            <a:picLocks noChangeAspect="1"/>
          </p:cNvPicPr>
          <p:nvPr/>
        </p:nvPicPr>
        <p:blipFill>
          <a:blip r:embed="rId3"/>
          <a:stretch>
            <a:fillRect/>
          </a:stretch>
        </p:blipFill>
        <p:spPr>
          <a:xfrm>
            <a:off x="1" y="5772829"/>
            <a:ext cx="12191998" cy="1085171"/>
          </a:xfrm>
          <a:prstGeom prst="rect">
            <a:avLst/>
          </a:prstGeom>
        </p:spPr>
      </p:pic>
    </p:spTree>
    <p:extLst>
      <p:ext uri="{BB962C8B-B14F-4D97-AF65-F5344CB8AC3E}">
        <p14:creationId xmlns:p14="http://schemas.microsoft.com/office/powerpoint/2010/main" val="120218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624169F-44CC-E340-A90E-B9EC4BFB0FC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Blood Availability Update</a:t>
            </a: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3ED5F3-2956-FB4E-856A-449861E0C7FA}"/>
              </a:ext>
            </a:extLst>
          </p:cNvPr>
          <p:cNvSpPr>
            <a:spLocks noGrp="1"/>
          </p:cNvSpPr>
          <p:nvPr>
            <p:ph type="body" sz="half" idx="2"/>
          </p:nvPr>
        </p:nvSpPr>
        <p:spPr>
          <a:xfrm>
            <a:off x="1424904" y="2494450"/>
            <a:ext cx="4053545" cy="3563159"/>
          </a:xfrm>
        </p:spPr>
        <p:txBody>
          <a:bodyPr vert="horz" lIns="91440" tIns="45720" rIns="91440" bIns="45720" rtlCol="0">
            <a:normAutofit/>
          </a:bodyPr>
          <a:lstStyle/>
          <a:p>
            <a:pPr marL="285750"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clicking enter the given entries about the particular blood group is updated in the table in the database.</a:t>
            </a:r>
          </a:p>
        </p:txBody>
      </p:sp>
      <p:pic>
        <p:nvPicPr>
          <p:cNvPr id="7" name="Content Placeholder 6">
            <a:extLst>
              <a:ext uri="{FF2B5EF4-FFF2-40B4-BE49-F238E27FC236}">
                <a16:creationId xmlns:a16="http://schemas.microsoft.com/office/drawing/2014/main" id="{7C865525-A460-964C-B9D5-BCC7257C9255}"/>
              </a:ext>
            </a:extLst>
          </p:cNvPr>
          <p:cNvPicPr>
            <a:picLocks noGrp="1" noChangeAspect="1"/>
          </p:cNvPicPr>
          <p:nvPr>
            <p:ph idx="1"/>
          </p:nvPr>
        </p:nvPicPr>
        <p:blipFill>
          <a:blip r:embed="rId2"/>
          <a:srcRect/>
          <a:stretch/>
        </p:blipFill>
        <p:spPr>
          <a:xfrm>
            <a:off x="6610667" y="2421549"/>
            <a:ext cx="3795925" cy="3302948"/>
          </a:xfrm>
          <a:prstGeom prst="rect">
            <a:avLst/>
          </a:prstGeom>
        </p:spPr>
      </p:pic>
      <p:pic>
        <p:nvPicPr>
          <p:cNvPr id="5" name="Picture 4" descr="Background pattern&#10;&#10;Description automatically generated">
            <a:extLst>
              <a:ext uri="{FF2B5EF4-FFF2-40B4-BE49-F238E27FC236}">
                <a16:creationId xmlns:a16="http://schemas.microsoft.com/office/drawing/2014/main" id="{BFF26629-4877-CC40-B9F8-3088EDC3A089}"/>
              </a:ext>
            </a:extLst>
          </p:cNvPr>
          <p:cNvPicPr>
            <a:picLocks noChangeAspect="1"/>
          </p:cNvPicPr>
          <p:nvPr/>
        </p:nvPicPr>
        <p:blipFill>
          <a:blip r:embed="rId3"/>
          <a:stretch>
            <a:fillRect/>
          </a:stretch>
        </p:blipFill>
        <p:spPr>
          <a:xfrm>
            <a:off x="1" y="5772829"/>
            <a:ext cx="12191998" cy="1085171"/>
          </a:xfrm>
          <a:prstGeom prst="rect">
            <a:avLst/>
          </a:prstGeom>
        </p:spPr>
      </p:pic>
    </p:spTree>
    <p:extLst>
      <p:ext uri="{BB962C8B-B14F-4D97-AF65-F5344CB8AC3E}">
        <p14:creationId xmlns:p14="http://schemas.microsoft.com/office/powerpoint/2010/main" val="2686038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446</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Data Base Management Systems and Applications Lab</vt:lpstr>
      <vt:lpstr>Hospital Management System</vt:lpstr>
      <vt:lpstr>Scope</vt:lpstr>
      <vt:lpstr>ER Diagram</vt:lpstr>
      <vt:lpstr>Functions in the application</vt:lpstr>
      <vt:lpstr>Admin View Opens To</vt:lpstr>
      <vt:lpstr>New Patient Entry</vt:lpstr>
      <vt:lpstr>New Doctor Entry</vt:lpstr>
      <vt:lpstr>Blood Availability Update</vt:lpstr>
      <vt:lpstr>User View Opens To</vt:lpstr>
      <vt:lpstr>Patient Details</vt:lpstr>
      <vt:lpstr>Doctor Details</vt:lpstr>
      <vt:lpstr>Blood Group Availability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Systems and Applications Lab</dc:title>
  <dc:creator>Subhalakshmi</dc:creator>
  <cp:lastModifiedBy>Subhalakshmi</cp:lastModifiedBy>
  <cp:revision>4</cp:revision>
  <dcterms:created xsi:type="dcterms:W3CDTF">2022-01-04T17:16:08Z</dcterms:created>
  <dcterms:modified xsi:type="dcterms:W3CDTF">2022-01-05T06:30:47Z</dcterms:modified>
</cp:coreProperties>
</file>