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025" r:id="rId1"/>
  </p:sldMasterIdLst>
  <p:notesMasterIdLst>
    <p:notesMasterId r:id="rId16"/>
  </p:notesMasterIdLst>
  <p:sldIdLst>
    <p:sldId id="256" r:id="rId2"/>
    <p:sldId id="257" r:id="rId3"/>
    <p:sldId id="350" r:id="rId4"/>
    <p:sldId id="259" r:id="rId5"/>
    <p:sldId id="258" r:id="rId6"/>
    <p:sldId id="351" r:id="rId7"/>
    <p:sldId id="260" r:id="rId8"/>
    <p:sldId id="261" r:id="rId9"/>
    <p:sldId id="352" r:id="rId10"/>
    <p:sldId id="353" r:id="rId11"/>
    <p:sldId id="266" r:id="rId12"/>
    <p:sldId id="354" r:id="rId13"/>
    <p:sldId id="349" r:id="rId14"/>
    <p:sldId id="265" r:id="rId15"/>
  </p:sldIdLst>
  <p:sldSz cx="9144000" cy="5143500" type="screen16x9"/>
  <p:notesSz cx="6858000" cy="9144000"/>
  <p:embeddedFontLst>
    <p:embeddedFont>
      <p:font typeface="Crimson Text" panose="020B0604020202020204" charset="0"/>
      <p:regular r:id="rId17"/>
      <p:bold r:id="rId18"/>
      <p:italic r:id="rId19"/>
      <p:boldItalic r:id="rId20"/>
    </p:embeddedFont>
    <p:embeddedFont>
      <p:font typeface="Garamond" panose="02020404030301010803" pitchFamily="18" charset="0"/>
      <p:regular r:id="rId21"/>
      <p:bold r:id="rId22"/>
      <p: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Vidaloka" panose="020B0604020202020204" charset="0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212CDB-6E06-42A3-90AE-92D02A3E57BE}">
  <a:tblStyle styleId="{24212CDB-6E06-42A3-90AE-92D02A3E5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7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7a9a8b4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7a9a8b4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541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926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806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906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2324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049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23419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4062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904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52961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358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6794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674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029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5552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25409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77989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3084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813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2254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80130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436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543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017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643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2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27" r:id="rId2"/>
    <p:sldLayoutId id="2147484028" r:id="rId3"/>
    <p:sldLayoutId id="2147484029" r:id="rId4"/>
    <p:sldLayoutId id="2147484030" r:id="rId5"/>
    <p:sldLayoutId id="2147484031" r:id="rId6"/>
    <p:sldLayoutId id="2147484032" r:id="rId7"/>
    <p:sldLayoutId id="2147484033" r:id="rId8"/>
    <p:sldLayoutId id="2147484034" r:id="rId9"/>
    <p:sldLayoutId id="2147484035" r:id="rId10"/>
    <p:sldLayoutId id="2147484036" r:id="rId11"/>
    <p:sldLayoutId id="2147484037" r:id="rId12"/>
    <p:sldLayoutId id="2147484038" r:id="rId13"/>
    <p:sldLayoutId id="2147484039" r:id="rId14"/>
    <p:sldLayoutId id="2147484040" r:id="rId15"/>
    <p:sldLayoutId id="2147484041" r:id="rId16"/>
    <p:sldLayoutId id="2147484042" r:id="rId17"/>
    <p:sldLayoutId id="2147484043" r:id="rId18"/>
    <p:sldLayoutId id="2147484044" r:id="rId19"/>
    <p:sldLayoutId id="2147484045" r:id="rId20"/>
    <p:sldLayoutId id="2147484046" r:id="rId21"/>
    <p:sldLayoutId id="2147484047" r:id="rId22"/>
    <p:sldLayoutId id="2147484049" r:id="rId23"/>
    <p:sldLayoutId id="2147484052" r:id="rId24"/>
    <p:sldLayoutId id="2147484053" r:id="rId25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aldia Institute of Technology">
            <a:extLst>
              <a:ext uri="{FF2B5EF4-FFF2-40B4-BE49-F238E27FC236}">
                <a16:creationId xmlns:a16="http://schemas.microsoft.com/office/drawing/2014/main" id="{331BFA21-2B1B-4716-B54D-7CC56C71F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"/>
                    </a14:imgEffect>
                    <a14:imgEffect>
                      <a14:brightnessContrast contrast="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636" y="586884"/>
            <a:ext cx="892170" cy="892170"/>
          </a:xfrm>
          <a:prstGeom prst="rect">
            <a:avLst/>
          </a:prstGeom>
          <a:noFill/>
          <a:effectLst>
            <a:outerShdw dir="21540000" sx="200000" sy="200000" algn="ctr" rotWithShape="0">
              <a:schemeClr val="bg1">
                <a:alpha val="0"/>
              </a:schemeClr>
            </a:outerShdw>
          </a:effectLst>
        </p:spPr>
      </p:pic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786747" y="1185722"/>
            <a:ext cx="5566317" cy="14191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b="1" dirty="0"/>
              <a:t>Eve-Teasing Detection from Image using Computer Vision and Artificial Intelligence In Public Transport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6BB35-1DE4-407B-B2AC-D32915E1B3D5}"/>
              </a:ext>
            </a:extLst>
          </p:cNvPr>
          <p:cNvSpPr txBox="1"/>
          <p:nvPr/>
        </p:nvSpPr>
        <p:spPr>
          <a:xfrm>
            <a:off x="2523711" y="2657484"/>
            <a:ext cx="3653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Arial" panose="020B0604020202020204" pitchFamily="34" charset="0"/>
              </a:rPr>
              <a:t>Project Mentor : Mrs. </a:t>
            </a:r>
            <a:r>
              <a:rPr lang="en-US" sz="1400" b="1" dirty="0" err="1">
                <a:cs typeface="Arial" panose="020B0604020202020204" pitchFamily="34" charset="0"/>
              </a:rPr>
              <a:t>Papri</a:t>
            </a:r>
            <a:r>
              <a:rPr lang="en-US" sz="1400" b="1" dirty="0">
                <a:cs typeface="Arial" panose="020B0604020202020204" pitchFamily="34" charset="0"/>
              </a:rPr>
              <a:t> Ghosh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EE4EB-E5A0-4D81-B048-32ADB705AF65}"/>
              </a:ext>
            </a:extLst>
          </p:cNvPr>
          <p:cNvSpPr txBox="1"/>
          <p:nvPr/>
        </p:nvSpPr>
        <p:spPr>
          <a:xfrm>
            <a:off x="2959692" y="2910364"/>
            <a:ext cx="3112058" cy="107721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/>
              <a:t>Presented By :</a:t>
            </a:r>
          </a:p>
          <a:p>
            <a:r>
              <a:rPr lang="en-US" sz="1600" dirty="0"/>
              <a:t>Taniya </a:t>
            </a:r>
            <a:r>
              <a:rPr lang="en-US" sz="1600" dirty="0" err="1"/>
              <a:t>Naskar</a:t>
            </a:r>
            <a:r>
              <a:rPr lang="en-US" sz="1600" dirty="0"/>
              <a:t> (10330522006)</a:t>
            </a:r>
          </a:p>
          <a:p>
            <a:r>
              <a:rPr lang="en-US" sz="1600" dirty="0" err="1"/>
              <a:t>Subhasree</a:t>
            </a:r>
            <a:r>
              <a:rPr lang="en-US" sz="1600" dirty="0"/>
              <a:t> </a:t>
            </a:r>
            <a:r>
              <a:rPr lang="en-US" sz="1600" dirty="0" err="1"/>
              <a:t>Santra</a:t>
            </a:r>
            <a:r>
              <a:rPr lang="en-US" sz="1600" dirty="0"/>
              <a:t> (10330522005)</a:t>
            </a:r>
          </a:p>
          <a:p>
            <a:r>
              <a:rPr lang="en-US" sz="1600" dirty="0"/>
              <a:t>Anupam Biswas (10330522002)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0E18AB-6C84-B024-6BD7-95A2F7942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2900" y="653778"/>
            <a:ext cx="5458200" cy="997200"/>
          </a:xfrm>
        </p:spPr>
        <p:txBody>
          <a:bodyPr/>
          <a:lstStyle/>
          <a:p>
            <a:r>
              <a:rPr lang="en-US" sz="3200" b="1" dirty="0"/>
              <a:t>Evaluation &amp;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026A8-8AC3-2715-7DFA-9C4E3EDA091E}"/>
              </a:ext>
            </a:extLst>
          </p:cNvPr>
          <p:cNvSpPr txBox="1"/>
          <p:nvPr/>
        </p:nvSpPr>
        <p:spPr>
          <a:xfrm>
            <a:off x="2110154" y="1756485"/>
            <a:ext cx="49236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Metrics:</a:t>
            </a:r>
          </a:p>
          <a:p>
            <a:r>
              <a:rPr lang="en-US" sz="2400" dirty="0"/>
              <a:t>- Accuracy: Approx 75.6%</a:t>
            </a:r>
          </a:p>
          <a:p>
            <a:r>
              <a:rPr lang="en-US" sz="2400" dirty="0"/>
              <a:t>- Precision: Approx 76.3%</a:t>
            </a:r>
          </a:p>
          <a:p>
            <a:r>
              <a:rPr lang="en-US" sz="2400" dirty="0"/>
              <a:t>- Recall: Approx 74.1%</a:t>
            </a:r>
          </a:p>
          <a:p>
            <a:r>
              <a:rPr lang="en-US" sz="2400" dirty="0"/>
              <a:t>Effective in controlled conditions</a:t>
            </a:r>
          </a:p>
        </p:txBody>
      </p:sp>
    </p:spTree>
    <p:extLst>
      <p:ext uri="{BB962C8B-B14F-4D97-AF65-F5344CB8AC3E}">
        <p14:creationId xmlns:p14="http://schemas.microsoft.com/office/powerpoint/2010/main" val="228681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0">
            <a:extLst>
              <a:ext uri="{FF2B5EF4-FFF2-40B4-BE49-F238E27FC236}">
                <a16:creationId xmlns:a16="http://schemas.microsoft.com/office/drawing/2014/main" id="{B08FCC2F-6AF1-4B4B-9DF8-4FF6899EECAA}"/>
              </a:ext>
            </a:extLst>
          </p:cNvPr>
          <p:cNvSpPr/>
          <p:nvPr/>
        </p:nvSpPr>
        <p:spPr>
          <a:xfrm>
            <a:off x="696644" y="288301"/>
            <a:ext cx="8288246" cy="6443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ea typeface="Petrona Bold" pitchFamily="34" charset="-122"/>
                <a:cs typeface="Petrona Bold" pitchFamily="34" charset="-120"/>
              </a:rPr>
              <a:t>Ethical Considerations and Privacy Concerns</a:t>
            </a:r>
            <a:endParaRPr lang="en-US" sz="3200" dirty="0"/>
          </a:p>
        </p:txBody>
      </p:sp>
      <p:sp>
        <p:nvSpPr>
          <p:cNvPr id="22" name="Shape 1">
            <a:extLst>
              <a:ext uri="{FF2B5EF4-FFF2-40B4-BE49-F238E27FC236}">
                <a16:creationId xmlns:a16="http://schemas.microsoft.com/office/drawing/2014/main" id="{03F712ED-27EF-422B-A304-36882BDD1252}"/>
              </a:ext>
            </a:extLst>
          </p:cNvPr>
          <p:cNvSpPr/>
          <p:nvPr/>
        </p:nvSpPr>
        <p:spPr>
          <a:xfrm>
            <a:off x="605698" y="1034496"/>
            <a:ext cx="3338331" cy="1930551"/>
          </a:xfrm>
          <a:prstGeom prst="roundRect">
            <a:avLst>
              <a:gd name="adj" fmla="val 3413"/>
            </a:avLst>
          </a:prstGeom>
          <a:solidFill>
            <a:schemeClr val="bg1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0D9CEFE2-BAA5-4DA9-B558-005B6C45994D}"/>
              </a:ext>
            </a:extLst>
          </p:cNvPr>
          <p:cNvSpPr/>
          <p:nvPr/>
        </p:nvSpPr>
        <p:spPr>
          <a:xfrm>
            <a:off x="1291217" y="1058162"/>
            <a:ext cx="188258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Data Protection</a:t>
            </a:r>
            <a:endParaRPr lang="en-US" sz="2000" dirty="0"/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02AAC629-26B2-4B09-85D4-EB737E6F6258}"/>
              </a:ext>
            </a:extLst>
          </p:cNvPr>
          <p:cNvSpPr/>
          <p:nvPr/>
        </p:nvSpPr>
        <p:spPr>
          <a:xfrm>
            <a:off x="696644" y="1511493"/>
            <a:ext cx="3195995" cy="1157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Safeguarding personal data and ensuring its responsible collection and use in accordance with privacy laws.</a:t>
            </a:r>
            <a:endParaRPr lang="en-US" dirty="0"/>
          </a:p>
        </p:txBody>
      </p:sp>
      <p:sp>
        <p:nvSpPr>
          <p:cNvPr id="25" name="Shape 4">
            <a:extLst>
              <a:ext uri="{FF2B5EF4-FFF2-40B4-BE49-F238E27FC236}">
                <a16:creationId xmlns:a16="http://schemas.microsoft.com/office/drawing/2014/main" id="{967B4633-7875-4601-BF31-1CE54B1D9636}"/>
              </a:ext>
            </a:extLst>
          </p:cNvPr>
          <p:cNvSpPr/>
          <p:nvPr/>
        </p:nvSpPr>
        <p:spPr>
          <a:xfrm>
            <a:off x="4833255" y="1023392"/>
            <a:ext cx="3614101" cy="1930551"/>
          </a:xfrm>
          <a:prstGeom prst="roundRect">
            <a:avLst>
              <a:gd name="adj" fmla="val 3413"/>
            </a:avLst>
          </a:prstGeom>
          <a:solidFill>
            <a:schemeClr val="bg1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46D5C2C4-EB17-4FE2-91B2-8FFD1613CC66}"/>
              </a:ext>
            </a:extLst>
          </p:cNvPr>
          <p:cNvSpPr/>
          <p:nvPr/>
        </p:nvSpPr>
        <p:spPr>
          <a:xfrm>
            <a:off x="5832139" y="1049393"/>
            <a:ext cx="161633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Transparency</a:t>
            </a:r>
            <a:endParaRPr lang="en-US" sz="2000" dirty="0"/>
          </a:p>
        </p:txBody>
      </p:sp>
      <p:sp>
        <p:nvSpPr>
          <p:cNvPr id="27" name="Text 6">
            <a:extLst>
              <a:ext uri="{FF2B5EF4-FFF2-40B4-BE49-F238E27FC236}">
                <a16:creationId xmlns:a16="http://schemas.microsoft.com/office/drawing/2014/main" id="{724679A3-CFEB-4CC0-8599-ABE55CEECC20}"/>
              </a:ext>
            </a:extLst>
          </p:cNvPr>
          <p:cNvSpPr/>
          <p:nvPr/>
        </p:nvSpPr>
        <p:spPr>
          <a:xfrm>
            <a:off x="5042307" y="1497272"/>
            <a:ext cx="3195995" cy="11714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Clearly communicating the purpose, scope, and limitations of the eve-teasing detection system.</a:t>
            </a:r>
            <a:endParaRPr lang="en-US" dirty="0"/>
          </a:p>
        </p:txBody>
      </p:sp>
      <p:sp>
        <p:nvSpPr>
          <p:cNvPr id="28" name="Shape 7">
            <a:extLst>
              <a:ext uri="{FF2B5EF4-FFF2-40B4-BE49-F238E27FC236}">
                <a16:creationId xmlns:a16="http://schemas.microsoft.com/office/drawing/2014/main" id="{0950BFB2-C0D0-44F3-9D2F-642801A357CC}"/>
              </a:ext>
            </a:extLst>
          </p:cNvPr>
          <p:cNvSpPr/>
          <p:nvPr/>
        </p:nvSpPr>
        <p:spPr>
          <a:xfrm>
            <a:off x="605697" y="3142609"/>
            <a:ext cx="7841658" cy="1491264"/>
          </a:xfrm>
          <a:prstGeom prst="roundRect">
            <a:avLst>
              <a:gd name="adj" fmla="val 5595"/>
            </a:avLst>
          </a:prstGeom>
          <a:solidFill>
            <a:schemeClr val="bg1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484704CE-7883-40B4-9B7B-36B82AC8BF12}"/>
              </a:ext>
            </a:extLst>
          </p:cNvPr>
          <p:cNvSpPr/>
          <p:nvPr/>
        </p:nvSpPr>
        <p:spPr>
          <a:xfrm>
            <a:off x="3553787" y="3135933"/>
            <a:ext cx="173332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ea typeface="Petrona Bold" pitchFamily="34" charset="-122"/>
                <a:cs typeface="Petrona Bold" pitchFamily="34" charset="-120"/>
              </a:rPr>
              <a:t>Accountability</a:t>
            </a:r>
            <a:endParaRPr lang="en-US" sz="2000" dirty="0"/>
          </a:p>
        </p:txBody>
      </p:sp>
      <p:sp>
        <p:nvSpPr>
          <p:cNvPr id="30" name="Text 9">
            <a:extLst>
              <a:ext uri="{FF2B5EF4-FFF2-40B4-BE49-F238E27FC236}">
                <a16:creationId xmlns:a16="http://schemas.microsoft.com/office/drawing/2014/main" id="{8283D89D-6041-4999-BF2E-DD158E5419FE}"/>
              </a:ext>
            </a:extLst>
          </p:cNvPr>
          <p:cNvSpPr/>
          <p:nvPr/>
        </p:nvSpPr>
        <p:spPr>
          <a:xfrm>
            <a:off x="982750" y="3598729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Establishing clear protocols for handling alerts, ensuring prompt investigation, and minimizing potential bias in detection.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789F-08DF-CCA3-CB85-C43BB263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984" y="600299"/>
            <a:ext cx="3714900" cy="818400"/>
          </a:xfrm>
        </p:spPr>
        <p:txBody>
          <a:bodyPr/>
          <a:lstStyle/>
          <a:p>
            <a:r>
              <a:rPr lang="en-US" sz="3200" b="1" dirty="0"/>
              <a:t>Limitations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280A3-57B3-231F-6985-00A7A1D13077}"/>
              </a:ext>
            </a:extLst>
          </p:cNvPr>
          <p:cNvSpPr txBox="1"/>
          <p:nvPr/>
        </p:nvSpPr>
        <p:spPr>
          <a:xfrm>
            <a:off x="2455984" y="1582615"/>
            <a:ext cx="4232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Static image only</a:t>
            </a:r>
          </a:p>
          <a:p>
            <a:r>
              <a:rPr lang="en-US" sz="2400" dirty="0"/>
              <a:t>2. Small dataset</a:t>
            </a:r>
          </a:p>
          <a:p>
            <a:r>
              <a:rPr lang="en-US" sz="2400" dirty="0"/>
              <a:t>3. Cultural biases</a:t>
            </a:r>
          </a:p>
          <a:p>
            <a:r>
              <a:rPr lang="en-US" sz="2400" dirty="0"/>
              <a:t>4. No multi-person tracking</a:t>
            </a:r>
          </a:p>
        </p:txBody>
      </p:sp>
    </p:spTree>
    <p:extLst>
      <p:ext uri="{BB962C8B-B14F-4D97-AF65-F5344CB8AC3E}">
        <p14:creationId xmlns:p14="http://schemas.microsoft.com/office/powerpoint/2010/main" val="83614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4268E1-C65F-45FF-98EF-E189F11EDAC1}"/>
              </a:ext>
            </a:extLst>
          </p:cNvPr>
          <p:cNvSpPr txBox="1"/>
          <p:nvPr/>
        </p:nvSpPr>
        <p:spPr>
          <a:xfrm>
            <a:off x="3530688" y="711445"/>
            <a:ext cx="20826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11294D-D0C0-46BC-B989-C7D6993E4621}"/>
              </a:ext>
            </a:extLst>
          </p:cNvPr>
          <p:cNvSpPr txBox="1"/>
          <p:nvPr/>
        </p:nvSpPr>
        <p:spPr>
          <a:xfrm>
            <a:off x="1489261" y="1749717"/>
            <a:ext cx="6165477" cy="212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YOLOv8 offers an effective, scalable solution to combat eve-teasing in public transport, enhancing public safety and contributing to a more respectful society. This project helps build trust among passengers, fostering a harassment-free and secure travel experience.</a:t>
            </a:r>
          </a:p>
        </p:txBody>
      </p:sp>
    </p:spTree>
    <p:extLst>
      <p:ext uri="{BB962C8B-B14F-4D97-AF65-F5344CB8AC3E}">
        <p14:creationId xmlns:p14="http://schemas.microsoft.com/office/powerpoint/2010/main" val="397401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A8F5D13-39F1-4DE3-9A7F-BF0BBA41DDA8}"/>
              </a:ext>
            </a:extLst>
          </p:cNvPr>
          <p:cNvSpPr txBox="1"/>
          <p:nvPr/>
        </p:nvSpPr>
        <p:spPr>
          <a:xfrm>
            <a:off x="2565681" y="2110085"/>
            <a:ext cx="4453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3299826" y="705826"/>
            <a:ext cx="2544348" cy="611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Introduction</a:t>
            </a:r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50" y="1550861"/>
            <a:ext cx="7717500" cy="2774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Eve-teasing in public transport poses a serious safety threat.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Traditional surveillance lacks real-time intelligent detection.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This project leverages computer vision and AI to automate identification of inappropriate behaviors.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2E4B-E687-4969-2DB2-E37A3236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250" y="480194"/>
            <a:ext cx="4711500" cy="572700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D14CB-B486-0071-CF3B-29C970D4C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50" y="1143971"/>
            <a:ext cx="6426104" cy="3295800"/>
          </a:xfrm>
        </p:spPr>
        <p:txBody>
          <a:bodyPr/>
          <a:lstStyle/>
          <a:p>
            <a:pPr marL="114300" indent="0">
              <a:buNone/>
            </a:pPr>
            <a:r>
              <a:rPr lang="en-US" sz="2500" dirty="0"/>
              <a:t>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Delayed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Manual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Underreporting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No real-time analysis</a:t>
            </a:r>
          </a:p>
          <a:p>
            <a:endParaRPr lang="en-US" sz="2500" dirty="0"/>
          </a:p>
          <a:p>
            <a:pPr marL="114300" indent="0">
              <a:buNone/>
            </a:pPr>
            <a:r>
              <a:rPr lang="en-US" sz="2500" dirty="0"/>
              <a:t>Solution: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YOLOv8 for real-time harassment detection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02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2"/>
          <p:cNvSpPr txBox="1">
            <a:spLocks noGrp="1"/>
          </p:cNvSpPr>
          <p:nvPr>
            <p:ph type="title"/>
          </p:nvPr>
        </p:nvSpPr>
        <p:spPr>
          <a:xfrm>
            <a:off x="1891060" y="407206"/>
            <a:ext cx="5361879" cy="659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200" b="1" dirty="0"/>
              <a:t>Literature Review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656B2-6296-563A-08BD-C1C8280BDF3C}"/>
              </a:ext>
            </a:extLst>
          </p:cNvPr>
          <p:cNvSpPr txBox="1"/>
          <p:nvPr/>
        </p:nvSpPr>
        <p:spPr>
          <a:xfrm>
            <a:off x="638906" y="1500553"/>
            <a:ext cx="786618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Studies focus on behavior detection and video surveillance.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Use of CNNs and YOLO in similar domains (harassment, anomaly detection).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Gap: Limited work on dedicated eve-teasing detection in public transport.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3425674" y="559781"/>
            <a:ext cx="22926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Objectives</a:t>
            </a:r>
            <a:br>
              <a:rPr lang="en" b="1" dirty="0"/>
            </a:br>
            <a:endParaRPr b="1" dirty="0"/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EE7DD6D9-D158-4BBC-B439-185FB3363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616" y="1236130"/>
            <a:ext cx="7690338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Problem: Lack of intelligent, real-time detection in public surveillance.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Train a model to classify images as 'normal' or 'eve-teasing’.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500" dirty="0">
                <a:solidFill>
                  <a:prstClr val="black"/>
                </a:solidFill>
              </a:rPr>
              <a:t>Create labeled dataset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Use YOLOv8 for fast and accurate inference.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Provide a GUI for testing and showcasing results.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69B6-0F74-8306-19CC-6273E4EA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100" y="538810"/>
            <a:ext cx="3583800" cy="572700"/>
          </a:xfrm>
        </p:spPr>
        <p:txBody>
          <a:bodyPr/>
          <a:lstStyle/>
          <a:p>
            <a:r>
              <a:rPr lang="en-US" b="1" dirty="0"/>
              <a:t>System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2DF2E-F242-9C1A-58C0-F6FCF7B6206F}"/>
              </a:ext>
            </a:extLst>
          </p:cNvPr>
          <p:cNvSpPr txBox="1"/>
          <p:nvPr/>
        </p:nvSpPr>
        <p:spPr>
          <a:xfrm>
            <a:off x="802666" y="1809639"/>
            <a:ext cx="764440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Input: </a:t>
            </a:r>
            <a:r>
              <a:rPr lang="en-US" sz="2500" dirty="0"/>
              <a:t>Video/Image</a:t>
            </a:r>
          </a:p>
          <a:p>
            <a:r>
              <a:rPr lang="en-US" sz="2500" b="1" dirty="0"/>
              <a:t>Process: </a:t>
            </a:r>
            <a:r>
              <a:rPr lang="en-US" sz="2500" dirty="0"/>
              <a:t>Preprocessing → Feature Extraction → Detection</a:t>
            </a:r>
          </a:p>
          <a:p>
            <a:r>
              <a:rPr lang="en-US" sz="2500" b="1" dirty="0"/>
              <a:t>Output: </a:t>
            </a:r>
            <a:r>
              <a:rPr lang="en-US" sz="2500" dirty="0"/>
              <a:t>Classification + Alert</a:t>
            </a:r>
          </a:p>
          <a:p>
            <a:r>
              <a:rPr lang="en-US" sz="2500" b="1" dirty="0"/>
              <a:t>Tech: </a:t>
            </a:r>
            <a:r>
              <a:rPr lang="en-US" sz="2500" dirty="0"/>
              <a:t>Python, YOLOv8, OpenCV, </a:t>
            </a:r>
            <a:r>
              <a:rPr lang="en-US" sz="2500" dirty="0" err="1"/>
              <a:t>Tkinter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0648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E57946-CE4D-4D44-8B2F-156764C36600}"/>
              </a:ext>
            </a:extLst>
          </p:cNvPr>
          <p:cNvSpPr txBox="1"/>
          <p:nvPr/>
        </p:nvSpPr>
        <p:spPr>
          <a:xfrm>
            <a:off x="2335823" y="483379"/>
            <a:ext cx="48504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Dataset and Preprocessing</a:t>
            </a:r>
            <a:endParaRPr lang="en-US" sz="3200" b="1" dirty="0">
              <a:latin typeface="Vidaloka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F12E4-FBA1-9A19-4DF0-2946D07E23B6}"/>
              </a:ext>
            </a:extLst>
          </p:cNvPr>
          <p:cNvSpPr txBox="1"/>
          <p:nvPr/>
        </p:nvSpPr>
        <p:spPr>
          <a:xfrm>
            <a:off x="1088047" y="1406701"/>
            <a:ext cx="6967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550+ images: 'normal' &amp; 'eve-teasing'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Preprocessing: Resizing, augmentation, normalization.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Challenges: Small size and class imbalance.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Collected from public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Annotated with bounding boxes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Augmented to 2000+ images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A6B882-C508-4294-8435-75002466B6DC}"/>
              </a:ext>
            </a:extLst>
          </p:cNvPr>
          <p:cNvSpPr txBox="1"/>
          <p:nvPr/>
        </p:nvSpPr>
        <p:spPr>
          <a:xfrm>
            <a:off x="2453240" y="604722"/>
            <a:ext cx="4237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Model and Tools Used</a:t>
            </a:r>
            <a:endParaRPr lang="en-US" sz="3200" b="1" dirty="0">
              <a:latin typeface="Vidaloka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DB1E6-BD13-9E53-D880-FF5FD586A3B4}"/>
              </a:ext>
            </a:extLst>
          </p:cNvPr>
          <p:cNvSpPr txBox="1"/>
          <p:nvPr/>
        </p:nvSpPr>
        <p:spPr>
          <a:xfrm>
            <a:off x="1657845" y="1880704"/>
            <a:ext cx="61253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YOLOv8 – used for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PyTorch</a:t>
            </a:r>
            <a:r>
              <a:rPr lang="en-US" sz="2400" dirty="0"/>
              <a:t> – model training and inference.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Tkinter</a:t>
            </a:r>
            <a:r>
              <a:rPr lang="en-US" sz="2400" dirty="0"/>
              <a:t> – GUI for image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OpenCV – Image preprocessing.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375B239-A28E-6C14-067D-BB51A7AB7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2900" y="524824"/>
            <a:ext cx="5458200" cy="997200"/>
          </a:xfrm>
        </p:spPr>
        <p:txBody>
          <a:bodyPr/>
          <a:lstStyle/>
          <a:p>
            <a:r>
              <a:rPr lang="en-US" sz="3200" b="1" dirty="0"/>
              <a:t>GUI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9B4B0-95F3-8A80-3D08-9CA782DE7E5A}"/>
              </a:ext>
            </a:extLst>
          </p:cNvPr>
          <p:cNvSpPr txBox="1"/>
          <p:nvPr/>
        </p:nvSpPr>
        <p:spPr>
          <a:xfrm>
            <a:off x="970084" y="1522024"/>
            <a:ext cx="366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Built with </a:t>
            </a:r>
            <a:r>
              <a:rPr lang="en-US" sz="2400" dirty="0" err="1"/>
              <a:t>Tkinter</a:t>
            </a:r>
            <a:endParaRPr lang="en-US" sz="2400" dirty="0"/>
          </a:p>
          <a:p>
            <a:r>
              <a:rPr lang="en-US" sz="2400" dirty="0"/>
              <a:t>Functions: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Upload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Show Label &amp; Confidence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Trigger Alerts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Real-time support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0C6B4A-FF5B-0935-717E-A310CFBB7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954" y="1522024"/>
            <a:ext cx="3601916" cy="243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90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348</TotalTime>
  <Words>437</Words>
  <Application>Microsoft Office PowerPoint</Application>
  <PresentationFormat>On-screen Show (16:9)</PresentationFormat>
  <Paragraphs>74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Vidaloka</vt:lpstr>
      <vt:lpstr>Lato</vt:lpstr>
      <vt:lpstr>Inter</vt:lpstr>
      <vt:lpstr>Arial</vt:lpstr>
      <vt:lpstr>Garamond</vt:lpstr>
      <vt:lpstr>Petrona Bold</vt:lpstr>
      <vt:lpstr>Crimson Text</vt:lpstr>
      <vt:lpstr>Organic</vt:lpstr>
      <vt:lpstr>Eve-Teasing Detection from Image using Computer Vision and Artificial Intelligence In Public Transport</vt:lpstr>
      <vt:lpstr>Introduction</vt:lpstr>
      <vt:lpstr>Problem Statement</vt:lpstr>
      <vt:lpstr>Literature Review </vt:lpstr>
      <vt:lpstr>Objectives </vt:lpstr>
      <vt:lpstr>System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Eve-Teasing Detection from Video Footage using Computer Vision and Artificial Intelligence In Public Transport</dc:title>
  <dc:creator>Subha .</dc:creator>
  <cp:lastModifiedBy>Subha .</cp:lastModifiedBy>
  <cp:revision>32</cp:revision>
  <dcterms:modified xsi:type="dcterms:W3CDTF">2025-06-01T12:32:49Z</dcterms:modified>
</cp:coreProperties>
</file>