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2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400" b="1" dirty="0"/>
              <a:t>INVESTMENT ASSIGNMENT</a:t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404" y="4793845"/>
            <a:ext cx="8013938" cy="1531917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        Subhabrata </a:t>
            </a:r>
            <a:r>
              <a:rPr lang="en-IN" dirty="0" smtClean="0"/>
              <a:t>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Based on analysis , We can conclude the following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The preferred investment type – </a:t>
            </a:r>
            <a:r>
              <a:rPr lang="en-IN" sz="1400" b="1" dirty="0" smtClean="0"/>
              <a:t>Venture</a:t>
            </a:r>
          </a:p>
          <a:p>
            <a:r>
              <a:rPr lang="en-IN" sz="1400" b="1" dirty="0"/>
              <a:t> </a:t>
            </a:r>
            <a:r>
              <a:rPr lang="en-IN" sz="1400" b="1" dirty="0" smtClean="0"/>
              <a:t> </a:t>
            </a:r>
            <a:r>
              <a:rPr lang="en-IN" sz="1400" dirty="0" smtClean="0"/>
              <a:t>Top three preferred countries for investment – USA , GBR ,IND</a:t>
            </a:r>
          </a:p>
          <a:p>
            <a:endParaRPr lang="en-IN" sz="1400" dirty="0"/>
          </a:p>
          <a:p>
            <a:endParaRPr lang="en-IN" sz="1400" dirty="0" smtClean="0"/>
          </a:p>
          <a:p>
            <a:endParaRPr lang="en-IN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863970"/>
            <a:ext cx="11820525" cy="35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16725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IN" sz="1000" dirty="0"/>
          </a:p>
          <a:p>
            <a:pPr marL="457200" lvl="1" indent="0">
              <a:buNone/>
            </a:pPr>
            <a:endParaRPr lang="en-US" sz="3800" dirty="0"/>
          </a:p>
          <a:p>
            <a:pPr lvl="1"/>
            <a:r>
              <a:rPr lang="en-US" sz="1800" dirty="0"/>
              <a:t>A global asset management company called </a:t>
            </a:r>
            <a:r>
              <a:rPr lang="en-US" sz="1800" b="1" dirty="0"/>
              <a:t>Spark Fund</a:t>
            </a:r>
            <a:r>
              <a:rPr lang="en-US" sz="1800" dirty="0"/>
              <a:t> is looking to make investment into few companies based on the global investment trends in different sectors. </a:t>
            </a:r>
          </a:p>
          <a:p>
            <a:pPr lvl="1"/>
            <a:r>
              <a:rPr lang="en-US" sz="1800" dirty="0"/>
              <a:t>An Investment strategy needs to be planned based on global trends and few other limitations keeping in </a:t>
            </a:r>
            <a:r>
              <a:rPr lang="en-US" sz="1800" dirty="0" smtClean="0"/>
              <a:t>mind.</a:t>
            </a:r>
          </a:p>
          <a:p>
            <a:pPr lvl="1"/>
            <a:endParaRPr lang="en-US" sz="1800" dirty="0"/>
          </a:p>
          <a:p>
            <a:pPr lvl="1"/>
            <a:r>
              <a:rPr lang="en-US" sz="1800" b="1" u="sng" dirty="0" smtClean="0"/>
              <a:t>Limitations: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     The investment amount will be between 5 million USD to 15 million USD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     The </a:t>
            </a:r>
            <a:r>
              <a:rPr lang="en-US" sz="1800" dirty="0"/>
              <a:t>investment will be made in the countries where one of the official language is English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endParaRPr lang="en-IN" sz="1800" b="1" dirty="0" smtClean="0"/>
          </a:p>
          <a:p>
            <a:pPr lvl="1"/>
            <a:r>
              <a:rPr lang="en-IN" sz="1800" b="1" u="sng" dirty="0" smtClean="0"/>
              <a:t>Business Objectives</a:t>
            </a:r>
            <a:r>
              <a:rPr lang="en-IN" sz="1800" u="sng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To identify the best sectors and country and suitable investment type – where the most investments have been made in the past.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Extensive analysis on Investment Types , Country and Sectors.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Investment type Analysis -  Analyze different investment types and find the best suitable ones based on past history and limitations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Country Analysis – Identify best countries where investments have been made in the past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 smtClean="0"/>
              <a:t>Sector Analysis – Identify best Sectors to invest</a:t>
            </a:r>
          </a:p>
          <a:p>
            <a:pPr marL="1371600" lvl="3" indent="0">
              <a:buNone/>
            </a:pPr>
            <a:endParaRPr lang="en-IN" sz="1500" dirty="0" smtClean="0"/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	</a:t>
            </a:r>
          </a:p>
          <a:p>
            <a:pPr lvl="8">
              <a:buFont typeface="Wingdings" panose="05000000000000000000" pitchFamily="2" charset="2"/>
              <a:buChar char="Ø"/>
            </a:pPr>
            <a:r>
              <a:rPr lang="en-IN" sz="400" dirty="0" smtClean="0"/>
              <a:t>T</a:t>
            </a:r>
            <a:endParaRPr lang="en-IN" sz="25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 smtClean="0"/>
              <a:t>Spark Fund Investment </a:t>
            </a:r>
            <a:r>
              <a:rPr lang="en-US" b="1" dirty="0"/>
              <a:t>strategy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Analysis Process – Flow chart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431986"/>
            <a:ext cx="11249339" cy="4968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8" y="1276709"/>
            <a:ext cx="11308404" cy="53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1276709"/>
            <a:ext cx="11639550" cy="54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Investment strategy -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This investment case study requires the following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Data Model Analysis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Investment Type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Country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1400" dirty="0" smtClean="0"/>
              <a:t>Sector Analysis</a:t>
            </a:r>
          </a:p>
          <a:p>
            <a:pPr marL="457200" lvl="1" indent="0">
              <a:buNone/>
            </a:pPr>
            <a:endParaRPr lang="en-IN" sz="3200" dirty="0" smtClean="0"/>
          </a:p>
          <a:p>
            <a:pPr marL="0" indent="0">
              <a:buNone/>
            </a:pP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Data Model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 The Data Model Analysis is a two step process</a:t>
            </a:r>
            <a:endParaRPr lang="en-IN" sz="1400" dirty="0"/>
          </a:p>
          <a:p>
            <a:pPr marL="0" indent="0">
              <a:buNone/>
            </a:pPr>
            <a:r>
              <a:rPr lang="en-IN" sz="1400" b="1" u="sng" dirty="0" smtClean="0"/>
              <a:t>Data Import: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 </a:t>
            </a:r>
            <a:r>
              <a:rPr lang="en-IN" sz="1400" dirty="0" smtClean="0"/>
              <a:t>            Import the following CSV files – companies.csv ,rounds2.csv , mapping.csv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 </a:t>
            </a:r>
            <a:r>
              <a:rPr lang="en-IN" sz="1400" dirty="0" smtClean="0"/>
              <a:t>            Fix the encoding issues in the files.</a:t>
            </a:r>
            <a:endParaRPr lang="en-IN" sz="1400" dirty="0"/>
          </a:p>
          <a:p>
            <a:pPr marL="0" indent="0">
              <a:buNone/>
            </a:pPr>
            <a:r>
              <a:rPr lang="en-IN" sz="1400" b="1" u="sng" dirty="0" smtClean="0"/>
              <a:t>Data Cleaning: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1" dirty="0"/>
              <a:t>  </a:t>
            </a:r>
            <a:r>
              <a:rPr lang="en-IN" sz="1400" b="1" dirty="0" smtClean="0"/>
              <a:t>           </a:t>
            </a:r>
            <a:r>
              <a:rPr lang="en-IN" sz="1400" dirty="0" smtClean="0"/>
              <a:t>Remove NA values from the columns requires for analysis</a:t>
            </a:r>
            <a:endParaRPr lang="en-IN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 smtClean="0"/>
              <a:t>             Identify the unique column from the data frame companies - </a:t>
            </a:r>
            <a:r>
              <a:rPr lang="en-IN" sz="1400" b="1" dirty="0" smtClean="0"/>
              <a:t>permalink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 </a:t>
            </a:r>
            <a:r>
              <a:rPr lang="en-IN" sz="1400" dirty="0" smtClean="0"/>
              <a:t>            Count total companies in company data frame. – </a:t>
            </a:r>
            <a:r>
              <a:rPr lang="en-US" sz="1400" b="1" dirty="0" smtClean="0"/>
              <a:t>66368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 </a:t>
            </a:r>
            <a:r>
              <a:rPr lang="en-US" sz="1400" b="1" dirty="0" smtClean="0"/>
              <a:t>            </a:t>
            </a:r>
            <a:r>
              <a:rPr lang="en-US" sz="1400" dirty="0" smtClean="0"/>
              <a:t>Identify total unique company_permalink column in the dataset for round2 – </a:t>
            </a:r>
            <a:r>
              <a:rPr lang="en-US" sz="1400" b="1" dirty="0" smtClean="0"/>
              <a:t>66368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 </a:t>
            </a:r>
            <a:r>
              <a:rPr lang="en-US" sz="1400" b="1" dirty="0" smtClean="0"/>
              <a:t>            </a:t>
            </a:r>
            <a:r>
              <a:rPr lang="en-US" sz="1400" dirty="0" smtClean="0"/>
              <a:t>Merge two data sets </a:t>
            </a:r>
            <a:r>
              <a:rPr lang="en-US" sz="1400" dirty="0"/>
              <a:t>-</a:t>
            </a:r>
            <a:r>
              <a:rPr lang="en-US" sz="1400" dirty="0" smtClean="0"/>
              <a:t>Company and Round into master_frame and count total records – </a:t>
            </a:r>
            <a:r>
              <a:rPr lang="en-US" sz="1400" b="1" dirty="0" smtClean="0"/>
              <a:t>114949</a:t>
            </a:r>
            <a:endParaRPr lang="en-IN" sz="1400" b="1" dirty="0" smtClean="0"/>
          </a:p>
          <a:p>
            <a:pPr marL="0" indent="0">
              <a:buNone/>
            </a:pPr>
            <a:r>
              <a:rPr lang="en-IN" sz="1500" dirty="0"/>
              <a:t> </a:t>
            </a:r>
            <a:r>
              <a:rPr lang="en-IN" sz="1500" dirty="0" smtClean="0"/>
              <a:t> 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smtClean="0"/>
              <a:t>            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1104181"/>
            <a:ext cx="5181600" cy="50727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679" y="2367486"/>
            <a:ext cx="4347714" cy="24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Investment Type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1514837"/>
            <a:ext cx="5157787" cy="467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The goal for this investment analysis is to find the mean values for the four following investment types – venture , seed , angel ,private equity. Then identify a preferable investment type.</a:t>
            </a:r>
          </a:p>
          <a:p>
            <a:pPr marL="0" indent="0">
              <a:buNone/>
            </a:pPr>
            <a:r>
              <a:rPr lang="en-IN" sz="1400" b="1" u="sng" dirty="0" smtClean="0"/>
              <a:t>Observations:</a:t>
            </a:r>
          </a:p>
          <a:p>
            <a:r>
              <a:rPr lang="en-IN" sz="1400" dirty="0" smtClean="0"/>
              <a:t>Private equity is the most preferred investment type in the past with an average of $73.94 M </a:t>
            </a:r>
          </a:p>
          <a:p>
            <a:r>
              <a:rPr lang="en-IN" sz="1400" dirty="0" smtClean="0"/>
              <a:t>Our preferred investment is venture , because the average value is between $5M to $15M which is the preferred investment amount.</a:t>
            </a:r>
            <a:endParaRPr lang="en-IN" sz="1400" dirty="0"/>
          </a:p>
          <a:p>
            <a:endParaRPr lang="en-IN" sz="1400" dirty="0" smtClean="0"/>
          </a:p>
          <a:p>
            <a:pPr marL="0" indent="0">
              <a:buNone/>
            </a:pPr>
            <a:r>
              <a:rPr lang="en-IN" sz="1400" b="1" u="sng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69" y="3847832"/>
            <a:ext cx="481965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14837"/>
            <a:ext cx="4603450" cy="2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3581" y="1514838"/>
            <a:ext cx="5157787" cy="467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The goal for this analysis is to identify the top 9 countries where the most investments have been made followed by identify the top 3 three countries with official language English.</a:t>
            </a:r>
          </a:p>
          <a:p>
            <a:pPr marL="0" indent="0">
              <a:buNone/>
            </a:pPr>
            <a:r>
              <a:rPr lang="en-IN" sz="1400" b="1" u="sng" dirty="0" smtClean="0"/>
              <a:t>Observations:</a:t>
            </a:r>
          </a:p>
          <a:p>
            <a:r>
              <a:rPr lang="en-IN" sz="1400" dirty="0" smtClean="0"/>
              <a:t>The top 3 preferred countries for the investment – USA , CHN,GBR</a:t>
            </a:r>
          </a:p>
          <a:p>
            <a:r>
              <a:rPr lang="en-IN" sz="1400" dirty="0" smtClean="0"/>
              <a:t>The top 3 preferred countries with English are – USA , GBR ,IND</a:t>
            </a:r>
            <a:endParaRPr lang="en-IN" sz="1400" dirty="0"/>
          </a:p>
          <a:p>
            <a:endParaRPr lang="en-IN" sz="1400" dirty="0" smtClean="0"/>
          </a:p>
          <a:p>
            <a:pPr marL="0" indent="0">
              <a:buNone/>
            </a:pPr>
            <a:r>
              <a:rPr lang="en-IN" sz="1400" b="1" u="sng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947842"/>
            <a:ext cx="5183188" cy="2799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331" y="3291879"/>
            <a:ext cx="2705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Sector Analysis (1/2)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 smtClean="0"/>
              <a:t>Objective:</a:t>
            </a:r>
          </a:p>
          <a:p>
            <a:pPr marL="0" indent="0">
              <a:buNone/>
            </a:pPr>
            <a:r>
              <a:rPr lang="en-IN" sz="1800" dirty="0" smtClean="0"/>
              <a:t>The objective is to map the large number of sub sector into 8 major sectors.</a:t>
            </a:r>
          </a:p>
          <a:p>
            <a:pPr marL="0" indent="0">
              <a:buNone/>
            </a:pPr>
            <a:r>
              <a:rPr lang="en-IN" sz="1800" dirty="0" smtClean="0"/>
              <a:t>Find out the sector wise investments in top 3 preferred </a:t>
            </a:r>
            <a:r>
              <a:rPr lang="en-IN" sz="1800" dirty="0" smtClean="0"/>
              <a:t>countries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u="sng" dirty="0" smtClean="0"/>
              <a:t>Observations:</a:t>
            </a:r>
          </a:p>
          <a:p>
            <a:pPr marL="0" indent="0">
              <a:buNone/>
            </a:pPr>
            <a:r>
              <a:rPr lang="en-IN" sz="1800" dirty="0" smtClean="0"/>
              <a:t>Please see the tables for the top 3 sectors for top 3 countries.</a:t>
            </a: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2320131"/>
            <a:ext cx="5086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b="1" dirty="0" smtClean="0"/>
              <a:t>Sector Analysis (2/2)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3573" y="2327921"/>
            <a:ext cx="5181600" cy="2667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0" y="2327920"/>
            <a:ext cx="5822830" cy="26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532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INVESTMENT ASSIGNMENT  SUBMISSION </vt:lpstr>
      <vt:lpstr>Spark Fund Investment strategy</vt:lpstr>
      <vt:lpstr> Analysis Process – Flow chart</vt:lpstr>
      <vt:lpstr>Investment strategy - Analysis</vt:lpstr>
      <vt:lpstr> Data Model Analysis</vt:lpstr>
      <vt:lpstr>Investment Type Analysis</vt:lpstr>
      <vt:lpstr>Country Analysis</vt:lpstr>
      <vt:lpstr>Sector Analysis (1/2)</vt:lpstr>
      <vt:lpstr> Sector Analysis (2/2)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Ghosh, Subhabrata</cp:lastModifiedBy>
  <cp:revision>44</cp:revision>
  <cp:lastPrinted>2020-07-19T16:59:14Z</cp:lastPrinted>
  <dcterms:created xsi:type="dcterms:W3CDTF">2016-06-09T08:16:28Z</dcterms:created>
  <dcterms:modified xsi:type="dcterms:W3CDTF">2020-07-24T19:26:01Z</dcterms:modified>
</cp:coreProperties>
</file>