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80"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1" autoAdjust="0"/>
    <p:restoredTop sz="94660"/>
  </p:normalViewPr>
  <p:slideViewPr>
    <p:cSldViewPr snapToGrid="0">
      <p:cViewPr varScale="1">
        <p:scale>
          <a:sx n="84" d="100"/>
          <a:sy n="84" d="100"/>
        </p:scale>
        <p:origin x="59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369A22-CB0E-4701-913E-81E19038557F}"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65EC7577-A9B4-4FA2-92A0-C56472D041A3}">
      <dgm:prSet phldrT="[Text]"/>
      <dgm:spPr/>
      <dgm:t>
        <a:bodyPr/>
        <a:lstStyle/>
        <a:p>
          <a:r>
            <a:rPr lang="en-US" dirty="0" smtClean="0"/>
            <a:t>Cleaning Data</a:t>
          </a:r>
          <a:endParaRPr lang="en-US" dirty="0"/>
        </a:p>
      </dgm:t>
    </dgm:pt>
    <dgm:pt modelId="{3F2902E2-3A3D-453B-BFB8-4677694C558D}" type="parTrans" cxnId="{E81E167C-E872-42C0-B231-6831C774D9C3}">
      <dgm:prSet/>
      <dgm:spPr/>
      <dgm:t>
        <a:bodyPr/>
        <a:lstStyle/>
        <a:p>
          <a:endParaRPr lang="en-US"/>
        </a:p>
      </dgm:t>
    </dgm:pt>
    <dgm:pt modelId="{CD233A0A-5205-4652-B560-640AD8B89929}" type="sibTrans" cxnId="{E81E167C-E872-42C0-B231-6831C774D9C3}">
      <dgm:prSet/>
      <dgm:spPr/>
      <dgm:t>
        <a:bodyPr/>
        <a:lstStyle/>
        <a:p>
          <a:endParaRPr lang="en-US"/>
        </a:p>
      </dgm:t>
    </dgm:pt>
    <dgm:pt modelId="{9277861E-05BF-4CD3-81F3-74B23BAB3E8C}">
      <dgm:prSet phldrT="[Text]"/>
      <dgm:spPr/>
      <dgm:t>
        <a:bodyPr/>
        <a:lstStyle/>
        <a:p>
          <a:r>
            <a:rPr lang="en-US" dirty="0" smtClean="0"/>
            <a:t>Drop columns with null values, all random values or single</a:t>
          </a:r>
          <a:endParaRPr lang="en-US" dirty="0"/>
        </a:p>
      </dgm:t>
    </dgm:pt>
    <dgm:pt modelId="{F1A06631-A526-4FA5-81F0-44FC36CF5A57}" type="parTrans" cxnId="{574572E3-2741-4DA5-B307-928919B5FC8F}">
      <dgm:prSet/>
      <dgm:spPr/>
      <dgm:t>
        <a:bodyPr/>
        <a:lstStyle/>
        <a:p>
          <a:endParaRPr lang="en-US"/>
        </a:p>
      </dgm:t>
    </dgm:pt>
    <dgm:pt modelId="{E0DA4854-A84B-434D-A37C-27FB1016A3D5}" type="sibTrans" cxnId="{574572E3-2741-4DA5-B307-928919B5FC8F}">
      <dgm:prSet/>
      <dgm:spPr/>
      <dgm:t>
        <a:bodyPr/>
        <a:lstStyle/>
        <a:p>
          <a:endParaRPr lang="en-US"/>
        </a:p>
      </dgm:t>
    </dgm:pt>
    <dgm:pt modelId="{0335E067-9CD3-49BE-B907-33F7865C37E9}">
      <dgm:prSet phldrT="[Text]"/>
      <dgm:spPr/>
      <dgm:t>
        <a:bodyPr/>
        <a:lstStyle/>
        <a:p>
          <a:r>
            <a:rPr lang="en-US" dirty="0" smtClean="0"/>
            <a:t>Check distributions and frequencies of various numerical and categorical variables</a:t>
          </a:r>
          <a:endParaRPr lang="en-US" dirty="0"/>
        </a:p>
      </dgm:t>
    </dgm:pt>
    <dgm:pt modelId="{2F92D4EF-D18B-4321-9B3B-B53652EFDA5D}" type="parTrans" cxnId="{DFADAC8A-55D1-4DCC-97B6-3948FA85A985}">
      <dgm:prSet/>
      <dgm:spPr/>
      <dgm:t>
        <a:bodyPr/>
        <a:lstStyle/>
        <a:p>
          <a:endParaRPr lang="en-US"/>
        </a:p>
      </dgm:t>
    </dgm:pt>
    <dgm:pt modelId="{27C2B774-2BBA-4E07-9D4F-821811453265}" type="sibTrans" cxnId="{DFADAC8A-55D1-4DCC-97B6-3948FA85A985}">
      <dgm:prSet/>
      <dgm:spPr/>
      <dgm:t>
        <a:bodyPr/>
        <a:lstStyle/>
        <a:p>
          <a:endParaRPr lang="en-US"/>
        </a:p>
      </dgm:t>
    </dgm:pt>
    <dgm:pt modelId="{7CFECE8E-DEE4-44CA-91C8-7311F4F88627}">
      <dgm:prSet phldrT="[Text]"/>
      <dgm:spPr/>
      <dgm:t>
        <a:bodyPr/>
        <a:lstStyle/>
        <a:p>
          <a:r>
            <a:rPr lang="en-US" dirty="0" smtClean="0"/>
            <a:t>Segmented Univariate Analysis</a:t>
          </a:r>
          <a:endParaRPr lang="en-US" dirty="0"/>
        </a:p>
      </dgm:t>
    </dgm:pt>
    <dgm:pt modelId="{2CAB7A1B-C37D-46EA-B039-DFCE18170F7F}" type="parTrans" cxnId="{E002BE95-A96B-4CA9-BEBD-3C86758602B9}">
      <dgm:prSet/>
      <dgm:spPr/>
      <dgm:t>
        <a:bodyPr/>
        <a:lstStyle/>
        <a:p>
          <a:endParaRPr lang="en-US"/>
        </a:p>
      </dgm:t>
    </dgm:pt>
    <dgm:pt modelId="{F618CF44-F7E8-42FE-AC67-2013B6910595}" type="sibTrans" cxnId="{E002BE95-A96B-4CA9-BEBD-3C86758602B9}">
      <dgm:prSet/>
      <dgm:spPr/>
      <dgm:t>
        <a:bodyPr/>
        <a:lstStyle/>
        <a:p>
          <a:endParaRPr lang="en-US"/>
        </a:p>
      </dgm:t>
    </dgm:pt>
    <dgm:pt modelId="{651BE6F0-62B4-4DFE-AF27-7648CCA0757F}">
      <dgm:prSet phldrT="[Text]"/>
      <dgm:spPr/>
      <dgm:t>
        <a:bodyPr/>
        <a:lstStyle/>
        <a:p>
          <a:r>
            <a:rPr lang="en-US" dirty="0" smtClean="0"/>
            <a:t>Analyze variables against segments of other variables</a:t>
          </a:r>
          <a:endParaRPr lang="en-US" dirty="0"/>
        </a:p>
      </dgm:t>
    </dgm:pt>
    <dgm:pt modelId="{1B4B0C88-35EB-4901-9CC9-A6EFF84EEA96}" type="parTrans" cxnId="{69127F41-A977-44B5-B9C2-E4967577320D}">
      <dgm:prSet/>
      <dgm:spPr/>
      <dgm:t>
        <a:bodyPr/>
        <a:lstStyle/>
        <a:p>
          <a:endParaRPr lang="en-US"/>
        </a:p>
      </dgm:t>
    </dgm:pt>
    <dgm:pt modelId="{300DC2A4-DBF2-474F-8C47-8754A0E2D777}" type="sibTrans" cxnId="{69127F41-A977-44B5-B9C2-E4967577320D}">
      <dgm:prSet/>
      <dgm:spPr/>
      <dgm:t>
        <a:bodyPr/>
        <a:lstStyle/>
        <a:p>
          <a:endParaRPr lang="en-US"/>
        </a:p>
      </dgm:t>
    </dgm:pt>
    <dgm:pt modelId="{FC93F95D-95F3-4640-9DE8-874282C2AD13}">
      <dgm:prSet phldrT="[Text]"/>
      <dgm:spPr/>
      <dgm:t>
        <a:bodyPr/>
        <a:lstStyle/>
        <a:p>
          <a:r>
            <a:rPr lang="en-US" dirty="0" smtClean="0"/>
            <a:t>Bivariate Analysis</a:t>
          </a:r>
          <a:endParaRPr lang="en-US" dirty="0"/>
        </a:p>
      </dgm:t>
    </dgm:pt>
    <dgm:pt modelId="{065D0FD4-1EC7-4C97-AB8D-E80CE5F7D659}" type="parTrans" cxnId="{E857BC19-234A-47BE-957F-894EF4BC91EE}">
      <dgm:prSet/>
      <dgm:spPr/>
      <dgm:t>
        <a:bodyPr/>
        <a:lstStyle/>
        <a:p>
          <a:endParaRPr lang="en-US"/>
        </a:p>
      </dgm:t>
    </dgm:pt>
    <dgm:pt modelId="{83B18B4F-02C2-48D5-AEBF-C971EDE64271}" type="sibTrans" cxnId="{E857BC19-234A-47BE-957F-894EF4BC91EE}">
      <dgm:prSet/>
      <dgm:spPr/>
      <dgm:t>
        <a:bodyPr/>
        <a:lstStyle/>
        <a:p>
          <a:endParaRPr lang="en-US"/>
        </a:p>
      </dgm:t>
    </dgm:pt>
    <dgm:pt modelId="{F56D132D-D5E1-430E-8E0C-7979C2A20567}">
      <dgm:prSet phldrT="[Text]"/>
      <dgm:spPr/>
      <dgm:t>
        <a:bodyPr/>
        <a:lstStyle/>
        <a:p>
          <a:r>
            <a:rPr lang="en-US" dirty="0" smtClean="0"/>
            <a:t>Do correlation analysis Check how two variables affect each other or a third variable</a:t>
          </a:r>
          <a:endParaRPr lang="en-US" dirty="0"/>
        </a:p>
      </dgm:t>
    </dgm:pt>
    <dgm:pt modelId="{BF258ADF-7C7D-4CBE-B4B6-1102A4256102}" type="parTrans" cxnId="{E4828366-4903-4A3E-8E4D-CA1B3C15CECC}">
      <dgm:prSet/>
      <dgm:spPr/>
      <dgm:t>
        <a:bodyPr/>
        <a:lstStyle/>
        <a:p>
          <a:endParaRPr lang="en-US"/>
        </a:p>
      </dgm:t>
    </dgm:pt>
    <dgm:pt modelId="{B18C568A-839B-45E5-96F5-49D522C8A6DD}" type="sibTrans" cxnId="{E4828366-4903-4A3E-8E4D-CA1B3C15CECC}">
      <dgm:prSet/>
      <dgm:spPr/>
      <dgm:t>
        <a:bodyPr/>
        <a:lstStyle/>
        <a:p>
          <a:endParaRPr lang="en-US"/>
        </a:p>
      </dgm:t>
    </dgm:pt>
    <dgm:pt modelId="{C6E900AE-A4DB-46FF-A609-BFBDAB04C869}">
      <dgm:prSet phldrT="[Text]"/>
      <dgm:spPr/>
      <dgm:t>
        <a:bodyPr/>
        <a:lstStyle/>
        <a:p>
          <a:r>
            <a:rPr lang="en-US" dirty="0" smtClean="0"/>
            <a:t>Summarize Result</a:t>
          </a:r>
          <a:endParaRPr lang="en-US" dirty="0"/>
        </a:p>
      </dgm:t>
    </dgm:pt>
    <dgm:pt modelId="{929EDFC1-CEF7-459E-88D1-A4B8875D1377}" type="parTrans" cxnId="{960AA45C-30F3-4762-9E7B-DE0A18DF0729}">
      <dgm:prSet/>
      <dgm:spPr/>
      <dgm:t>
        <a:bodyPr/>
        <a:lstStyle/>
        <a:p>
          <a:endParaRPr lang="en-US"/>
        </a:p>
      </dgm:t>
    </dgm:pt>
    <dgm:pt modelId="{E8C0D2F5-8AD7-4D4B-9E2F-FEE186D0E991}" type="sibTrans" cxnId="{960AA45C-30F3-4762-9E7B-DE0A18DF0729}">
      <dgm:prSet/>
      <dgm:spPr/>
      <dgm:t>
        <a:bodyPr/>
        <a:lstStyle/>
        <a:p>
          <a:endParaRPr lang="en-US"/>
        </a:p>
      </dgm:t>
    </dgm:pt>
    <dgm:pt modelId="{633E1E5F-0172-4A80-9E19-4CFF70573414}">
      <dgm:prSet/>
      <dgm:spPr/>
      <dgm:t>
        <a:bodyPr/>
        <a:lstStyle/>
        <a:p>
          <a:r>
            <a:rPr lang="en-US" dirty="0" smtClean="0"/>
            <a:t>Univariate Analysis</a:t>
          </a:r>
          <a:endParaRPr lang="en-US" dirty="0"/>
        </a:p>
      </dgm:t>
    </dgm:pt>
    <dgm:pt modelId="{9CB2AF3D-6DE4-4BA9-A4DE-0FAECFCCAF63}" type="parTrans" cxnId="{9C776442-6556-4682-8646-09D84E9A195E}">
      <dgm:prSet/>
      <dgm:spPr/>
      <dgm:t>
        <a:bodyPr/>
        <a:lstStyle/>
        <a:p>
          <a:endParaRPr lang="en-US"/>
        </a:p>
      </dgm:t>
    </dgm:pt>
    <dgm:pt modelId="{9E3C0CBA-80A2-40B8-A078-255FC0B12BD8}" type="sibTrans" cxnId="{9C776442-6556-4682-8646-09D84E9A195E}">
      <dgm:prSet/>
      <dgm:spPr/>
      <dgm:t>
        <a:bodyPr/>
        <a:lstStyle/>
        <a:p>
          <a:endParaRPr lang="en-US"/>
        </a:p>
      </dgm:t>
    </dgm:pt>
    <dgm:pt modelId="{8F48E21C-1D18-4635-BE22-97345F92B0D0}">
      <dgm:prSet phldrT="[Text]"/>
      <dgm:spPr/>
      <dgm:t>
        <a:bodyPr/>
        <a:lstStyle/>
        <a:p>
          <a:r>
            <a:rPr lang="en-US" dirty="0" smtClean="0"/>
            <a:t>Convert values to proper </a:t>
          </a:r>
          <a:r>
            <a:rPr lang="en-US" dirty="0" err="1" smtClean="0"/>
            <a:t>int</a:t>
          </a:r>
          <a:r>
            <a:rPr lang="en-US" dirty="0" smtClean="0"/>
            <a:t> ,float , date representations</a:t>
          </a:r>
          <a:endParaRPr lang="en-US" dirty="0"/>
        </a:p>
      </dgm:t>
    </dgm:pt>
    <dgm:pt modelId="{F2F55DF7-FD06-4F39-B27C-C819AC7E3A8E}" type="parTrans" cxnId="{3EBAFE87-7B00-471A-8F16-C8003AF24870}">
      <dgm:prSet/>
      <dgm:spPr/>
      <dgm:t>
        <a:bodyPr/>
        <a:lstStyle/>
        <a:p>
          <a:endParaRPr lang="en-US"/>
        </a:p>
      </dgm:t>
    </dgm:pt>
    <dgm:pt modelId="{A8EE732F-8A87-4411-B66A-FD52E7C66DB5}" type="sibTrans" cxnId="{3EBAFE87-7B00-471A-8F16-C8003AF24870}">
      <dgm:prSet/>
      <dgm:spPr/>
      <dgm:t>
        <a:bodyPr/>
        <a:lstStyle/>
        <a:p>
          <a:endParaRPr lang="en-US"/>
        </a:p>
      </dgm:t>
    </dgm:pt>
    <dgm:pt modelId="{D329A21F-5B05-441B-A293-DD936CD68C4C}">
      <dgm:prSet phldrT="[Text]"/>
      <dgm:spPr/>
      <dgm:t>
        <a:bodyPr/>
        <a:lstStyle/>
        <a:p>
          <a:r>
            <a:rPr lang="en-US" dirty="0" smtClean="0"/>
            <a:t>Create Derived Variables</a:t>
          </a:r>
          <a:endParaRPr lang="en-US" dirty="0"/>
        </a:p>
      </dgm:t>
    </dgm:pt>
    <dgm:pt modelId="{6B08758D-F661-4BFC-A592-ACCFDB6BEF5A}" type="parTrans" cxnId="{05C7A129-30CC-4C24-BC7E-FEFB0ABF01B6}">
      <dgm:prSet/>
      <dgm:spPr/>
      <dgm:t>
        <a:bodyPr/>
        <a:lstStyle/>
        <a:p>
          <a:endParaRPr lang="en-US"/>
        </a:p>
      </dgm:t>
    </dgm:pt>
    <dgm:pt modelId="{CB0B3C99-58D5-4EC8-ABC2-97C37273E8F4}" type="sibTrans" cxnId="{05C7A129-30CC-4C24-BC7E-FEFB0ABF01B6}">
      <dgm:prSet/>
      <dgm:spPr/>
      <dgm:t>
        <a:bodyPr/>
        <a:lstStyle/>
        <a:p>
          <a:endParaRPr lang="en-US"/>
        </a:p>
      </dgm:t>
    </dgm:pt>
    <dgm:pt modelId="{EAECA495-BAAA-4204-ADA5-C93B46789FB0}">
      <dgm:prSet phldrT="[Text]"/>
      <dgm:spPr/>
      <dgm:t>
        <a:bodyPr/>
        <a:lstStyle/>
        <a:p>
          <a:r>
            <a:rPr lang="en-US" dirty="0" smtClean="0"/>
            <a:t>Create derived variables</a:t>
          </a:r>
          <a:endParaRPr lang="en-US" dirty="0"/>
        </a:p>
      </dgm:t>
    </dgm:pt>
    <dgm:pt modelId="{E11AFC97-39A8-4F7E-A93B-C3474A7AB693}" type="parTrans" cxnId="{ED5A36AF-CFE1-4C61-B2CE-0A404ED1527E}">
      <dgm:prSet/>
      <dgm:spPr/>
      <dgm:t>
        <a:bodyPr/>
        <a:lstStyle/>
        <a:p>
          <a:endParaRPr lang="en-US"/>
        </a:p>
      </dgm:t>
    </dgm:pt>
    <dgm:pt modelId="{7BB218CD-ED1A-4817-B312-F666F6FD2C0C}" type="sibTrans" cxnId="{ED5A36AF-CFE1-4C61-B2CE-0A404ED1527E}">
      <dgm:prSet/>
      <dgm:spPr/>
      <dgm:t>
        <a:bodyPr/>
        <a:lstStyle/>
        <a:p>
          <a:endParaRPr lang="en-US"/>
        </a:p>
      </dgm:t>
    </dgm:pt>
    <dgm:pt modelId="{19B1D4CC-67EA-4081-ABBB-AF688D6DD88B}">
      <dgm:prSet phldrT="[Text]"/>
      <dgm:spPr/>
      <dgm:t>
        <a:bodyPr/>
        <a:lstStyle/>
        <a:p>
          <a:r>
            <a:rPr lang="en-US" dirty="0" smtClean="0"/>
            <a:t>Analyze joint distributions</a:t>
          </a:r>
          <a:endParaRPr lang="en-US" dirty="0"/>
        </a:p>
      </dgm:t>
    </dgm:pt>
    <dgm:pt modelId="{76CF4118-1BBC-43C3-AC66-D9558109C3BB}" type="parTrans" cxnId="{0CA2A500-E628-4DE6-9986-7F481102D952}">
      <dgm:prSet/>
      <dgm:spPr/>
      <dgm:t>
        <a:bodyPr/>
        <a:lstStyle/>
        <a:p>
          <a:endParaRPr lang="en-US"/>
        </a:p>
      </dgm:t>
    </dgm:pt>
    <dgm:pt modelId="{1A7E73EC-EC74-4564-BF35-69EECEC524E9}" type="sibTrans" cxnId="{0CA2A500-E628-4DE6-9986-7F481102D952}">
      <dgm:prSet/>
      <dgm:spPr/>
      <dgm:t>
        <a:bodyPr/>
        <a:lstStyle/>
        <a:p>
          <a:endParaRPr lang="en-US"/>
        </a:p>
      </dgm:t>
    </dgm:pt>
    <dgm:pt modelId="{FE5C3A2A-B11C-4EEC-B825-D9D5086E4BCE}">
      <dgm:prSet phldrT="[Text]"/>
      <dgm:spPr/>
      <dgm:t>
        <a:bodyPr/>
        <a:lstStyle/>
        <a:p>
          <a:r>
            <a:rPr lang="en-US" dirty="0" smtClean="0"/>
            <a:t>Publish insights and observations</a:t>
          </a:r>
          <a:endParaRPr lang="en-US" dirty="0"/>
        </a:p>
      </dgm:t>
    </dgm:pt>
    <dgm:pt modelId="{FE08BD06-42A7-4023-AA53-A6EA691E0190}" type="parTrans" cxnId="{F02A112A-80FA-4220-9C43-6C5F2B6158AA}">
      <dgm:prSet/>
      <dgm:spPr/>
      <dgm:t>
        <a:bodyPr/>
        <a:lstStyle/>
        <a:p>
          <a:endParaRPr lang="en-US"/>
        </a:p>
      </dgm:t>
    </dgm:pt>
    <dgm:pt modelId="{945E8C6C-BF72-4DCF-9FC9-DE2C06DACAB8}" type="sibTrans" cxnId="{F02A112A-80FA-4220-9C43-6C5F2B6158AA}">
      <dgm:prSet/>
      <dgm:spPr/>
      <dgm:t>
        <a:bodyPr/>
        <a:lstStyle/>
        <a:p>
          <a:endParaRPr lang="en-US"/>
        </a:p>
      </dgm:t>
    </dgm:pt>
    <dgm:pt modelId="{CFAC1A0C-1DEF-402F-BC30-5881F338B33E}" type="pres">
      <dgm:prSet presAssocID="{08369A22-CB0E-4701-913E-81E19038557F}" presName="Name0" presStyleCnt="0">
        <dgm:presLayoutVars>
          <dgm:dir/>
          <dgm:animLvl val="lvl"/>
          <dgm:resizeHandles val="exact"/>
        </dgm:presLayoutVars>
      </dgm:prSet>
      <dgm:spPr/>
      <dgm:t>
        <a:bodyPr/>
        <a:lstStyle/>
        <a:p>
          <a:endParaRPr lang="en-US"/>
        </a:p>
      </dgm:t>
    </dgm:pt>
    <dgm:pt modelId="{EC78DE5E-EEE3-4FBE-B6C6-7E82FDD0638E}" type="pres">
      <dgm:prSet presAssocID="{C6E900AE-A4DB-46FF-A609-BFBDAB04C869}" presName="boxAndChildren" presStyleCnt="0"/>
      <dgm:spPr/>
    </dgm:pt>
    <dgm:pt modelId="{AA18977A-0E75-440D-B10A-D43E597099C9}" type="pres">
      <dgm:prSet presAssocID="{C6E900AE-A4DB-46FF-A609-BFBDAB04C869}" presName="parentTextBox" presStyleLbl="node1" presStyleIdx="0" presStyleCnt="5"/>
      <dgm:spPr/>
      <dgm:t>
        <a:bodyPr/>
        <a:lstStyle/>
        <a:p>
          <a:endParaRPr lang="en-US"/>
        </a:p>
      </dgm:t>
    </dgm:pt>
    <dgm:pt modelId="{70F18126-A2EF-4AC9-AD76-619F9DC27158}" type="pres">
      <dgm:prSet presAssocID="{C6E900AE-A4DB-46FF-A609-BFBDAB04C869}" presName="entireBox" presStyleLbl="node1" presStyleIdx="0" presStyleCnt="5"/>
      <dgm:spPr/>
      <dgm:t>
        <a:bodyPr/>
        <a:lstStyle/>
        <a:p>
          <a:endParaRPr lang="en-US"/>
        </a:p>
      </dgm:t>
    </dgm:pt>
    <dgm:pt modelId="{255058BD-7847-49B5-A688-6989FD664EBF}" type="pres">
      <dgm:prSet presAssocID="{C6E900AE-A4DB-46FF-A609-BFBDAB04C869}" presName="descendantBox" presStyleCnt="0"/>
      <dgm:spPr/>
    </dgm:pt>
    <dgm:pt modelId="{7C87EAE5-4873-40E2-A8CC-F0F1182CA8F4}" type="pres">
      <dgm:prSet presAssocID="{FE5C3A2A-B11C-4EEC-B825-D9D5086E4BCE}" presName="childTextBox" presStyleLbl="fgAccFollowNode1" presStyleIdx="0" presStyleCnt="9">
        <dgm:presLayoutVars>
          <dgm:bulletEnabled val="1"/>
        </dgm:presLayoutVars>
      </dgm:prSet>
      <dgm:spPr/>
      <dgm:t>
        <a:bodyPr/>
        <a:lstStyle/>
        <a:p>
          <a:endParaRPr lang="en-US"/>
        </a:p>
      </dgm:t>
    </dgm:pt>
    <dgm:pt modelId="{199C347E-AD02-46FA-9D34-0C6FC3CA7646}" type="pres">
      <dgm:prSet presAssocID="{83B18B4F-02C2-48D5-AEBF-C971EDE64271}" presName="sp" presStyleCnt="0"/>
      <dgm:spPr/>
    </dgm:pt>
    <dgm:pt modelId="{E5F68B12-3DC0-491E-823E-26B2C5B712FA}" type="pres">
      <dgm:prSet presAssocID="{FC93F95D-95F3-4640-9DE8-874282C2AD13}" presName="arrowAndChildren" presStyleCnt="0"/>
      <dgm:spPr/>
    </dgm:pt>
    <dgm:pt modelId="{64EF8784-ED93-45A5-ABF1-5FD0894463DB}" type="pres">
      <dgm:prSet presAssocID="{FC93F95D-95F3-4640-9DE8-874282C2AD13}" presName="parentTextArrow" presStyleLbl="node1" presStyleIdx="0" presStyleCnt="5"/>
      <dgm:spPr/>
      <dgm:t>
        <a:bodyPr/>
        <a:lstStyle/>
        <a:p>
          <a:endParaRPr lang="en-US"/>
        </a:p>
      </dgm:t>
    </dgm:pt>
    <dgm:pt modelId="{1B067B92-00AC-4A70-A5B0-69F5C866F72C}" type="pres">
      <dgm:prSet presAssocID="{FC93F95D-95F3-4640-9DE8-874282C2AD13}" presName="arrow" presStyleLbl="node1" presStyleIdx="1" presStyleCnt="5"/>
      <dgm:spPr/>
      <dgm:t>
        <a:bodyPr/>
        <a:lstStyle/>
        <a:p>
          <a:endParaRPr lang="en-US"/>
        </a:p>
      </dgm:t>
    </dgm:pt>
    <dgm:pt modelId="{09F4CA71-4490-4FA7-A8E3-ED59DCFDD46D}" type="pres">
      <dgm:prSet presAssocID="{FC93F95D-95F3-4640-9DE8-874282C2AD13}" presName="descendantArrow" presStyleCnt="0"/>
      <dgm:spPr/>
    </dgm:pt>
    <dgm:pt modelId="{E37694B6-9454-4503-A99A-1190FD386B1A}" type="pres">
      <dgm:prSet presAssocID="{F56D132D-D5E1-430E-8E0C-7979C2A20567}" presName="childTextArrow" presStyleLbl="fgAccFollowNode1" presStyleIdx="1" presStyleCnt="9">
        <dgm:presLayoutVars>
          <dgm:bulletEnabled val="1"/>
        </dgm:presLayoutVars>
      </dgm:prSet>
      <dgm:spPr/>
      <dgm:t>
        <a:bodyPr/>
        <a:lstStyle/>
        <a:p>
          <a:endParaRPr lang="en-US"/>
        </a:p>
      </dgm:t>
    </dgm:pt>
    <dgm:pt modelId="{595A894F-DE9C-4062-B3BA-E0FCFEB824D8}" type="pres">
      <dgm:prSet presAssocID="{19B1D4CC-67EA-4081-ABBB-AF688D6DD88B}" presName="childTextArrow" presStyleLbl="fgAccFollowNode1" presStyleIdx="2" presStyleCnt="9">
        <dgm:presLayoutVars>
          <dgm:bulletEnabled val="1"/>
        </dgm:presLayoutVars>
      </dgm:prSet>
      <dgm:spPr/>
      <dgm:t>
        <a:bodyPr/>
        <a:lstStyle/>
        <a:p>
          <a:endParaRPr lang="en-US"/>
        </a:p>
      </dgm:t>
    </dgm:pt>
    <dgm:pt modelId="{7E6EE057-471A-40D9-98AC-964CA2FFFD2A}" type="pres">
      <dgm:prSet presAssocID="{F618CF44-F7E8-42FE-AC67-2013B6910595}" presName="sp" presStyleCnt="0"/>
      <dgm:spPr/>
    </dgm:pt>
    <dgm:pt modelId="{4919EEC2-4954-4BCC-B23E-FC452860550B}" type="pres">
      <dgm:prSet presAssocID="{7CFECE8E-DEE4-44CA-91C8-7311F4F88627}" presName="arrowAndChildren" presStyleCnt="0"/>
      <dgm:spPr/>
    </dgm:pt>
    <dgm:pt modelId="{1BC1D98B-86BA-4A5E-AD21-5DD40BA38546}" type="pres">
      <dgm:prSet presAssocID="{7CFECE8E-DEE4-44CA-91C8-7311F4F88627}" presName="parentTextArrow" presStyleLbl="node1" presStyleIdx="1" presStyleCnt="5"/>
      <dgm:spPr/>
      <dgm:t>
        <a:bodyPr/>
        <a:lstStyle/>
        <a:p>
          <a:endParaRPr lang="en-US"/>
        </a:p>
      </dgm:t>
    </dgm:pt>
    <dgm:pt modelId="{3D6C916F-4920-403C-9240-89A6A89F2023}" type="pres">
      <dgm:prSet presAssocID="{7CFECE8E-DEE4-44CA-91C8-7311F4F88627}" presName="arrow" presStyleLbl="node1" presStyleIdx="2" presStyleCnt="5"/>
      <dgm:spPr/>
      <dgm:t>
        <a:bodyPr/>
        <a:lstStyle/>
        <a:p>
          <a:endParaRPr lang="en-US"/>
        </a:p>
      </dgm:t>
    </dgm:pt>
    <dgm:pt modelId="{B2CBB0AD-DCD0-422C-BA90-442AE02D41D3}" type="pres">
      <dgm:prSet presAssocID="{7CFECE8E-DEE4-44CA-91C8-7311F4F88627}" presName="descendantArrow" presStyleCnt="0"/>
      <dgm:spPr/>
    </dgm:pt>
    <dgm:pt modelId="{2DE7C2FC-44DD-4B6C-A362-402554938119}" type="pres">
      <dgm:prSet presAssocID="{651BE6F0-62B4-4DFE-AF27-7648CCA0757F}" presName="childTextArrow" presStyleLbl="fgAccFollowNode1" presStyleIdx="3" presStyleCnt="9">
        <dgm:presLayoutVars>
          <dgm:bulletEnabled val="1"/>
        </dgm:presLayoutVars>
      </dgm:prSet>
      <dgm:spPr/>
      <dgm:t>
        <a:bodyPr/>
        <a:lstStyle/>
        <a:p>
          <a:endParaRPr lang="en-US"/>
        </a:p>
      </dgm:t>
    </dgm:pt>
    <dgm:pt modelId="{E55CF4B1-C23C-45BE-8ABC-65E4F67AFEF1}" type="pres">
      <dgm:prSet presAssocID="{EAECA495-BAAA-4204-ADA5-C93B46789FB0}" presName="childTextArrow" presStyleLbl="fgAccFollowNode1" presStyleIdx="4" presStyleCnt="9">
        <dgm:presLayoutVars>
          <dgm:bulletEnabled val="1"/>
        </dgm:presLayoutVars>
      </dgm:prSet>
      <dgm:spPr/>
      <dgm:t>
        <a:bodyPr/>
        <a:lstStyle/>
        <a:p>
          <a:endParaRPr lang="en-US"/>
        </a:p>
      </dgm:t>
    </dgm:pt>
    <dgm:pt modelId="{C018FAF2-F953-422C-A170-7AE995BAB4F2}" type="pres">
      <dgm:prSet presAssocID="{9E3C0CBA-80A2-40B8-A078-255FC0B12BD8}" presName="sp" presStyleCnt="0"/>
      <dgm:spPr/>
    </dgm:pt>
    <dgm:pt modelId="{51C7F47D-04DB-4CE6-834A-00AC40F6AA47}" type="pres">
      <dgm:prSet presAssocID="{633E1E5F-0172-4A80-9E19-4CFF70573414}" presName="arrowAndChildren" presStyleCnt="0"/>
      <dgm:spPr/>
    </dgm:pt>
    <dgm:pt modelId="{EA2C49AA-4771-4FD8-9507-46550321F430}" type="pres">
      <dgm:prSet presAssocID="{633E1E5F-0172-4A80-9E19-4CFF70573414}" presName="parentTextArrow" presStyleLbl="node1" presStyleIdx="2" presStyleCnt="5"/>
      <dgm:spPr/>
      <dgm:t>
        <a:bodyPr/>
        <a:lstStyle/>
        <a:p>
          <a:endParaRPr lang="en-US"/>
        </a:p>
      </dgm:t>
    </dgm:pt>
    <dgm:pt modelId="{25ECF027-96AB-4463-ABEA-8E22B29C0505}" type="pres">
      <dgm:prSet presAssocID="{633E1E5F-0172-4A80-9E19-4CFF70573414}" presName="arrow" presStyleLbl="node1" presStyleIdx="3" presStyleCnt="5"/>
      <dgm:spPr/>
      <dgm:t>
        <a:bodyPr/>
        <a:lstStyle/>
        <a:p>
          <a:endParaRPr lang="en-US"/>
        </a:p>
      </dgm:t>
    </dgm:pt>
    <dgm:pt modelId="{88BF5E3A-217B-4ECE-B7CB-D903892096CE}" type="pres">
      <dgm:prSet presAssocID="{633E1E5F-0172-4A80-9E19-4CFF70573414}" presName="descendantArrow" presStyleCnt="0"/>
      <dgm:spPr/>
    </dgm:pt>
    <dgm:pt modelId="{5CF883B6-CA2F-425C-BC1F-58945E6ECD94}" type="pres">
      <dgm:prSet presAssocID="{0335E067-9CD3-49BE-B907-33F7865C37E9}" presName="childTextArrow" presStyleLbl="fgAccFollowNode1" presStyleIdx="5" presStyleCnt="9">
        <dgm:presLayoutVars>
          <dgm:bulletEnabled val="1"/>
        </dgm:presLayoutVars>
      </dgm:prSet>
      <dgm:spPr/>
      <dgm:t>
        <a:bodyPr/>
        <a:lstStyle/>
        <a:p>
          <a:endParaRPr lang="en-US"/>
        </a:p>
      </dgm:t>
    </dgm:pt>
    <dgm:pt modelId="{925BA9E8-D107-4DE6-914E-B563DB9E02E4}" type="pres">
      <dgm:prSet presAssocID="{D329A21F-5B05-441B-A293-DD936CD68C4C}" presName="childTextArrow" presStyleLbl="fgAccFollowNode1" presStyleIdx="6" presStyleCnt="9">
        <dgm:presLayoutVars>
          <dgm:bulletEnabled val="1"/>
        </dgm:presLayoutVars>
      </dgm:prSet>
      <dgm:spPr/>
      <dgm:t>
        <a:bodyPr/>
        <a:lstStyle/>
        <a:p>
          <a:endParaRPr lang="en-US"/>
        </a:p>
      </dgm:t>
    </dgm:pt>
    <dgm:pt modelId="{7AC7CF71-2396-47F1-9949-EB7E52CAA033}" type="pres">
      <dgm:prSet presAssocID="{CD233A0A-5205-4652-B560-640AD8B89929}" presName="sp" presStyleCnt="0"/>
      <dgm:spPr/>
    </dgm:pt>
    <dgm:pt modelId="{CD77F7F5-9467-43F7-849B-5B745A5B66D4}" type="pres">
      <dgm:prSet presAssocID="{65EC7577-A9B4-4FA2-92A0-C56472D041A3}" presName="arrowAndChildren" presStyleCnt="0"/>
      <dgm:spPr/>
    </dgm:pt>
    <dgm:pt modelId="{FDE9B660-4AC5-4F63-B378-DB1687B85A8E}" type="pres">
      <dgm:prSet presAssocID="{65EC7577-A9B4-4FA2-92A0-C56472D041A3}" presName="parentTextArrow" presStyleLbl="node1" presStyleIdx="3" presStyleCnt="5"/>
      <dgm:spPr/>
      <dgm:t>
        <a:bodyPr/>
        <a:lstStyle/>
        <a:p>
          <a:endParaRPr lang="en-US"/>
        </a:p>
      </dgm:t>
    </dgm:pt>
    <dgm:pt modelId="{8C2C2489-BACE-4EFF-A755-82CAAC2DDA5C}" type="pres">
      <dgm:prSet presAssocID="{65EC7577-A9B4-4FA2-92A0-C56472D041A3}" presName="arrow" presStyleLbl="node1" presStyleIdx="4" presStyleCnt="5"/>
      <dgm:spPr/>
      <dgm:t>
        <a:bodyPr/>
        <a:lstStyle/>
        <a:p>
          <a:endParaRPr lang="en-US"/>
        </a:p>
      </dgm:t>
    </dgm:pt>
    <dgm:pt modelId="{F7770B2E-D30E-4402-B180-8658B3178191}" type="pres">
      <dgm:prSet presAssocID="{65EC7577-A9B4-4FA2-92A0-C56472D041A3}" presName="descendantArrow" presStyleCnt="0"/>
      <dgm:spPr/>
    </dgm:pt>
    <dgm:pt modelId="{D8316E0F-BB94-45C7-98F2-206C359B6B46}" type="pres">
      <dgm:prSet presAssocID="{9277861E-05BF-4CD3-81F3-74B23BAB3E8C}" presName="childTextArrow" presStyleLbl="fgAccFollowNode1" presStyleIdx="7" presStyleCnt="9">
        <dgm:presLayoutVars>
          <dgm:bulletEnabled val="1"/>
        </dgm:presLayoutVars>
      </dgm:prSet>
      <dgm:spPr/>
      <dgm:t>
        <a:bodyPr/>
        <a:lstStyle/>
        <a:p>
          <a:endParaRPr lang="en-US"/>
        </a:p>
      </dgm:t>
    </dgm:pt>
    <dgm:pt modelId="{722CF014-DD59-445D-9A81-A137717B5A98}" type="pres">
      <dgm:prSet presAssocID="{8F48E21C-1D18-4635-BE22-97345F92B0D0}" presName="childTextArrow" presStyleLbl="fgAccFollowNode1" presStyleIdx="8" presStyleCnt="9">
        <dgm:presLayoutVars>
          <dgm:bulletEnabled val="1"/>
        </dgm:presLayoutVars>
      </dgm:prSet>
      <dgm:spPr/>
      <dgm:t>
        <a:bodyPr/>
        <a:lstStyle/>
        <a:p>
          <a:endParaRPr lang="en-US"/>
        </a:p>
      </dgm:t>
    </dgm:pt>
  </dgm:ptLst>
  <dgm:cxnLst>
    <dgm:cxn modelId="{ED5A36AF-CFE1-4C61-B2CE-0A404ED1527E}" srcId="{7CFECE8E-DEE4-44CA-91C8-7311F4F88627}" destId="{EAECA495-BAAA-4204-ADA5-C93B46789FB0}" srcOrd="1" destOrd="0" parTransId="{E11AFC97-39A8-4F7E-A93B-C3474A7AB693}" sibTransId="{7BB218CD-ED1A-4817-B312-F666F6FD2C0C}"/>
    <dgm:cxn modelId="{D7A9CB33-BB06-486C-8CBC-0542BCC263E0}" type="presOf" srcId="{C6E900AE-A4DB-46FF-A609-BFBDAB04C869}" destId="{AA18977A-0E75-440D-B10A-D43E597099C9}" srcOrd="0" destOrd="0" presId="urn:microsoft.com/office/officeart/2005/8/layout/process4"/>
    <dgm:cxn modelId="{0F6CF802-8067-461A-8526-7A21C5734829}" type="presOf" srcId="{FC93F95D-95F3-4640-9DE8-874282C2AD13}" destId="{1B067B92-00AC-4A70-A5B0-69F5C866F72C}" srcOrd="1" destOrd="0" presId="urn:microsoft.com/office/officeart/2005/8/layout/process4"/>
    <dgm:cxn modelId="{018F766A-8D71-4C6A-AF5E-6CEC23BE03AF}" type="presOf" srcId="{0335E067-9CD3-49BE-B907-33F7865C37E9}" destId="{5CF883B6-CA2F-425C-BC1F-58945E6ECD94}" srcOrd="0" destOrd="0" presId="urn:microsoft.com/office/officeart/2005/8/layout/process4"/>
    <dgm:cxn modelId="{69127F41-A977-44B5-B9C2-E4967577320D}" srcId="{7CFECE8E-DEE4-44CA-91C8-7311F4F88627}" destId="{651BE6F0-62B4-4DFE-AF27-7648CCA0757F}" srcOrd="0" destOrd="0" parTransId="{1B4B0C88-35EB-4901-9CC9-A6EFF84EEA96}" sibTransId="{300DC2A4-DBF2-474F-8C47-8754A0E2D777}"/>
    <dgm:cxn modelId="{3EBAFE87-7B00-471A-8F16-C8003AF24870}" srcId="{65EC7577-A9B4-4FA2-92A0-C56472D041A3}" destId="{8F48E21C-1D18-4635-BE22-97345F92B0D0}" srcOrd="1" destOrd="0" parTransId="{F2F55DF7-FD06-4F39-B27C-C819AC7E3A8E}" sibTransId="{A8EE732F-8A87-4411-B66A-FD52E7C66DB5}"/>
    <dgm:cxn modelId="{11D7F8E7-0E3A-403F-AAC7-B1892F324A64}" type="presOf" srcId="{D329A21F-5B05-441B-A293-DD936CD68C4C}" destId="{925BA9E8-D107-4DE6-914E-B563DB9E02E4}" srcOrd="0" destOrd="0" presId="urn:microsoft.com/office/officeart/2005/8/layout/process4"/>
    <dgm:cxn modelId="{9C776442-6556-4682-8646-09D84E9A195E}" srcId="{08369A22-CB0E-4701-913E-81E19038557F}" destId="{633E1E5F-0172-4A80-9E19-4CFF70573414}" srcOrd="1" destOrd="0" parTransId="{9CB2AF3D-6DE4-4BA9-A4DE-0FAECFCCAF63}" sibTransId="{9E3C0CBA-80A2-40B8-A078-255FC0B12BD8}"/>
    <dgm:cxn modelId="{0CA2A500-E628-4DE6-9986-7F481102D952}" srcId="{FC93F95D-95F3-4640-9DE8-874282C2AD13}" destId="{19B1D4CC-67EA-4081-ABBB-AF688D6DD88B}" srcOrd="1" destOrd="0" parTransId="{76CF4118-1BBC-43C3-AC66-D9558109C3BB}" sibTransId="{1A7E73EC-EC74-4564-BF35-69EECEC524E9}"/>
    <dgm:cxn modelId="{A5F6AB68-AD8A-430F-B67C-0AD3F8A26FF4}" type="presOf" srcId="{8F48E21C-1D18-4635-BE22-97345F92B0D0}" destId="{722CF014-DD59-445D-9A81-A137717B5A98}" srcOrd="0" destOrd="0" presId="urn:microsoft.com/office/officeart/2005/8/layout/process4"/>
    <dgm:cxn modelId="{EA34A255-EF94-41D5-88D6-4526F6E4AD46}" type="presOf" srcId="{08369A22-CB0E-4701-913E-81E19038557F}" destId="{CFAC1A0C-1DEF-402F-BC30-5881F338B33E}" srcOrd="0" destOrd="0" presId="urn:microsoft.com/office/officeart/2005/8/layout/process4"/>
    <dgm:cxn modelId="{574572E3-2741-4DA5-B307-928919B5FC8F}" srcId="{65EC7577-A9B4-4FA2-92A0-C56472D041A3}" destId="{9277861E-05BF-4CD3-81F3-74B23BAB3E8C}" srcOrd="0" destOrd="0" parTransId="{F1A06631-A526-4FA5-81F0-44FC36CF5A57}" sibTransId="{E0DA4854-A84B-434D-A37C-27FB1016A3D5}"/>
    <dgm:cxn modelId="{3B502899-D5FA-4A07-8F2E-108C6DD41834}" type="presOf" srcId="{F56D132D-D5E1-430E-8E0C-7979C2A20567}" destId="{E37694B6-9454-4503-A99A-1190FD386B1A}" srcOrd="0" destOrd="0" presId="urn:microsoft.com/office/officeart/2005/8/layout/process4"/>
    <dgm:cxn modelId="{E81E167C-E872-42C0-B231-6831C774D9C3}" srcId="{08369A22-CB0E-4701-913E-81E19038557F}" destId="{65EC7577-A9B4-4FA2-92A0-C56472D041A3}" srcOrd="0" destOrd="0" parTransId="{3F2902E2-3A3D-453B-BFB8-4677694C558D}" sibTransId="{CD233A0A-5205-4652-B560-640AD8B89929}"/>
    <dgm:cxn modelId="{F02A112A-80FA-4220-9C43-6C5F2B6158AA}" srcId="{C6E900AE-A4DB-46FF-A609-BFBDAB04C869}" destId="{FE5C3A2A-B11C-4EEC-B825-D9D5086E4BCE}" srcOrd="0" destOrd="0" parTransId="{FE08BD06-42A7-4023-AA53-A6EA691E0190}" sibTransId="{945E8C6C-BF72-4DCF-9FC9-DE2C06DACAB8}"/>
    <dgm:cxn modelId="{C6A8E8F4-FD7E-4ECB-BCE6-76FF8C3D9DA7}" type="presOf" srcId="{C6E900AE-A4DB-46FF-A609-BFBDAB04C869}" destId="{70F18126-A2EF-4AC9-AD76-619F9DC27158}" srcOrd="1" destOrd="0" presId="urn:microsoft.com/office/officeart/2005/8/layout/process4"/>
    <dgm:cxn modelId="{A40AC6AA-4089-47D1-B875-74506F90E761}" type="presOf" srcId="{651BE6F0-62B4-4DFE-AF27-7648CCA0757F}" destId="{2DE7C2FC-44DD-4B6C-A362-402554938119}" srcOrd="0" destOrd="0" presId="urn:microsoft.com/office/officeart/2005/8/layout/process4"/>
    <dgm:cxn modelId="{55153D9B-70A5-4640-948C-B313511820EB}" type="presOf" srcId="{EAECA495-BAAA-4204-ADA5-C93B46789FB0}" destId="{E55CF4B1-C23C-45BE-8ABC-65E4F67AFEF1}" srcOrd="0" destOrd="0" presId="urn:microsoft.com/office/officeart/2005/8/layout/process4"/>
    <dgm:cxn modelId="{1AA9B4A4-6B2E-4BB0-A9C3-18C6D7984DFC}" type="presOf" srcId="{7CFECE8E-DEE4-44CA-91C8-7311F4F88627}" destId="{1BC1D98B-86BA-4A5E-AD21-5DD40BA38546}" srcOrd="0" destOrd="0" presId="urn:microsoft.com/office/officeart/2005/8/layout/process4"/>
    <dgm:cxn modelId="{88D58605-5E72-4133-B2EF-F048FE7DFAD1}" type="presOf" srcId="{FE5C3A2A-B11C-4EEC-B825-D9D5086E4BCE}" destId="{7C87EAE5-4873-40E2-A8CC-F0F1182CA8F4}" srcOrd="0" destOrd="0" presId="urn:microsoft.com/office/officeart/2005/8/layout/process4"/>
    <dgm:cxn modelId="{37B45C04-8DEF-4079-A03C-D7E1CEECD826}" type="presOf" srcId="{FC93F95D-95F3-4640-9DE8-874282C2AD13}" destId="{64EF8784-ED93-45A5-ABF1-5FD0894463DB}" srcOrd="0" destOrd="0" presId="urn:microsoft.com/office/officeart/2005/8/layout/process4"/>
    <dgm:cxn modelId="{E857BC19-234A-47BE-957F-894EF4BC91EE}" srcId="{08369A22-CB0E-4701-913E-81E19038557F}" destId="{FC93F95D-95F3-4640-9DE8-874282C2AD13}" srcOrd="3" destOrd="0" parTransId="{065D0FD4-1EC7-4C97-AB8D-E80CE5F7D659}" sibTransId="{83B18B4F-02C2-48D5-AEBF-C971EDE64271}"/>
    <dgm:cxn modelId="{38828617-AD94-4287-A9EA-74F12DE91B23}" type="presOf" srcId="{9277861E-05BF-4CD3-81F3-74B23BAB3E8C}" destId="{D8316E0F-BB94-45C7-98F2-206C359B6B46}" srcOrd="0" destOrd="0" presId="urn:microsoft.com/office/officeart/2005/8/layout/process4"/>
    <dgm:cxn modelId="{C0DB1B86-533C-42DF-9E2A-46F1665527A2}" type="presOf" srcId="{65EC7577-A9B4-4FA2-92A0-C56472D041A3}" destId="{8C2C2489-BACE-4EFF-A755-82CAAC2DDA5C}" srcOrd="1" destOrd="0" presId="urn:microsoft.com/office/officeart/2005/8/layout/process4"/>
    <dgm:cxn modelId="{960AA45C-30F3-4762-9E7B-DE0A18DF0729}" srcId="{08369A22-CB0E-4701-913E-81E19038557F}" destId="{C6E900AE-A4DB-46FF-A609-BFBDAB04C869}" srcOrd="4" destOrd="0" parTransId="{929EDFC1-CEF7-459E-88D1-A4B8875D1377}" sibTransId="{E8C0D2F5-8AD7-4D4B-9E2F-FEE186D0E991}"/>
    <dgm:cxn modelId="{05C7A129-30CC-4C24-BC7E-FEFB0ABF01B6}" srcId="{633E1E5F-0172-4A80-9E19-4CFF70573414}" destId="{D329A21F-5B05-441B-A293-DD936CD68C4C}" srcOrd="1" destOrd="0" parTransId="{6B08758D-F661-4BFC-A592-ACCFDB6BEF5A}" sibTransId="{CB0B3C99-58D5-4EC8-ABC2-97C37273E8F4}"/>
    <dgm:cxn modelId="{E002BE95-A96B-4CA9-BEBD-3C86758602B9}" srcId="{08369A22-CB0E-4701-913E-81E19038557F}" destId="{7CFECE8E-DEE4-44CA-91C8-7311F4F88627}" srcOrd="2" destOrd="0" parTransId="{2CAB7A1B-C37D-46EA-B039-DFCE18170F7F}" sibTransId="{F618CF44-F7E8-42FE-AC67-2013B6910595}"/>
    <dgm:cxn modelId="{239D8D7D-7173-411F-85DA-DF70342BAB63}" type="presOf" srcId="{65EC7577-A9B4-4FA2-92A0-C56472D041A3}" destId="{FDE9B660-4AC5-4F63-B378-DB1687B85A8E}" srcOrd="0" destOrd="0" presId="urn:microsoft.com/office/officeart/2005/8/layout/process4"/>
    <dgm:cxn modelId="{775D246A-78F8-4C5F-9AFE-2D30BB94F949}" type="presOf" srcId="{19B1D4CC-67EA-4081-ABBB-AF688D6DD88B}" destId="{595A894F-DE9C-4062-B3BA-E0FCFEB824D8}" srcOrd="0" destOrd="0" presId="urn:microsoft.com/office/officeart/2005/8/layout/process4"/>
    <dgm:cxn modelId="{13C05834-1727-487D-B182-9A7D7B7A67F2}" type="presOf" srcId="{7CFECE8E-DEE4-44CA-91C8-7311F4F88627}" destId="{3D6C916F-4920-403C-9240-89A6A89F2023}" srcOrd="1" destOrd="0" presId="urn:microsoft.com/office/officeart/2005/8/layout/process4"/>
    <dgm:cxn modelId="{DFADAC8A-55D1-4DCC-97B6-3948FA85A985}" srcId="{633E1E5F-0172-4A80-9E19-4CFF70573414}" destId="{0335E067-9CD3-49BE-B907-33F7865C37E9}" srcOrd="0" destOrd="0" parTransId="{2F92D4EF-D18B-4321-9B3B-B53652EFDA5D}" sibTransId="{27C2B774-2BBA-4E07-9D4F-821811453265}"/>
    <dgm:cxn modelId="{1EDEC922-D424-4F32-9382-962AFB4D82A0}" type="presOf" srcId="{633E1E5F-0172-4A80-9E19-4CFF70573414}" destId="{EA2C49AA-4771-4FD8-9507-46550321F430}" srcOrd="0" destOrd="0" presId="urn:microsoft.com/office/officeart/2005/8/layout/process4"/>
    <dgm:cxn modelId="{E4828366-4903-4A3E-8E4D-CA1B3C15CECC}" srcId="{FC93F95D-95F3-4640-9DE8-874282C2AD13}" destId="{F56D132D-D5E1-430E-8E0C-7979C2A20567}" srcOrd="0" destOrd="0" parTransId="{BF258ADF-7C7D-4CBE-B4B6-1102A4256102}" sibTransId="{B18C568A-839B-45E5-96F5-49D522C8A6DD}"/>
    <dgm:cxn modelId="{E6D07B6A-B5B4-4416-9C82-0EC87A3CF539}" type="presOf" srcId="{633E1E5F-0172-4A80-9E19-4CFF70573414}" destId="{25ECF027-96AB-4463-ABEA-8E22B29C0505}" srcOrd="1" destOrd="0" presId="urn:microsoft.com/office/officeart/2005/8/layout/process4"/>
    <dgm:cxn modelId="{BFCEFF48-CCD7-4AB2-82FB-A976C20062B1}" type="presParOf" srcId="{CFAC1A0C-1DEF-402F-BC30-5881F338B33E}" destId="{EC78DE5E-EEE3-4FBE-B6C6-7E82FDD0638E}" srcOrd="0" destOrd="0" presId="urn:microsoft.com/office/officeart/2005/8/layout/process4"/>
    <dgm:cxn modelId="{DA9D03E8-FFFA-469E-9DFA-0B859437FBC1}" type="presParOf" srcId="{EC78DE5E-EEE3-4FBE-B6C6-7E82FDD0638E}" destId="{AA18977A-0E75-440D-B10A-D43E597099C9}" srcOrd="0" destOrd="0" presId="urn:microsoft.com/office/officeart/2005/8/layout/process4"/>
    <dgm:cxn modelId="{60EC19AB-D882-448D-9EDF-9DEDC81CDEEE}" type="presParOf" srcId="{EC78DE5E-EEE3-4FBE-B6C6-7E82FDD0638E}" destId="{70F18126-A2EF-4AC9-AD76-619F9DC27158}" srcOrd="1" destOrd="0" presId="urn:microsoft.com/office/officeart/2005/8/layout/process4"/>
    <dgm:cxn modelId="{D3ACAA9D-9496-4B3A-846C-90C9334E2A4F}" type="presParOf" srcId="{EC78DE5E-EEE3-4FBE-B6C6-7E82FDD0638E}" destId="{255058BD-7847-49B5-A688-6989FD664EBF}" srcOrd="2" destOrd="0" presId="urn:microsoft.com/office/officeart/2005/8/layout/process4"/>
    <dgm:cxn modelId="{E4C51306-04E2-42E1-A1FF-9FE6BAE021BD}" type="presParOf" srcId="{255058BD-7847-49B5-A688-6989FD664EBF}" destId="{7C87EAE5-4873-40E2-A8CC-F0F1182CA8F4}" srcOrd="0" destOrd="0" presId="urn:microsoft.com/office/officeart/2005/8/layout/process4"/>
    <dgm:cxn modelId="{B104FC66-B4F3-4186-8BBF-7324AAA04B94}" type="presParOf" srcId="{CFAC1A0C-1DEF-402F-BC30-5881F338B33E}" destId="{199C347E-AD02-46FA-9D34-0C6FC3CA7646}" srcOrd="1" destOrd="0" presId="urn:microsoft.com/office/officeart/2005/8/layout/process4"/>
    <dgm:cxn modelId="{BB52A278-8DE8-428D-A7CD-6609F6351637}" type="presParOf" srcId="{CFAC1A0C-1DEF-402F-BC30-5881F338B33E}" destId="{E5F68B12-3DC0-491E-823E-26B2C5B712FA}" srcOrd="2" destOrd="0" presId="urn:microsoft.com/office/officeart/2005/8/layout/process4"/>
    <dgm:cxn modelId="{6837ECC7-EB1D-4F81-B9EA-C1E3CF9C2D26}" type="presParOf" srcId="{E5F68B12-3DC0-491E-823E-26B2C5B712FA}" destId="{64EF8784-ED93-45A5-ABF1-5FD0894463DB}" srcOrd="0" destOrd="0" presId="urn:microsoft.com/office/officeart/2005/8/layout/process4"/>
    <dgm:cxn modelId="{CA9B5E45-7B09-47D0-9F37-9B1612908514}" type="presParOf" srcId="{E5F68B12-3DC0-491E-823E-26B2C5B712FA}" destId="{1B067B92-00AC-4A70-A5B0-69F5C866F72C}" srcOrd="1" destOrd="0" presId="urn:microsoft.com/office/officeart/2005/8/layout/process4"/>
    <dgm:cxn modelId="{438FB0A3-F575-423D-BF16-342EF490360B}" type="presParOf" srcId="{E5F68B12-3DC0-491E-823E-26B2C5B712FA}" destId="{09F4CA71-4490-4FA7-A8E3-ED59DCFDD46D}" srcOrd="2" destOrd="0" presId="urn:microsoft.com/office/officeart/2005/8/layout/process4"/>
    <dgm:cxn modelId="{8CF0BA42-F378-4F80-A6ED-D19ED5DB6AA9}" type="presParOf" srcId="{09F4CA71-4490-4FA7-A8E3-ED59DCFDD46D}" destId="{E37694B6-9454-4503-A99A-1190FD386B1A}" srcOrd="0" destOrd="0" presId="urn:microsoft.com/office/officeart/2005/8/layout/process4"/>
    <dgm:cxn modelId="{8EAEE9C5-13D3-4485-AD98-F3A4716D25E7}" type="presParOf" srcId="{09F4CA71-4490-4FA7-A8E3-ED59DCFDD46D}" destId="{595A894F-DE9C-4062-B3BA-E0FCFEB824D8}" srcOrd="1" destOrd="0" presId="urn:microsoft.com/office/officeart/2005/8/layout/process4"/>
    <dgm:cxn modelId="{03195DA4-E2FB-4A83-927C-FF6721956F29}" type="presParOf" srcId="{CFAC1A0C-1DEF-402F-BC30-5881F338B33E}" destId="{7E6EE057-471A-40D9-98AC-964CA2FFFD2A}" srcOrd="3" destOrd="0" presId="urn:microsoft.com/office/officeart/2005/8/layout/process4"/>
    <dgm:cxn modelId="{129CDD94-1FD1-44B1-A920-B5C80805C741}" type="presParOf" srcId="{CFAC1A0C-1DEF-402F-BC30-5881F338B33E}" destId="{4919EEC2-4954-4BCC-B23E-FC452860550B}" srcOrd="4" destOrd="0" presId="urn:microsoft.com/office/officeart/2005/8/layout/process4"/>
    <dgm:cxn modelId="{BE42848C-C7E1-482F-961E-51F37F8F4D8B}" type="presParOf" srcId="{4919EEC2-4954-4BCC-B23E-FC452860550B}" destId="{1BC1D98B-86BA-4A5E-AD21-5DD40BA38546}" srcOrd="0" destOrd="0" presId="urn:microsoft.com/office/officeart/2005/8/layout/process4"/>
    <dgm:cxn modelId="{9C8646C6-A1F0-4718-B203-9630CA23B4C4}" type="presParOf" srcId="{4919EEC2-4954-4BCC-B23E-FC452860550B}" destId="{3D6C916F-4920-403C-9240-89A6A89F2023}" srcOrd="1" destOrd="0" presId="urn:microsoft.com/office/officeart/2005/8/layout/process4"/>
    <dgm:cxn modelId="{3B7AEB89-E07A-4904-9EF4-B319776C27AF}" type="presParOf" srcId="{4919EEC2-4954-4BCC-B23E-FC452860550B}" destId="{B2CBB0AD-DCD0-422C-BA90-442AE02D41D3}" srcOrd="2" destOrd="0" presId="urn:microsoft.com/office/officeart/2005/8/layout/process4"/>
    <dgm:cxn modelId="{C0763FA4-4665-4666-9A5F-6D015E0EEBFA}" type="presParOf" srcId="{B2CBB0AD-DCD0-422C-BA90-442AE02D41D3}" destId="{2DE7C2FC-44DD-4B6C-A362-402554938119}" srcOrd="0" destOrd="0" presId="urn:microsoft.com/office/officeart/2005/8/layout/process4"/>
    <dgm:cxn modelId="{67040661-DA85-4CC0-8BDD-11D9CE3882E1}" type="presParOf" srcId="{B2CBB0AD-DCD0-422C-BA90-442AE02D41D3}" destId="{E55CF4B1-C23C-45BE-8ABC-65E4F67AFEF1}" srcOrd="1" destOrd="0" presId="urn:microsoft.com/office/officeart/2005/8/layout/process4"/>
    <dgm:cxn modelId="{9EA1B9B5-0F97-41DD-ADBB-637476CB8016}" type="presParOf" srcId="{CFAC1A0C-1DEF-402F-BC30-5881F338B33E}" destId="{C018FAF2-F953-422C-A170-7AE995BAB4F2}" srcOrd="5" destOrd="0" presId="urn:microsoft.com/office/officeart/2005/8/layout/process4"/>
    <dgm:cxn modelId="{7B654664-4258-4603-B6AB-53F09359CE21}" type="presParOf" srcId="{CFAC1A0C-1DEF-402F-BC30-5881F338B33E}" destId="{51C7F47D-04DB-4CE6-834A-00AC40F6AA47}" srcOrd="6" destOrd="0" presId="urn:microsoft.com/office/officeart/2005/8/layout/process4"/>
    <dgm:cxn modelId="{BED782A2-9EFD-493E-9456-5154819AD0D0}" type="presParOf" srcId="{51C7F47D-04DB-4CE6-834A-00AC40F6AA47}" destId="{EA2C49AA-4771-4FD8-9507-46550321F430}" srcOrd="0" destOrd="0" presId="urn:microsoft.com/office/officeart/2005/8/layout/process4"/>
    <dgm:cxn modelId="{F8B8933E-39D2-4DA0-A396-2AE91F4F8232}" type="presParOf" srcId="{51C7F47D-04DB-4CE6-834A-00AC40F6AA47}" destId="{25ECF027-96AB-4463-ABEA-8E22B29C0505}" srcOrd="1" destOrd="0" presId="urn:microsoft.com/office/officeart/2005/8/layout/process4"/>
    <dgm:cxn modelId="{8C2D906B-06CA-43B1-AE3F-EE98F22272DA}" type="presParOf" srcId="{51C7F47D-04DB-4CE6-834A-00AC40F6AA47}" destId="{88BF5E3A-217B-4ECE-B7CB-D903892096CE}" srcOrd="2" destOrd="0" presId="urn:microsoft.com/office/officeart/2005/8/layout/process4"/>
    <dgm:cxn modelId="{6E5BD191-F53C-41F1-BD7A-400FD3ED650D}" type="presParOf" srcId="{88BF5E3A-217B-4ECE-B7CB-D903892096CE}" destId="{5CF883B6-CA2F-425C-BC1F-58945E6ECD94}" srcOrd="0" destOrd="0" presId="urn:microsoft.com/office/officeart/2005/8/layout/process4"/>
    <dgm:cxn modelId="{AAE9AAF8-72D7-467D-AE9C-68D83A1FCFBE}" type="presParOf" srcId="{88BF5E3A-217B-4ECE-B7CB-D903892096CE}" destId="{925BA9E8-D107-4DE6-914E-B563DB9E02E4}" srcOrd="1" destOrd="0" presId="urn:microsoft.com/office/officeart/2005/8/layout/process4"/>
    <dgm:cxn modelId="{99357F65-5EEA-421D-8CFC-A707F8A50321}" type="presParOf" srcId="{CFAC1A0C-1DEF-402F-BC30-5881F338B33E}" destId="{7AC7CF71-2396-47F1-9949-EB7E52CAA033}" srcOrd="7" destOrd="0" presId="urn:microsoft.com/office/officeart/2005/8/layout/process4"/>
    <dgm:cxn modelId="{07090A93-03DE-4DCF-93F7-620645FF06B2}" type="presParOf" srcId="{CFAC1A0C-1DEF-402F-BC30-5881F338B33E}" destId="{CD77F7F5-9467-43F7-849B-5B745A5B66D4}" srcOrd="8" destOrd="0" presId="urn:microsoft.com/office/officeart/2005/8/layout/process4"/>
    <dgm:cxn modelId="{6189CAD9-15CB-4386-A585-FA9257A3A2B8}" type="presParOf" srcId="{CD77F7F5-9467-43F7-849B-5B745A5B66D4}" destId="{FDE9B660-4AC5-4F63-B378-DB1687B85A8E}" srcOrd="0" destOrd="0" presId="urn:microsoft.com/office/officeart/2005/8/layout/process4"/>
    <dgm:cxn modelId="{F9D49735-594F-4213-9F6D-ACAF956F60C1}" type="presParOf" srcId="{CD77F7F5-9467-43F7-849B-5B745A5B66D4}" destId="{8C2C2489-BACE-4EFF-A755-82CAAC2DDA5C}" srcOrd="1" destOrd="0" presId="urn:microsoft.com/office/officeart/2005/8/layout/process4"/>
    <dgm:cxn modelId="{0DD6F922-8547-4570-8033-822E68E5D0E9}" type="presParOf" srcId="{CD77F7F5-9467-43F7-849B-5B745A5B66D4}" destId="{F7770B2E-D30E-4402-B180-8658B3178191}" srcOrd="2" destOrd="0" presId="urn:microsoft.com/office/officeart/2005/8/layout/process4"/>
    <dgm:cxn modelId="{C5B5C482-DF65-40EF-8075-43D53272C2C4}" type="presParOf" srcId="{F7770B2E-D30E-4402-B180-8658B3178191}" destId="{D8316E0F-BB94-45C7-98F2-206C359B6B46}" srcOrd="0" destOrd="0" presId="urn:microsoft.com/office/officeart/2005/8/layout/process4"/>
    <dgm:cxn modelId="{EA3D3FFA-74DD-42C3-AA62-D026A8B8E556}" type="presParOf" srcId="{F7770B2E-D30E-4402-B180-8658B3178191}" destId="{722CF014-DD59-445D-9A81-A137717B5A98}"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F18126-A2EF-4AC9-AD76-619F9DC27158}">
      <dsp:nvSpPr>
        <dsp:cNvPr id="0" name=""/>
        <dsp:cNvSpPr/>
      </dsp:nvSpPr>
      <dsp:spPr>
        <a:xfrm>
          <a:off x="0" y="3959784"/>
          <a:ext cx="8947150" cy="64963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Summarize Result</a:t>
          </a:r>
          <a:endParaRPr lang="en-US" sz="1200" kern="1200" dirty="0"/>
        </a:p>
      </dsp:txBody>
      <dsp:txXfrm>
        <a:off x="0" y="3959784"/>
        <a:ext cx="8947150" cy="350803"/>
      </dsp:txXfrm>
    </dsp:sp>
    <dsp:sp modelId="{7C87EAE5-4873-40E2-A8CC-F0F1182CA8F4}">
      <dsp:nvSpPr>
        <dsp:cNvPr id="0" name=""/>
        <dsp:cNvSpPr/>
      </dsp:nvSpPr>
      <dsp:spPr>
        <a:xfrm>
          <a:off x="0" y="4297594"/>
          <a:ext cx="8947150" cy="29883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en-US" sz="900" kern="1200" dirty="0" smtClean="0"/>
            <a:t>Publish insights and observations</a:t>
          </a:r>
          <a:endParaRPr lang="en-US" sz="900" kern="1200" dirty="0"/>
        </a:p>
      </dsp:txBody>
      <dsp:txXfrm>
        <a:off x="0" y="4297594"/>
        <a:ext cx="8947150" cy="298832"/>
      </dsp:txXfrm>
    </dsp:sp>
    <dsp:sp modelId="{1B067B92-00AC-4A70-A5B0-69F5C866F72C}">
      <dsp:nvSpPr>
        <dsp:cNvPr id="0" name=""/>
        <dsp:cNvSpPr/>
      </dsp:nvSpPr>
      <dsp:spPr>
        <a:xfrm rot="10800000">
          <a:off x="0" y="2970389"/>
          <a:ext cx="8947150" cy="999139"/>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Bivariate Analysis</a:t>
          </a:r>
          <a:endParaRPr lang="en-US" sz="1200" kern="1200" dirty="0"/>
        </a:p>
      </dsp:txBody>
      <dsp:txXfrm rot="-10800000">
        <a:off x="0" y="2970389"/>
        <a:ext cx="8947150" cy="350697"/>
      </dsp:txXfrm>
    </dsp:sp>
    <dsp:sp modelId="{E37694B6-9454-4503-A99A-1190FD386B1A}">
      <dsp:nvSpPr>
        <dsp:cNvPr id="0" name=""/>
        <dsp:cNvSpPr/>
      </dsp:nvSpPr>
      <dsp:spPr>
        <a:xfrm>
          <a:off x="0" y="3321087"/>
          <a:ext cx="4473575" cy="2987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en-US" sz="900" kern="1200" dirty="0" smtClean="0"/>
            <a:t>Do correlation analysis Check how two variables affect each other or a third variable</a:t>
          </a:r>
          <a:endParaRPr lang="en-US" sz="900" kern="1200" dirty="0"/>
        </a:p>
      </dsp:txBody>
      <dsp:txXfrm>
        <a:off x="0" y="3321087"/>
        <a:ext cx="4473575" cy="298742"/>
      </dsp:txXfrm>
    </dsp:sp>
    <dsp:sp modelId="{595A894F-DE9C-4062-B3BA-E0FCFEB824D8}">
      <dsp:nvSpPr>
        <dsp:cNvPr id="0" name=""/>
        <dsp:cNvSpPr/>
      </dsp:nvSpPr>
      <dsp:spPr>
        <a:xfrm>
          <a:off x="4473575" y="3321087"/>
          <a:ext cx="4473575" cy="2987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en-US" sz="900" kern="1200" dirty="0" smtClean="0"/>
            <a:t>Analyze joint distributions</a:t>
          </a:r>
          <a:endParaRPr lang="en-US" sz="900" kern="1200" dirty="0"/>
        </a:p>
      </dsp:txBody>
      <dsp:txXfrm>
        <a:off x="4473575" y="3321087"/>
        <a:ext cx="4473575" cy="298742"/>
      </dsp:txXfrm>
    </dsp:sp>
    <dsp:sp modelId="{3D6C916F-4920-403C-9240-89A6A89F2023}">
      <dsp:nvSpPr>
        <dsp:cNvPr id="0" name=""/>
        <dsp:cNvSpPr/>
      </dsp:nvSpPr>
      <dsp:spPr>
        <a:xfrm rot="10800000">
          <a:off x="0" y="1980994"/>
          <a:ext cx="8947150" cy="999139"/>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Segmented Univariate Analysis</a:t>
          </a:r>
          <a:endParaRPr lang="en-US" sz="1200" kern="1200" dirty="0"/>
        </a:p>
      </dsp:txBody>
      <dsp:txXfrm rot="-10800000">
        <a:off x="0" y="1980994"/>
        <a:ext cx="8947150" cy="350697"/>
      </dsp:txXfrm>
    </dsp:sp>
    <dsp:sp modelId="{2DE7C2FC-44DD-4B6C-A362-402554938119}">
      <dsp:nvSpPr>
        <dsp:cNvPr id="0" name=""/>
        <dsp:cNvSpPr/>
      </dsp:nvSpPr>
      <dsp:spPr>
        <a:xfrm>
          <a:off x="0" y="2331692"/>
          <a:ext cx="4473575" cy="2987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en-US" sz="900" kern="1200" dirty="0" smtClean="0"/>
            <a:t>Analyze variables against segments of other variables</a:t>
          </a:r>
          <a:endParaRPr lang="en-US" sz="900" kern="1200" dirty="0"/>
        </a:p>
      </dsp:txBody>
      <dsp:txXfrm>
        <a:off x="0" y="2331692"/>
        <a:ext cx="4473575" cy="298742"/>
      </dsp:txXfrm>
    </dsp:sp>
    <dsp:sp modelId="{E55CF4B1-C23C-45BE-8ABC-65E4F67AFEF1}">
      <dsp:nvSpPr>
        <dsp:cNvPr id="0" name=""/>
        <dsp:cNvSpPr/>
      </dsp:nvSpPr>
      <dsp:spPr>
        <a:xfrm>
          <a:off x="4473575" y="2331692"/>
          <a:ext cx="4473575" cy="2987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en-US" sz="900" kern="1200" dirty="0" smtClean="0"/>
            <a:t>Create derived variables</a:t>
          </a:r>
          <a:endParaRPr lang="en-US" sz="900" kern="1200" dirty="0"/>
        </a:p>
      </dsp:txBody>
      <dsp:txXfrm>
        <a:off x="4473575" y="2331692"/>
        <a:ext cx="4473575" cy="298742"/>
      </dsp:txXfrm>
    </dsp:sp>
    <dsp:sp modelId="{25ECF027-96AB-4463-ABEA-8E22B29C0505}">
      <dsp:nvSpPr>
        <dsp:cNvPr id="0" name=""/>
        <dsp:cNvSpPr/>
      </dsp:nvSpPr>
      <dsp:spPr>
        <a:xfrm rot="10800000">
          <a:off x="0" y="991599"/>
          <a:ext cx="8947150" cy="999139"/>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Univariate Analysis</a:t>
          </a:r>
          <a:endParaRPr lang="en-US" sz="1200" kern="1200" dirty="0"/>
        </a:p>
      </dsp:txBody>
      <dsp:txXfrm rot="-10800000">
        <a:off x="0" y="991599"/>
        <a:ext cx="8947150" cy="350697"/>
      </dsp:txXfrm>
    </dsp:sp>
    <dsp:sp modelId="{5CF883B6-CA2F-425C-BC1F-58945E6ECD94}">
      <dsp:nvSpPr>
        <dsp:cNvPr id="0" name=""/>
        <dsp:cNvSpPr/>
      </dsp:nvSpPr>
      <dsp:spPr>
        <a:xfrm>
          <a:off x="0" y="1342297"/>
          <a:ext cx="4473575" cy="2987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en-US" sz="900" kern="1200" dirty="0" smtClean="0"/>
            <a:t>Check distributions and frequencies of various numerical and categorical variables</a:t>
          </a:r>
          <a:endParaRPr lang="en-US" sz="900" kern="1200" dirty="0"/>
        </a:p>
      </dsp:txBody>
      <dsp:txXfrm>
        <a:off x="0" y="1342297"/>
        <a:ext cx="4473575" cy="298742"/>
      </dsp:txXfrm>
    </dsp:sp>
    <dsp:sp modelId="{925BA9E8-D107-4DE6-914E-B563DB9E02E4}">
      <dsp:nvSpPr>
        <dsp:cNvPr id="0" name=""/>
        <dsp:cNvSpPr/>
      </dsp:nvSpPr>
      <dsp:spPr>
        <a:xfrm>
          <a:off x="4473575" y="1342297"/>
          <a:ext cx="4473575" cy="2987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en-US" sz="900" kern="1200" dirty="0" smtClean="0"/>
            <a:t>Create Derived Variables</a:t>
          </a:r>
          <a:endParaRPr lang="en-US" sz="900" kern="1200" dirty="0"/>
        </a:p>
      </dsp:txBody>
      <dsp:txXfrm>
        <a:off x="4473575" y="1342297"/>
        <a:ext cx="4473575" cy="298742"/>
      </dsp:txXfrm>
    </dsp:sp>
    <dsp:sp modelId="{8C2C2489-BACE-4EFF-A755-82CAAC2DDA5C}">
      <dsp:nvSpPr>
        <dsp:cNvPr id="0" name=""/>
        <dsp:cNvSpPr/>
      </dsp:nvSpPr>
      <dsp:spPr>
        <a:xfrm rot="10800000">
          <a:off x="0" y="2204"/>
          <a:ext cx="8947150" cy="999139"/>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Cleaning Data</a:t>
          </a:r>
          <a:endParaRPr lang="en-US" sz="1200" kern="1200" dirty="0"/>
        </a:p>
      </dsp:txBody>
      <dsp:txXfrm rot="-10800000">
        <a:off x="0" y="2204"/>
        <a:ext cx="8947150" cy="350697"/>
      </dsp:txXfrm>
    </dsp:sp>
    <dsp:sp modelId="{D8316E0F-BB94-45C7-98F2-206C359B6B46}">
      <dsp:nvSpPr>
        <dsp:cNvPr id="0" name=""/>
        <dsp:cNvSpPr/>
      </dsp:nvSpPr>
      <dsp:spPr>
        <a:xfrm>
          <a:off x="0" y="352902"/>
          <a:ext cx="4473575" cy="2987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en-US" sz="900" kern="1200" dirty="0" smtClean="0"/>
            <a:t>Drop columns with null values, all random values or single</a:t>
          </a:r>
          <a:endParaRPr lang="en-US" sz="900" kern="1200" dirty="0"/>
        </a:p>
      </dsp:txBody>
      <dsp:txXfrm>
        <a:off x="0" y="352902"/>
        <a:ext cx="4473575" cy="298742"/>
      </dsp:txXfrm>
    </dsp:sp>
    <dsp:sp modelId="{722CF014-DD59-445D-9A81-A137717B5A98}">
      <dsp:nvSpPr>
        <dsp:cNvPr id="0" name=""/>
        <dsp:cNvSpPr/>
      </dsp:nvSpPr>
      <dsp:spPr>
        <a:xfrm>
          <a:off x="4473575" y="352902"/>
          <a:ext cx="4473575" cy="2987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en-US" sz="900" kern="1200" dirty="0" smtClean="0"/>
            <a:t>Convert values to proper </a:t>
          </a:r>
          <a:r>
            <a:rPr lang="en-US" sz="900" kern="1200" dirty="0" err="1" smtClean="0"/>
            <a:t>int</a:t>
          </a:r>
          <a:r>
            <a:rPr lang="en-US" sz="900" kern="1200" dirty="0" smtClean="0"/>
            <a:t> ,float , date representations</a:t>
          </a:r>
          <a:endParaRPr lang="en-US" sz="900" kern="1200" dirty="0"/>
        </a:p>
      </dsp:txBody>
      <dsp:txXfrm>
        <a:off x="4473575" y="352902"/>
        <a:ext cx="4473575" cy="29874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6EBBED9-6560-4149-B575-D9C9746E3F7F}"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222797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EBBED9-6560-4149-B575-D9C9746E3F7F}"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379523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EBBED9-6560-4149-B575-D9C9746E3F7F}"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521127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EBBED9-6560-4149-B575-D9C9746E3F7F}"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63114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EBBED9-6560-4149-B575-D9C9746E3F7F}"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908167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EBBED9-6560-4149-B575-D9C9746E3F7F}" type="datetimeFigureOut">
              <a:rPr lang="en-US" smtClean="0"/>
              <a:t>8/17/2020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680918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EBBED9-6560-4149-B575-D9C9746E3F7F}" type="datetimeFigureOut">
              <a:rPr lang="en-US" smtClean="0"/>
              <a:t>8/17/2020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4062733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EBBED9-6560-4149-B575-D9C9746E3F7F}"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1989081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EBBED9-6560-4149-B575-D9C9746E3F7F}"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3783067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6EBBED9-6560-4149-B575-D9C9746E3F7F}"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324821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EBBED9-6560-4149-B575-D9C9746E3F7F}"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3127727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6EBBED9-6560-4149-B575-D9C9746E3F7F}"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2870462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EBBED9-6560-4149-B575-D9C9746E3F7F}" type="datetimeFigureOut">
              <a:rPr lang="en-US" smtClean="0"/>
              <a:t>8/17/2020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2429797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6EBBED9-6560-4149-B575-D9C9746E3F7F}" type="datetimeFigureOut">
              <a:rPr lang="en-US" smtClean="0"/>
              <a:t>8/17/2020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2682888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EBBED9-6560-4149-B575-D9C9746E3F7F}" type="datetimeFigureOut">
              <a:rPr lang="en-US" smtClean="0"/>
              <a:t>8/17/2020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3641977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6EBBED9-6560-4149-B575-D9C9746E3F7F}" type="datetimeFigureOut">
              <a:rPr lang="en-US" smtClean="0"/>
              <a:t>8/17/2020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1050654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EBBED9-6560-4149-B575-D9C9746E3F7F}"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1818985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6EBBED9-6560-4149-B575-D9C9746E3F7F}" type="datetimeFigureOut">
              <a:rPr lang="en-US" smtClean="0"/>
              <a:t>8/17/2020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72D0741-8A87-405C-8B99-16A71A2A999E}" type="slidenum">
              <a:rPr lang="en-US" smtClean="0"/>
              <a:t>‹#›</a:t>
            </a:fld>
            <a:endParaRPr lang="en-US"/>
          </a:p>
        </p:txBody>
      </p:sp>
    </p:spTree>
    <p:extLst>
      <p:ext uri="{BB962C8B-B14F-4D97-AF65-F5344CB8AC3E}">
        <p14:creationId xmlns:p14="http://schemas.microsoft.com/office/powerpoint/2010/main" val="13534875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1"/>
            <a:ext cx="8825658" cy="1350264"/>
          </a:xfrm>
        </p:spPr>
        <p:txBody>
          <a:bodyPr/>
          <a:lstStyle/>
          <a:p>
            <a:r>
              <a:rPr lang="en-US" sz="4000" dirty="0" smtClean="0"/>
              <a:t>Lending Club Case Study</a:t>
            </a:r>
            <a:endParaRPr lang="en-US" sz="4000" dirty="0"/>
          </a:p>
        </p:txBody>
      </p:sp>
      <p:sp>
        <p:nvSpPr>
          <p:cNvPr id="3" name="Subtitle 2"/>
          <p:cNvSpPr>
            <a:spLocks noGrp="1"/>
          </p:cNvSpPr>
          <p:nvPr>
            <p:ph type="subTitle" idx="1"/>
          </p:nvPr>
        </p:nvSpPr>
        <p:spPr>
          <a:xfrm>
            <a:off x="1154955" y="3886200"/>
            <a:ext cx="8825658" cy="1069848"/>
          </a:xfrm>
        </p:spPr>
        <p:txBody>
          <a:bodyPr>
            <a:normAutofit fontScale="92500" lnSpcReduction="20000"/>
          </a:bodyPr>
          <a:lstStyle/>
          <a:p>
            <a:r>
              <a:rPr lang="en-US" b="1" u="sng" dirty="0" smtClean="0"/>
              <a:t>Group members -</a:t>
            </a:r>
          </a:p>
          <a:p>
            <a:pPr marL="457200" indent="-457200">
              <a:buFont typeface="+mj-lt"/>
              <a:buAutoNum type="arabicPeriod"/>
            </a:pPr>
            <a:r>
              <a:rPr lang="en-US" dirty="0" smtClean="0"/>
              <a:t> Subhabrata </a:t>
            </a:r>
            <a:r>
              <a:rPr lang="en-US" sz="1700" dirty="0" err="1" smtClean="0"/>
              <a:t>ghosh</a:t>
            </a:r>
            <a:r>
              <a:rPr lang="en-US" dirty="0" smtClean="0"/>
              <a:t> </a:t>
            </a:r>
          </a:p>
          <a:p>
            <a:pPr marL="457200" indent="-457200">
              <a:buFont typeface="+mj-lt"/>
              <a:buAutoNum type="arabicPeriod"/>
            </a:pPr>
            <a:r>
              <a:rPr lang="en-US" dirty="0" smtClean="0"/>
              <a:t>Mohammed </a:t>
            </a:r>
            <a:r>
              <a:rPr lang="en-US" dirty="0" err="1"/>
              <a:t>Tarique</a:t>
            </a:r>
            <a:r>
              <a:rPr lang="en-US" dirty="0"/>
              <a:t> Jamal</a:t>
            </a:r>
            <a:endParaRPr lang="en-US" dirty="0" smtClean="0"/>
          </a:p>
          <a:p>
            <a:endParaRPr lang="en-US" dirty="0" smtClean="0"/>
          </a:p>
        </p:txBody>
      </p:sp>
    </p:spTree>
    <p:extLst>
      <p:ext uri="{BB962C8B-B14F-4D97-AF65-F5344CB8AC3E}">
        <p14:creationId xmlns:p14="http://schemas.microsoft.com/office/powerpoint/2010/main" val="15924352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Grade &amp; Sub Grade</a:t>
            </a:r>
            <a:endParaRPr lang="en-US" dirty="0"/>
          </a:p>
        </p:txBody>
      </p:sp>
      <p:sp>
        <p:nvSpPr>
          <p:cNvPr id="3" name="Content Placeholder 2"/>
          <p:cNvSpPr>
            <a:spLocks noGrp="1"/>
          </p:cNvSpPr>
          <p:nvPr>
            <p:ph idx="1"/>
          </p:nvPr>
        </p:nvSpPr>
        <p:spPr>
          <a:xfrm>
            <a:off x="1103312" y="1380744"/>
            <a:ext cx="10482136" cy="4867655"/>
          </a:xfrm>
        </p:spPr>
        <p:txBody>
          <a:bodyPr/>
          <a:lstStyle/>
          <a:p>
            <a:r>
              <a:rPr lang="en-US" dirty="0" smtClean="0"/>
              <a:t>The higher default rate for the lower sub grade. The sub grading system is also working fine.</a:t>
            </a:r>
          </a:p>
          <a:p>
            <a:pPr marL="0" indent="0">
              <a:buNone/>
            </a:pPr>
            <a:endParaRPr lang="en-US" dirty="0"/>
          </a:p>
        </p:txBody>
      </p:sp>
      <p:pic>
        <p:nvPicPr>
          <p:cNvPr id="4" name="Picture 3"/>
          <p:cNvPicPr>
            <a:picLocks noChangeAspect="1"/>
          </p:cNvPicPr>
          <p:nvPr/>
        </p:nvPicPr>
        <p:blipFill>
          <a:blip r:embed="rId2"/>
          <a:stretch>
            <a:fillRect/>
          </a:stretch>
        </p:blipFill>
        <p:spPr>
          <a:xfrm>
            <a:off x="886968" y="2231136"/>
            <a:ext cx="10917936" cy="4380895"/>
          </a:xfrm>
          <a:prstGeom prst="rect">
            <a:avLst/>
          </a:prstGeom>
        </p:spPr>
      </p:pic>
    </p:spTree>
    <p:extLst>
      <p:ext uri="{BB962C8B-B14F-4D97-AF65-F5344CB8AC3E}">
        <p14:creationId xmlns:p14="http://schemas.microsoft.com/office/powerpoint/2010/main" val="3039629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Term</a:t>
            </a:r>
            <a:endParaRPr lang="en-US" dirty="0"/>
          </a:p>
        </p:txBody>
      </p:sp>
      <p:sp>
        <p:nvSpPr>
          <p:cNvPr id="3" name="Content Placeholder 2"/>
          <p:cNvSpPr>
            <a:spLocks noGrp="1"/>
          </p:cNvSpPr>
          <p:nvPr>
            <p:ph idx="1"/>
          </p:nvPr>
        </p:nvSpPr>
        <p:spPr>
          <a:xfrm>
            <a:off x="1103312" y="1536192"/>
            <a:ext cx="8946541" cy="4712207"/>
          </a:xfrm>
        </p:spPr>
        <p:txBody>
          <a:bodyPr/>
          <a:lstStyle/>
          <a:p>
            <a:r>
              <a:rPr lang="en-US" dirty="0" smtClean="0"/>
              <a:t>The long term loans are more likely to get defaulted. The chances are more than double for the 60 months loans. So, Lending club should focus on giving short term loans.</a:t>
            </a:r>
          </a:p>
          <a:p>
            <a:endParaRPr lang="en-US" dirty="0"/>
          </a:p>
          <a:p>
            <a:pPr marL="0" indent="0">
              <a:buNone/>
            </a:pPr>
            <a:endParaRPr lang="en-US" dirty="0" smtClean="0"/>
          </a:p>
          <a:p>
            <a:pPr marL="0" indent="0">
              <a:buNone/>
            </a:pPr>
            <a:endParaRPr lang="en-US" dirty="0" smtClean="0"/>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2260282" y="2819399"/>
            <a:ext cx="6391275" cy="3429000"/>
          </a:xfrm>
          <a:prstGeom prst="rect">
            <a:avLst/>
          </a:prstGeom>
        </p:spPr>
      </p:pic>
    </p:spTree>
    <p:extLst>
      <p:ext uri="{BB962C8B-B14F-4D97-AF65-F5344CB8AC3E}">
        <p14:creationId xmlns:p14="http://schemas.microsoft.com/office/powerpoint/2010/main" val="3686558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Verification</a:t>
            </a:r>
            <a:endParaRPr lang="en-US" dirty="0"/>
          </a:p>
        </p:txBody>
      </p:sp>
      <p:sp>
        <p:nvSpPr>
          <p:cNvPr id="3" name="Content Placeholder 2"/>
          <p:cNvSpPr>
            <a:spLocks noGrp="1"/>
          </p:cNvSpPr>
          <p:nvPr>
            <p:ph idx="1"/>
          </p:nvPr>
        </p:nvSpPr>
        <p:spPr>
          <a:xfrm>
            <a:off x="1103312" y="1563625"/>
            <a:ext cx="8946541" cy="2798064"/>
          </a:xfrm>
        </p:spPr>
        <p:txBody>
          <a:bodyPr/>
          <a:lstStyle/>
          <a:p>
            <a:r>
              <a:rPr lang="en-US" dirty="0" smtClean="0"/>
              <a:t>Most loan defaults happen for the verified loans. The verification system needs to be improved.</a:t>
            </a:r>
          </a:p>
          <a:p>
            <a:pPr marL="0" indent="0">
              <a:buNone/>
            </a:pPr>
            <a:endParaRPr lang="en-US" dirty="0"/>
          </a:p>
        </p:txBody>
      </p:sp>
      <p:pic>
        <p:nvPicPr>
          <p:cNvPr id="4" name="Picture 3"/>
          <p:cNvPicPr>
            <a:picLocks noChangeAspect="1"/>
          </p:cNvPicPr>
          <p:nvPr/>
        </p:nvPicPr>
        <p:blipFill>
          <a:blip r:embed="rId2"/>
          <a:stretch>
            <a:fillRect/>
          </a:stretch>
        </p:blipFill>
        <p:spPr>
          <a:xfrm>
            <a:off x="2233797" y="2560345"/>
            <a:ext cx="6229350" cy="3467100"/>
          </a:xfrm>
          <a:prstGeom prst="rect">
            <a:avLst/>
          </a:prstGeom>
        </p:spPr>
      </p:pic>
    </p:spTree>
    <p:extLst>
      <p:ext uri="{BB962C8B-B14F-4D97-AF65-F5344CB8AC3E}">
        <p14:creationId xmlns:p14="http://schemas.microsoft.com/office/powerpoint/2010/main" val="17037292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Loan Year</a:t>
            </a:r>
            <a:endParaRPr lang="en-US" dirty="0"/>
          </a:p>
        </p:txBody>
      </p:sp>
      <p:sp>
        <p:nvSpPr>
          <p:cNvPr id="3" name="Content Placeholder 2"/>
          <p:cNvSpPr>
            <a:spLocks noGrp="1"/>
          </p:cNvSpPr>
          <p:nvPr>
            <p:ph idx="1"/>
          </p:nvPr>
        </p:nvSpPr>
        <p:spPr>
          <a:xfrm>
            <a:off x="1103312" y="1380744"/>
            <a:ext cx="8946541" cy="4867655"/>
          </a:xfrm>
        </p:spPr>
        <p:txBody>
          <a:bodyPr/>
          <a:lstStyle/>
          <a:p>
            <a:r>
              <a:rPr lang="en-US" dirty="0" smtClean="0"/>
              <a:t>Most bad loans get approved in </a:t>
            </a:r>
            <a:r>
              <a:rPr lang="en-US" dirty="0" smtClean="0"/>
              <a:t>2007 on average</a:t>
            </a:r>
            <a:endParaRPr lang="en-US" dirty="0" smtClean="0"/>
          </a:p>
          <a:p>
            <a:r>
              <a:rPr lang="en-US" dirty="0"/>
              <a:t>he default loans were decreasing from </a:t>
            </a:r>
            <a:r>
              <a:rPr lang="en-US" dirty="0" smtClean="0"/>
              <a:t>2008 </a:t>
            </a:r>
            <a:r>
              <a:rPr lang="en-US" dirty="0"/>
              <a:t>to </a:t>
            </a:r>
            <a:r>
              <a:rPr lang="en-US" dirty="0" smtClean="0"/>
              <a:t>2010. </a:t>
            </a:r>
            <a:r>
              <a:rPr lang="en-US" dirty="0"/>
              <a:t>However there is an increase in the year </a:t>
            </a:r>
            <a:r>
              <a:rPr lang="en-US" dirty="0" smtClean="0"/>
              <a:t>2011.</a:t>
            </a:r>
          </a:p>
          <a:p>
            <a:pPr marL="0" indent="0">
              <a:buNone/>
            </a:pPr>
            <a:r>
              <a:rPr lang="en-US" dirty="0"/>
              <a:t> </a:t>
            </a:r>
            <a:r>
              <a:rPr lang="en-US" dirty="0" smtClean="0"/>
              <a:t>    </a:t>
            </a:r>
            <a:endParaRPr lang="en-US" dirty="0"/>
          </a:p>
        </p:txBody>
      </p:sp>
      <p:pic>
        <p:nvPicPr>
          <p:cNvPr id="4" name="Picture 3"/>
          <p:cNvPicPr>
            <a:picLocks noChangeAspect="1"/>
          </p:cNvPicPr>
          <p:nvPr/>
        </p:nvPicPr>
        <p:blipFill>
          <a:blip r:embed="rId2"/>
          <a:stretch>
            <a:fillRect/>
          </a:stretch>
        </p:blipFill>
        <p:spPr>
          <a:xfrm>
            <a:off x="2022348" y="2724149"/>
            <a:ext cx="7543800" cy="3524250"/>
          </a:xfrm>
          <a:prstGeom prst="rect">
            <a:avLst/>
          </a:prstGeom>
        </p:spPr>
      </p:pic>
    </p:spTree>
    <p:extLst>
      <p:ext uri="{BB962C8B-B14F-4D97-AF65-F5344CB8AC3E}">
        <p14:creationId xmlns:p14="http://schemas.microsoft.com/office/powerpoint/2010/main" val="1215385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Interest Rate</a:t>
            </a:r>
            <a:endParaRPr lang="en-US" dirty="0"/>
          </a:p>
        </p:txBody>
      </p:sp>
      <p:sp>
        <p:nvSpPr>
          <p:cNvPr id="3" name="Content Placeholder 2"/>
          <p:cNvSpPr>
            <a:spLocks noGrp="1"/>
          </p:cNvSpPr>
          <p:nvPr>
            <p:ph idx="1"/>
          </p:nvPr>
        </p:nvSpPr>
        <p:spPr/>
        <p:txBody>
          <a:bodyPr/>
          <a:lstStyle/>
          <a:p>
            <a:r>
              <a:rPr lang="en-US" dirty="0"/>
              <a:t>Percentage of Defaults increases monotonically with </a:t>
            </a:r>
            <a:r>
              <a:rPr lang="en-US" dirty="0" smtClean="0"/>
              <a:t>higher interest </a:t>
            </a:r>
            <a:r>
              <a:rPr lang="en-US" dirty="0"/>
              <a:t>rates. At rates of 19% and above, more than </a:t>
            </a:r>
            <a:r>
              <a:rPr lang="en-US" dirty="0" smtClean="0"/>
              <a:t>30% </a:t>
            </a:r>
            <a:r>
              <a:rPr lang="en-US" dirty="0" smtClean="0"/>
              <a:t>of loans </a:t>
            </a:r>
            <a:r>
              <a:rPr lang="en-US" dirty="0"/>
              <a:t>are Charged Off</a:t>
            </a:r>
            <a:r>
              <a:rPr lang="en-US" dirty="0" smtClean="0"/>
              <a:t>.</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545336" y="3165599"/>
            <a:ext cx="8915400" cy="3427225"/>
          </a:xfrm>
          <a:prstGeom prst="rect">
            <a:avLst/>
          </a:prstGeom>
        </p:spPr>
      </p:pic>
    </p:spTree>
    <p:extLst>
      <p:ext uri="{BB962C8B-B14F-4D97-AF65-F5344CB8AC3E}">
        <p14:creationId xmlns:p14="http://schemas.microsoft.com/office/powerpoint/2010/main" val="20417565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Borrower’s Income</a:t>
            </a:r>
            <a:endParaRPr lang="en-US" dirty="0"/>
          </a:p>
        </p:txBody>
      </p:sp>
      <p:sp>
        <p:nvSpPr>
          <p:cNvPr id="3" name="Content Placeholder 2"/>
          <p:cNvSpPr>
            <a:spLocks noGrp="1"/>
          </p:cNvSpPr>
          <p:nvPr>
            <p:ph idx="1"/>
          </p:nvPr>
        </p:nvSpPr>
        <p:spPr/>
        <p:txBody>
          <a:bodyPr/>
          <a:lstStyle/>
          <a:p>
            <a:r>
              <a:rPr lang="en-US" dirty="0"/>
              <a:t>Borrowers having annual income less than 20000 default on their loans at much higher rates.</a:t>
            </a:r>
          </a:p>
          <a:p>
            <a:r>
              <a:rPr lang="en-US" dirty="0"/>
              <a:t>Loan default decreases with higher annual income</a:t>
            </a:r>
            <a:r>
              <a:rPr lang="en-US" dirty="0" smtClean="0"/>
              <a:t>.</a:t>
            </a:r>
          </a:p>
          <a:p>
            <a:pPr marL="0" indent="0">
              <a:buNone/>
            </a:pPr>
            <a:endParaRPr lang="en-US" dirty="0"/>
          </a:p>
        </p:txBody>
      </p:sp>
      <p:pic>
        <p:nvPicPr>
          <p:cNvPr id="5" name="Picture 4"/>
          <p:cNvPicPr>
            <a:picLocks noChangeAspect="1"/>
          </p:cNvPicPr>
          <p:nvPr/>
        </p:nvPicPr>
        <p:blipFill>
          <a:blip r:embed="rId2"/>
          <a:stretch>
            <a:fillRect/>
          </a:stretch>
        </p:blipFill>
        <p:spPr>
          <a:xfrm>
            <a:off x="2082165" y="3204591"/>
            <a:ext cx="6838950" cy="3448050"/>
          </a:xfrm>
          <a:prstGeom prst="rect">
            <a:avLst/>
          </a:prstGeom>
        </p:spPr>
      </p:pic>
    </p:spTree>
    <p:extLst>
      <p:ext uri="{BB962C8B-B14F-4D97-AF65-F5344CB8AC3E}">
        <p14:creationId xmlns:p14="http://schemas.microsoft.com/office/powerpoint/2010/main" val="2638535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Debt to Income Ratio</a:t>
            </a:r>
            <a:endParaRPr lang="en-US" dirty="0"/>
          </a:p>
        </p:txBody>
      </p:sp>
      <p:sp>
        <p:nvSpPr>
          <p:cNvPr id="3" name="Content Placeholder 2"/>
          <p:cNvSpPr>
            <a:spLocks noGrp="1"/>
          </p:cNvSpPr>
          <p:nvPr>
            <p:ph idx="1"/>
          </p:nvPr>
        </p:nvSpPr>
        <p:spPr>
          <a:xfrm>
            <a:off x="1103312" y="1435609"/>
            <a:ext cx="8946541" cy="3419856"/>
          </a:xfrm>
        </p:spPr>
        <p:txBody>
          <a:bodyPr/>
          <a:lstStyle/>
          <a:p>
            <a:r>
              <a:rPr lang="en-US" dirty="0"/>
              <a:t>Percentage of default rises with </a:t>
            </a:r>
            <a:r>
              <a:rPr lang="en-US" dirty="0" err="1"/>
              <a:t>dti</a:t>
            </a:r>
            <a:r>
              <a:rPr lang="en-US" dirty="0"/>
              <a:t> ratio.</a:t>
            </a:r>
          </a:p>
          <a:p>
            <a:r>
              <a:rPr lang="en-US" dirty="0"/>
              <a:t>As the </a:t>
            </a:r>
            <a:r>
              <a:rPr lang="en-US" dirty="0" err="1"/>
              <a:t>dti</a:t>
            </a:r>
            <a:r>
              <a:rPr lang="en-US" dirty="0"/>
              <a:t> ratio rises above 20, the loans become risky</a:t>
            </a:r>
            <a:r>
              <a:rPr lang="en-US" dirty="0" smtClean="0"/>
              <a:t>.</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2385707" y="2557462"/>
            <a:ext cx="6381750" cy="3571875"/>
          </a:xfrm>
          <a:prstGeom prst="rect">
            <a:avLst/>
          </a:prstGeom>
        </p:spPr>
      </p:pic>
    </p:spTree>
    <p:extLst>
      <p:ext uri="{BB962C8B-B14F-4D97-AF65-F5344CB8AC3E}">
        <p14:creationId xmlns:p14="http://schemas.microsoft.com/office/powerpoint/2010/main" val="5895077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a:t>
            </a:r>
            <a:r>
              <a:rPr lang="en-US" dirty="0"/>
              <a:t>by prior bad record</a:t>
            </a:r>
          </a:p>
        </p:txBody>
      </p:sp>
      <p:sp>
        <p:nvSpPr>
          <p:cNvPr id="6" name="Content Placeholder 5"/>
          <p:cNvSpPr>
            <a:spLocks noGrp="1"/>
          </p:cNvSpPr>
          <p:nvPr>
            <p:ph sz="quarter" idx="4"/>
          </p:nvPr>
        </p:nvSpPr>
        <p:spPr>
          <a:xfrm>
            <a:off x="310897" y="1545336"/>
            <a:ext cx="11237976" cy="4711002"/>
          </a:xfrm>
        </p:spPr>
        <p:txBody>
          <a:bodyPr/>
          <a:lstStyle/>
          <a:p>
            <a:r>
              <a:rPr lang="en-US" dirty="0"/>
              <a:t>96% have no bankruptcy record.</a:t>
            </a:r>
          </a:p>
          <a:p>
            <a:r>
              <a:rPr lang="en-US" dirty="0" smtClean="0"/>
              <a:t> </a:t>
            </a:r>
            <a:r>
              <a:rPr lang="en-US" dirty="0"/>
              <a:t>Having even 1 bankruptcy </a:t>
            </a:r>
            <a:r>
              <a:rPr lang="en-US" dirty="0" smtClean="0"/>
              <a:t>record increases </a:t>
            </a:r>
            <a:r>
              <a:rPr lang="en-US" dirty="0"/>
              <a:t>the chances of Charge </a:t>
            </a:r>
            <a:r>
              <a:rPr lang="en-US" dirty="0" smtClean="0"/>
              <a:t>Off significantly</a:t>
            </a:r>
            <a:r>
              <a:rPr lang="en-US" dirty="0"/>
              <a:t>.</a:t>
            </a:r>
          </a:p>
          <a:p>
            <a:pPr marL="0" indent="0">
              <a:buNone/>
            </a:pPr>
            <a:endParaRPr lang="en-US" dirty="0"/>
          </a:p>
          <a:p>
            <a:pPr marL="0" indent="0">
              <a:buNone/>
            </a:pPr>
            <a:endParaRPr lang="en-US" dirty="0"/>
          </a:p>
        </p:txBody>
      </p:sp>
      <p:pic>
        <p:nvPicPr>
          <p:cNvPr id="8" name="Picture 7"/>
          <p:cNvPicPr>
            <a:picLocks noChangeAspect="1"/>
          </p:cNvPicPr>
          <p:nvPr/>
        </p:nvPicPr>
        <p:blipFill>
          <a:blip r:embed="rId2"/>
          <a:stretch>
            <a:fillRect/>
          </a:stretch>
        </p:blipFill>
        <p:spPr>
          <a:xfrm>
            <a:off x="3072222" y="2860676"/>
            <a:ext cx="4855626" cy="2819590"/>
          </a:xfrm>
          <a:prstGeom prst="rect">
            <a:avLst/>
          </a:prstGeom>
        </p:spPr>
      </p:pic>
    </p:spTree>
    <p:extLst>
      <p:ext uri="{BB962C8B-B14F-4D97-AF65-F5344CB8AC3E}">
        <p14:creationId xmlns:p14="http://schemas.microsoft.com/office/powerpoint/2010/main" val="2680772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a:t>
            </a:r>
            <a:r>
              <a:rPr lang="en-US" dirty="0"/>
              <a:t>ratio of loan amount to annual income</a:t>
            </a:r>
          </a:p>
        </p:txBody>
      </p:sp>
      <p:sp>
        <p:nvSpPr>
          <p:cNvPr id="3" name="Content Placeholder 2"/>
          <p:cNvSpPr>
            <a:spLocks noGrp="1"/>
          </p:cNvSpPr>
          <p:nvPr>
            <p:ph idx="1"/>
          </p:nvPr>
        </p:nvSpPr>
        <p:spPr/>
        <p:txBody>
          <a:bodyPr/>
          <a:lstStyle/>
          <a:p>
            <a:r>
              <a:rPr lang="en-US" dirty="0"/>
              <a:t>The default rate gets increased with Loan amount and Annual Income ratio with more than 30% </a:t>
            </a:r>
            <a:endParaRPr lang="en-US" dirty="0" smtClean="0"/>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6062853" y="3400424"/>
            <a:ext cx="5314950" cy="2847975"/>
          </a:xfrm>
          <a:prstGeom prst="rect">
            <a:avLst/>
          </a:prstGeom>
        </p:spPr>
      </p:pic>
      <p:pic>
        <p:nvPicPr>
          <p:cNvPr id="5" name="Picture 4"/>
          <p:cNvPicPr>
            <a:picLocks noChangeAspect="1"/>
          </p:cNvPicPr>
          <p:nvPr/>
        </p:nvPicPr>
        <p:blipFill>
          <a:blip r:embed="rId3"/>
          <a:stretch>
            <a:fillRect/>
          </a:stretch>
        </p:blipFill>
        <p:spPr>
          <a:xfrm>
            <a:off x="297942" y="3400424"/>
            <a:ext cx="5524500" cy="2876550"/>
          </a:xfrm>
          <a:prstGeom prst="rect">
            <a:avLst/>
          </a:prstGeom>
        </p:spPr>
      </p:pic>
    </p:spTree>
    <p:extLst>
      <p:ext uri="{BB962C8B-B14F-4D97-AF65-F5344CB8AC3E}">
        <p14:creationId xmlns:p14="http://schemas.microsoft.com/office/powerpoint/2010/main" val="3085620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normAutofit/>
          </a:bodyPr>
          <a:lstStyle/>
          <a:p>
            <a:r>
              <a:rPr lang="en-US" dirty="0" smtClean="0"/>
              <a:t>Stop </a:t>
            </a:r>
            <a:r>
              <a:rPr lang="en-US" dirty="0"/>
              <a:t>– approving loans </a:t>
            </a:r>
            <a:r>
              <a:rPr lang="en-US" dirty="0" smtClean="0"/>
              <a:t>where amount/income </a:t>
            </a:r>
            <a:r>
              <a:rPr lang="en-US" dirty="0"/>
              <a:t>is higher than 30%</a:t>
            </a:r>
          </a:p>
          <a:p>
            <a:r>
              <a:rPr lang="en-US" dirty="0" smtClean="0"/>
              <a:t>Reduce </a:t>
            </a:r>
            <a:r>
              <a:rPr lang="en-US" dirty="0"/>
              <a:t>– number of approvals </a:t>
            </a:r>
            <a:r>
              <a:rPr lang="en-US" dirty="0" smtClean="0"/>
              <a:t>where purpose </a:t>
            </a:r>
            <a:r>
              <a:rPr lang="en-US" dirty="0"/>
              <a:t>is small business</a:t>
            </a:r>
          </a:p>
          <a:p>
            <a:r>
              <a:rPr lang="en-US" dirty="0" smtClean="0"/>
              <a:t>Stop </a:t>
            </a:r>
            <a:r>
              <a:rPr lang="en-US" dirty="0"/>
              <a:t>– approving loans to people </a:t>
            </a:r>
            <a:r>
              <a:rPr lang="en-US" dirty="0" smtClean="0"/>
              <a:t>with prior </a:t>
            </a:r>
            <a:r>
              <a:rPr lang="en-US" dirty="0"/>
              <a:t>bad record. Or at least </a:t>
            </a:r>
            <a:r>
              <a:rPr lang="en-US" dirty="0" smtClean="0"/>
              <a:t>stop approving </a:t>
            </a:r>
            <a:r>
              <a:rPr lang="en-US" dirty="0"/>
              <a:t>high-value loans</a:t>
            </a:r>
          </a:p>
          <a:p>
            <a:r>
              <a:rPr lang="en-US" dirty="0" smtClean="0"/>
              <a:t>Start </a:t>
            </a:r>
            <a:r>
              <a:rPr lang="en-US" dirty="0"/>
              <a:t>– charging higher interest </a:t>
            </a:r>
            <a:r>
              <a:rPr lang="en-US" dirty="0" smtClean="0"/>
              <a:t>rates for </a:t>
            </a:r>
            <a:r>
              <a:rPr lang="en-US" dirty="0"/>
              <a:t>loans with </a:t>
            </a:r>
            <a:r>
              <a:rPr lang="en-US" dirty="0" err="1"/>
              <a:t>dti</a:t>
            </a:r>
            <a:r>
              <a:rPr lang="en-US" dirty="0"/>
              <a:t> greater than 20</a:t>
            </a:r>
          </a:p>
        </p:txBody>
      </p:sp>
    </p:spTree>
    <p:extLst>
      <p:ext uri="{BB962C8B-B14F-4D97-AF65-F5344CB8AC3E}">
        <p14:creationId xmlns:p14="http://schemas.microsoft.com/office/powerpoint/2010/main" val="864774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Background – Lending Club Case Study</a:t>
            </a:r>
            <a:endParaRPr lang="en-US" sz="3600" dirty="0"/>
          </a:p>
        </p:txBody>
      </p:sp>
      <p:sp>
        <p:nvSpPr>
          <p:cNvPr id="3" name="Content Placeholder 2"/>
          <p:cNvSpPr>
            <a:spLocks noGrp="1"/>
          </p:cNvSpPr>
          <p:nvPr>
            <p:ph idx="1"/>
          </p:nvPr>
        </p:nvSpPr>
        <p:spPr>
          <a:xfrm>
            <a:off x="484632" y="1417320"/>
            <a:ext cx="10488168" cy="4831079"/>
          </a:xfrm>
        </p:spPr>
        <p:txBody>
          <a:bodyPr>
            <a:normAutofit lnSpcReduction="10000"/>
          </a:bodyPr>
          <a:lstStyle/>
          <a:p>
            <a:pPr marL="0" indent="0">
              <a:buNone/>
            </a:pPr>
            <a:r>
              <a:rPr lang="en-US" b="1" dirty="0"/>
              <a:t>Background</a:t>
            </a:r>
          </a:p>
          <a:p>
            <a:pPr marL="0" indent="0">
              <a:buNone/>
            </a:pPr>
            <a:endParaRPr lang="en-US" dirty="0" smtClean="0"/>
          </a:p>
          <a:p>
            <a:pPr marL="0" indent="0">
              <a:buNone/>
            </a:pPr>
            <a:r>
              <a:rPr lang="en-US" dirty="0" smtClean="0"/>
              <a:t>Lending </a:t>
            </a:r>
            <a:r>
              <a:rPr lang="en-US" dirty="0"/>
              <a:t>club is the largest peer-to-peer marketplace connecting borrowers with lenders. Borrowers </a:t>
            </a:r>
            <a:r>
              <a:rPr lang="en-US" dirty="0" smtClean="0"/>
              <a:t>apply through </a:t>
            </a:r>
            <a:r>
              <a:rPr lang="en-US" dirty="0"/>
              <a:t>an online platform where they are assigned an internal score. Lenders decide  </a:t>
            </a:r>
            <a:r>
              <a:rPr lang="en-US" dirty="0" smtClean="0"/>
              <a:t>1</a:t>
            </a:r>
            <a:r>
              <a:rPr lang="en-US" dirty="0"/>
              <a:t>) whether to lend </a:t>
            </a:r>
            <a:r>
              <a:rPr lang="en-US" dirty="0" smtClean="0"/>
              <a:t>and 2</a:t>
            </a:r>
            <a:r>
              <a:rPr lang="en-US" dirty="0"/>
              <a:t>) the terms of loan such as interest rate, monthly instalment, tenure etc.</a:t>
            </a:r>
          </a:p>
          <a:p>
            <a:pPr marL="0" indent="0">
              <a:buNone/>
            </a:pPr>
            <a:endParaRPr lang="en-US" dirty="0" smtClean="0"/>
          </a:p>
          <a:p>
            <a:pPr marL="0" indent="0">
              <a:buNone/>
            </a:pPr>
            <a:r>
              <a:rPr lang="en-US" dirty="0" smtClean="0"/>
              <a:t>Some </a:t>
            </a:r>
            <a:r>
              <a:rPr lang="en-US" dirty="0"/>
              <a:t>popular products are credit card loans, debt consolidation loans, house loans, car loans etc.</a:t>
            </a:r>
          </a:p>
          <a:p>
            <a:pPr marL="0" indent="0">
              <a:buNone/>
            </a:pPr>
            <a:endParaRPr lang="en-US" b="1" dirty="0" smtClean="0"/>
          </a:p>
          <a:p>
            <a:pPr marL="0" indent="0">
              <a:buNone/>
            </a:pPr>
            <a:r>
              <a:rPr lang="en-US" b="1" dirty="0" smtClean="0"/>
              <a:t>Business </a:t>
            </a:r>
            <a:r>
              <a:rPr lang="en-US" b="1" dirty="0"/>
              <a:t>Objective</a:t>
            </a:r>
          </a:p>
          <a:p>
            <a:pPr marL="0" indent="0">
              <a:buNone/>
            </a:pPr>
            <a:r>
              <a:rPr lang="en-US" dirty="0"/>
              <a:t>To identify variables which are strong indicators of default and potentially use the insights in </a:t>
            </a:r>
            <a:r>
              <a:rPr lang="en-US" dirty="0" smtClean="0"/>
              <a:t>approval/rejection </a:t>
            </a:r>
            <a:r>
              <a:rPr lang="en-US" dirty="0"/>
              <a:t>decision making.</a:t>
            </a:r>
          </a:p>
        </p:txBody>
      </p:sp>
    </p:spTree>
    <p:extLst>
      <p:ext uri="{BB962C8B-B14F-4D97-AF65-F5344CB8AC3E}">
        <p14:creationId xmlns:p14="http://schemas.microsoft.com/office/powerpoint/2010/main" val="15053512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 Correlations [1/2]</a:t>
            </a:r>
            <a:endParaRPr lang="en-US" dirty="0"/>
          </a:p>
        </p:txBody>
      </p:sp>
      <p:sp>
        <p:nvSpPr>
          <p:cNvPr id="3" name="Content Placeholder 2"/>
          <p:cNvSpPr>
            <a:spLocks noGrp="1"/>
          </p:cNvSpPr>
          <p:nvPr>
            <p:ph idx="1"/>
          </p:nvPr>
        </p:nvSpPr>
        <p:spPr/>
        <p:txBody>
          <a:bodyPr/>
          <a:lstStyle/>
          <a:p>
            <a:r>
              <a:rPr lang="en-US" dirty="0"/>
              <a:t>Loan Amount is correlated (positive) with the installments , interest rates , annual </a:t>
            </a:r>
            <a:r>
              <a:rPr lang="en-US" dirty="0" smtClean="0"/>
              <a:t>income.</a:t>
            </a:r>
            <a:endParaRPr lang="en-US" dirty="0"/>
          </a:p>
          <a:p>
            <a:r>
              <a:rPr lang="en-US" dirty="0"/>
              <a:t>Interest rate is correlated (positive) with installment </a:t>
            </a:r>
          </a:p>
          <a:p>
            <a:pPr marL="0" indent="0">
              <a:buNone/>
            </a:pPr>
            <a:endParaRPr lang="en-US" dirty="0"/>
          </a:p>
        </p:txBody>
      </p:sp>
    </p:spTree>
    <p:extLst>
      <p:ext uri="{BB962C8B-B14F-4D97-AF65-F5344CB8AC3E}">
        <p14:creationId xmlns:p14="http://schemas.microsoft.com/office/powerpoint/2010/main" val="562774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 Correlations [2/2]</a:t>
            </a:r>
            <a:endParaRPr lang="en-US" dirty="0"/>
          </a:p>
        </p:txBody>
      </p:sp>
      <p:pic>
        <p:nvPicPr>
          <p:cNvPr id="5" name="Content Placeholder 4"/>
          <p:cNvPicPr>
            <a:picLocks noGrp="1" noChangeAspect="1"/>
          </p:cNvPicPr>
          <p:nvPr>
            <p:ph idx="1"/>
          </p:nvPr>
        </p:nvPicPr>
        <p:blipFill>
          <a:blip r:embed="rId2"/>
          <a:stretch>
            <a:fillRect/>
          </a:stretch>
        </p:blipFill>
        <p:spPr>
          <a:xfrm>
            <a:off x="2980241" y="1604582"/>
            <a:ext cx="5331655" cy="4195762"/>
          </a:xfrm>
          <a:prstGeom prst="rect">
            <a:avLst/>
          </a:prstGeom>
        </p:spPr>
      </p:pic>
    </p:spTree>
    <p:extLst>
      <p:ext uri="{BB962C8B-B14F-4D97-AF65-F5344CB8AC3E}">
        <p14:creationId xmlns:p14="http://schemas.microsoft.com/office/powerpoint/2010/main" val="3419579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 Defaults By State</a:t>
            </a:r>
            <a:endParaRPr lang="en-US" dirty="0"/>
          </a:p>
        </p:txBody>
      </p:sp>
      <p:sp>
        <p:nvSpPr>
          <p:cNvPr id="3" name="Content Placeholder 2"/>
          <p:cNvSpPr>
            <a:spLocks noGrp="1"/>
          </p:cNvSpPr>
          <p:nvPr>
            <p:ph idx="1"/>
          </p:nvPr>
        </p:nvSpPr>
        <p:spPr/>
        <p:txBody>
          <a:bodyPr/>
          <a:lstStyle/>
          <a:p>
            <a:r>
              <a:rPr lang="en-US" dirty="0"/>
              <a:t>Maximum </a:t>
            </a:r>
            <a:r>
              <a:rPr lang="en-US" dirty="0" smtClean="0"/>
              <a:t>defaulters are </a:t>
            </a:r>
            <a:r>
              <a:rPr lang="en-US" dirty="0"/>
              <a:t>in populous states, California, New </a:t>
            </a:r>
            <a:r>
              <a:rPr lang="en-US" dirty="0" smtClean="0"/>
              <a:t>York, Florida </a:t>
            </a:r>
            <a:r>
              <a:rPr lang="en-US" dirty="0"/>
              <a:t>and </a:t>
            </a:r>
            <a:r>
              <a:rPr lang="en-US" dirty="0" smtClean="0"/>
              <a:t>Texas.</a:t>
            </a:r>
          </a:p>
          <a:p>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2304288" y="3051810"/>
            <a:ext cx="6834378" cy="3314700"/>
          </a:xfrm>
          <a:prstGeom prst="rect">
            <a:avLst/>
          </a:prstGeom>
        </p:spPr>
      </p:pic>
    </p:spTree>
    <p:extLst>
      <p:ext uri="{BB962C8B-B14F-4D97-AF65-F5344CB8AC3E}">
        <p14:creationId xmlns:p14="http://schemas.microsoft.com/office/powerpoint/2010/main" val="2953401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 Defaults By Employer</a:t>
            </a:r>
            <a:endParaRPr lang="en-US" dirty="0"/>
          </a:p>
        </p:txBody>
      </p:sp>
      <p:sp>
        <p:nvSpPr>
          <p:cNvPr id="3" name="Content Placeholder 2"/>
          <p:cNvSpPr>
            <a:spLocks noGrp="1"/>
          </p:cNvSpPr>
          <p:nvPr>
            <p:ph idx="1"/>
          </p:nvPr>
        </p:nvSpPr>
        <p:spPr/>
        <p:txBody>
          <a:bodyPr/>
          <a:lstStyle/>
          <a:p>
            <a:r>
              <a:rPr lang="en-US" dirty="0" smtClean="0"/>
              <a:t>Maximum defaulters are from large organizations – Bank of America, US Army , Walmart , AT&amp;T etc.</a:t>
            </a:r>
          </a:p>
          <a:p>
            <a:pPr marL="0" indent="0">
              <a:buNone/>
            </a:pPr>
            <a:endParaRPr lang="en-US" dirty="0"/>
          </a:p>
        </p:txBody>
      </p:sp>
      <p:pic>
        <p:nvPicPr>
          <p:cNvPr id="4" name="Picture 3"/>
          <p:cNvPicPr>
            <a:picLocks noChangeAspect="1"/>
          </p:cNvPicPr>
          <p:nvPr/>
        </p:nvPicPr>
        <p:blipFill>
          <a:blip r:embed="rId2"/>
          <a:stretch>
            <a:fillRect/>
          </a:stretch>
        </p:blipFill>
        <p:spPr>
          <a:xfrm>
            <a:off x="1563624" y="2868549"/>
            <a:ext cx="8759952" cy="3790950"/>
          </a:xfrm>
          <a:prstGeom prst="rect">
            <a:avLst/>
          </a:prstGeom>
        </p:spPr>
      </p:pic>
    </p:spTree>
    <p:extLst>
      <p:ext uri="{BB962C8B-B14F-4D97-AF65-F5344CB8AC3E}">
        <p14:creationId xmlns:p14="http://schemas.microsoft.com/office/powerpoint/2010/main" val="801076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 Loan Amount</a:t>
            </a:r>
            <a:endParaRPr lang="en-US" dirty="0"/>
          </a:p>
        </p:txBody>
      </p:sp>
      <p:sp>
        <p:nvSpPr>
          <p:cNvPr id="3" name="Content Placeholder 2"/>
          <p:cNvSpPr>
            <a:spLocks noGrp="1"/>
          </p:cNvSpPr>
          <p:nvPr>
            <p:ph idx="1"/>
          </p:nvPr>
        </p:nvSpPr>
        <p:spPr/>
        <p:txBody>
          <a:bodyPr/>
          <a:lstStyle/>
          <a:p>
            <a:r>
              <a:rPr lang="en-US" dirty="0" smtClean="0"/>
              <a:t>The loan amount increases the chances of default are also increases.</a:t>
            </a:r>
          </a:p>
          <a:p>
            <a:pPr marL="0" indent="0">
              <a:buNone/>
            </a:pPr>
            <a:endParaRPr lang="en-US" dirty="0"/>
          </a:p>
        </p:txBody>
      </p:sp>
      <p:pic>
        <p:nvPicPr>
          <p:cNvPr id="4" name="Picture 3"/>
          <p:cNvPicPr>
            <a:picLocks noChangeAspect="1"/>
          </p:cNvPicPr>
          <p:nvPr/>
        </p:nvPicPr>
        <p:blipFill>
          <a:blip r:embed="rId2"/>
          <a:stretch>
            <a:fillRect/>
          </a:stretch>
        </p:blipFill>
        <p:spPr>
          <a:xfrm>
            <a:off x="1508760" y="2962656"/>
            <a:ext cx="8339328" cy="3485413"/>
          </a:xfrm>
          <a:prstGeom prst="rect">
            <a:avLst/>
          </a:prstGeom>
        </p:spPr>
      </p:pic>
    </p:spTree>
    <p:extLst>
      <p:ext uri="{BB962C8B-B14F-4D97-AF65-F5344CB8AC3E}">
        <p14:creationId xmlns:p14="http://schemas.microsoft.com/office/powerpoint/2010/main" val="3300796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Statement</a:t>
            </a:r>
            <a:endParaRPr lang="en-US" dirty="0"/>
          </a:p>
        </p:txBody>
      </p:sp>
      <p:sp>
        <p:nvSpPr>
          <p:cNvPr id="3" name="Text Placeholder 2"/>
          <p:cNvSpPr>
            <a:spLocks noGrp="1"/>
          </p:cNvSpPr>
          <p:nvPr>
            <p:ph type="body" idx="1"/>
          </p:nvPr>
        </p:nvSpPr>
        <p:spPr>
          <a:xfrm>
            <a:off x="652463" y="2176273"/>
            <a:ext cx="2940050" cy="603504"/>
          </a:xfrm>
        </p:spPr>
        <p:txBody>
          <a:bodyPr/>
          <a:lstStyle/>
          <a:p>
            <a:r>
              <a:rPr lang="en-US" dirty="0" smtClean="0"/>
              <a:t>Company</a:t>
            </a:r>
            <a:endParaRPr lang="en-US" dirty="0"/>
          </a:p>
        </p:txBody>
      </p:sp>
      <p:sp>
        <p:nvSpPr>
          <p:cNvPr id="5" name="Text Placeholder 4"/>
          <p:cNvSpPr>
            <a:spLocks noGrp="1"/>
          </p:cNvSpPr>
          <p:nvPr>
            <p:ph type="body" sz="half" idx="18"/>
          </p:nvPr>
        </p:nvSpPr>
        <p:spPr>
          <a:xfrm>
            <a:off x="652463" y="3102802"/>
            <a:ext cx="2940050" cy="2950525"/>
          </a:xfrm>
        </p:spPr>
        <p:txBody>
          <a:bodyPr>
            <a:normAutofit fontScale="92500" lnSpcReduction="20000"/>
          </a:bodyPr>
          <a:lstStyle/>
          <a:p>
            <a:r>
              <a:rPr lang="en-US" dirty="0"/>
              <a:t>Lending Club is the largest</a:t>
            </a:r>
          </a:p>
          <a:p>
            <a:r>
              <a:rPr lang="en-US" dirty="0"/>
              <a:t>online loan marketplace,</a:t>
            </a:r>
          </a:p>
          <a:p>
            <a:r>
              <a:rPr lang="en-US" dirty="0"/>
              <a:t>facilitating personal loans,</a:t>
            </a:r>
          </a:p>
          <a:p>
            <a:r>
              <a:rPr lang="en-US" dirty="0"/>
              <a:t>business loans, and</a:t>
            </a:r>
          </a:p>
          <a:p>
            <a:r>
              <a:rPr lang="en-US" dirty="0"/>
              <a:t>financing of medical</a:t>
            </a:r>
          </a:p>
          <a:p>
            <a:r>
              <a:rPr lang="en-US" dirty="0"/>
              <a:t>procedures.</a:t>
            </a:r>
          </a:p>
          <a:p>
            <a:r>
              <a:rPr lang="en-US" dirty="0"/>
              <a:t>Borrowers can easily access</a:t>
            </a:r>
          </a:p>
          <a:p>
            <a:r>
              <a:rPr lang="en-US" dirty="0"/>
              <a:t>lower interest rate loans</a:t>
            </a:r>
          </a:p>
          <a:p>
            <a:r>
              <a:rPr lang="en-US" dirty="0"/>
              <a:t>through a fast online</a:t>
            </a:r>
          </a:p>
          <a:p>
            <a:r>
              <a:rPr lang="en-US" dirty="0"/>
              <a:t>interface.</a:t>
            </a:r>
          </a:p>
        </p:txBody>
      </p:sp>
      <p:sp>
        <p:nvSpPr>
          <p:cNvPr id="6" name="Text Placeholder 5"/>
          <p:cNvSpPr>
            <a:spLocks noGrp="1"/>
          </p:cNvSpPr>
          <p:nvPr>
            <p:ph type="body" sz="quarter" idx="3"/>
          </p:nvPr>
        </p:nvSpPr>
        <p:spPr>
          <a:xfrm>
            <a:off x="3889375" y="2176273"/>
            <a:ext cx="2930525" cy="603504"/>
          </a:xfrm>
        </p:spPr>
        <p:txBody>
          <a:bodyPr/>
          <a:lstStyle/>
          <a:p>
            <a:r>
              <a:rPr lang="en-US" dirty="0" smtClean="0"/>
              <a:t>Context</a:t>
            </a:r>
            <a:endParaRPr lang="en-US" dirty="0"/>
          </a:p>
        </p:txBody>
      </p:sp>
      <p:sp>
        <p:nvSpPr>
          <p:cNvPr id="8" name="Text Placeholder 7"/>
          <p:cNvSpPr>
            <a:spLocks noGrp="1"/>
          </p:cNvSpPr>
          <p:nvPr>
            <p:ph type="body" sz="half" idx="19"/>
          </p:nvPr>
        </p:nvSpPr>
        <p:spPr>
          <a:xfrm>
            <a:off x="3888022" y="3102802"/>
            <a:ext cx="2934406" cy="2758502"/>
          </a:xfrm>
        </p:spPr>
        <p:txBody>
          <a:bodyPr>
            <a:normAutofit/>
          </a:bodyPr>
          <a:lstStyle/>
          <a:p>
            <a:r>
              <a:rPr lang="en-US" dirty="0"/>
              <a:t>Lending Club wants </a:t>
            </a:r>
            <a:r>
              <a:rPr lang="en-US" dirty="0" smtClean="0"/>
              <a:t>to understand </a:t>
            </a:r>
            <a:r>
              <a:rPr lang="en-US" dirty="0"/>
              <a:t>the </a:t>
            </a:r>
            <a:r>
              <a:rPr lang="en-US" dirty="0" smtClean="0"/>
              <a:t>driving factors </a:t>
            </a:r>
            <a:r>
              <a:rPr lang="en-US" dirty="0"/>
              <a:t>behind </a:t>
            </a:r>
            <a:r>
              <a:rPr lang="en-US" dirty="0" smtClean="0"/>
              <a:t>loan default, i.e</a:t>
            </a:r>
            <a:r>
              <a:rPr lang="en-US" dirty="0"/>
              <a:t>. the driver </a:t>
            </a:r>
            <a:r>
              <a:rPr lang="en-US" dirty="0" smtClean="0"/>
              <a:t>variables which </a:t>
            </a:r>
            <a:r>
              <a:rPr lang="en-US" dirty="0"/>
              <a:t>are strong </a:t>
            </a:r>
            <a:r>
              <a:rPr lang="en-US" dirty="0" smtClean="0"/>
              <a:t>indicators of </a:t>
            </a:r>
            <a:r>
              <a:rPr lang="en-US" dirty="0"/>
              <a:t>default.</a:t>
            </a:r>
          </a:p>
          <a:p>
            <a:endParaRPr lang="en-US" dirty="0" smtClean="0"/>
          </a:p>
          <a:p>
            <a:r>
              <a:rPr lang="en-US" dirty="0" smtClean="0"/>
              <a:t>The </a:t>
            </a:r>
            <a:r>
              <a:rPr lang="en-US" dirty="0"/>
              <a:t>company can </a:t>
            </a:r>
            <a:r>
              <a:rPr lang="en-US" dirty="0" smtClean="0"/>
              <a:t>utilize </a:t>
            </a:r>
            <a:r>
              <a:rPr lang="en-US" dirty="0"/>
              <a:t>this</a:t>
            </a:r>
          </a:p>
          <a:p>
            <a:r>
              <a:rPr lang="en-US" dirty="0"/>
              <a:t>knowledge for its portfolio</a:t>
            </a:r>
          </a:p>
          <a:p>
            <a:r>
              <a:rPr lang="en-US" dirty="0"/>
              <a:t>and risk assessment.</a:t>
            </a:r>
          </a:p>
        </p:txBody>
      </p:sp>
      <p:sp>
        <p:nvSpPr>
          <p:cNvPr id="9" name="Text Placeholder 8"/>
          <p:cNvSpPr>
            <a:spLocks noGrp="1"/>
          </p:cNvSpPr>
          <p:nvPr>
            <p:ph type="body" sz="quarter" idx="13"/>
          </p:nvPr>
        </p:nvSpPr>
        <p:spPr>
          <a:xfrm>
            <a:off x="7128459" y="2176273"/>
            <a:ext cx="3551733" cy="603504"/>
          </a:xfrm>
        </p:spPr>
        <p:txBody>
          <a:bodyPr/>
          <a:lstStyle/>
          <a:p>
            <a:r>
              <a:rPr lang="en-US" dirty="0" smtClean="0"/>
              <a:t>Problem Statement</a:t>
            </a:r>
            <a:endParaRPr lang="en-US" dirty="0"/>
          </a:p>
        </p:txBody>
      </p:sp>
      <p:sp>
        <p:nvSpPr>
          <p:cNvPr id="11" name="Text Placeholder 10"/>
          <p:cNvSpPr>
            <a:spLocks noGrp="1"/>
          </p:cNvSpPr>
          <p:nvPr>
            <p:ph type="body" sz="half" idx="20"/>
          </p:nvPr>
        </p:nvSpPr>
        <p:spPr>
          <a:xfrm>
            <a:off x="7124575" y="3102802"/>
            <a:ext cx="4149977" cy="2603054"/>
          </a:xfrm>
        </p:spPr>
        <p:txBody>
          <a:bodyPr>
            <a:normAutofit/>
          </a:bodyPr>
          <a:lstStyle/>
          <a:p>
            <a:r>
              <a:rPr lang="en-US" dirty="0"/>
              <a:t>As a data scientist </a:t>
            </a:r>
            <a:r>
              <a:rPr lang="en-US" dirty="0" smtClean="0"/>
              <a:t>working for </a:t>
            </a:r>
            <a:r>
              <a:rPr lang="en-US" dirty="0"/>
              <a:t>Lending Club analyze </a:t>
            </a:r>
            <a:r>
              <a:rPr lang="en-US" dirty="0" smtClean="0"/>
              <a:t>the dataset </a:t>
            </a:r>
            <a:r>
              <a:rPr lang="en-US" dirty="0"/>
              <a:t>containing</a:t>
            </a:r>
          </a:p>
          <a:p>
            <a:r>
              <a:rPr lang="en-US" dirty="0"/>
              <a:t>information about past </a:t>
            </a:r>
            <a:r>
              <a:rPr lang="en-US" dirty="0" smtClean="0"/>
              <a:t>loan applicants </a:t>
            </a:r>
            <a:r>
              <a:rPr lang="en-US" dirty="0"/>
              <a:t>using EDA </a:t>
            </a:r>
            <a:r>
              <a:rPr lang="en-US" dirty="0" smtClean="0"/>
              <a:t>to understand </a:t>
            </a:r>
            <a:r>
              <a:rPr lang="en-US" dirty="0"/>
              <a:t>how </a:t>
            </a:r>
            <a:r>
              <a:rPr lang="en-US" dirty="0" smtClean="0"/>
              <a:t>consumer attributes </a:t>
            </a:r>
            <a:r>
              <a:rPr lang="en-US" dirty="0"/>
              <a:t>and </a:t>
            </a:r>
            <a:r>
              <a:rPr lang="en-US" dirty="0" smtClean="0"/>
              <a:t>loan attributes </a:t>
            </a:r>
            <a:r>
              <a:rPr lang="en-US" dirty="0"/>
              <a:t>influence </a:t>
            </a:r>
            <a:r>
              <a:rPr lang="en-US" dirty="0" smtClean="0"/>
              <a:t>the tendency </a:t>
            </a:r>
            <a:r>
              <a:rPr lang="en-US" dirty="0"/>
              <a:t>of default</a:t>
            </a:r>
          </a:p>
        </p:txBody>
      </p:sp>
    </p:spTree>
    <p:extLst>
      <p:ext uri="{BB962C8B-B14F-4D97-AF65-F5344CB8AC3E}">
        <p14:creationId xmlns:p14="http://schemas.microsoft.com/office/powerpoint/2010/main" val="3204454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Approach</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47987570"/>
              </p:ext>
            </p:extLst>
          </p:nvPr>
        </p:nvGraphicFramePr>
        <p:xfrm>
          <a:off x="1103313" y="1636776"/>
          <a:ext cx="8947150" cy="4611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666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Understanding</a:t>
            </a:r>
            <a:endParaRPr lang="en-US" dirty="0"/>
          </a:p>
        </p:txBody>
      </p:sp>
      <p:sp>
        <p:nvSpPr>
          <p:cNvPr id="3" name="Content Placeholder 2"/>
          <p:cNvSpPr>
            <a:spLocks noGrp="1"/>
          </p:cNvSpPr>
          <p:nvPr>
            <p:ph idx="1"/>
          </p:nvPr>
        </p:nvSpPr>
        <p:spPr>
          <a:xfrm>
            <a:off x="783272" y="1339687"/>
            <a:ext cx="8946541" cy="2034449"/>
          </a:xfrm>
        </p:spPr>
        <p:txBody>
          <a:bodyPr>
            <a:normAutofit/>
          </a:bodyPr>
          <a:lstStyle/>
          <a:p>
            <a:pPr marL="0" indent="0">
              <a:buNone/>
            </a:pPr>
            <a:r>
              <a:rPr lang="en-US" b="1" dirty="0"/>
              <a:t>Types of variables</a:t>
            </a:r>
          </a:p>
          <a:p>
            <a:pPr marL="0" indent="0">
              <a:buNone/>
            </a:pPr>
            <a:r>
              <a:rPr lang="en-US" dirty="0"/>
              <a:t>• Customer (applicant) </a:t>
            </a:r>
            <a:r>
              <a:rPr lang="en-US" dirty="0" smtClean="0"/>
              <a:t>demographic</a:t>
            </a:r>
          </a:p>
          <a:p>
            <a:pPr marL="0" indent="0">
              <a:buNone/>
            </a:pPr>
            <a:r>
              <a:rPr lang="en-US" dirty="0" smtClean="0"/>
              <a:t>• </a:t>
            </a:r>
            <a:r>
              <a:rPr lang="en-US" dirty="0"/>
              <a:t>Loan related information &amp; characteristics</a:t>
            </a:r>
          </a:p>
          <a:p>
            <a:pPr marL="0" indent="0">
              <a:buNone/>
            </a:pPr>
            <a:r>
              <a:rPr lang="en-US" dirty="0"/>
              <a:t>• Customer </a:t>
            </a:r>
            <a:r>
              <a:rPr lang="en-US" dirty="0" smtClean="0"/>
              <a:t>behavior </a:t>
            </a:r>
            <a:r>
              <a:rPr lang="en-US" dirty="0"/>
              <a:t>(if the loan is granted</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265176" y="3474720"/>
            <a:ext cx="11658600" cy="2898648"/>
          </a:xfrm>
          <a:prstGeom prst="rect">
            <a:avLst/>
          </a:prstGeom>
        </p:spPr>
      </p:pic>
    </p:spTree>
    <p:extLst>
      <p:ext uri="{BB962C8B-B14F-4D97-AF65-F5344CB8AC3E}">
        <p14:creationId xmlns:p14="http://schemas.microsoft.com/office/powerpoint/2010/main" val="2733191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Overall Loan Status</a:t>
            </a:r>
            <a:endParaRPr lang="en-US" dirty="0"/>
          </a:p>
        </p:txBody>
      </p:sp>
      <p:sp>
        <p:nvSpPr>
          <p:cNvPr id="3" name="Content Placeholder 2"/>
          <p:cNvSpPr>
            <a:spLocks noGrp="1"/>
          </p:cNvSpPr>
          <p:nvPr>
            <p:ph sz="half" idx="1"/>
          </p:nvPr>
        </p:nvSpPr>
        <p:spPr>
          <a:xfrm>
            <a:off x="1103312" y="2060575"/>
            <a:ext cx="9073960" cy="4468241"/>
          </a:xfrm>
        </p:spPr>
        <p:txBody>
          <a:bodyPr/>
          <a:lstStyle/>
          <a:p>
            <a:r>
              <a:rPr lang="en-US" dirty="0" smtClean="0"/>
              <a:t>Approximately 14% of the loans are defaulted</a:t>
            </a:r>
          </a:p>
          <a:p>
            <a:endParaRPr lang="en-US" dirty="0" smtClean="0"/>
          </a:p>
          <a:p>
            <a:pPr marL="0" indent="0">
              <a:buNone/>
            </a:pPr>
            <a:endParaRPr lang="en-US" dirty="0"/>
          </a:p>
          <a:p>
            <a:pPr marL="0" indent="0">
              <a:buNone/>
            </a:pPr>
            <a:endParaRPr lang="en-US" dirty="0" smtClean="0"/>
          </a:p>
          <a:p>
            <a:endParaRPr lang="en-US" dirty="0"/>
          </a:p>
          <a:p>
            <a:pPr marL="0" indent="0">
              <a:buNone/>
            </a:pPr>
            <a:endParaRPr lang="en-US" dirty="0"/>
          </a:p>
        </p:txBody>
      </p:sp>
      <p:pic>
        <p:nvPicPr>
          <p:cNvPr id="8" name="Picture 7"/>
          <p:cNvPicPr>
            <a:picLocks noChangeAspect="1"/>
          </p:cNvPicPr>
          <p:nvPr/>
        </p:nvPicPr>
        <p:blipFill>
          <a:blip r:embed="rId2"/>
          <a:stretch>
            <a:fillRect/>
          </a:stretch>
        </p:blipFill>
        <p:spPr>
          <a:xfrm>
            <a:off x="2651379" y="3140964"/>
            <a:ext cx="5810250" cy="2971800"/>
          </a:xfrm>
          <a:prstGeom prst="rect">
            <a:avLst/>
          </a:prstGeom>
        </p:spPr>
      </p:pic>
    </p:spTree>
    <p:extLst>
      <p:ext uri="{BB962C8B-B14F-4D97-AF65-F5344CB8AC3E}">
        <p14:creationId xmlns:p14="http://schemas.microsoft.com/office/powerpoint/2010/main" val="31608025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Loan Understanding -Purpose</a:t>
            </a:r>
            <a:endParaRPr lang="en-US" dirty="0"/>
          </a:p>
        </p:txBody>
      </p:sp>
      <p:sp>
        <p:nvSpPr>
          <p:cNvPr id="3" name="Content Placeholder 2"/>
          <p:cNvSpPr>
            <a:spLocks noGrp="1"/>
          </p:cNvSpPr>
          <p:nvPr>
            <p:ph idx="1"/>
          </p:nvPr>
        </p:nvSpPr>
        <p:spPr/>
        <p:txBody>
          <a:bodyPr/>
          <a:lstStyle/>
          <a:p>
            <a:r>
              <a:rPr lang="en-US" dirty="0" smtClean="0"/>
              <a:t>Maximum loans are taken for debt consolidation followed by credit card, Home improvement , Major purchase.</a:t>
            </a:r>
          </a:p>
          <a:p>
            <a:pPr marL="0" indent="0">
              <a:buNone/>
            </a:pPr>
            <a:endParaRPr lang="en-US" dirty="0"/>
          </a:p>
        </p:txBody>
      </p:sp>
      <p:pic>
        <p:nvPicPr>
          <p:cNvPr id="4" name="Picture 3"/>
          <p:cNvPicPr>
            <a:picLocks noChangeAspect="1"/>
          </p:cNvPicPr>
          <p:nvPr/>
        </p:nvPicPr>
        <p:blipFill>
          <a:blip r:embed="rId2"/>
          <a:stretch>
            <a:fillRect/>
          </a:stretch>
        </p:blipFill>
        <p:spPr>
          <a:xfrm>
            <a:off x="1103312" y="2724911"/>
            <a:ext cx="9878632" cy="3950209"/>
          </a:xfrm>
          <a:prstGeom prst="rect">
            <a:avLst/>
          </a:prstGeom>
        </p:spPr>
      </p:pic>
    </p:spTree>
    <p:extLst>
      <p:ext uri="{BB962C8B-B14F-4D97-AF65-F5344CB8AC3E}">
        <p14:creationId xmlns:p14="http://schemas.microsoft.com/office/powerpoint/2010/main" val="2395226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Loan Purpose</a:t>
            </a:r>
            <a:endParaRPr lang="en-US" dirty="0"/>
          </a:p>
        </p:txBody>
      </p:sp>
      <p:sp>
        <p:nvSpPr>
          <p:cNvPr id="3" name="Content Placeholder 2"/>
          <p:cNvSpPr>
            <a:spLocks noGrp="1"/>
          </p:cNvSpPr>
          <p:nvPr>
            <p:ph idx="1"/>
          </p:nvPr>
        </p:nvSpPr>
        <p:spPr/>
        <p:txBody>
          <a:bodyPr/>
          <a:lstStyle/>
          <a:p>
            <a:r>
              <a:rPr lang="en-US" dirty="0"/>
              <a:t>More than a quarter of loans taken for the purpose of running a </a:t>
            </a:r>
            <a:r>
              <a:rPr lang="en-US" dirty="0" smtClean="0"/>
              <a:t>small business </a:t>
            </a:r>
            <a:r>
              <a:rPr lang="en-US" dirty="0"/>
              <a:t>see defaults</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1024128" y="2834640"/>
            <a:ext cx="9747504" cy="3831336"/>
          </a:xfrm>
          <a:prstGeom prst="rect">
            <a:avLst/>
          </a:prstGeom>
        </p:spPr>
      </p:pic>
    </p:spTree>
    <p:extLst>
      <p:ext uri="{BB962C8B-B14F-4D97-AF65-F5344CB8AC3E}">
        <p14:creationId xmlns:p14="http://schemas.microsoft.com/office/powerpoint/2010/main" val="3096074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Grade &amp; Sub Grade</a:t>
            </a:r>
            <a:endParaRPr lang="en-US" dirty="0"/>
          </a:p>
        </p:txBody>
      </p:sp>
      <p:sp>
        <p:nvSpPr>
          <p:cNvPr id="3" name="Content Placeholder 2"/>
          <p:cNvSpPr>
            <a:spLocks noGrp="1"/>
          </p:cNvSpPr>
          <p:nvPr>
            <p:ph idx="1"/>
          </p:nvPr>
        </p:nvSpPr>
        <p:spPr>
          <a:xfrm>
            <a:off x="1103312" y="1444752"/>
            <a:ext cx="8946541" cy="4803647"/>
          </a:xfrm>
        </p:spPr>
        <p:txBody>
          <a:bodyPr/>
          <a:lstStyle/>
          <a:p>
            <a:r>
              <a:rPr lang="en-US" dirty="0" smtClean="0"/>
              <a:t>The higher default rate happens for the lower grades. So, the grading system is working.</a:t>
            </a:r>
          </a:p>
          <a:p>
            <a:pPr marL="0" indent="0">
              <a:buNone/>
            </a:pPr>
            <a:endParaRPr lang="en-US" dirty="0"/>
          </a:p>
        </p:txBody>
      </p:sp>
      <p:pic>
        <p:nvPicPr>
          <p:cNvPr id="4" name="Picture 3"/>
          <p:cNvPicPr>
            <a:picLocks noChangeAspect="1"/>
          </p:cNvPicPr>
          <p:nvPr/>
        </p:nvPicPr>
        <p:blipFill>
          <a:blip r:embed="rId2"/>
          <a:stretch>
            <a:fillRect/>
          </a:stretch>
        </p:blipFill>
        <p:spPr>
          <a:xfrm>
            <a:off x="2362466" y="2467329"/>
            <a:ext cx="6428231" cy="3781070"/>
          </a:xfrm>
          <a:prstGeom prst="rect">
            <a:avLst/>
          </a:prstGeom>
        </p:spPr>
      </p:pic>
    </p:spTree>
    <p:extLst>
      <p:ext uri="{BB962C8B-B14F-4D97-AF65-F5344CB8AC3E}">
        <p14:creationId xmlns:p14="http://schemas.microsoft.com/office/powerpoint/2010/main" val="4801739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205</TotalTime>
  <Words>820</Words>
  <Application>Microsoft Office PowerPoint</Application>
  <PresentationFormat>Widescreen</PresentationFormat>
  <Paragraphs>108</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Century Gothic</vt:lpstr>
      <vt:lpstr>Wingdings 3</vt:lpstr>
      <vt:lpstr>Ion</vt:lpstr>
      <vt:lpstr>Lending Club Case Study</vt:lpstr>
      <vt:lpstr>Background – Lending Club Case Study</vt:lpstr>
      <vt:lpstr>The problem Statement</vt:lpstr>
      <vt:lpstr>Analysis Approach</vt:lpstr>
      <vt:lpstr>Data Understanding</vt:lpstr>
      <vt:lpstr>Analysis – Overall Loan Status</vt:lpstr>
      <vt:lpstr>Analysis – Loan Understanding -Purpose</vt:lpstr>
      <vt:lpstr>Defaults by Loan Purpose</vt:lpstr>
      <vt:lpstr>Defaults By Grade &amp; Sub Grade</vt:lpstr>
      <vt:lpstr>Defaults By Grade &amp; Sub Grade</vt:lpstr>
      <vt:lpstr>Defaults By Term</vt:lpstr>
      <vt:lpstr>Defaults By Verification</vt:lpstr>
      <vt:lpstr>Defaults By Loan Year</vt:lpstr>
      <vt:lpstr>Defaults By Interest Rate</vt:lpstr>
      <vt:lpstr>Defaults By Borrower’s Income</vt:lpstr>
      <vt:lpstr>Defaults By Debt to Income Ratio</vt:lpstr>
      <vt:lpstr>Defaults by prior bad record</vt:lpstr>
      <vt:lpstr>Defaults By ratio of loan amount to annual income</vt:lpstr>
      <vt:lpstr>Recommendation(s)</vt:lpstr>
      <vt:lpstr>Appendix - Correlations [1/2]</vt:lpstr>
      <vt:lpstr>Appendix – Correlations [2/2]</vt:lpstr>
      <vt:lpstr>Appendix – Defaults By State</vt:lpstr>
      <vt:lpstr>Appendix – Defaults By Employer</vt:lpstr>
      <vt:lpstr>Appendix – Loan Amount</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Ghosh, Subhabrata</dc:creator>
  <cp:lastModifiedBy>Ghosh, Subhabrata</cp:lastModifiedBy>
  <cp:revision>27</cp:revision>
  <cp:lastPrinted>2020-08-17T06:11:21Z</cp:lastPrinted>
  <dcterms:created xsi:type="dcterms:W3CDTF">2020-08-13T19:00:26Z</dcterms:created>
  <dcterms:modified xsi:type="dcterms:W3CDTF">2020-08-17T06:12:15Z</dcterms:modified>
</cp:coreProperties>
</file>