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jmslr90es5eD+lNsZjEyZmHLt5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9C769B-6E62-4AA5-BD80-3491933D3E10}">
  <a:tblStyle styleId="{259C769B-6E62-4AA5-BD80-3491933D3E10}"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12.png"/><Relationship Id="rId4" Type="http://schemas.openxmlformats.org/officeDocument/2006/relationships/hyperlink" Target="http://www.slideshare.net/capgemini" TargetMode="External"/><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hyperlink" Target="http://www.twitter.com/capgemini" TargetMode="External"/><Relationship Id="rId7" Type="http://schemas.openxmlformats.org/officeDocument/2006/relationships/image" Target="../media/image6.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1.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ubins.raj@capgemini.com" TargetMode="External"/><Relationship Id="rId4" Type="http://schemas.openxmlformats.org/officeDocument/2006/relationships/hyperlink" Target="https://github.com/subhabratapanda2000/Agriculture-Crop-System.git" TargetMode="External"/><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hyperlink" Target="https://drive.google.com/file/d/1PimwupklzvYJLnXSfkUSXw5E7sVjVjDw/view?usp=sharing" TargetMode="External"/><Relationship Id="rId7" Type="http://schemas.openxmlformats.org/officeDocument/2006/relationships/image" Target="../media/image13.png"/><Relationship Id="rId8" Type="http://schemas.openxmlformats.org/officeDocument/2006/relationships/hyperlink" Target="http://www.linkedin.com/in/subhabrata-pand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20200" y="1143001"/>
          <a:ext cx="3000000" cy="3000000"/>
        </p:xfrm>
        <a:graphic>
          <a:graphicData uri="http://schemas.openxmlformats.org/drawingml/2006/table">
            <a:tbl>
              <a:tblPr bandRow="1" firstRow="1">
                <a:noFill/>
                <a:tableStyleId>{259C769B-6E62-4AA5-BD80-3491933D3E10}</a:tableStyleId>
              </a:tblPr>
              <a:tblGrid>
                <a:gridCol w="742950"/>
                <a:gridCol w="2228850"/>
              </a:tblGrid>
              <a:tr h="500075">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a:p>
                    <a:p>
                      <a:pPr indent="0" lvl="0" marL="0" marR="0" rtl="0" algn="l">
                        <a:spcBef>
                          <a:spcPts val="0"/>
                        </a:spcBef>
                        <a:spcAft>
                          <a:spcPts val="0"/>
                        </a:spcAft>
                        <a:buNone/>
                      </a:pPr>
                      <a:r>
                        <a:rPr b="0" lang="en-US" sz="700" u="none" cap="none" strike="noStrike"/>
                        <a:t>Junit, Mockito</a:t>
                      </a:r>
                      <a:endParaRPr b="0" i="0" sz="700" u="none" cap="none" strike="noStrike">
                        <a:solidFill>
                          <a:srgbClr val="000000"/>
                        </a:solidFill>
                        <a:latin typeface="Verdana"/>
                        <a:ea typeface="Verdana"/>
                        <a:cs typeface="Verdana"/>
                        <a:sym typeface="Verdana"/>
                      </a:endParaRPr>
                    </a:p>
                  </a:txBody>
                  <a:tcPr marT="45725" marB="45725" marR="91450" marL="91450"/>
                </a:tc>
              </a:tr>
              <a:tr h="38330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6334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45725" marB="45725" marR="91450" marL="91450"/>
                </a:tc>
              </a:tr>
              <a:tr h="50007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45725" marB="45725" marR="91450" marL="91450"/>
                </a:tc>
              </a:tr>
              <a:tr h="662075">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Spring Boot Starters, annotations, Messaging Service,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5000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Hystrix, Netflix Config Server</a:t>
                      </a:r>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686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 Redux, Reducers</a:t>
                      </a:r>
                      <a:endParaRPr b="0" i="0" sz="700" u="none" cap="none" strike="noStrike">
                        <a:solidFill>
                          <a:srgbClr val="000000"/>
                        </a:solidFill>
                        <a:latin typeface="Verdana"/>
                        <a:ea typeface="Verdana"/>
                        <a:cs typeface="Verdana"/>
                        <a:sym typeface="Verdana"/>
                      </a:endParaRPr>
                    </a:p>
                  </a:txBody>
                  <a:tcPr marT="45725" marB="45725" marR="91450" marL="91450"/>
                </a:tc>
              </a:tr>
              <a:tr h="3667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No Sql Basics,</a:t>
                      </a:r>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PostgreSQL Basics</a:t>
                      </a:r>
                      <a:endParaRPr/>
                    </a:p>
                  </a:txBody>
                  <a:tcPr marT="45725" marB="45725" marR="91450" marL="91450"/>
                </a:tc>
              </a:tr>
              <a:tr h="4290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ES6</a:t>
                      </a:r>
                      <a:endParaRPr/>
                    </a:p>
                  </a:txBody>
                  <a:tcPr marT="45725" marB="45725" marR="91450" marL="91450"/>
                </a:tc>
              </a:tr>
              <a:tr h="3401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Eclipse IDE, Spring Boot</a:t>
                      </a:r>
                      <a:endParaRPr/>
                    </a:p>
                  </a:txBody>
                  <a:tcPr marT="45725" marB="45725" marR="91450" marL="91450"/>
                </a:tc>
              </a:tr>
              <a:tr h="5000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Communications, Team management. Peer learning</a:t>
                      </a:r>
                      <a:endParaRPr/>
                    </a:p>
                  </a:txBody>
                  <a:tcPr marT="45725" marB="45725" marR="91450" marL="91450"/>
                </a:tc>
              </a:tr>
            </a:tbl>
          </a:graphicData>
        </a:graphic>
      </p:graphicFrame>
      <p:sp>
        <p:nvSpPr>
          <p:cNvPr id="217" name="Google Shape;217;p1"/>
          <p:cNvSpPr txBox="1"/>
          <p:nvPr>
            <p:ph idx="1" type="body"/>
          </p:nvPr>
        </p:nvSpPr>
        <p:spPr>
          <a:xfrm>
            <a:off x="4778875" y="2950652"/>
            <a:ext cx="4057800" cy="33759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Agriculture Crop System</a:t>
            </a:r>
            <a:endParaRPr/>
          </a:p>
          <a:p>
            <a:pPr indent="0" lvl="0" marL="0" rtl="0" algn="l">
              <a:lnSpc>
                <a:spcPct val="114000"/>
              </a:lnSpc>
              <a:spcBef>
                <a:spcPts val="1000"/>
              </a:spcBef>
              <a:spcAft>
                <a:spcPts val="0"/>
              </a:spcAft>
              <a:buClr>
                <a:schemeClr val="dk1"/>
              </a:buClr>
              <a:buSzPts val="1000"/>
              <a:buNone/>
            </a:pPr>
            <a:r>
              <a:rPr lang="en-US"/>
              <a:t>Completed end to end case study of a agriculture crop system along with microservice architecture,  JWT authentication, Swagger, payment testing using Paytm, messaging queue using RabbitMQ, database using MongoDB, React used for user interface.</a:t>
            </a:r>
            <a:endParaRPr b="1"/>
          </a:p>
          <a:p>
            <a:pPr indent="0" lvl="0" marL="0" rtl="0" algn="l">
              <a:lnSpc>
                <a:spcPct val="114000"/>
              </a:lnSpc>
              <a:spcBef>
                <a:spcPts val="1000"/>
              </a:spcBef>
              <a:spcAft>
                <a:spcPts val="0"/>
              </a:spcAft>
              <a:buClr>
                <a:schemeClr val="dk1"/>
              </a:buClr>
              <a:buSzPts val="1000"/>
              <a:buNone/>
            </a:pPr>
            <a:r>
              <a:rPr b="1" lang="en-US"/>
              <a:t>Employee Management System</a:t>
            </a:r>
            <a:endParaRPr/>
          </a:p>
          <a:p>
            <a:pPr indent="0" lvl="0" marL="0" rtl="0" algn="l">
              <a:lnSpc>
                <a:spcPct val="114000"/>
              </a:lnSpc>
              <a:spcBef>
                <a:spcPts val="1000"/>
              </a:spcBef>
              <a:spcAft>
                <a:spcPts val="0"/>
              </a:spcAft>
              <a:buClr>
                <a:schemeClr val="dk1"/>
              </a:buClr>
              <a:buSzPts val="1000"/>
              <a:buNone/>
            </a:pPr>
            <a:r>
              <a:rPr lang="en-US"/>
              <a:t>Completed end to end case study of a employee management system along with Monolithic architecture, database using PostgreSQL with one to many relationship, React used for user interface.</a:t>
            </a:r>
            <a:endParaRPr b="1"/>
          </a:p>
          <a:p>
            <a:pPr indent="0" lvl="0" marL="0" rtl="0" algn="l">
              <a:lnSpc>
                <a:spcPct val="114000"/>
              </a:lnSpc>
              <a:spcBef>
                <a:spcPts val="1000"/>
              </a:spcBef>
              <a:spcAft>
                <a:spcPts val="0"/>
              </a:spcAft>
              <a:buClr>
                <a:schemeClr val="dk1"/>
              </a:buClr>
              <a:buSzPts val="1100"/>
              <a:buNone/>
            </a:pPr>
            <a:r>
              <a:rPr b="1" lang="en-US"/>
              <a:t>C</a:t>
            </a:r>
            <a:r>
              <a:rPr b="1" lang="en-US"/>
              <a:t>ompleted internship of 60 days on JEE Full Stack 2.0 with React from Capgemini</a:t>
            </a:r>
            <a:endParaRPr b="1"/>
          </a:p>
          <a:p>
            <a:pPr indent="0" lvl="0" marL="0" rtl="0" algn="l">
              <a:lnSpc>
                <a:spcPct val="114000"/>
              </a:lnSpc>
              <a:spcBef>
                <a:spcPts val="1000"/>
              </a:spcBef>
              <a:spcAft>
                <a:spcPts val="0"/>
              </a:spcAft>
              <a:buClr>
                <a:schemeClr val="dk1"/>
              </a:buClr>
              <a:buSzPts val="1000"/>
              <a:buFont typeface="Arial"/>
              <a:buNone/>
            </a:pPr>
            <a:r>
              <a:rPr b="1" lang="en-US"/>
              <a:t>Completed TalentNext course on Java J2EE  (duration: 3 months) from Wipro</a:t>
            </a:r>
            <a:endParaRPr b="1"/>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rPr b="1" lang="en-US"/>
              <a:t>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273425" y="1511300"/>
            <a:ext cx="2373313" cy="325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xxxxxxxxxxx@capgemini.com</a:t>
            </a:r>
            <a:r>
              <a:rPr lang="en-US"/>
              <a:t> </a:t>
            </a:r>
            <a:endParaRPr/>
          </a:p>
        </p:txBody>
      </p:sp>
      <p:sp>
        <p:nvSpPr>
          <p:cNvPr id="221" name="Google Shape;221;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+91 7319329179</a:t>
            </a:r>
            <a:endParaRPr/>
          </a:p>
        </p:txBody>
      </p:sp>
      <p:sp>
        <p:nvSpPr>
          <p:cNvPr id="222" name="Google Shape;222;p1"/>
          <p:cNvSpPr txBox="1"/>
          <p:nvPr>
            <p:ph idx="8" type="body"/>
          </p:nvPr>
        </p:nvSpPr>
        <p:spPr>
          <a:xfrm>
            <a:off x="481806" y="2837657"/>
            <a:ext cx="4057650" cy="3184569"/>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Springboot, Spring Security with JWT, Spring Cloud API Gateway,</a:t>
            </a:r>
            <a:r>
              <a:rPr lang="en-US"/>
              <a:t> </a:t>
            </a:r>
            <a:r>
              <a:rPr b="1" lang="en-US"/>
              <a:t>Eureka server, Hystrix</a:t>
            </a:r>
            <a:endParaRPr b="1"/>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Single page Web</a:t>
            </a:r>
            <a:r>
              <a:rPr lang="en-US"/>
              <a:t> Application in </a:t>
            </a:r>
            <a:r>
              <a:rPr b="1" lang="en-US"/>
              <a:t>React</a:t>
            </a:r>
            <a:r>
              <a:rPr lang="en-US"/>
              <a:t> with React Hooks, </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implementing </a:t>
            </a:r>
            <a:r>
              <a:rPr b="1" lang="en-US"/>
              <a:t>RabbitMQ .</a:t>
            </a:r>
            <a:endParaRPr/>
          </a:p>
          <a:p>
            <a:pPr indent="-171450" lvl="0" marL="171450" rtl="0" algn="l">
              <a:lnSpc>
                <a:spcPct val="114000"/>
              </a:lnSpc>
              <a:spcBef>
                <a:spcPts val="1000"/>
              </a:spcBef>
              <a:spcAft>
                <a:spcPts val="0"/>
              </a:spcAft>
              <a:buClr>
                <a:schemeClr val="dk1"/>
              </a:buClr>
              <a:buSzPts val="1000"/>
              <a:buFont typeface="Arial"/>
              <a:buChar char="•"/>
            </a:pPr>
            <a:r>
              <a:rPr lang="en-US"/>
              <a:t>Experience in creating documentation with </a:t>
            </a:r>
            <a:r>
              <a:rPr b="1" lang="en-US"/>
              <a:t>swagger</a:t>
            </a:r>
            <a:r>
              <a:rPr lang="en-US"/>
              <a:t> and in </a:t>
            </a:r>
            <a:r>
              <a:rPr b="1" lang="en-US"/>
              <a:t>unit testing using Junit, Mockito</a:t>
            </a:r>
            <a:r>
              <a:rPr lang="en-US"/>
              <a:t> including </a:t>
            </a:r>
            <a:r>
              <a:rPr b="1" lang="en-US"/>
              <a:t>code quality compliance using Sonar Lint</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implementing </a:t>
            </a:r>
            <a:r>
              <a:rPr b="1" lang="en-US"/>
              <a:t>MongoDB &amp; PostgreSQL</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223" name="Google Shape;223;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Subhabrata Panda</a:t>
            </a:r>
            <a:endParaRPr/>
          </a:p>
        </p:txBody>
      </p:sp>
      <p:pic>
        <p:nvPicPr>
          <p:cNvPr id="224" name="Google Shape;224;p1">
            <a:hlinkClick r:id="rId4"/>
          </p:cNvPr>
          <p:cNvPicPr preferRelativeResize="0"/>
          <p:nvPr/>
        </p:nvPicPr>
        <p:blipFill rotWithShape="1">
          <a:blip r:embed="rId5">
            <a:alphaModFix/>
          </a:blip>
          <a:srcRect b="4875" l="23582" r="24331" t="2057"/>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226" name="Google Shape;226;p1">
            <a:hlinkClick r:id="rId6"/>
          </p:cNvPr>
          <p:cNvPicPr preferRelativeResize="0"/>
          <p:nvPr/>
        </p:nvPicPr>
        <p:blipFill rotWithShape="1">
          <a:blip r:embed="rId7">
            <a:alphaModFix/>
          </a:blip>
          <a:srcRect b="0" l="0" r="0" t="0"/>
          <a:stretch/>
        </p:blipFill>
        <p:spPr>
          <a:xfrm>
            <a:off x="8455025" y="6331743"/>
            <a:ext cx="473075" cy="471488"/>
          </a:xfrm>
          <a:prstGeom prst="rect">
            <a:avLst/>
          </a:prstGeom>
          <a:noFill/>
          <a:ln>
            <a:noFill/>
          </a:ln>
        </p:spPr>
      </p:pic>
      <p:pic>
        <p:nvPicPr>
          <p:cNvPr descr="Free icon download | Linkedin" id="227" name="Google Shape;227;p1">
            <a:hlinkClick r:id="rId8"/>
          </p:cNvPr>
          <p:cNvPicPr preferRelativeResize="0"/>
          <p:nvPr/>
        </p:nvPicPr>
        <p:blipFill rotWithShape="1">
          <a:blip r:embed="rId9">
            <a:alphaModFix/>
          </a:blip>
          <a:srcRect b="0" l="0" r="0" t="0"/>
          <a:stretch/>
        </p:blipFill>
        <p:spPr>
          <a:xfrm>
            <a:off x="7746881" y="1989138"/>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229" name="Google Shape;229;p1"/>
          <p:cNvSpPr/>
          <p:nvPr/>
        </p:nvSpPr>
        <p:spPr>
          <a:xfrm>
            <a:off x="9499417" y="547041"/>
            <a:ext cx="2424112" cy="425950"/>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Technology in </a:t>
            </a:r>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Computer Science : 2018- 2022</a:t>
            </a:r>
            <a:endParaRPr/>
          </a:p>
        </p:txBody>
      </p:sp>
      <p:sp>
        <p:nvSpPr>
          <p:cNvPr id="230" name="Google Shape;230;p1"/>
          <p:cNvSpPr/>
          <p:nvPr/>
        </p:nvSpPr>
        <p:spPr>
          <a:xfrm>
            <a:off x="9242029" y="939723"/>
            <a:ext cx="56778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sp>
        <p:nvSpPr>
          <p:cNvPr id="231" name="Google Shape;231;p1"/>
          <p:cNvSpPr/>
          <p:nvPr>
            <p:ph idx="5" type="pic"/>
          </p:nvPr>
        </p:nvSpPr>
        <p:spPr>
          <a:xfrm>
            <a:off x="383259" y="287492"/>
            <a:ext cx="1734208" cy="1735628"/>
          </a:xfrm>
          <a:prstGeom prst="ellipse">
            <a:avLst/>
          </a:prstGeom>
          <a:solidFill>
            <a:schemeClr val="lt1"/>
          </a:solidFill>
          <a:ln>
            <a:noFill/>
          </a:ln>
        </p:spPr>
      </p:sp>
      <p:pic>
        <p:nvPicPr>
          <p:cNvPr id="232" name="Google Shape;232;p1"/>
          <p:cNvPicPr preferRelativeResize="0"/>
          <p:nvPr/>
        </p:nvPicPr>
        <p:blipFill rotWithShape="1">
          <a:blip r:embed="rId10">
            <a:alphaModFix/>
          </a:blip>
          <a:srcRect b="8940" l="0" r="0" t="8940"/>
          <a:stretch/>
        </p:blipFill>
        <p:spPr>
          <a:xfrm>
            <a:off x="356475" y="287492"/>
            <a:ext cx="1810555" cy="1735627"/>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