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63" r:id="rId3"/>
    <p:sldId id="274" r:id="rId4"/>
    <p:sldId id="275" r:id="rId5"/>
    <p:sldId id="276" r:id="rId6"/>
    <p:sldId id="265" r:id="rId7"/>
    <p:sldId id="280" r:id="rId8"/>
    <p:sldId id="273" r:id="rId9"/>
    <p:sldId id="272" r:id="rId10"/>
    <p:sldId id="282" r:id="rId11"/>
    <p:sldId id="28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748" userDrawn="1">
          <p15:clr>
            <a:srgbClr val="A4A3A4"/>
          </p15:clr>
        </p15:guide>
        <p15:guide id="2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36FC1"/>
    <a:srgbClr val="A2A4A4"/>
    <a:srgbClr val="5999D3"/>
    <a:srgbClr val="254175"/>
    <a:srgbClr val="6D6868"/>
    <a:srgbClr val="005296"/>
    <a:srgbClr val="014D8E"/>
    <a:srgbClr val="00589F"/>
    <a:srgbClr val="005FA8"/>
    <a:srgbClr val="005AA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70"/>
    <p:restoredTop sz="96208"/>
  </p:normalViewPr>
  <p:slideViewPr>
    <p:cSldViewPr snapToGrid="0" snapToObjects="1" showGuides="1">
      <p:cViewPr varScale="1">
        <p:scale>
          <a:sx n="88" d="100"/>
          <a:sy n="88" d="100"/>
        </p:scale>
        <p:origin x="-250" y="-77"/>
      </p:cViewPr>
      <p:guideLst>
        <p:guide orient="horz" pos="3748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35896B-F54D-CB4E-8E1F-E922CD267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FB9CB30-EEA7-6C48-BA49-131675470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30C9555-C9B4-D94D-A6AC-7000721C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1E0B8D3-9A29-B64E-B444-0F0A1CB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15229D4-3156-F845-AAA9-9F4AAF57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253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F1F07356-A34D-4F4D-A489-BAAA1D2552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25" t="12803" r="7288" b="46015"/>
          <a:stretch/>
        </p:blipFill>
        <p:spPr>
          <a:xfrm>
            <a:off x="0" y="0"/>
            <a:ext cx="12192000" cy="36168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xmlns="" id="{1B503D70-FF35-A949-A3D8-E63C868F36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686" t="451" r="7375" b="1"/>
          <a:stretch/>
        </p:blipFill>
        <p:spPr>
          <a:xfrm rot="20436793">
            <a:off x="-188402" y="2374729"/>
            <a:ext cx="13432426" cy="5601308"/>
          </a:xfrm>
          <a:custGeom>
            <a:avLst/>
            <a:gdLst>
              <a:gd name="connsiteX0" fmla="*/ 12359125 w 13432426"/>
              <a:gd name="connsiteY0" fmla="*/ 0 h 5601308"/>
              <a:gd name="connsiteX1" fmla="*/ 13432426 w 13432426"/>
              <a:gd name="connsiteY1" fmla="*/ 377691 h 5601308"/>
              <a:gd name="connsiteX2" fmla="*/ 13432426 w 13432426"/>
              <a:gd name="connsiteY2" fmla="*/ 778593 h 5601308"/>
              <a:gd name="connsiteX3" fmla="*/ 11735330 w 13432426"/>
              <a:gd name="connsiteY3" fmla="*/ 5601308 h 5601308"/>
              <a:gd name="connsiteX4" fmla="*/ 9605975 w 13432426"/>
              <a:gd name="connsiteY4" fmla="*/ 5601308 h 5601308"/>
              <a:gd name="connsiteX5" fmla="*/ 0 w 13432426"/>
              <a:gd name="connsiteY5" fmla="*/ 2221001 h 5601308"/>
              <a:gd name="connsiteX6" fmla="*/ 781562 w 13432426"/>
              <a:gd name="connsiteY6" fmla="*/ 0 h 560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2426" h="5601308">
                <a:moveTo>
                  <a:pt x="12359125" y="0"/>
                </a:moveTo>
                <a:lnTo>
                  <a:pt x="13432426" y="377691"/>
                </a:lnTo>
                <a:lnTo>
                  <a:pt x="13432426" y="778593"/>
                </a:lnTo>
                <a:lnTo>
                  <a:pt x="11735330" y="5601308"/>
                </a:lnTo>
                <a:lnTo>
                  <a:pt x="9605975" y="5601308"/>
                </a:lnTo>
                <a:lnTo>
                  <a:pt x="0" y="2221001"/>
                </a:lnTo>
                <a:lnTo>
                  <a:pt x="781562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xmlns="" val="59360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18BA7AC-F33E-C740-BF8D-F8385FEFA6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xmlns="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xmlns="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0643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xmlns="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xmlns="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7656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F31018-2976-AA49-A740-DDC5D6D7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DD3960F-3B9D-134F-920F-56EC4DE5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899E991-8828-2049-9393-950FD703A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EED5707-B915-DA47-9178-0C1ABADB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564392B-A7E4-D143-BD60-F9538421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5351E37-109A-B343-B780-F7233ACA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370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122277-4EFA-E743-8BB3-E6C403E6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F2D57E5-3218-D44D-89DB-D869107F7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00F2D83-EAB4-CA44-A7F7-C18A4A715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B85B392-C1F3-764E-9AA3-457044F1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354A54A-FF07-7C48-999A-67D71B4B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648022A-1337-0B44-AEA8-E4615BE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295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D33C27-9C65-3E45-873D-7188A540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8668386-7936-D842-93AB-FC92510A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7951898-E20A-7241-B4F6-77B54730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1C5934C-A9FF-B24C-8179-DD4A08F8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362683F-F7E4-5848-A263-3A612EE6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0588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90D2FD4F-C622-364D-BAB7-1FCE29216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006E67C-1202-244C-8382-954898328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E755452-BB22-FC4D-B6DC-D4C0270D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65DABA5-026E-9641-AAB0-00A2093D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8273DA-7F7F-9343-A113-D4F5DF98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1016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66D2A24-3BCF-104F-B2B4-808FFA12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09C088-CD2E-5547-B2FF-83C53C83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9CFA407-11D9-5947-BBF3-D9FAD7D3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D7F927-7DAC-9341-842B-0FD264B3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125873C-CF74-1049-BA6C-9C81E0EE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357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4F1A87C-251F-CB4D-AA3C-16067809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D1BE4E9-9A6A-714C-9DDC-E4500738C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349ECF-C4D9-6E4A-840B-E852BB7D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FAB227-288D-904A-95BB-5BE98828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252B549-73B6-8C4B-B667-111ADF17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341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857E6A-42EF-944F-A701-188B72DA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1611A28-F85A-CD49-95B6-8BDD3110B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7370336-DDE3-E147-AAC4-D175A5EE4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97FC7F5-0F77-CC4E-A7F3-E09E89CD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93B59C2-A178-754D-898A-11EDEB4A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5372E9B-7AC7-E942-A5A8-7CF1D9F2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5773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949D4EE-9647-124A-A396-2CD16418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17BC021-8473-1247-A0A3-6E92389A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5461C68-B174-6F42-A27E-E6DFD2819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6A13931-4430-B94E-B071-1A9E67B5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3A3A001-AFF5-8242-A49C-787813881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2947992-8148-4B4B-88CE-1BD94B62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3778456-4CE9-8E47-A1D5-F506F16D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8D1E0FB-33FF-614D-A183-66470F06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546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EBACE1-36CE-3A43-83D4-971EE0EF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EC14C53A-F68C-C543-B6B1-7918BAF3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A0ACA56-584B-8249-9BAB-AD509316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822BB5-F0BF-C94C-BF58-AFC82296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362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1640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19" t="13182" r="3002" b="757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3434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839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980D5B3-FA64-FD40-A370-F37EF9C6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2717060-FA86-7942-99EC-88B397F1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69D0105-0DFD-3F40-AA87-1642704DF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BF8E-211B-9C43-825C-0671E50D7E3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F93CF04-95E7-7144-8A2B-1D7ADE927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FB88691-866E-CF46-9919-541469EDC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FDC9-3D54-674E-86E0-9C3C86728D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735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7" r:id="rId8"/>
    <p:sldLayoutId id="2147483673" r:id="rId9"/>
    <p:sldLayoutId id="2147483675" r:id="rId10"/>
    <p:sldLayoutId id="2147483674" r:id="rId11"/>
    <p:sldLayoutId id="2147483676" r:id="rId12"/>
    <p:sldLayoutId id="2147483668" r:id="rId13"/>
    <p:sldLayoutId id="2147483669" r:id="rId14"/>
    <p:sldLayoutId id="2147483670" r:id="rId15"/>
    <p:sldLayoutId id="214748367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0F8621ED-814E-F441-93A2-B7DC230A7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9" y="595020"/>
            <a:ext cx="3021463" cy="5903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DF890AA6-3288-7A41-9F48-31D099259D5C}"/>
              </a:ext>
            </a:extLst>
          </p:cNvPr>
          <p:cNvSpPr txBox="1"/>
          <p:nvPr/>
        </p:nvSpPr>
        <p:spPr>
          <a:xfrm>
            <a:off x="179119" y="1630392"/>
            <a:ext cx="7881148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3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Capstone </a:t>
            </a:r>
            <a:r>
              <a:rPr lang="en-US" sz="53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A740E41-0F8D-4151-979A-4270FBA95E57}"/>
              </a:ext>
            </a:extLst>
          </p:cNvPr>
          <p:cNvSpPr txBox="1"/>
          <p:nvPr/>
        </p:nvSpPr>
        <p:spPr>
          <a:xfrm>
            <a:off x="179119" y="2656937"/>
            <a:ext cx="7532896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Verdana" pitchFamily="34" charset="0"/>
                <a:ea typeface="Verdana" pitchFamily="34" charset="0"/>
              </a:rPr>
              <a:t>Project Title:</a:t>
            </a:r>
            <a:r>
              <a:rPr lang="en-US" sz="2400" dirty="0" smtClean="0">
                <a:latin typeface="Verdana" pitchFamily="34" charset="0"/>
                <a:ea typeface="Verdana" pitchFamily="34" charset="0"/>
              </a:rPr>
              <a:t> Cricket Win Prediction &amp;       Strategic Recommendation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Verdana" pitchFamily="34" charset="0"/>
                <a:ea typeface="Verdana" pitchFamily="34" charset="0"/>
              </a:rPr>
              <a:t>Team/Presenter:</a:t>
            </a:r>
            <a:r>
              <a:rPr lang="en-US" sz="2400" dirty="0" smtClean="0">
                <a:latin typeface="Verdana" pitchFamily="34" charset="0"/>
                <a:ea typeface="Verdana" pitchFamily="34" charset="0"/>
              </a:rPr>
              <a:t> Subhadeep Seal</a:t>
            </a: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Verdana" pitchFamily="34" charset="0"/>
                <a:ea typeface="Verdana" pitchFamily="34" charset="0"/>
              </a:rPr>
              <a:t>Date: </a:t>
            </a:r>
            <a:r>
              <a:rPr lang="en-US" sz="2400" dirty="0" smtClean="0">
                <a:latin typeface="Verdana" pitchFamily="34" charset="0"/>
                <a:ea typeface="Verdana" pitchFamily="34" charset="0"/>
              </a:rPr>
              <a:t>30/05/2025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5227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41872" y="362309"/>
            <a:ext cx="84452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Result simulation and iteration</a:t>
            </a:r>
            <a:endParaRPr lang="en-US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10551" y="1199071"/>
            <a:ext cx="1067950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 dirty="0" smtClean="0">
                <a:latin typeface="Verdana" pitchFamily="34" charset="0"/>
                <a:ea typeface="Verdana" pitchFamily="34" charset="0"/>
                <a:cs typeface="Arial" charset="0"/>
              </a:rPr>
              <a:t>Initial Predictions: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Arial" charset="0"/>
              </a:rPr>
              <a:t>Losses in Test and 1st T20.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Verdana" pitchFamily="34" charset="0"/>
              <a:ea typeface="Verdana" pitchFamily="34" charset="0"/>
              <a:cs typeface="Arial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b="1" dirty="0" smtClean="0">
                <a:latin typeface="Verdana" pitchFamily="34" charset="0"/>
                <a:ea typeface="Verdana" pitchFamily="34" charset="0"/>
                <a:cs typeface="Arial" charset="0"/>
              </a:rPr>
              <a:t>Revised Strategy &amp; Re-run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Arial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Arial" charset="0"/>
              </a:rPr>
              <a:t>Incorporated unique feasible changes as above.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Arial" charset="0"/>
              </a:rPr>
              <a:t>Final prediction: All 5 matches predicted as Win.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29795" y="2355011"/>
            <a:ext cx="550365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solidFill>
                  <a:srgbClr val="00B0F0"/>
                </a:solidFill>
                <a:latin typeface="Cooper Black" pitchFamily="18" charset="0"/>
              </a:rPr>
              <a:t>Thank You </a:t>
            </a:r>
            <a:endParaRPr lang="en-US" sz="6000" b="1" dirty="0">
              <a:solidFill>
                <a:srgbClr val="00B0F0"/>
              </a:solidFill>
              <a:latin typeface="Cooper Black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902C64F-B802-E343-B318-70D330A9A3FE}"/>
              </a:ext>
            </a:extLst>
          </p:cNvPr>
          <p:cNvSpPr/>
          <p:nvPr/>
        </p:nvSpPr>
        <p:spPr>
          <a:xfrm>
            <a:off x="1432060" y="129396"/>
            <a:ext cx="932787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just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</a:t>
            </a:r>
            <a:r>
              <a:rPr lang="en-US" sz="4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Understanding</a:t>
            </a:r>
            <a:endParaRPr lang="en-US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84B8933-F44C-374A-B677-D79AD8184284}"/>
              </a:ext>
            </a:extLst>
          </p:cNvPr>
          <p:cNvSpPr txBox="1"/>
          <p:nvPr/>
        </p:nvSpPr>
        <p:spPr>
          <a:xfrm>
            <a:off x="103517" y="854537"/>
            <a:ext cx="1079164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400" indent="0">
              <a:buFont typeface="Arial" pitchFamily="34" charset="0"/>
              <a:buChar char="•"/>
            </a:pPr>
            <a:r>
              <a:rPr lang="en-IN" sz="2400" b="1" dirty="0" smtClean="0">
                <a:latin typeface="Verdana" pitchFamily="34" charset="0"/>
                <a:ea typeface="Verdana" pitchFamily="34" charset="0"/>
              </a:rPr>
              <a:t>Business </a:t>
            </a:r>
            <a:r>
              <a:rPr lang="en-IN" sz="2400" b="1" dirty="0">
                <a:latin typeface="Verdana" pitchFamily="34" charset="0"/>
                <a:ea typeface="Verdana" pitchFamily="34" charset="0"/>
              </a:rPr>
              <a:t>P</a:t>
            </a:r>
            <a:r>
              <a:rPr lang="en-IN" sz="2400" b="1" dirty="0" smtClean="0">
                <a:latin typeface="Verdana" pitchFamily="34" charset="0"/>
                <a:ea typeface="Verdana" pitchFamily="34" charset="0"/>
              </a:rPr>
              <a:t>roblem </a:t>
            </a:r>
            <a:r>
              <a:rPr lang="en-IN" sz="2400" b="1" dirty="0">
                <a:latin typeface="Verdana" pitchFamily="34" charset="0"/>
                <a:ea typeface="Verdana" pitchFamily="34" charset="0"/>
              </a:rPr>
              <a:t>we are trying to </a:t>
            </a:r>
            <a:r>
              <a:rPr lang="en-IN" sz="2400" b="1" dirty="0" smtClean="0">
                <a:latin typeface="Verdana" pitchFamily="34" charset="0"/>
                <a:ea typeface="Verdana" pitchFamily="34" charset="0"/>
              </a:rPr>
              <a:t>solve: </a:t>
            </a:r>
          </a:p>
          <a:p>
            <a:pPr marL="25400" indent="0" algn="just"/>
            <a:r>
              <a:rPr lang="en-IN" sz="2400" b="1" dirty="0" smtClean="0">
                <a:latin typeface="Verdana" pitchFamily="34" charset="0"/>
                <a:ea typeface="Verdana" pitchFamily="34" charset="0"/>
              </a:rPr>
              <a:t> </a:t>
            </a:r>
            <a:r>
              <a:rPr lang="en-US" sz="2400" dirty="0" smtClean="0">
                <a:latin typeface="Verdana" pitchFamily="34" charset="0"/>
                <a:ea typeface="Verdana" pitchFamily="34" charset="0"/>
              </a:rPr>
              <a:t>The BCCI aims to develop Machine Learning models to analyze historical match data for win prediction outcomes of Indian cricket team for next 5 matches against England, Australia and Sri Lanka.</a:t>
            </a:r>
          </a:p>
          <a:p>
            <a:pPr marL="25400" indent="0" algn="just"/>
            <a:endParaRPr lang="en-US" sz="2400" dirty="0" smtClean="0">
              <a:latin typeface="Verdana" pitchFamily="34" charset="0"/>
              <a:ea typeface="Verdana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IN" sz="2400" b="1" dirty="0" smtClean="0">
                <a:latin typeface="Verdana" pitchFamily="34" charset="0"/>
                <a:ea typeface="Verdana" pitchFamily="34" charset="0"/>
              </a:rPr>
              <a:t>Constraints:</a:t>
            </a:r>
            <a:r>
              <a:rPr lang="en-US" sz="2400" dirty="0" smtClean="0"/>
              <a:t>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Verdana" pitchFamily="34" charset="0"/>
                <a:ea typeface="Verdana" pitchFamily="34" charset="0"/>
              </a:rPr>
              <a:t>Must suggest </a:t>
            </a:r>
            <a:r>
              <a:rPr lang="en-US" sz="2400" b="1" dirty="0" smtClean="0">
                <a:latin typeface="Verdana" pitchFamily="34" charset="0"/>
                <a:ea typeface="Verdana" pitchFamily="34" charset="0"/>
              </a:rPr>
              <a:t>unique strategies</a:t>
            </a:r>
            <a:r>
              <a:rPr lang="en-US" sz="2400" dirty="0" smtClean="0">
                <a:latin typeface="Verdana" pitchFamily="34" charset="0"/>
                <a:ea typeface="Verdana" pitchFamily="34" charset="0"/>
              </a:rPr>
              <a:t> per match if prediction is Loss.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Verdana" pitchFamily="34" charset="0"/>
                <a:ea typeface="Verdana" pitchFamily="34" charset="0"/>
              </a:rPr>
              <a:t>Strategy should be </a:t>
            </a:r>
            <a:r>
              <a:rPr lang="en-US" sz="2400" b="1" dirty="0" smtClean="0">
                <a:latin typeface="Verdana" pitchFamily="34" charset="0"/>
                <a:ea typeface="Verdana" pitchFamily="34" charset="0"/>
              </a:rPr>
              <a:t>feasible</a:t>
            </a:r>
            <a:r>
              <a:rPr lang="en-US" sz="2400" dirty="0" smtClean="0">
                <a:latin typeface="Verdana" pitchFamily="34" charset="0"/>
                <a:ea typeface="Verdana" pitchFamily="34" charset="0"/>
              </a:rPr>
              <a:t> and based on dataset features.</a:t>
            </a:r>
          </a:p>
          <a:p>
            <a:pPr lvl="1" algn="just"/>
            <a:endParaRPr lang="en-US" sz="2400" dirty="0" smtClean="0">
              <a:latin typeface="Verdana" pitchFamily="34" charset="0"/>
              <a:ea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IN" sz="2400" b="1" dirty="0" smtClean="0">
                <a:latin typeface="Verdana" pitchFamily="34" charset="0"/>
                <a:ea typeface="Verdana" pitchFamily="34" charset="0"/>
              </a:rPr>
              <a:t>Scope: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>
                <a:latin typeface="Verdana" pitchFamily="34" charset="0"/>
                <a:ea typeface="Verdana" pitchFamily="34" charset="0"/>
              </a:rPr>
              <a:t>To develop a machine learning system to predict match outcomes (Win/Loss) for the Indian cricket team using historical match data.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Verdana" pitchFamily="34" charset="0"/>
                <a:ea typeface="Verdana" pitchFamily="34" charset="0"/>
              </a:rPr>
              <a:t>To use the model to forecast results for </a:t>
            </a:r>
            <a:r>
              <a:rPr lang="en-US" sz="2400" b="1" dirty="0" smtClean="0">
                <a:latin typeface="Verdana" pitchFamily="34" charset="0"/>
                <a:ea typeface="Verdana" pitchFamily="34" charset="0"/>
              </a:rPr>
              <a:t>5 upcoming matches</a:t>
            </a:r>
            <a:r>
              <a:rPr lang="en-US" sz="2400" dirty="0" smtClean="0">
                <a:latin typeface="Verdana" pitchFamily="34" charset="0"/>
                <a:ea typeface="Verdana" pitchFamily="34" charset="0"/>
              </a:rPr>
              <a:t> (Test, T20, ODI formats) against England, Australia and Sri Lanka.</a:t>
            </a:r>
          </a:p>
          <a:p>
            <a:pPr marL="25400" indent="0"/>
            <a:endParaRPr lang="en-IN" sz="2400" b="1" dirty="0" smtClean="0">
              <a:latin typeface="Verdana" pitchFamily="34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5403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19509" y="103517"/>
            <a:ext cx="90749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Business Problem Understanding</a:t>
            </a:r>
          </a:p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(contd..) </a:t>
            </a:r>
            <a:endParaRPr lang="en-US" sz="4000" b="1" dirty="0">
              <a:solidFill>
                <a:srgbClr val="0070C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29397" y="2082561"/>
            <a:ext cx="1099867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 smtClean="0"/>
              <a:t>   </a:t>
            </a:r>
            <a:endParaRPr lang="en-US" sz="2400" b="1" dirty="0" smtClean="0">
              <a:latin typeface="Verdana" pitchFamily="34" charset="0"/>
              <a:ea typeface="Verdana" pitchFamily="34" charset="0"/>
            </a:endParaRPr>
          </a:p>
          <a:p>
            <a:endParaRPr lang="en-US" sz="2400" dirty="0" smtClean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129397" y="1426956"/>
            <a:ext cx="10722634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Arial" charset="0"/>
              </a:rPr>
              <a:t>If a match prediction returns </a:t>
            </a:r>
            <a:r>
              <a:rPr lang="en-US" sz="2400" b="1" dirty="0" smtClean="0">
                <a:latin typeface="Verdana" pitchFamily="34" charset="0"/>
                <a:ea typeface="Verdana" pitchFamily="34" charset="0"/>
                <a:cs typeface="Arial" charset="0"/>
              </a:rPr>
              <a:t>Loss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Arial" charset="0"/>
              </a:rPr>
              <a:t>, suggest </a:t>
            </a:r>
            <a:r>
              <a:rPr lang="en-US" sz="2400" b="1" dirty="0" smtClean="0">
                <a:latin typeface="Verdana" pitchFamily="34" charset="0"/>
                <a:ea typeface="Verdana" pitchFamily="34" charset="0"/>
                <a:cs typeface="Arial" charset="0"/>
              </a:rPr>
              <a:t>feasible and unique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Arial" charset="0"/>
              </a:rPr>
              <a:t> strategies (based on dataset features) to convert it to a Win.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Arial" charset="0"/>
              </a:rPr>
              <a:t>Revise inputs or strategy until model predicts a </a:t>
            </a:r>
            <a:r>
              <a:rPr lang="en-US" sz="2400" b="1" dirty="0" smtClean="0">
                <a:latin typeface="Verdana" pitchFamily="34" charset="0"/>
                <a:ea typeface="Verdana" pitchFamily="34" charset="0"/>
                <a:cs typeface="Arial" charset="0"/>
              </a:rPr>
              <a:t>Win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Arial" charset="0"/>
              </a:rPr>
              <a:t>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Arial" charset="0"/>
              </a:rPr>
              <a:t>Recommendations must vary per match to account for opponent counter-strategies.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dirty="0" smtClean="0">
              <a:latin typeface="Verdana" pitchFamily="34" charset="0"/>
              <a:ea typeface="Verdana" pitchFamily="34" charset="0"/>
              <a:cs typeface="Arial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Arial" charset="0"/>
              </a:rPr>
              <a:t> </a:t>
            </a:r>
            <a:r>
              <a:rPr lang="en-US" sz="2400" b="1" dirty="0" smtClean="0">
                <a:latin typeface="Verdana" pitchFamily="34" charset="0"/>
                <a:ea typeface="Verdana" pitchFamily="34" charset="0"/>
                <a:cs typeface="Arial" charset="0"/>
              </a:rPr>
              <a:t>Objective: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b="1" dirty="0" smtClean="0">
                <a:latin typeface="Verdana" pitchFamily="34" charset="0"/>
                <a:ea typeface="Verdana" pitchFamily="34" charset="0"/>
                <a:cs typeface="Arial" charset="0"/>
              </a:rPr>
              <a:t>  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Arial" charset="0"/>
              </a:rPr>
              <a:t>To d</a:t>
            </a:r>
            <a:r>
              <a:rPr lang="en-US" sz="2400" dirty="0" smtClean="0">
                <a:latin typeface="Verdana" pitchFamily="34" charset="0"/>
                <a:ea typeface="Verdana" pitchFamily="34" charset="0"/>
              </a:rPr>
              <a:t>evelop Machine Learning models to predict match outcomes for Indian cricket team to maximize win probability through predictive modeling &amp; actionable strategy.</a:t>
            </a:r>
          </a:p>
          <a:p>
            <a:endParaRPr lang="en-US" sz="2400" b="1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endParaRPr lang="en-US" sz="2400" b="1" dirty="0" smtClean="0">
              <a:latin typeface="Verdana" pitchFamily="34" charset="0"/>
              <a:ea typeface="Verdana" pitchFamily="34" charset="0"/>
              <a:cs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71268" y="241541"/>
            <a:ext cx="953218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Business Problem Understanding</a:t>
            </a:r>
          </a:p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(contd..) </a:t>
            </a:r>
            <a:endParaRPr lang="en-US" sz="4000" b="1" dirty="0">
              <a:solidFill>
                <a:srgbClr val="0070C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" y="1457866"/>
            <a:ext cx="1102455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Key insights from EDA: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Verdana" pitchFamily="34" charset="0"/>
                <a:ea typeface="Verdana" pitchFamily="34" charset="0"/>
              </a:rPr>
              <a:t>As per the data when 40 extra balls are being bowled to the opponent, definitely India will lose the match.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Verdana" pitchFamily="34" charset="0"/>
                <a:ea typeface="Verdana" pitchFamily="34" charset="0"/>
              </a:rPr>
              <a:t> Most of the times India has the success rate.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Verdana" pitchFamily="34" charset="0"/>
                <a:ea typeface="Verdana" pitchFamily="34" charset="0"/>
              </a:rPr>
              <a:t> If the opponent bowls more than 10 extra balls there are high chances that Team India will win.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Verdana" pitchFamily="34" charset="0"/>
                <a:ea typeface="Verdana" pitchFamily="34" charset="0"/>
              </a:rPr>
              <a:t>If the opponent bowls more than 16 extra balls India will win the Match as per the data set.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Verdana" pitchFamily="34" charset="0"/>
                <a:ea typeface="Verdana" pitchFamily="34" charset="0"/>
              </a:rPr>
              <a:t> India played most of the matches with Average team age as 30 and highest wins are recorded with this average age.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Verdana" pitchFamily="34" charset="0"/>
                <a:ea typeface="Verdana" pitchFamily="34" charset="0"/>
              </a:rPr>
              <a:t> Overall India has highest winning rate against Bangladesh followed by Pakistan with three full-time bowlers.</a:t>
            </a:r>
          </a:p>
          <a:p>
            <a:pPr>
              <a:buFont typeface="Wingdings" pitchFamily="2" charset="2"/>
              <a:buChar char="Ø"/>
            </a:pPr>
            <a:r>
              <a:rPr 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Verdana" pitchFamily="34" charset="0"/>
                <a:ea typeface="Verdana" pitchFamily="34" charset="0"/>
                <a:cs typeface="Arial" pitchFamily="34" charset="0"/>
              </a:rPr>
              <a:t> </a:t>
            </a:r>
            <a:r>
              <a:rPr lang="en-US" sz="2400" dirty="0" smtClean="0">
                <a:latin typeface="Verdana" pitchFamily="34" charset="0"/>
                <a:ea typeface="Verdana" pitchFamily="34" charset="0"/>
              </a:rPr>
              <a:t>India is performing well in the home grounds than foreign pitches.</a:t>
            </a:r>
          </a:p>
          <a:p>
            <a:r>
              <a:rPr lang="en-US" sz="2400" dirty="0" smtClean="0"/>
              <a:t> </a:t>
            </a:r>
          </a:p>
          <a:p>
            <a:pPr>
              <a:buFont typeface="Wingdings" pitchFamily="2" charset="2"/>
              <a:buChar char="Ø"/>
            </a:pPr>
            <a:endParaRPr lang="en-US" sz="2400" b="1" dirty="0">
              <a:solidFill>
                <a:schemeClr val="tx1">
                  <a:lumMod val="95000"/>
                  <a:lumOff val="5000"/>
                </a:schemeClr>
              </a:solidFill>
              <a:latin typeface="Verdana" pitchFamily="34" charset="0"/>
              <a:ea typeface="Verdana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5442" y="155276"/>
            <a:ext cx="1000664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Business Problem Understanding</a:t>
            </a:r>
          </a:p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Arial" pitchFamily="34" charset="0"/>
                <a:ea typeface="Verdana" pitchFamily="34" charset="0"/>
                <a:cs typeface="Arial" pitchFamily="34" charset="0"/>
              </a:rPr>
              <a:t>(contd..) </a:t>
            </a:r>
            <a:endParaRPr lang="en-US" sz="4000" b="1" dirty="0">
              <a:solidFill>
                <a:srgbClr val="0070C0"/>
              </a:solidFill>
              <a:latin typeface="Arial" pitchFamily="34" charset="0"/>
              <a:ea typeface="Verdana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190446"/>
            <a:ext cx="11197087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Verdana" pitchFamily="34" charset="0"/>
                <a:ea typeface="Verdana" pitchFamily="34" charset="0"/>
              </a:rPr>
              <a:t>When 5 wickets are taken by a single player in the match chances of Winning the match becomes high.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Verdana" pitchFamily="34" charset="0"/>
                <a:ea typeface="Verdana" pitchFamily="34" charset="0"/>
              </a:rPr>
              <a:t>India is doing well in the rainy season compared to other seasons.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Verdana" pitchFamily="34" charset="0"/>
                <a:ea typeface="Verdana" pitchFamily="34" charset="0"/>
              </a:rPr>
              <a:t>Indian team is performing well against teams like West Indies, Bangladesh, England and Pakistan. 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Verdana" pitchFamily="34" charset="0"/>
                <a:ea typeface="Verdana" pitchFamily="34" charset="0"/>
              </a:rPr>
              <a:t>Team India’s win rate is less against South Africa and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</a:rPr>
              <a:t>Srilanka</a:t>
            </a:r>
            <a:r>
              <a:rPr lang="en-US" sz="2400" dirty="0" smtClean="0">
                <a:latin typeface="Verdana" pitchFamily="34" charset="0"/>
                <a:ea typeface="Verdana" pitchFamily="34" charset="0"/>
              </a:rPr>
              <a:t> compared to other opponents.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Verdana" pitchFamily="34" charset="0"/>
                <a:ea typeface="Verdana" pitchFamily="34" charset="0"/>
              </a:rPr>
              <a:t>During Summer Season , India has lost to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</a:rPr>
              <a:t>Srilanka</a:t>
            </a:r>
            <a:r>
              <a:rPr lang="en-US" sz="2400" dirty="0" smtClean="0">
                <a:latin typeface="Verdana" pitchFamily="34" charset="0"/>
                <a:ea typeface="Verdana" pitchFamily="34" charset="0"/>
              </a:rPr>
              <a:t> majority of the times.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Verdana" pitchFamily="34" charset="0"/>
                <a:ea typeface="Verdana" pitchFamily="34" charset="0"/>
              </a:rPr>
              <a:t>Indian team won most of the matches when they opted bowling first, in ODIs and Day matches.</a:t>
            </a:r>
          </a:p>
          <a:p>
            <a:pPr algn="just"/>
            <a:endParaRPr lang="en-US" sz="2400" dirty="0" smtClean="0">
              <a:latin typeface="Verdana" pitchFamily="34" charset="0"/>
              <a:ea typeface="Verdana" pitchFamily="34" charset="0"/>
            </a:endParaRPr>
          </a:p>
          <a:p>
            <a:pPr algn="just"/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sz="2400" dirty="0" smtClean="0"/>
          </a:p>
          <a:p>
            <a:pPr algn="just">
              <a:buFont typeface="Wingdings" pitchFamily="2" charset="2"/>
              <a:buChar char="Ø"/>
            </a:pPr>
            <a:endParaRPr lang="en-US" sz="2400" dirty="0" smtClean="0">
              <a:latin typeface="Verdana" pitchFamily="34" charset="0"/>
              <a:ea typeface="Verdana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902C64F-B802-E343-B318-70D330A9A3FE}"/>
              </a:ext>
            </a:extLst>
          </p:cNvPr>
          <p:cNvSpPr/>
          <p:nvPr/>
        </p:nvSpPr>
        <p:spPr>
          <a:xfrm>
            <a:off x="1537568" y="163902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 Used &amp; Why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xmlns="" id="{BA2BBB34-2883-154B-B588-CD7BD235E055}"/>
              </a:ext>
            </a:extLst>
          </p:cNvPr>
          <p:cNvSpPr/>
          <p:nvPr/>
        </p:nvSpPr>
        <p:spPr>
          <a:xfrm>
            <a:off x="1287519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xmlns="" id="{F89D5F40-FD28-F442-905F-E871742D5041}"/>
              </a:ext>
            </a:extLst>
          </p:cNvPr>
          <p:cNvSpPr/>
          <p:nvPr/>
        </p:nvSpPr>
        <p:spPr>
          <a:xfrm>
            <a:off x="4585895" y="5148306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BF277A7B-E5CC-8D42-B702-381586A72771}"/>
              </a:ext>
            </a:extLst>
          </p:cNvPr>
          <p:cNvSpPr txBox="1"/>
          <p:nvPr/>
        </p:nvSpPr>
        <p:spPr>
          <a:xfrm>
            <a:off x="7044316" y="2973773"/>
            <a:ext cx="26996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rgbClr val="0070C0"/>
              </a:buClr>
            </a:pPr>
            <a:r>
              <a:rPr lang="en-IN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Subheading</a:t>
            </a:r>
          </a:p>
          <a:p>
            <a:pPr algn="ctr">
              <a:buClr>
                <a:srgbClr val="0070C0"/>
              </a:buClr>
            </a:pPr>
            <a:endParaRPr lang="en-IN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buClr>
                <a:srgbClr val="0070C0"/>
              </a:buClr>
            </a:pPr>
            <a:r>
              <a:rPr lang="en-I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Lorem Ipsum is simply dummy text of the printing and typesetting industry. </a:t>
            </a:r>
          </a:p>
        </p:txBody>
      </p:sp>
      <p:sp>
        <p:nvSpPr>
          <p:cNvPr id="8" name="Rectangle 7"/>
          <p:cNvSpPr/>
          <p:nvPr/>
        </p:nvSpPr>
        <p:spPr>
          <a:xfrm>
            <a:off x="181154" y="1009812"/>
            <a:ext cx="10955548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400" b="1" dirty="0" smtClean="0">
                <a:latin typeface="Verdana" pitchFamily="34" charset="0"/>
                <a:ea typeface="Verdana" pitchFamily="34" charset="0"/>
              </a:rPr>
              <a:t>Data Preprocessing: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400" b="1" dirty="0" smtClean="0">
                <a:latin typeface="Verdana" pitchFamily="34" charset="0"/>
                <a:ea typeface="Verdana" pitchFamily="34" charset="0"/>
              </a:rPr>
              <a:t>Missing Values:</a:t>
            </a:r>
            <a:r>
              <a:rPr lang="en-US" sz="2400" dirty="0" smtClean="0">
                <a:latin typeface="Verdana" pitchFamily="34" charset="0"/>
                <a:ea typeface="Verdana" pitchFamily="34" charset="0"/>
              </a:rPr>
              <a:t> Checked and handled using </a:t>
            </a:r>
            <a:r>
              <a:rPr lang="en-US" sz="2400" b="1" dirty="0" smtClean="0">
                <a:latin typeface="Verdana" pitchFamily="34" charset="0"/>
                <a:ea typeface="Verdana" pitchFamily="34" charset="0"/>
              </a:rPr>
              <a:t>KNN Imputer</a:t>
            </a:r>
            <a:r>
              <a:rPr lang="en-US" sz="2400" dirty="0" smtClean="0">
                <a:latin typeface="Verdana" pitchFamily="34" charset="0"/>
                <a:ea typeface="Verdana" pitchFamily="34" charset="0"/>
              </a:rPr>
              <a:t>. Minimal missing rows dropped or imputed as appropriate.</a:t>
            </a:r>
          </a:p>
          <a:p>
            <a:pPr marL="457200" indent="-457200" algn="just">
              <a:buFont typeface="Wingdings" pitchFamily="2" charset="2"/>
              <a:buChar char="Ø"/>
            </a:pPr>
            <a:r>
              <a:rPr lang="en-US" sz="2400" b="1" dirty="0" smtClean="0">
                <a:latin typeface="Verdana" pitchFamily="34" charset="0"/>
                <a:ea typeface="Verdana" pitchFamily="34" charset="0"/>
              </a:rPr>
              <a:t>Outlier treatment: </a:t>
            </a:r>
            <a:r>
              <a:rPr lang="en-US" sz="2400" dirty="0" smtClean="0">
                <a:latin typeface="Verdana" pitchFamily="34" charset="0"/>
                <a:ea typeface="Verdana" pitchFamily="34" charset="0"/>
              </a:rPr>
              <a:t>Outliers in the data were treated using the </a:t>
            </a:r>
            <a:r>
              <a:rPr lang="en-US" sz="2400" b="1" dirty="0" smtClean="0">
                <a:latin typeface="Verdana" pitchFamily="34" charset="0"/>
                <a:ea typeface="Verdana" pitchFamily="34" charset="0"/>
              </a:rPr>
              <a:t>IQR method</a:t>
            </a:r>
            <a:r>
              <a:rPr lang="en-US" sz="2400" dirty="0" smtClean="0">
                <a:latin typeface="Verdana" pitchFamily="34" charset="0"/>
                <a:ea typeface="Verdana" pitchFamily="34" charset="0"/>
              </a:rPr>
              <a:t>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b="1" dirty="0" smtClean="0">
                <a:latin typeface="Verdana" pitchFamily="34" charset="0"/>
                <a:ea typeface="Verdana" pitchFamily="34" charset="0"/>
              </a:rPr>
              <a:t>  Categorical Encoding: </a:t>
            </a:r>
            <a:r>
              <a:rPr lang="en-US" sz="2400" dirty="0" smtClean="0">
                <a:latin typeface="Verdana" pitchFamily="34" charset="0"/>
                <a:ea typeface="Verdana" pitchFamily="34" charset="0"/>
              </a:rPr>
              <a:t>Columns like </a:t>
            </a:r>
            <a:r>
              <a:rPr lang="en-US" sz="2400" i="1" dirty="0" smtClean="0">
                <a:latin typeface="Verdana" pitchFamily="34" charset="0"/>
                <a:ea typeface="Verdana" pitchFamily="34" charset="0"/>
              </a:rPr>
              <a:t>Opponent</a:t>
            </a:r>
            <a:r>
              <a:rPr lang="en-US" sz="2400" dirty="0" smtClean="0">
                <a:latin typeface="Verdana" pitchFamily="34" charset="0"/>
                <a:ea typeface="Verdana" pitchFamily="34" charset="0"/>
              </a:rPr>
              <a:t>,</a:t>
            </a:r>
            <a:r>
              <a:rPr lang="en-US" sz="2400" i="1" dirty="0" smtClean="0">
                <a:latin typeface="Verdana" pitchFamily="34" charset="0"/>
                <a:ea typeface="Verdana" pitchFamily="34" charset="0"/>
              </a:rPr>
              <a:t> Match</a:t>
            </a:r>
            <a:r>
              <a:rPr lang="en-US" sz="2400" dirty="0" smtClean="0">
                <a:latin typeface="Verdana" pitchFamily="34" charset="0"/>
                <a:ea typeface="Verdana" pitchFamily="34" charset="0"/>
              </a:rPr>
              <a:t> </a:t>
            </a:r>
            <a:r>
              <a:rPr lang="en-US" sz="2400" i="1" dirty="0" smtClean="0">
                <a:latin typeface="Verdana" pitchFamily="34" charset="0"/>
                <a:ea typeface="Verdana" pitchFamily="34" charset="0"/>
              </a:rPr>
              <a:t>Light</a:t>
            </a:r>
            <a:endParaRPr lang="en-US" sz="2400" dirty="0" smtClean="0">
              <a:latin typeface="Verdana" pitchFamily="34" charset="0"/>
              <a:ea typeface="Verdana" pitchFamily="34" charset="0"/>
            </a:endParaRPr>
          </a:p>
          <a:p>
            <a:pPr algn="just"/>
            <a:r>
              <a:rPr lang="en-US" sz="2400" dirty="0" smtClean="0">
                <a:latin typeface="Verdana" pitchFamily="34" charset="0"/>
                <a:ea typeface="Verdana" pitchFamily="34" charset="0"/>
              </a:rPr>
              <a:t>    </a:t>
            </a:r>
            <a:r>
              <a:rPr lang="en-US" sz="2400" i="1" dirty="0" smtClean="0">
                <a:latin typeface="Verdana" pitchFamily="34" charset="0"/>
                <a:ea typeface="Verdana" pitchFamily="34" charset="0"/>
              </a:rPr>
              <a:t>Type,</a:t>
            </a:r>
            <a:r>
              <a:rPr lang="en-US" sz="2400" dirty="0" smtClean="0">
                <a:latin typeface="Verdana" pitchFamily="34" charset="0"/>
                <a:ea typeface="Verdana" pitchFamily="34" charset="0"/>
              </a:rPr>
              <a:t> </a:t>
            </a:r>
            <a:r>
              <a:rPr lang="en-US" sz="2400" i="1" dirty="0" smtClean="0">
                <a:latin typeface="Verdana" pitchFamily="34" charset="0"/>
                <a:ea typeface="Verdana" pitchFamily="34" charset="0"/>
              </a:rPr>
              <a:t>First Selection</a:t>
            </a:r>
            <a:r>
              <a:rPr lang="en-US" sz="2400" dirty="0" smtClean="0">
                <a:latin typeface="Verdana" pitchFamily="34" charset="0"/>
                <a:ea typeface="Verdana" pitchFamily="34" charset="0"/>
              </a:rPr>
              <a:t> and </a:t>
            </a:r>
            <a:r>
              <a:rPr lang="en-US" sz="2400" i="1" dirty="0" smtClean="0">
                <a:latin typeface="Verdana" pitchFamily="34" charset="0"/>
                <a:ea typeface="Verdana" pitchFamily="34" charset="0"/>
              </a:rPr>
              <a:t>Season</a:t>
            </a:r>
            <a:r>
              <a:rPr lang="en-US" sz="2400" dirty="0" smtClean="0">
                <a:latin typeface="Verdana" pitchFamily="34" charset="0"/>
                <a:ea typeface="Verdana" pitchFamily="34" charset="0"/>
              </a:rPr>
              <a:t> encoded using </a:t>
            </a:r>
            <a:r>
              <a:rPr lang="en-US" sz="2400" b="1" dirty="0" smtClean="0">
                <a:latin typeface="Verdana" pitchFamily="34" charset="0"/>
                <a:ea typeface="Verdana" pitchFamily="34" charset="0"/>
              </a:rPr>
              <a:t>Label Encoding.</a:t>
            </a:r>
            <a:endParaRPr lang="en-US" sz="2400" dirty="0" smtClean="0">
              <a:latin typeface="Verdana" pitchFamily="34" charset="0"/>
              <a:ea typeface="Verdana" pitchFamily="34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2400" b="1" dirty="0" smtClean="0"/>
              <a:t>   </a:t>
            </a:r>
            <a:r>
              <a:rPr lang="en-US" sz="2400" b="1" dirty="0" smtClean="0">
                <a:latin typeface="Verdana" pitchFamily="34" charset="0"/>
                <a:ea typeface="Verdana" pitchFamily="34" charset="0"/>
              </a:rPr>
              <a:t>Feature Scaling: </a:t>
            </a:r>
            <a:r>
              <a:rPr lang="en-US" sz="2400" dirty="0" smtClean="0">
                <a:latin typeface="Verdana" pitchFamily="34" charset="0"/>
                <a:ea typeface="Verdana" pitchFamily="34" charset="0"/>
              </a:rPr>
              <a:t>Although not needed for tree-based models but</a:t>
            </a:r>
          </a:p>
          <a:p>
            <a:pPr algn="just"/>
            <a:r>
              <a:rPr lang="en-US" sz="2400" b="1" dirty="0" smtClean="0"/>
              <a:t>      </a:t>
            </a:r>
            <a:r>
              <a:rPr lang="en-US" sz="2400" dirty="0" smtClean="0">
                <a:latin typeface="Verdana" pitchFamily="34" charset="0"/>
                <a:ea typeface="Verdana" pitchFamily="34" charset="0"/>
              </a:rPr>
              <a:t>done for logistic regression</a:t>
            </a:r>
            <a:r>
              <a:rPr lang="en-US" sz="2400" b="1" dirty="0" smtClean="0"/>
              <a:t> </a:t>
            </a:r>
            <a:r>
              <a:rPr lang="en-US" sz="2400" dirty="0" smtClean="0">
                <a:latin typeface="Verdana" pitchFamily="34" charset="0"/>
                <a:ea typeface="Verdana" pitchFamily="34" charset="0"/>
              </a:rPr>
              <a:t>using</a:t>
            </a:r>
            <a:r>
              <a:rPr lang="en-US" sz="2400" b="1" dirty="0" smtClean="0">
                <a:latin typeface="Verdana" pitchFamily="34" charset="0"/>
                <a:ea typeface="Verdana" pitchFamily="34" charset="0"/>
              </a:rPr>
              <a:t> </a:t>
            </a:r>
            <a:r>
              <a:rPr lang="en-US" sz="2400" b="1" dirty="0" err="1" smtClean="0">
                <a:latin typeface="Verdana" pitchFamily="34" charset="0"/>
                <a:ea typeface="Verdana" pitchFamily="34" charset="0"/>
              </a:rPr>
              <a:t>StandardScaler</a:t>
            </a:r>
            <a:r>
              <a:rPr lang="en-US" sz="2400" dirty="0" smtClean="0">
                <a:latin typeface="Verdana" pitchFamily="34" charset="0"/>
                <a:ea typeface="Verdana" pitchFamily="34" charset="0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Verdana" pitchFamily="34" charset="0"/>
                <a:ea typeface="Verdana" pitchFamily="34" charset="0"/>
              </a:rPr>
              <a:t>   </a:t>
            </a:r>
            <a:r>
              <a:rPr lang="en-US" sz="2400" b="1" dirty="0" smtClean="0">
                <a:latin typeface="Verdana" pitchFamily="34" charset="0"/>
                <a:ea typeface="Verdana" pitchFamily="34" charset="0"/>
              </a:rPr>
              <a:t>Model Building:</a:t>
            </a:r>
          </a:p>
          <a:p>
            <a:pPr algn="just"/>
            <a:r>
              <a:rPr lang="en-US" sz="2400" b="1" dirty="0" smtClean="0">
                <a:latin typeface="Verdana" pitchFamily="34" charset="0"/>
                <a:ea typeface="Verdana" pitchFamily="34" charset="0"/>
              </a:rPr>
              <a:t> </a:t>
            </a:r>
            <a:r>
              <a:rPr lang="en-US" sz="2400" dirty="0" smtClean="0"/>
              <a:t>     </a:t>
            </a:r>
            <a:r>
              <a:rPr lang="en-US" sz="2400" dirty="0" smtClean="0">
                <a:latin typeface="Verdana" pitchFamily="34" charset="0"/>
                <a:ea typeface="Verdana" pitchFamily="34" charset="0"/>
              </a:rPr>
              <a:t>In this section we have created various models that predict the</a:t>
            </a:r>
          </a:p>
          <a:p>
            <a:pPr algn="just"/>
            <a:r>
              <a:rPr lang="en-US" sz="2400" b="1" dirty="0" smtClean="0">
                <a:latin typeface="Verdana" pitchFamily="34" charset="0"/>
                <a:ea typeface="Verdana" pitchFamily="34" charset="0"/>
              </a:rPr>
              <a:t>    </a:t>
            </a:r>
            <a:r>
              <a:rPr lang="en-US" sz="2400" dirty="0" smtClean="0">
                <a:latin typeface="Verdana" pitchFamily="34" charset="0"/>
                <a:ea typeface="Verdana" pitchFamily="34" charset="0"/>
              </a:rPr>
              <a:t>performance of team India against the Opponents and we have</a:t>
            </a:r>
          </a:p>
          <a:p>
            <a:pPr algn="just"/>
            <a:r>
              <a:rPr lang="en-US" sz="2400" b="1" dirty="0" smtClean="0">
                <a:latin typeface="Verdana" pitchFamily="34" charset="0"/>
                <a:ea typeface="Verdana" pitchFamily="34" charset="0"/>
              </a:rPr>
              <a:t>    </a:t>
            </a:r>
            <a:r>
              <a:rPr lang="en-US" sz="2400" dirty="0" smtClean="0">
                <a:latin typeface="Verdana" pitchFamily="34" charset="0"/>
                <a:ea typeface="Verdana" pitchFamily="34" charset="0"/>
              </a:rPr>
              <a:t>evaluated the best model based on the model performance</a:t>
            </a:r>
            <a:endParaRPr lang="en-US" sz="2400" b="1" dirty="0" smtClean="0">
              <a:latin typeface="Verdana" pitchFamily="34" charset="0"/>
              <a:ea typeface="Verdana" pitchFamily="34" charset="0"/>
            </a:endParaRPr>
          </a:p>
          <a:p>
            <a:pPr algn="just"/>
            <a:r>
              <a:rPr lang="en-US" sz="2400" dirty="0" smtClean="0">
                <a:latin typeface="Verdana" pitchFamily="34" charset="0"/>
                <a:ea typeface="Verdana" pitchFamily="34" charset="0"/>
              </a:rPr>
              <a:t>    metrics.</a:t>
            </a:r>
          </a:p>
          <a:p>
            <a:endParaRPr lang="en-US" sz="2400" dirty="0" smtClean="0">
              <a:latin typeface="Verdana" pitchFamily="34" charset="0"/>
              <a:ea typeface="Verdana" pitchFamily="34" charset="0"/>
            </a:endParaRPr>
          </a:p>
          <a:p>
            <a:endParaRPr lang="en-US" sz="2400" dirty="0" smtClean="0">
              <a:latin typeface="Verdana" pitchFamily="34" charset="0"/>
              <a:ea typeface="Verdana" pitchFamily="34" charset="0"/>
            </a:endParaRPr>
          </a:p>
          <a:p>
            <a:pPr algn="just"/>
            <a:endParaRPr lang="en-US" sz="2400" dirty="0" smtClean="0">
              <a:latin typeface="Verdana" pitchFamily="34" charset="0"/>
              <a:ea typeface="Verdana" pitchFamily="34" charset="0"/>
            </a:endParaRPr>
          </a:p>
          <a:p>
            <a:pPr marL="457200" indent="-457200" algn="just">
              <a:buFont typeface="Wingdings" pitchFamily="2" charset="2"/>
              <a:buChar char="Ø"/>
            </a:pPr>
            <a:endParaRPr lang="en-US" sz="2400" dirty="0" smtClean="0">
              <a:latin typeface="Verdana" pitchFamily="34" charset="0"/>
              <a:ea typeface="Verdana" pitchFamily="34" charset="0"/>
            </a:endParaRPr>
          </a:p>
          <a:p>
            <a:pPr marL="457200" indent="-457200"/>
            <a:endParaRPr lang="en-US" sz="2400" b="1" dirty="0" smtClean="0">
              <a:latin typeface="Verdana" pitchFamily="34" charset="0"/>
              <a:ea typeface="Verdana" pitchFamily="34" charset="0"/>
            </a:endParaRPr>
          </a:p>
          <a:p>
            <a:pPr marL="457200" indent="-457200">
              <a:buFont typeface="Wingdings" pitchFamily="2" charset="2"/>
              <a:buChar char="Ø"/>
            </a:pPr>
            <a:endParaRPr lang="en-US" sz="2400" b="1" dirty="0">
              <a:latin typeface="Verdana" pitchFamily="34" charset="0"/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3269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5991" y="198409"/>
            <a:ext cx="872993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n-US" sz="4000" b="1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Modelling</a:t>
            </a:r>
            <a:r>
              <a:rPr lang="en-US" sz="4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Approach Used &amp; Why</a:t>
            </a:r>
          </a:p>
          <a:p>
            <a:pPr algn="ctr"/>
            <a:r>
              <a:rPr lang="en-US" sz="4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(contd..)</a:t>
            </a:r>
            <a:endParaRPr lang="en-US" sz="4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5275" y="1521849"/>
            <a:ext cx="10843403" cy="9694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Verdana" pitchFamily="34" charset="0"/>
                <a:ea typeface="Verdana" pitchFamily="34" charset="0"/>
              </a:rPr>
              <a:t>Model comparison:</a:t>
            </a:r>
            <a:r>
              <a:rPr lang="en-US" sz="2400" dirty="0" smtClean="0">
                <a:latin typeface="Verdana" pitchFamily="34" charset="0"/>
                <a:ea typeface="Verdana" pitchFamily="34" charset="0"/>
              </a:rPr>
              <a:t> There are in all 7 models used and comparison    table is created to identify the best performing model.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latin typeface="Verdana" pitchFamily="34" charset="0"/>
              <a:ea typeface="Verdan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latin typeface="Verdana" pitchFamily="34" charset="0"/>
              <a:ea typeface="Verdan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latin typeface="Verdana" pitchFamily="34" charset="0"/>
              <a:ea typeface="Verdan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latin typeface="Verdana" pitchFamily="34" charset="0"/>
              <a:ea typeface="Verdan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latin typeface="Verdana" pitchFamily="34" charset="0"/>
              <a:ea typeface="Verdan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latin typeface="Verdana" pitchFamily="34" charset="0"/>
              <a:ea typeface="Verdan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latin typeface="Verdana" pitchFamily="34" charset="0"/>
              <a:ea typeface="Verdana" pitchFamily="34" charset="0"/>
            </a:endParaRP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latin typeface="Verdana" pitchFamily="34" charset="0"/>
              <a:ea typeface="Verdana" pitchFamily="34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b="1" dirty="0" smtClean="0">
                <a:latin typeface="Verdana" pitchFamily="34" charset="0"/>
                <a:ea typeface="Verdana" pitchFamily="34" charset="0"/>
              </a:rPr>
              <a:t>Model Selection Rationale</a:t>
            </a:r>
            <a:r>
              <a:rPr lang="en-US" sz="2400" dirty="0" smtClean="0">
                <a:latin typeface="Verdana" pitchFamily="34" charset="0"/>
                <a:ea typeface="Verdana" pitchFamily="34" charset="0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Verdana" pitchFamily="34" charset="0"/>
                <a:ea typeface="Verdana" pitchFamily="34" charset="0"/>
              </a:rPr>
              <a:t>Tree-based models performed better due to feature interactions.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dirty="0" smtClean="0">
                <a:latin typeface="Verdana" pitchFamily="34" charset="0"/>
                <a:ea typeface="Verdana" pitchFamily="34" charset="0"/>
              </a:rPr>
              <a:t>Random Forest is selected as the final model based on F1-score, accuracy, Recall and AUC based performance metrics </a:t>
            </a:r>
          </a:p>
          <a:p>
            <a:pPr>
              <a:buFont typeface="Arial" pitchFamily="34" charset="0"/>
              <a:buChar char="•"/>
            </a:pPr>
            <a:endParaRPr lang="en-US" sz="2400" b="1" dirty="0" smtClean="0">
              <a:latin typeface="Verdana" pitchFamily="34" charset="0"/>
              <a:ea typeface="Verdana" pitchFamily="34" charset="0"/>
            </a:endParaRPr>
          </a:p>
          <a:p>
            <a:endParaRPr lang="en-US" sz="2400" b="1" dirty="0" smtClean="0">
              <a:latin typeface="Verdana" pitchFamily="34" charset="0"/>
              <a:ea typeface="Verdana" pitchFamily="34" charset="0"/>
            </a:endParaRPr>
          </a:p>
          <a:p>
            <a:endParaRPr lang="en-US" sz="2400" b="1" dirty="0" smtClean="0">
              <a:latin typeface="Verdana" pitchFamily="34" charset="0"/>
              <a:ea typeface="Verdana" pitchFamily="34" charset="0"/>
            </a:endParaRPr>
          </a:p>
          <a:p>
            <a:endParaRPr lang="en-US" sz="2400" b="1" dirty="0" smtClean="0">
              <a:latin typeface="Verdana" pitchFamily="34" charset="0"/>
              <a:ea typeface="Verdana" pitchFamily="34" charset="0"/>
            </a:endParaRPr>
          </a:p>
          <a:p>
            <a:endParaRPr lang="en-US" sz="2400" b="1" dirty="0" smtClean="0">
              <a:latin typeface="Verdana" pitchFamily="34" charset="0"/>
              <a:ea typeface="Verdana" pitchFamily="34" charset="0"/>
            </a:endParaRPr>
          </a:p>
          <a:p>
            <a:endParaRPr lang="en-US" sz="2400" b="1" dirty="0" smtClean="0">
              <a:latin typeface="Verdana" pitchFamily="34" charset="0"/>
              <a:ea typeface="Verdana" pitchFamily="34" charset="0"/>
            </a:endParaRPr>
          </a:p>
          <a:p>
            <a:endParaRPr lang="en-US" sz="2400" b="1" dirty="0" smtClean="0">
              <a:latin typeface="Verdana" pitchFamily="34" charset="0"/>
              <a:ea typeface="Verdana" pitchFamily="34" charset="0"/>
            </a:endParaRPr>
          </a:p>
          <a:p>
            <a:endParaRPr lang="en-US" sz="2400" b="1" dirty="0" smtClean="0">
              <a:latin typeface="Verdana" pitchFamily="34" charset="0"/>
              <a:ea typeface="Verdana" pitchFamily="34" charset="0"/>
            </a:endParaRPr>
          </a:p>
          <a:p>
            <a:endParaRPr lang="en-US" sz="2400" b="1" dirty="0" smtClean="0">
              <a:latin typeface="Verdana" pitchFamily="34" charset="0"/>
              <a:ea typeface="Verdana" pitchFamily="34" charset="0"/>
            </a:endParaRPr>
          </a:p>
          <a:p>
            <a:endParaRPr lang="en-US" sz="2400" b="1" dirty="0" smtClean="0">
              <a:latin typeface="Verdana" pitchFamily="34" charset="0"/>
              <a:ea typeface="Verdana" pitchFamily="34" charset="0"/>
            </a:endParaRPr>
          </a:p>
          <a:p>
            <a:endParaRPr lang="en-US" sz="2400" b="1" dirty="0" smtClean="0">
              <a:latin typeface="Verdana" pitchFamily="34" charset="0"/>
              <a:ea typeface="Verdana" pitchFamily="34" charset="0"/>
            </a:endParaRPr>
          </a:p>
          <a:p>
            <a:endParaRPr lang="en-US" sz="2400" b="1" dirty="0">
              <a:latin typeface="Verdana" pitchFamily="34" charset="0"/>
              <a:ea typeface="Verdana" pitchFamily="34" charset="0"/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6901" y="2378466"/>
            <a:ext cx="6596602" cy="283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902C64F-B802-E343-B318-70D330A9A3FE}"/>
              </a:ext>
            </a:extLst>
          </p:cNvPr>
          <p:cNvSpPr/>
          <p:nvPr/>
        </p:nvSpPr>
        <p:spPr>
          <a:xfrm>
            <a:off x="757571" y="207034"/>
            <a:ext cx="10676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from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84B8933-F44C-374A-B677-D79AD8184284}"/>
              </a:ext>
            </a:extLst>
          </p:cNvPr>
          <p:cNvSpPr txBox="1"/>
          <p:nvPr/>
        </p:nvSpPr>
        <p:spPr>
          <a:xfrm>
            <a:off x="112143" y="914920"/>
            <a:ext cx="1086065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800" b="1" dirty="0" smtClean="0">
                <a:latin typeface="Verdana" pitchFamily="34" charset="0"/>
                <a:ea typeface="Verdana" pitchFamily="34" charset="0"/>
              </a:rPr>
              <a:t> </a:t>
            </a:r>
            <a:r>
              <a:rPr lang="en-US" sz="2400" b="1" dirty="0" smtClean="0">
                <a:latin typeface="Verdana" pitchFamily="34" charset="0"/>
                <a:ea typeface="Verdana" pitchFamily="34" charset="0"/>
              </a:rPr>
              <a:t>Key Drivers for Winning</a:t>
            </a:r>
            <a:r>
              <a:rPr lang="en-US" sz="2400" dirty="0" smtClean="0">
                <a:latin typeface="Verdana" pitchFamily="34" charset="0"/>
                <a:ea typeface="Verdana" pitchFamily="34" charset="0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Verdana" pitchFamily="34" charset="0"/>
                <a:ea typeface="Verdana" pitchFamily="34" charset="0"/>
              </a:rPr>
              <a:t>Toss Decision (Bat/Field)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Verdana" pitchFamily="34" charset="0"/>
                <a:ea typeface="Verdana" pitchFamily="34" charset="0"/>
              </a:rPr>
              <a:t>Venue and Home/Away impact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Verdana" pitchFamily="34" charset="0"/>
                <a:ea typeface="Verdana" pitchFamily="34" charset="0"/>
              </a:rPr>
              <a:t>Season and Match Type (Test/ODI/T20)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>
                <a:latin typeface="Verdana" pitchFamily="34" charset="0"/>
                <a:ea typeface="Verdana" pitchFamily="34" charset="0"/>
              </a:rPr>
              <a:t>Player Performance Trends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Verdana" pitchFamily="34" charset="0"/>
                <a:ea typeface="Verdana" pitchFamily="34" charset="0"/>
              </a:rPr>
              <a:t> </a:t>
            </a:r>
            <a:r>
              <a:rPr lang="en-US" sz="2400" b="1" dirty="0" smtClean="0">
                <a:latin typeface="Verdana" pitchFamily="34" charset="0"/>
                <a:ea typeface="Verdana" pitchFamily="34" charset="0"/>
              </a:rPr>
              <a:t>Statistical Insights</a:t>
            </a:r>
            <a:r>
              <a:rPr lang="en-US" sz="2400" dirty="0" smtClean="0">
                <a:latin typeface="Verdana" pitchFamily="34" charset="0"/>
                <a:ea typeface="Verdana" pitchFamily="34" charset="0"/>
              </a:rPr>
              <a:t>: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Verdana" pitchFamily="34" charset="0"/>
                <a:ea typeface="Verdana" pitchFamily="34" charset="0"/>
              </a:rPr>
              <a:t>India's win rate improves by 18% when batting first in ODIs at home during winter.</a:t>
            </a:r>
          </a:p>
          <a:p>
            <a:pPr algn="just">
              <a:buFont typeface="Wingdings" pitchFamily="2" charset="2"/>
              <a:buChar char="Ø"/>
            </a:pPr>
            <a:r>
              <a:rPr lang="en-US" sz="2400" dirty="0" smtClean="0">
                <a:latin typeface="Verdana" pitchFamily="34" charset="0"/>
                <a:ea typeface="Verdana" pitchFamily="34" charset="0"/>
              </a:rPr>
              <a:t>Test wins in England correlate with selecting 3 seam bowlers and choosing to field first in rainy conditions.</a:t>
            </a:r>
          </a:p>
          <a:p>
            <a:endParaRPr lang="en-US" sz="2800" dirty="0" smtClean="0"/>
          </a:p>
          <a:p>
            <a:endParaRPr lang="en-IN" sz="2800" dirty="0"/>
          </a:p>
          <a:p>
            <a:pPr>
              <a:buClr>
                <a:srgbClr val="0070C0"/>
              </a:buClr>
            </a:pPr>
            <a:r>
              <a:rPr lang="en-IN" sz="1600" dirty="0">
                <a:solidFill>
                  <a:srgbClr val="6D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xmlns="" val="2073284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902C64F-B802-E343-B318-70D330A9A3FE}"/>
              </a:ext>
            </a:extLst>
          </p:cNvPr>
          <p:cNvSpPr/>
          <p:nvPr/>
        </p:nvSpPr>
        <p:spPr>
          <a:xfrm>
            <a:off x="3408571" y="172528"/>
            <a:ext cx="5374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172527" y="880415"/>
            <a:ext cx="10653624" cy="5780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 smtClean="0">
                <a:latin typeface="Verdana" pitchFamily="34" charset="0"/>
                <a:ea typeface="Verdana" pitchFamily="34" charset="0"/>
                <a:cs typeface="Arial" charset="0"/>
              </a:rPr>
              <a:t>Match 1 – Test </a:t>
            </a:r>
            <a:r>
              <a:rPr lang="en-US" sz="2400" b="1" dirty="0" err="1" smtClean="0">
                <a:latin typeface="Verdana" pitchFamily="34" charset="0"/>
                <a:ea typeface="Verdana" pitchFamily="34" charset="0"/>
                <a:cs typeface="Arial" charset="0"/>
              </a:rPr>
              <a:t>vs</a:t>
            </a:r>
            <a:r>
              <a:rPr lang="en-US" sz="2400" b="1" dirty="0" smtClean="0">
                <a:latin typeface="Verdana" pitchFamily="34" charset="0"/>
                <a:ea typeface="Verdana" pitchFamily="34" charset="0"/>
                <a:cs typeface="Arial" charset="0"/>
              </a:rPr>
              <a:t> England in England (Rainy Season)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Arial" charset="0"/>
              </a:rPr>
              <a:t>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Arial" charset="0"/>
              </a:rPr>
              <a:t>Strategy: Field first, pick 3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Arial" charset="0"/>
              </a:rPr>
              <a:t>seamers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Arial" charset="0"/>
              </a:rPr>
              <a:t> + 1 spinner, reduce batting depth, focus on swing bowlers.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 smtClean="0">
                <a:latin typeface="Verdana" pitchFamily="34" charset="0"/>
                <a:ea typeface="Verdana" pitchFamily="34" charset="0"/>
                <a:cs typeface="Arial" charset="0"/>
              </a:rPr>
              <a:t>Match 2 – T20 </a:t>
            </a:r>
            <a:r>
              <a:rPr lang="en-US" sz="2400" b="1" dirty="0" err="1" smtClean="0">
                <a:latin typeface="Verdana" pitchFamily="34" charset="0"/>
                <a:ea typeface="Verdana" pitchFamily="34" charset="0"/>
                <a:cs typeface="Arial" charset="0"/>
              </a:rPr>
              <a:t>vs</a:t>
            </a:r>
            <a:r>
              <a:rPr lang="en-US" sz="2400" b="1" dirty="0" smtClean="0">
                <a:latin typeface="Verdana" pitchFamily="34" charset="0"/>
                <a:ea typeface="Verdana" pitchFamily="34" charset="0"/>
                <a:cs typeface="Arial" charset="0"/>
              </a:rPr>
              <a:t> Australia in India (Winter, Day/Night)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Arial" charset="0"/>
              </a:rPr>
              <a:t>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Arial" charset="0"/>
              </a:rPr>
              <a:t>Strategy: Bat first, include 2 power hitters in top 3, spin-heavy bowling lineup.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 smtClean="0">
                <a:latin typeface="Verdana" pitchFamily="34" charset="0"/>
                <a:ea typeface="Verdana" pitchFamily="34" charset="0"/>
                <a:cs typeface="Arial" charset="0"/>
              </a:rPr>
              <a:t>Match 3 – T20 </a:t>
            </a:r>
            <a:r>
              <a:rPr lang="en-US" sz="2400" b="1" dirty="0" err="1" smtClean="0">
                <a:latin typeface="Verdana" pitchFamily="34" charset="0"/>
                <a:ea typeface="Verdana" pitchFamily="34" charset="0"/>
                <a:cs typeface="Arial" charset="0"/>
              </a:rPr>
              <a:t>vs</a:t>
            </a:r>
            <a:r>
              <a:rPr lang="en-US" sz="2400" b="1" dirty="0" smtClean="0">
                <a:latin typeface="Verdana" pitchFamily="34" charset="0"/>
                <a:ea typeface="Verdana" pitchFamily="34" charset="0"/>
                <a:cs typeface="Arial" charset="0"/>
              </a:rPr>
              <a:t> Australia in India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Arial" charset="0"/>
              </a:rPr>
              <a:t>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Arial" charset="0"/>
              </a:rPr>
              <a:t>Strategy: Field first, exploit dew factor, include all-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Arial" charset="0"/>
              </a:rPr>
              <a:t>rounders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Arial" charset="0"/>
              </a:rPr>
              <a:t> and death-over specialists.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 smtClean="0">
                <a:latin typeface="Verdana" pitchFamily="34" charset="0"/>
                <a:ea typeface="Verdana" pitchFamily="34" charset="0"/>
                <a:cs typeface="Arial" charset="0"/>
              </a:rPr>
              <a:t>Match 4 – ODI </a:t>
            </a:r>
            <a:r>
              <a:rPr lang="en-US" sz="2400" b="1" dirty="0" err="1" smtClean="0">
                <a:latin typeface="Verdana" pitchFamily="34" charset="0"/>
                <a:ea typeface="Verdana" pitchFamily="34" charset="0"/>
                <a:cs typeface="Arial" charset="0"/>
              </a:rPr>
              <a:t>vs</a:t>
            </a:r>
            <a:r>
              <a:rPr lang="en-US" sz="2400" b="1" dirty="0" smtClean="0">
                <a:latin typeface="Verdana" pitchFamily="34" charset="0"/>
                <a:ea typeface="Verdana" pitchFamily="34" charset="0"/>
                <a:cs typeface="Arial" charset="0"/>
              </a:rPr>
              <a:t> Sri Lanka in India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Arial" charset="0"/>
              </a:rPr>
              <a:t>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Arial" charset="0"/>
              </a:rPr>
              <a:t>Strategy: Bat first, maintain top-order stability, include 2 spinners, use part-time bowlers.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2400" b="1" dirty="0" smtClean="0">
                <a:latin typeface="Verdana" pitchFamily="34" charset="0"/>
                <a:ea typeface="Verdana" pitchFamily="34" charset="0"/>
                <a:cs typeface="Arial" charset="0"/>
              </a:rPr>
              <a:t>Match 5 – ODI </a:t>
            </a:r>
            <a:r>
              <a:rPr lang="en-US" sz="2400" b="1" dirty="0" err="1" smtClean="0">
                <a:latin typeface="Verdana" pitchFamily="34" charset="0"/>
                <a:ea typeface="Verdana" pitchFamily="34" charset="0"/>
                <a:cs typeface="Arial" charset="0"/>
              </a:rPr>
              <a:t>vs</a:t>
            </a:r>
            <a:r>
              <a:rPr lang="en-US" sz="2400" b="1" dirty="0" smtClean="0">
                <a:latin typeface="Verdana" pitchFamily="34" charset="0"/>
                <a:ea typeface="Verdana" pitchFamily="34" charset="0"/>
                <a:cs typeface="Arial" charset="0"/>
              </a:rPr>
              <a:t> Sri Lanka in India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Arial" charset="0"/>
              </a:rPr>
              <a:t>: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400" dirty="0" smtClean="0">
                <a:latin typeface="Verdana" pitchFamily="34" charset="0"/>
                <a:ea typeface="Verdana" pitchFamily="34" charset="0"/>
                <a:cs typeface="Arial" charset="0"/>
              </a:rPr>
              <a:t>Strategy: Field first, aggressive bowling start, rotate strike frequently in middle </a:t>
            </a:r>
            <a:r>
              <a:rPr lang="en-US" sz="2400" dirty="0" err="1" smtClean="0">
                <a:latin typeface="Verdana" pitchFamily="34" charset="0"/>
                <a:ea typeface="Verdana" pitchFamily="34" charset="0"/>
                <a:cs typeface="Arial" charset="0"/>
              </a:rPr>
              <a:t>overs</a:t>
            </a:r>
            <a:r>
              <a:rPr lang="en-US" sz="2400" dirty="0" smtClean="0">
                <a:latin typeface="Verdana" pitchFamily="34" charset="0"/>
                <a:ea typeface="Verdana" pitchFamily="34" charset="0"/>
                <a:cs typeface="Arial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02373415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3738</TotalTime>
  <Words>901</Words>
  <Application>Microsoft Office PowerPoint</Application>
  <PresentationFormat>Custom</PresentationFormat>
  <Paragraphs>122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Custom Design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P</dc:creator>
  <cp:lastModifiedBy>Subhadeep</cp:lastModifiedBy>
  <cp:revision>180</cp:revision>
  <dcterms:created xsi:type="dcterms:W3CDTF">2019-12-31T09:37:22Z</dcterms:created>
  <dcterms:modified xsi:type="dcterms:W3CDTF">2025-06-08T16:29:29Z</dcterms:modified>
</cp:coreProperties>
</file>