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3654" y="181936"/>
            <a:ext cx="520254" cy="51090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0517" y="6355117"/>
            <a:ext cx="358664" cy="32807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16205" cy="6858000"/>
          </a:xfrm>
          <a:custGeom>
            <a:avLst/>
            <a:gdLst/>
            <a:ahLst/>
            <a:cxnLst/>
            <a:rect l="l" t="t" r="r" b="b"/>
            <a:pathLst>
              <a:path w="116205" h="6858000">
                <a:moveTo>
                  <a:pt x="115823" y="0"/>
                </a:moveTo>
                <a:lnTo>
                  <a:pt x="0" y="0"/>
                </a:lnTo>
                <a:lnTo>
                  <a:pt x="0" y="6858000"/>
                </a:lnTo>
                <a:lnTo>
                  <a:pt x="115823" y="6858000"/>
                </a:lnTo>
                <a:lnTo>
                  <a:pt x="115823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912" y="0"/>
            <a:ext cx="12134215" cy="6858000"/>
          </a:xfrm>
          <a:custGeom>
            <a:avLst/>
            <a:gdLst/>
            <a:ahLst/>
            <a:cxnLst/>
            <a:rect l="l" t="t" r="r" b="b"/>
            <a:pathLst>
              <a:path w="12134215" h="6858000">
                <a:moveTo>
                  <a:pt x="12134088" y="0"/>
                </a:moveTo>
                <a:lnTo>
                  <a:pt x="12076163" y="0"/>
                </a:lnTo>
                <a:lnTo>
                  <a:pt x="12018264" y="0"/>
                </a:lnTo>
                <a:lnTo>
                  <a:pt x="0" y="0"/>
                </a:lnTo>
                <a:lnTo>
                  <a:pt x="0" y="115824"/>
                </a:lnTo>
                <a:lnTo>
                  <a:pt x="12018264" y="115824"/>
                </a:lnTo>
                <a:lnTo>
                  <a:pt x="12018264" y="6742176"/>
                </a:lnTo>
                <a:lnTo>
                  <a:pt x="0" y="6742176"/>
                </a:lnTo>
                <a:lnTo>
                  <a:pt x="0" y="6858000"/>
                </a:lnTo>
                <a:lnTo>
                  <a:pt x="12018264" y="6858000"/>
                </a:lnTo>
                <a:lnTo>
                  <a:pt x="12076163" y="6858000"/>
                </a:lnTo>
                <a:lnTo>
                  <a:pt x="12134088" y="6858000"/>
                </a:lnTo>
                <a:lnTo>
                  <a:pt x="12134088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9171" y="1749933"/>
            <a:ext cx="3548379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3654" y="181936"/>
            <a:ext cx="520254" cy="51090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0517" y="6355117"/>
            <a:ext cx="358664" cy="32807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16205" cy="6858000"/>
          </a:xfrm>
          <a:custGeom>
            <a:avLst/>
            <a:gdLst/>
            <a:ahLst/>
            <a:cxnLst/>
            <a:rect l="l" t="t" r="r" b="b"/>
            <a:pathLst>
              <a:path w="116205" h="6858000">
                <a:moveTo>
                  <a:pt x="115823" y="0"/>
                </a:moveTo>
                <a:lnTo>
                  <a:pt x="0" y="0"/>
                </a:lnTo>
                <a:lnTo>
                  <a:pt x="0" y="6858000"/>
                </a:lnTo>
                <a:lnTo>
                  <a:pt x="115823" y="6858000"/>
                </a:lnTo>
                <a:lnTo>
                  <a:pt x="115823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076176" y="0"/>
                </a:lnTo>
                <a:lnTo>
                  <a:pt x="0" y="0"/>
                </a:lnTo>
                <a:lnTo>
                  <a:pt x="0" y="102108"/>
                </a:lnTo>
                <a:lnTo>
                  <a:pt x="12076176" y="102108"/>
                </a:lnTo>
                <a:lnTo>
                  <a:pt x="12076176" y="6742176"/>
                </a:lnTo>
                <a:lnTo>
                  <a:pt x="57912" y="6742176"/>
                </a:lnTo>
                <a:lnTo>
                  <a:pt x="57912" y="6858000"/>
                </a:lnTo>
                <a:lnTo>
                  <a:pt x="12076176" y="6858000"/>
                </a:lnTo>
                <a:lnTo>
                  <a:pt x="12134075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9096" y="0"/>
            <a:ext cx="3142488" cy="685799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5503" y="1046988"/>
            <a:ext cx="2587752" cy="462991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637532" y="1463039"/>
            <a:ext cx="1172210" cy="1080770"/>
          </a:xfrm>
          <a:custGeom>
            <a:avLst/>
            <a:gdLst/>
            <a:ahLst/>
            <a:cxnLst/>
            <a:rect l="l" t="t" r="r" b="b"/>
            <a:pathLst>
              <a:path w="1172210" h="1080770">
                <a:moveTo>
                  <a:pt x="1171955" y="0"/>
                </a:moveTo>
                <a:lnTo>
                  <a:pt x="0" y="0"/>
                </a:lnTo>
                <a:lnTo>
                  <a:pt x="0" y="1080515"/>
                </a:lnTo>
                <a:lnTo>
                  <a:pt x="171703" y="922147"/>
                </a:lnTo>
                <a:lnTo>
                  <a:pt x="171703" y="184276"/>
                </a:lnTo>
                <a:lnTo>
                  <a:pt x="972057" y="184276"/>
                </a:lnTo>
                <a:lnTo>
                  <a:pt x="1171955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637532" y="1463039"/>
            <a:ext cx="1172210" cy="1080770"/>
          </a:xfrm>
          <a:custGeom>
            <a:avLst/>
            <a:gdLst/>
            <a:ahLst/>
            <a:cxnLst/>
            <a:rect l="l" t="t" r="r" b="b"/>
            <a:pathLst>
              <a:path w="1172210" h="1080770">
                <a:moveTo>
                  <a:pt x="0" y="0"/>
                </a:moveTo>
                <a:lnTo>
                  <a:pt x="1171955" y="0"/>
                </a:lnTo>
                <a:lnTo>
                  <a:pt x="972057" y="184276"/>
                </a:lnTo>
                <a:lnTo>
                  <a:pt x="171703" y="184276"/>
                </a:lnTo>
                <a:lnTo>
                  <a:pt x="171703" y="922147"/>
                </a:lnTo>
                <a:lnTo>
                  <a:pt x="0" y="1080515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692640" y="4087367"/>
            <a:ext cx="1172210" cy="1079500"/>
          </a:xfrm>
          <a:custGeom>
            <a:avLst/>
            <a:gdLst/>
            <a:ahLst/>
            <a:cxnLst/>
            <a:rect l="l" t="t" r="r" b="b"/>
            <a:pathLst>
              <a:path w="1172209" h="1079500">
                <a:moveTo>
                  <a:pt x="1171955" y="0"/>
                </a:moveTo>
                <a:lnTo>
                  <a:pt x="1000505" y="157860"/>
                </a:lnTo>
                <a:lnTo>
                  <a:pt x="1000505" y="894968"/>
                </a:lnTo>
                <a:lnTo>
                  <a:pt x="199898" y="894968"/>
                </a:lnTo>
                <a:lnTo>
                  <a:pt x="0" y="1078991"/>
                </a:lnTo>
                <a:lnTo>
                  <a:pt x="1171955" y="1078991"/>
                </a:lnTo>
                <a:lnTo>
                  <a:pt x="1171955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692640" y="4087367"/>
            <a:ext cx="1172210" cy="1079500"/>
          </a:xfrm>
          <a:custGeom>
            <a:avLst/>
            <a:gdLst/>
            <a:ahLst/>
            <a:cxnLst/>
            <a:rect l="l" t="t" r="r" b="b"/>
            <a:pathLst>
              <a:path w="1172209" h="1079500">
                <a:moveTo>
                  <a:pt x="1171955" y="1078991"/>
                </a:moveTo>
                <a:lnTo>
                  <a:pt x="0" y="1078991"/>
                </a:lnTo>
                <a:lnTo>
                  <a:pt x="199898" y="894968"/>
                </a:lnTo>
                <a:lnTo>
                  <a:pt x="1000505" y="894968"/>
                </a:lnTo>
                <a:lnTo>
                  <a:pt x="1000505" y="157860"/>
                </a:lnTo>
                <a:lnTo>
                  <a:pt x="1171955" y="0"/>
                </a:lnTo>
                <a:lnTo>
                  <a:pt x="1171955" y="107899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3654" y="181936"/>
            <a:ext cx="520254" cy="51090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0517" y="6355117"/>
            <a:ext cx="358664" cy="32807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16205" cy="6858000"/>
          </a:xfrm>
          <a:custGeom>
            <a:avLst/>
            <a:gdLst/>
            <a:ahLst/>
            <a:cxnLst/>
            <a:rect l="l" t="t" r="r" b="b"/>
            <a:pathLst>
              <a:path w="116205" h="6858000">
                <a:moveTo>
                  <a:pt x="115823" y="0"/>
                </a:moveTo>
                <a:lnTo>
                  <a:pt x="0" y="0"/>
                </a:lnTo>
                <a:lnTo>
                  <a:pt x="0" y="6858000"/>
                </a:lnTo>
                <a:lnTo>
                  <a:pt x="115823" y="6858000"/>
                </a:lnTo>
                <a:lnTo>
                  <a:pt x="115823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912" y="0"/>
            <a:ext cx="12134215" cy="6858000"/>
          </a:xfrm>
          <a:custGeom>
            <a:avLst/>
            <a:gdLst/>
            <a:ahLst/>
            <a:cxnLst/>
            <a:rect l="l" t="t" r="r" b="b"/>
            <a:pathLst>
              <a:path w="12134215" h="6858000">
                <a:moveTo>
                  <a:pt x="12134088" y="0"/>
                </a:moveTo>
                <a:lnTo>
                  <a:pt x="12076163" y="0"/>
                </a:lnTo>
                <a:lnTo>
                  <a:pt x="12018264" y="0"/>
                </a:lnTo>
                <a:lnTo>
                  <a:pt x="0" y="0"/>
                </a:lnTo>
                <a:lnTo>
                  <a:pt x="0" y="115824"/>
                </a:lnTo>
                <a:lnTo>
                  <a:pt x="12018264" y="115824"/>
                </a:lnTo>
                <a:lnTo>
                  <a:pt x="12018264" y="6742176"/>
                </a:lnTo>
                <a:lnTo>
                  <a:pt x="0" y="6742176"/>
                </a:lnTo>
                <a:lnTo>
                  <a:pt x="0" y="6858000"/>
                </a:lnTo>
                <a:lnTo>
                  <a:pt x="12018264" y="6858000"/>
                </a:lnTo>
                <a:lnTo>
                  <a:pt x="12076163" y="6858000"/>
                </a:lnTo>
                <a:lnTo>
                  <a:pt x="12134088" y="6858000"/>
                </a:lnTo>
                <a:lnTo>
                  <a:pt x="12134088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3654" y="181936"/>
            <a:ext cx="520254" cy="51090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70517" y="6355117"/>
            <a:ext cx="358664" cy="32807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16205" cy="6858000"/>
          </a:xfrm>
          <a:custGeom>
            <a:avLst/>
            <a:gdLst/>
            <a:ahLst/>
            <a:cxnLst/>
            <a:rect l="l" t="t" r="r" b="b"/>
            <a:pathLst>
              <a:path w="116205" h="6858000">
                <a:moveTo>
                  <a:pt x="115823" y="0"/>
                </a:moveTo>
                <a:lnTo>
                  <a:pt x="0" y="0"/>
                </a:lnTo>
                <a:lnTo>
                  <a:pt x="0" y="6858000"/>
                </a:lnTo>
                <a:lnTo>
                  <a:pt x="115823" y="6858000"/>
                </a:lnTo>
                <a:lnTo>
                  <a:pt x="115823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1092" y="2889580"/>
            <a:ext cx="6909815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paldesk.com/the-roi-of-influencer-marketing/#%3A~%3Atext%3DAccording%20to%20Influencer%20Marketing%20Hub%2Ccounting%20the%20increase%20in%20revenu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muckrack.com/blog/2020/07/14/how-declining-attention-spans-impact-your-social-media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lyfemarketing.com/blog/why-is-content-marketing-important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linkedin.com/pulse/who-do-you-trust-92-consumers-peer-recommendations-over-joey-little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nnexcloud.com/blog/10-benefits-implementing-customer-loyalty-progra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prototypr.io/app-engagement-and-retention-through-the-progress-of-feelings-2b9d9e9a6052" TargetMode="Externa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12076176" y="0"/>
                  </a:lnTo>
                  <a:lnTo>
                    <a:pt x="0" y="0"/>
                  </a:lnTo>
                  <a:lnTo>
                    <a:pt x="0" y="102108"/>
                  </a:lnTo>
                  <a:lnTo>
                    <a:pt x="12076176" y="102108"/>
                  </a:lnTo>
                  <a:lnTo>
                    <a:pt x="12076176" y="6742176"/>
                  </a:lnTo>
                  <a:lnTo>
                    <a:pt x="57912" y="6742176"/>
                  </a:lnTo>
                  <a:lnTo>
                    <a:pt x="57912" y="6858000"/>
                  </a:lnTo>
                  <a:lnTo>
                    <a:pt x="12076176" y="6858000"/>
                  </a:lnTo>
                  <a:lnTo>
                    <a:pt x="12134075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717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96" y="0"/>
              <a:ext cx="3142488" cy="6857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503" y="1046988"/>
              <a:ext cx="2587752" cy="46299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37532" y="1463039"/>
              <a:ext cx="1172210" cy="1080770"/>
            </a:xfrm>
            <a:custGeom>
              <a:avLst/>
              <a:gdLst/>
              <a:ahLst/>
              <a:cxnLst/>
              <a:rect l="l" t="t" r="r" b="b"/>
              <a:pathLst>
                <a:path w="1172210" h="1080770">
                  <a:moveTo>
                    <a:pt x="1171955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71703" y="922147"/>
                  </a:lnTo>
                  <a:lnTo>
                    <a:pt x="171703" y="184276"/>
                  </a:lnTo>
                  <a:lnTo>
                    <a:pt x="972057" y="184276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D717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37532" y="1463039"/>
              <a:ext cx="1172210" cy="1080770"/>
            </a:xfrm>
            <a:custGeom>
              <a:avLst/>
              <a:gdLst/>
              <a:ahLst/>
              <a:cxnLst/>
              <a:rect l="l" t="t" r="r" b="b"/>
              <a:pathLst>
                <a:path w="1172210" h="1080770">
                  <a:moveTo>
                    <a:pt x="0" y="0"/>
                  </a:moveTo>
                  <a:lnTo>
                    <a:pt x="1171955" y="0"/>
                  </a:lnTo>
                  <a:lnTo>
                    <a:pt x="972057" y="184276"/>
                  </a:lnTo>
                  <a:lnTo>
                    <a:pt x="171703" y="184276"/>
                  </a:lnTo>
                  <a:lnTo>
                    <a:pt x="171703" y="922147"/>
                  </a:lnTo>
                  <a:lnTo>
                    <a:pt x="0" y="108051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2640" y="4087367"/>
              <a:ext cx="1172210" cy="1079500"/>
            </a:xfrm>
            <a:custGeom>
              <a:avLst/>
              <a:gdLst/>
              <a:ahLst/>
              <a:cxnLst/>
              <a:rect l="l" t="t" r="r" b="b"/>
              <a:pathLst>
                <a:path w="1172209" h="1079500">
                  <a:moveTo>
                    <a:pt x="1171955" y="0"/>
                  </a:moveTo>
                  <a:lnTo>
                    <a:pt x="1000505" y="157860"/>
                  </a:lnTo>
                  <a:lnTo>
                    <a:pt x="1000505" y="894968"/>
                  </a:lnTo>
                  <a:lnTo>
                    <a:pt x="199898" y="894968"/>
                  </a:lnTo>
                  <a:lnTo>
                    <a:pt x="0" y="1078991"/>
                  </a:lnTo>
                  <a:lnTo>
                    <a:pt x="1171955" y="1078991"/>
                  </a:lnTo>
                  <a:lnTo>
                    <a:pt x="1171955" y="0"/>
                  </a:lnTo>
                  <a:close/>
                </a:path>
              </a:pathLst>
            </a:custGeom>
            <a:solidFill>
              <a:srgbClr val="D717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2640" y="4087367"/>
              <a:ext cx="1172210" cy="1079500"/>
            </a:xfrm>
            <a:custGeom>
              <a:avLst/>
              <a:gdLst/>
              <a:ahLst/>
              <a:cxnLst/>
              <a:rect l="l" t="t" r="r" b="b"/>
              <a:pathLst>
                <a:path w="1172209" h="1079500">
                  <a:moveTo>
                    <a:pt x="1171955" y="1078991"/>
                  </a:moveTo>
                  <a:lnTo>
                    <a:pt x="0" y="1078991"/>
                  </a:lnTo>
                  <a:lnTo>
                    <a:pt x="199898" y="894968"/>
                  </a:lnTo>
                  <a:lnTo>
                    <a:pt x="1000505" y="894968"/>
                  </a:lnTo>
                  <a:lnTo>
                    <a:pt x="1000505" y="157860"/>
                  </a:lnTo>
                  <a:lnTo>
                    <a:pt x="1171955" y="0"/>
                  </a:lnTo>
                  <a:lnTo>
                    <a:pt x="1171955" y="107899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C026847-0F83-4349-BA73-F8DF91B577A2}"/>
              </a:ext>
            </a:extLst>
          </p:cNvPr>
          <p:cNvSpPr txBox="1"/>
          <p:nvPr/>
        </p:nvSpPr>
        <p:spPr>
          <a:xfrm>
            <a:off x="6147818" y="2721112"/>
            <a:ext cx="35052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Subhadip Samanta</a:t>
            </a:r>
          </a:p>
          <a:p>
            <a:pPr algn="ctr"/>
            <a:r>
              <a:rPr lang="en-IN" sz="2800" b="1" dirty="0"/>
              <a:t>IIFT Delhi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956" y="99186"/>
            <a:ext cx="3644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Metrics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Negatively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Impacted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06" y="532637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29582" y="0"/>
                </a:lnTo>
              </a:path>
            </a:pathLst>
          </a:custGeom>
          <a:ln w="38100">
            <a:solidFill>
              <a:srgbClr val="D717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75628" y="83311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Overall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Metrics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2670" y="515873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29582" y="0"/>
                </a:lnTo>
              </a:path>
            </a:pathLst>
          </a:custGeom>
          <a:ln w="38100">
            <a:solidFill>
              <a:srgbClr val="D717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968" y="1064767"/>
            <a:ext cx="53193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1.</a:t>
            </a:r>
            <a:r>
              <a:rPr sz="1600" b="1" dirty="0">
                <a:latin typeface="Calibri"/>
                <a:cs typeface="Calibri"/>
              </a:rPr>
              <a:t> Churn </a:t>
            </a:r>
            <a:r>
              <a:rPr sz="1600" b="1" spc="-15" dirty="0">
                <a:latin typeface="Calibri"/>
                <a:cs typeface="Calibri"/>
              </a:rPr>
              <a:t>Rate </a:t>
            </a:r>
            <a:r>
              <a:rPr sz="1600" spc="-5" dirty="0">
                <a:latin typeface="Calibri"/>
                <a:cs typeface="Calibri"/>
              </a:rPr>
              <a:t>: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10" dirty="0">
                <a:latin typeface="Calibri"/>
                <a:cs typeface="Calibri"/>
              </a:rPr>
              <a:t>churn </a:t>
            </a:r>
            <a:r>
              <a:rPr sz="1600" spc="-20" dirty="0">
                <a:latin typeface="Calibri"/>
                <a:cs typeface="Calibri"/>
              </a:rPr>
              <a:t>rate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going up, </a:t>
            </a:r>
            <a:r>
              <a:rPr sz="1600" spc="-5" dirty="0">
                <a:latin typeface="Calibri"/>
                <a:cs typeface="Calibri"/>
              </a:rPr>
              <a:t>Book My Show </a:t>
            </a:r>
            <a:r>
              <a:rPr sz="1600" spc="-10" dirty="0">
                <a:latin typeface="Calibri"/>
                <a:cs typeface="Calibri"/>
              </a:rPr>
              <a:t>must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analyse </a:t>
            </a:r>
            <a:r>
              <a:rPr sz="1600" spc="-5" dirty="0">
                <a:latin typeface="Calibri"/>
                <a:cs typeface="Calibri"/>
              </a:rPr>
              <a:t>what </a:t>
            </a:r>
            <a:r>
              <a:rPr sz="1600" spc="-10" dirty="0">
                <a:latin typeface="Calibri"/>
                <a:cs typeface="Calibri"/>
              </a:rPr>
              <a:t>kind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they </a:t>
            </a:r>
            <a:r>
              <a:rPr sz="1600" spc="-10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losing.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per their </a:t>
            </a:r>
            <a:r>
              <a:rPr sz="1600" spc="-10" dirty="0">
                <a:latin typeface="Calibri"/>
                <a:cs typeface="Calibri"/>
              </a:rPr>
              <a:t>past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purchase</a:t>
            </a:r>
            <a:r>
              <a:rPr sz="1600" spc="-5" dirty="0">
                <a:latin typeface="Calibri"/>
                <a:cs typeface="Calibri"/>
              </a:rPr>
              <a:t> trends,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must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offered</a:t>
            </a:r>
            <a:r>
              <a:rPr sz="1600" spc="-10" dirty="0">
                <a:latin typeface="Calibri"/>
                <a:cs typeface="Calibri"/>
              </a:rPr>
              <a:t> customized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deals/discounts through </a:t>
            </a:r>
            <a:r>
              <a:rPr sz="1600" spc="-5" dirty="0">
                <a:latin typeface="Calibri"/>
                <a:cs typeface="Calibri"/>
              </a:rPr>
              <a:t>mails or </a:t>
            </a:r>
            <a:r>
              <a:rPr sz="1600" spc="-10" dirty="0">
                <a:latin typeface="Calibri"/>
                <a:cs typeface="Calibri"/>
              </a:rPr>
              <a:t>notifications </a:t>
            </a:r>
            <a:r>
              <a:rPr sz="1600" spc="-5" dirty="0">
                <a:latin typeface="Calibri"/>
                <a:cs typeface="Calibri"/>
              </a:rPr>
              <a:t>(in </a:t>
            </a:r>
            <a:r>
              <a:rPr sz="1600" spc="-10" dirty="0">
                <a:latin typeface="Calibri"/>
                <a:cs typeface="Calibri"/>
              </a:rPr>
              <a:t>case the </a:t>
            </a:r>
            <a:r>
              <a:rPr sz="1600" spc="-5" dirty="0">
                <a:latin typeface="Calibri"/>
                <a:cs typeface="Calibri"/>
              </a:rPr>
              <a:t> app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" dirty="0">
                <a:latin typeface="Calibri"/>
                <a:cs typeface="Calibri"/>
              </a:rPr>
              <a:t> still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installed),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bring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back.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968" y="2528061"/>
            <a:ext cx="5319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1147445" algn="l"/>
                <a:tab pos="1693545" algn="l"/>
                <a:tab pos="1912620" algn="l"/>
                <a:tab pos="2696210" algn="l"/>
                <a:tab pos="3188970" algn="l"/>
                <a:tab pos="3768090" algn="l"/>
                <a:tab pos="4138295" algn="l"/>
                <a:tab pos="5026660" algn="l"/>
              </a:tabLst>
            </a:pPr>
            <a:r>
              <a:rPr sz="1600" b="1" spc="-10" dirty="0">
                <a:latin typeface="Calibri"/>
                <a:cs typeface="Calibri"/>
              </a:rPr>
              <a:t>2</a:t>
            </a:r>
            <a:r>
              <a:rPr sz="1600" b="1" spc="-5" dirty="0">
                <a:latin typeface="Calibri"/>
                <a:cs typeface="Calibri"/>
              </a:rPr>
              <a:t>.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B</a:t>
            </a:r>
            <a:r>
              <a:rPr sz="1600" b="1" dirty="0">
                <a:latin typeface="Calibri"/>
                <a:cs typeface="Calibri"/>
              </a:rPr>
              <a:t>ou</a:t>
            </a:r>
            <a:r>
              <a:rPr sz="1600" b="1" spc="-10" dirty="0">
                <a:latin typeface="Calibri"/>
                <a:cs typeface="Calibri"/>
              </a:rPr>
              <a:t>n</a:t>
            </a:r>
            <a:r>
              <a:rPr sz="1600" b="1" spc="-5" dirty="0">
                <a:latin typeface="Calibri"/>
                <a:cs typeface="Calibri"/>
              </a:rPr>
              <a:t>ce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5" dirty="0">
                <a:latin typeface="Calibri"/>
                <a:cs typeface="Calibri"/>
              </a:rPr>
              <a:t>R</a:t>
            </a:r>
            <a:r>
              <a:rPr sz="1600" b="1" spc="-15" dirty="0">
                <a:latin typeface="Calibri"/>
                <a:cs typeface="Calibri"/>
              </a:rPr>
              <a:t>a</a:t>
            </a:r>
            <a:r>
              <a:rPr sz="1600" b="1" spc="-30" dirty="0">
                <a:latin typeface="Calibri"/>
                <a:cs typeface="Calibri"/>
              </a:rPr>
              <a:t>t</a:t>
            </a:r>
            <a:r>
              <a:rPr sz="1600" b="1" spc="-5" dirty="0">
                <a:latin typeface="Calibri"/>
                <a:cs typeface="Calibri"/>
              </a:rPr>
              <a:t>e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dirty="0">
                <a:latin typeface="Calibri"/>
                <a:cs typeface="Calibri"/>
              </a:rPr>
              <a:t>	B</a:t>
            </a:r>
            <a:r>
              <a:rPr sz="1600" spc="-10" dirty="0">
                <a:latin typeface="Calibri"/>
                <a:cs typeface="Calibri"/>
              </a:rPr>
              <a:t>ounc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u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ana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20" dirty="0">
                <a:latin typeface="Calibri"/>
                <a:cs typeface="Calibri"/>
              </a:rPr>
              <a:t>y</a:t>
            </a:r>
            <a:r>
              <a:rPr sz="1600" spc="-10" dirty="0">
                <a:latin typeface="Calibri"/>
                <a:cs typeface="Calibri"/>
              </a:rPr>
              <a:t>se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p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868" y="2771901"/>
            <a:ext cx="49771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page/feature-wise, </a:t>
            </a:r>
            <a:r>
              <a:rPr sz="1600" spc="-5" dirty="0">
                <a:latin typeface="Calibri"/>
                <a:cs typeface="Calibri"/>
              </a:rPr>
              <a:t>looking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journeys, </a:t>
            </a:r>
            <a:r>
              <a:rPr sz="1600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understand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particular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experiencing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maximum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bounce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rate,</a:t>
            </a:r>
            <a:r>
              <a:rPr sz="1600" spc="445" dirty="0">
                <a:latin typeface="Calibri"/>
                <a:cs typeface="Calibri"/>
              </a:rPr>
              <a:t>  </a:t>
            </a:r>
            <a:r>
              <a:rPr sz="1600" spc="4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     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should</a:t>
            </a:r>
            <a:r>
              <a:rPr sz="1600" spc="455" dirty="0">
                <a:latin typeface="Calibri"/>
                <a:cs typeface="Calibri"/>
              </a:rPr>
              <a:t>  </a:t>
            </a:r>
            <a:r>
              <a:rPr sz="1600" spc="459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350" dirty="0">
                <a:latin typeface="Calibri"/>
                <a:cs typeface="Calibri"/>
              </a:rPr>
              <a:t>    </a:t>
            </a:r>
            <a:r>
              <a:rPr sz="1600" spc="-10" dirty="0">
                <a:latin typeface="Calibri"/>
                <a:cs typeface="Calibri"/>
              </a:rPr>
              <a:t>improved</a:t>
            </a:r>
            <a:r>
              <a:rPr sz="1600" spc="340" dirty="0">
                <a:latin typeface="Calibri"/>
                <a:cs typeface="Calibri"/>
              </a:rPr>
              <a:t>    </a:t>
            </a:r>
            <a:r>
              <a:rPr sz="1600" spc="-15" dirty="0">
                <a:latin typeface="Calibri"/>
                <a:cs typeface="Calibri"/>
              </a:rPr>
              <a:t>accordingly.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spc="-10" dirty="0">
                <a:latin typeface="Calibri"/>
                <a:cs typeface="Calibri"/>
              </a:rPr>
              <a:t>goes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landing </a:t>
            </a:r>
            <a:r>
              <a:rPr sz="1600" spc="-10" dirty="0">
                <a:latin typeface="Calibri"/>
                <a:cs typeface="Calibri"/>
              </a:rPr>
              <a:t>pages </a:t>
            </a:r>
            <a:r>
              <a:rPr sz="1600" spc="-5" dirty="0">
                <a:latin typeface="Calibri"/>
                <a:cs typeface="Calibri"/>
              </a:rPr>
              <a:t>as well, </a:t>
            </a:r>
            <a:r>
              <a:rPr sz="1600" spc="-10" dirty="0"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correct </a:t>
            </a:r>
            <a:r>
              <a:rPr sz="1600" spc="-5" dirty="0">
                <a:latin typeface="Calibri"/>
                <a:cs typeface="Calibri"/>
              </a:rPr>
              <a:t>pages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linked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968" y="4235322"/>
            <a:ext cx="53200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3.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Monthly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Revenue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dirty="0">
                <a:latin typeface="Calibri"/>
                <a:cs typeface="Calibri"/>
              </a:rPr>
              <a:t> 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Cumulative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Revenue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going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down,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</a:t>
            </a:r>
            <a:r>
              <a:rPr sz="1600" spc="-10" dirty="0">
                <a:latin typeface="Calibri"/>
                <a:cs typeface="Calibri"/>
              </a:rPr>
              <a:t> revenue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must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considered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feature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well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" dirty="0">
                <a:latin typeface="Calibri"/>
                <a:cs typeface="Calibri"/>
              </a:rPr>
              <a:t> not.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968" y="5210936"/>
            <a:ext cx="53200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4.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LTV:CAC </a:t>
            </a:r>
            <a:r>
              <a:rPr sz="1600" b="1" spc="-5" dirty="0">
                <a:latin typeface="Calibri"/>
                <a:cs typeface="Calibri"/>
              </a:rPr>
              <a:t>Ratio </a:t>
            </a:r>
            <a:r>
              <a:rPr sz="1600" spc="-5" dirty="0">
                <a:latin typeface="Calibri"/>
                <a:cs typeface="Calibri"/>
              </a:rPr>
              <a:t>: </a:t>
            </a:r>
            <a:r>
              <a:rPr sz="1600" spc="-10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to understand how </a:t>
            </a:r>
            <a:r>
              <a:rPr sz="1600" spc="-5" dirty="0">
                <a:latin typeface="Calibri"/>
                <a:cs typeface="Calibri"/>
              </a:rPr>
              <a:t>much </a:t>
            </a:r>
            <a:r>
              <a:rPr sz="1600" spc="-10" dirty="0">
                <a:latin typeface="Calibri"/>
                <a:cs typeface="Calibri"/>
              </a:rPr>
              <a:t>company </a:t>
            </a:r>
            <a:r>
              <a:rPr sz="1600" dirty="0">
                <a:latin typeface="Calibri"/>
                <a:cs typeface="Calibri"/>
              </a:rPr>
              <a:t>is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spending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maximise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growth</a:t>
            </a:r>
            <a:r>
              <a:rPr sz="1600" spc="-5" dirty="0">
                <a:latin typeface="Calibri"/>
                <a:cs typeface="Calibri"/>
              </a:rPr>
              <a:t>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revenue,</a:t>
            </a:r>
            <a:r>
              <a:rPr sz="1600" spc="-5" dirty="0">
                <a:latin typeface="Calibri"/>
                <a:cs typeface="Calibri"/>
              </a:rPr>
              <a:t> 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acquiring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customer.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it’s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low,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company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needs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evaluate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cut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down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spc="-10" dirty="0">
                <a:latin typeface="Calibri"/>
                <a:cs typeface="Calibri"/>
              </a:rPr>
              <a:t>customer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acquisition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0621" y="980694"/>
            <a:ext cx="1833880" cy="1365885"/>
          </a:xfrm>
          <a:prstGeom prst="rect">
            <a:avLst/>
          </a:prstGeom>
          <a:solidFill>
            <a:srgbClr val="D22E2E"/>
          </a:solidFill>
          <a:ln w="2857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51054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ARPU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36073" y="1658873"/>
            <a:ext cx="1833880" cy="1365885"/>
          </a:xfrm>
          <a:prstGeom prst="rect">
            <a:avLst/>
          </a:prstGeom>
          <a:solidFill>
            <a:srgbClr val="D22E2E"/>
          </a:solidFill>
          <a:ln w="28575">
            <a:solidFill>
              <a:srgbClr val="000000"/>
            </a:solidFill>
          </a:ln>
        </p:spPr>
        <p:txBody>
          <a:bodyPr vert="horz" wrap="square" lIns="0" tIns="233045" rIns="0" bIns="0" rtlCol="0">
            <a:spAutoFit/>
          </a:bodyPr>
          <a:lstStyle/>
          <a:p>
            <a:pPr marL="164465" marR="156210" indent="97155">
              <a:lnSpc>
                <a:spcPct val="100000"/>
              </a:lnSpc>
              <a:spcBef>
                <a:spcPts val="183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Purchase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equ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0621" y="3062477"/>
            <a:ext cx="1833880" cy="1365885"/>
          </a:xfrm>
          <a:prstGeom prst="rect">
            <a:avLst/>
          </a:prstGeom>
          <a:solidFill>
            <a:srgbClr val="D22E2E"/>
          </a:solidFill>
          <a:ln w="285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Stickiness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0621" y="5075682"/>
            <a:ext cx="1833880" cy="1365885"/>
          </a:xfrm>
          <a:prstGeom prst="rect">
            <a:avLst/>
          </a:prstGeom>
          <a:solidFill>
            <a:srgbClr val="D22E2E"/>
          </a:solidFill>
          <a:ln w="2857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10820" marR="203200" algn="ctr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33026" y="4152138"/>
            <a:ext cx="1831975" cy="1365885"/>
          </a:xfrm>
          <a:prstGeom prst="rect">
            <a:avLst/>
          </a:prstGeom>
          <a:solidFill>
            <a:srgbClr val="D22E2E"/>
          </a:solidFill>
          <a:ln w="2857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63195" marR="156210" indent="1270" algn="ctr">
              <a:lnSpc>
                <a:spcPct val="100000"/>
              </a:lnSpc>
              <a:spcBef>
                <a:spcPts val="15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Repeat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Purchase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equ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ncy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07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80" dirty="0"/>
              <a:t> </a:t>
            </a:r>
            <a:r>
              <a:rPr spc="-55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" y="0"/>
            <a:ext cx="12134215" cy="6858000"/>
          </a:xfrm>
          <a:custGeom>
            <a:avLst/>
            <a:gdLst/>
            <a:ahLst/>
            <a:cxnLst/>
            <a:rect l="l" t="t" r="r" b="b"/>
            <a:pathLst>
              <a:path w="12134215" h="6858000">
                <a:moveTo>
                  <a:pt x="12134088" y="0"/>
                </a:moveTo>
                <a:lnTo>
                  <a:pt x="12076163" y="0"/>
                </a:lnTo>
                <a:lnTo>
                  <a:pt x="12018264" y="0"/>
                </a:lnTo>
                <a:lnTo>
                  <a:pt x="0" y="0"/>
                </a:lnTo>
                <a:lnTo>
                  <a:pt x="0" y="115824"/>
                </a:lnTo>
                <a:lnTo>
                  <a:pt x="12018264" y="115824"/>
                </a:lnTo>
                <a:lnTo>
                  <a:pt x="12018264" y="6742176"/>
                </a:lnTo>
                <a:lnTo>
                  <a:pt x="0" y="6742176"/>
                </a:lnTo>
                <a:lnTo>
                  <a:pt x="0" y="6858000"/>
                </a:lnTo>
                <a:lnTo>
                  <a:pt x="12018264" y="6858000"/>
                </a:lnTo>
                <a:lnTo>
                  <a:pt x="12076163" y="6858000"/>
                </a:lnTo>
                <a:lnTo>
                  <a:pt x="12134088" y="6858000"/>
                </a:lnTo>
                <a:lnTo>
                  <a:pt x="12134088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351" y="115315"/>
            <a:ext cx="248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Problem</a:t>
            </a:r>
            <a:r>
              <a:rPr sz="2400" spc="-85" dirty="0"/>
              <a:t> </a:t>
            </a:r>
            <a:r>
              <a:rPr sz="2400" spc="-15" dirty="0"/>
              <a:t>Statement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16586" y="564641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29582" y="0"/>
                </a:lnTo>
              </a:path>
            </a:pathLst>
          </a:custGeom>
          <a:ln w="38100">
            <a:solidFill>
              <a:srgbClr val="D717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868" y="654177"/>
            <a:ext cx="1179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BookMyShow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largest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ticketing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India.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BMS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events/tickets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sales.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Due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Covid,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category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well.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Also,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multiplexes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concerts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don’t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seem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resuming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51" y="1950465"/>
            <a:ext cx="1154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Our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Goal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535" y="2363723"/>
            <a:ext cx="4568190" cy="3705225"/>
            <a:chOff x="97535" y="2363723"/>
            <a:chExt cx="4568190" cy="3705225"/>
          </a:xfrm>
        </p:grpSpPr>
        <p:sp>
          <p:nvSpPr>
            <p:cNvPr id="8" name="object 8"/>
            <p:cNvSpPr/>
            <p:nvPr/>
          </p:nvSpPr>
          <p:spPr>
            <a:xfrm>
              <a:off x="116585" y="2382773"/>
              <a:ext cx="4530090" cy="0"/>
            </a:xfrm>
            <a:custGeom>
              <a:avLst/>
              <a:gdLst/>
              <a:ahLst/>
              <a:cxnLst/>
              <a:rect l="l" t="t" r="r" b="b"/>
              <a:pathLst>
                <a:path w="4530090">
                  <a:moveTo>
                    <a:pt x="0" y="0"/>
                  </a:moveTo>
                  <a:lnTo>
                    <a:pt x="4529582" y="0"/>
                  </a:lnTo>
                </a:path>
              </a:pathLst>
            </a:custGeom>
            <a:ln w="38100">
              <a:solidFill>
                <a:srgbClr val="D717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076" y="4390516"/>
              <a:ext cx="1132205" cy="1669414"/>
            </a:xfrm>
            <a:custGeom>
              <a:avLst/>
              <a:gdLst/>
              <a:ahLst/>
              <a:cxnLst/>
              <a:rect l="l" t="t" r="r" b="b"/>
              <a:pathLst>
                <a:path w="1132205" h="1669414">
                  <a:moveTo>
                    <a:pt x="297281" y="0"/>
                  </a:moveTo>
                  <a:lnTo>
                    <a:pt x="297281" y="834389"/>
                  </a:lnTo>
                  <a:lnTo>
                    <a:pt x="0" y="1614119"/>
                  </a:lnTo>
                  <a:lnTo>
                    <a:pt x="47921" y="1630737"/>
                  </a:lnTo>
                  <a:lnTo>
                    <a:pt x="96676" y="1644391"/>
                  </a:lnTo>
                  <a:lnTo>
                    <a:pt x="146126" y="1655056"/>
                  </a:lnTo>
                  <a:lnTo>
                    <a:pt x="196135" y="1662705"/>
                  </a:lnTo>
                  <a:lnTo>
                    <a:pt x="246565" y="1667314"/>
                  </a:lnTo>
                  <a:lnTo>
                    <a:pt x="297281" y="1668856"/>
                  </a:lnTo>
                  <a:lnTo>
                    <a:pt x="344623" y="1667535"/>
                  </a:lnTo>
                  <a:lnTo>
                    <a:pt x="391273" y="1663619"/>
                  </a:lnTo>
                  <a:lnTo>
                    <a:pt x="437160" y="1657179"/>
                  </a:lnTo>
                  <a:lnTo>
                    <a:pt x="482214" y="1648284"/>
                  </a:lnTo>
                  <a:lnTo>
                    <a:pt x="526365" y="1637006"/>
                  </a:lnTo>
                  <a:lnTo>
                    <a:pt x="569542" y="1623415"/>
                  </a:lnTo>
                  <a:lnTo>
                    <a:pt x="611674" y="1607581"/>
                  </a:lnTo>
                  <a:lnTo>
                    <a:pt x="652692" y="1589575"/>
                  </a:lnTo>
                  <a:lnTo>
                    <a:pt x="692524" y="1569467"/>
                  </a:lnTo>
                  <a:lnTo>
                    <a:pt x="731100" y="1547327"/>
                  </a:lnTo>
                  <a:lnTo>
                    <a:pt x="768349" y="1523227"/>
                  </a:lnTo>
                  <a:lnTo>
                    <a:pt x="804202" y="1497235"/>
                  </a:lnTo>
                  <a:lnTo>
                    <a:pt x="838587" y="1469424"/>
                  </a:lnTo>
                  <a:lnTo>
                    <a:pt x="871435" y="1439863"/>
                  </a:lnTo>
                  <a:lnTo>
                    <a:pt x="902674" y="1408623"/>
                  </a:lnTo>
                  <a:lnTo>
                    <a:pt x="932234" y="1375775"/>
                  </a:lnTo>
                  <a:lnTo>
                    <a:pt x="960045" y="1341387"/>
                  </a:lnTo>
                  <a:lnTo>
                    <a:pt x="986036" y="1305532"/>
                  </a:lnTo>
                  <a:lnTo>
                    <a:pt x="1010137" y="1268280"/>
                  </a:lnTo>
                  <a:lnTo>
                    <a:pt x="1032277" y="1229700"/>
                  </a:lnTo>
                  <a:lnTo>
                    <a:pt x="1052385" y="1189864"/>
                  </a:lnTo>
                  <a:lnTo>
                    <a:pt x="1070392" y="1148842"/>
                  </a:lnTo>
                  <a:lnTo>
                    <a:pt x="1086227" y="1106703"/>
                  </a:lnTo>
                  <a:lnTo>
                    <a:pt x="1099819" y="1063520"/>
                  </a:lnTo>
                  <a:lnTo>
                    <a:pt x="1111098" y="1019362"/>
                  </a:lnTo>
                  <a:lnTo>
                    <a:pt x="1119993" y="974299"/>
                  </a:lnTo>
                  <a:lnTo>
                    <a:pt x="1126434" y="928403"/>
                  </a:lnTo>
                  <a:lnTo>
                    <a:pt x="1130350" y="881743"/>
                  </a:lnTo>
                  <a:lnTo>
                    <a:pt x="1131671" y="834389"/>
                  </a:lnTo>
                  <a:lnTo>
                    <a:pt x="1130350" y="787035"/>
                  </a:lnTo>
                  <a:lnTo>
                    <a:pt x="1126434" y="740375"/>
                  </a:lnTo>
                  <a:lnTo>
                    <a:pt x="1119993" y="694479"/>
                  </a:lnTo>
                  <a:lnTo>
                    <a:pt x="1111098" y="649417"/>
                  </a:lnTo>
                  <a:lnTo>
                    <a:pt x="1099819" y="605260"/>
                  </a:lnTo>
                  <a:lnTo>
                    <a:pt x="1086227" y="562079"/>
                  </a:lnTo>
                  <a:lnTo>
                    <a:pt x="1070392" y="519943"/>
                  </a:lnTo>
                  <a:lnTo>
                    <a:pt x="1052385" y="478924"/>
                  </a:lnTo>
                  <a:lnTo>
                    <a:pt x="1032277" y="439091"/>
                  </a:lnTo>
                  <a:lnTo>
                    <a:pt x="1010137" y="400515"/>
                  </a:lnTo>
                  <a:lnTo>
                    <a:pt x="986036" y="363266"/>
                  </a:lnTo>
                  <a:lnTo>
                    <a:pt x="960045" y="327415"/>
                  </a:lnTo>
                  <a:lnTo>
                    <a:pt x="932234" y="293031"/>
                  </a:lnTo>
                  <a:lnTo>
                    <a:pt x="902674" y="260187"/>
                  </a:lnTo>
                  <a:lnTo>
                    <a:pt x="871435" y="228951"/>
                  </a:lnTo>
                  <a:lnTo>
                    <a:pt x="838587" y="199394"/>
                  </a:lnTo>
                  <a:lnTo>
                    <a:pt x="804202" y="171588"/>
                  </a:lnTo>
                  <a:lnTo>
                    <a:pt x="768349" y="145601"/>
                  </a:lnTo>
                  <a:lnTo>
                    <a:pt x="731100" y="121504"/>
                  </a:lnTo>
                  <a:lnTo>
                    <a:pt x="692524" y="99369"/>
                  </a:lnTo>
                  <a:lnTo>
                    <a:pt x="652692" y="79264"/>
                  </a:lnTo>
                  <a:lnTo>
                    <a:pt x="611674" y="61261"/>
                  </a:lnTo>
                  <a:lnTo>
                    <a:pt x="569542" y="45431"/>
                  </a:lnTo>
                  <a:lnTo>
                    <a:pt x="526365" y="31842"/>
                  </a:lnTo>
                  <a:lnTo>
                    <a:pt x="482214" y="20567"/>
                  </a:lnTo>
                  <a:lnTo>
                    <a:pt x="437160" y="11674"/>
                  </a:lnTo>
                  <a:lnTo>
                    <a:pt x="391273" y="5235"/>
                  </a:lnTo>
                  <a:lnTo>
                    <a:pt x="344623" y="1320"/>
                  </a:lnTo>
                  <a:lnTo>
                    <a:pt x="297281" y="0"/>
                  </a:lnTo>
                  <a:close/>
                </a:path>
              </a:pathLst>
            </a:custGeom>
            <a:solidFill>
              <a:srgbClr val="B82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3076" y="4390516"/>
              <a:ext cx="1132205" cy="1669414"/>
            </a:xfrm>
            <a:custGeom>
              <a:avLst/>
              <a:gdLst/>
              <a:ahLst/>
              <a:cxnLst/>
              <a:rect l="l" t="t" r="r" b="b"/>
              <a:pathLst>
                <a:path w="1132205" h="1669414">
                  <a:moveTo>
                    <a:pt x="297281" y="0"/>
                  </a:moveTo>
                  <a:lnTo>
                    <a:pt x="344623" y="1320"/>
                  </a:lnTo>
                  <a:lnTo>
                    <a:pt x="391273" y="5235"/>
                  </a:lnTo>
                  <a:lnTo>
                    <a:pt x="437160" y="11674"/>
                  </a:lnTo>
                  <a:lnTo>
                    <a:pt x="482214" y="20567"/>
                  </a:lnTo>
                  <a:lnTo>
                    <a:pt x="526365" y="31842"/>
                  </a:lnTo>
                  <a:lnTo>
                    <a:pt x="569542" y="45431"/>
                  </a:lnTo>
                  <a:lnTo>
                    <a:pt x="611674" y="61261"/>
                  </a:lnTo>
                  <a:lnTo>
                    <a:pt x="652692" y="79264"/>
                  </a:lnTo>
                  <a:lnTo>
                    <a:pt x="692524" y="99369"/>
                  </a:lnTo>
                  <a:lnTo>
                    <a:pt x="731100" y="121504"/>
                  </a:lnTo>
                  <a:lnTo>
                    <a:pt x="768349" y="145601"/>
                  </a:lnTo>
                  <a:lnTo>
                    <a:pt x="804202" y="171588"/>
                  </a:lnTo>
                  <a:lnTo>
                    <a:pt x="838587" y="199394"/>
                  </a:lnTo>
                  <a:lnTo>
                    <a:pt x="871435" y="228951"/>
                  </a:lnTo>
                  <a:lnTo>
                    <a:pt x="902674" y="260187"/>
                  </a:lnTo>
                  <a:lnTo>
                    <a:pt x="932234" y="293031"/>
                  </a:lnTo>
                  <a:lnTo>
                    <a:pt x="960045" y="327415"/>
                  </a:lnTo>
                  <a:lnTo>
                    <a:pt x="986036" y="363266"/>
                  </a:lnTo>
                  <a:lnTo>
                    <a:pt x="1010137" y="400515"/>
                  </a:lnTo>
                  <a:lnTo>
                    <a:pt x="1032277" y="439091"/>
                  </a:lnTo>
                  <a:lnTo>
                    <a:pt x="1052385" y="478924"/>
                  </a:lnTo>
                  <a:lnTo>
                    <a:pt x="1070392" y="519943"/>
                  </a:lnTo>
                  <a:lnTo>
                    <a:pt x="1086227" y="562079"/>
                  </a:lnTo>
                  <a:lnTo>
                    <a:pt x="1099819" y="605260"/>
                  </a:lnTo>
                  <a:lnTo>
                    <a:pt x="1111098" y="649417"/>
                  </a:lnTo>
                  <a:lnTo>
                    <a:pt x="1119993" y="694479"/>
                  </a:lnTo>
                  <a:lnTo>
                    <a:pt x="1126434" y="740375"/>
                  </a:lnTo>
                  <a:lnTo>
                    <a:pt x="1130350" y="787035"/>
                  </a:lnTo>
                  <a:lnTo>
                    <a:pt x="1131671" y="834389"/>
                  </a:lnTo>
                  <a:lnTo>
                    <a:pt x="1130350" y="881743"/>
                  </a:lnTo>
                  <a:lnTo>
                    <a:pt x="1126434" y="928403"/>
                  </a:lnTo>
                  <a:lnTo>
                    <a:pt x="1119993" y="974299"/>
                  </a:lnTo>
                  <a:lnTo>
                    <a:pt x="1111098" y="1019362"/>
                  </a:lnTo>
                  <a:lnTo>
                    <a:pt x="1099819" y="1063520"/>
                  </a:lnTo>
                  <a:lnTo>
                    <a:pt x="1086227" y="1106703"/>
                  </a:lnTo>
                  <a:lnTo>
                    <a:pt x="1070392" y="1148842"/>
                  </a:lnTo>
                  <a:lnTo>
                    <a:pt x="1052385" y="1189864"/>
                  </a:lnTo>
                  <a:lnTo>
                    <a:pt x="1032277" y="1229700"/>
                  </a:lnTo>
                  <a:lnTo>
                    <a:pt x="1010137" y="1268280"/>
                  </a:lnTo>
                  <a:lnTo>
                    <a:pt x="986036" y="1305532"/>
                  </a:lnTo>
                  <a:lnTo>
                    <a:pt x="960045" y="1341387"/>
                  </a:lnTo>
                  <a:lnTo>
                    <a:pt x="932234" y="1375775"/>
                  </a:lnTo>
                  <a:lnTo>
                    <a:pt x="902674" y="1408623"/>
                  </a:lnTo>
                  <a:lnTo>
                    <a:pt x="871435" y="1439863"/>
                  </a:lnTo>
                  <a:lnTo>
                    <a:pt x="838587" y="1469424"/>
                  </a:lnTo>
                  <a:lnTo>
                    <a:pt x="804202" y="1497235"/>
                  </a:lnTo>
                  <a:lnTo>
                    <a:pt x="768349" y="1523227"/>
                  </a:lnTo>
                  <a:lnTo>
                    <a:pt x="731100" y="1547327"/>
                  </a:lnTo>
                  <a:lnTo>
                    <a:pt x="692524" y="1569467"/>
                  </a:lnTo>
                  <a:lnTo>
                    <a:pt x="652692" y="1589575"/>
                  </a:lnTo>
                  <a:lnTo>
                    <a:pt x="611674" y="1607581"/>
                  </a:lnTo>
                  <a:lnTo>
                    <a:pt x="569542" y="1623415"/>
                  </a:lnTo>
                  <a:lnTo>
                    <a:pt x="526365" y="1637006"/>
                  </a:lnTo>
                  <a:lnTo>
                    <a:pt x="482214" y="1648284"/>
                  </a:lnTo>
                  <a:lnTo>
                    <a:pt x="437160" y="1657179"/>
                  </a:lnTo>
                  <a:lnTo>
                    <a:pt x="391273" y="1663619"/>
                  </a:lnTo>
                  <a:lnTo>
                    <a:pt x="344623" y="1667535"/>
                  </a:lnTo>
                  <a:lnTo>
                    <a:pt x="297281" y="1668856"/>
                  </a:lnTo>
                  <a:lnTo>
                    <a:pt x="246565" y="1667314"/>
                  </a:lnTo>
                  <a:lnTo>
                    <a:pt x="196135" y="1662705"/>
                  </a:lnTo>
                  <a:lnTo>
                    <a:pt x="146126" y="1655056"/>
                  </a:lnTo>
                  <a:lnTo>
                    <a:pt x="96676" y="1644391"/>
                  </a:lnTo>
                  <a:lnTo>
                    <a:pt x="47921" y="1630737"/>
                  </a:lnTo>
                  <a:lnTo>
                    <a:pt x="0" y="1614119"/>
                  </a:lnTo>
                  <a:lnTo>
                    <a:pt x="297281" y="834389"/>
                  </a:lnTo>
                  <a:lnTo>
                    <a:pt x="29728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327" y="5185663"/>
              <a:ext cx="769620" cy="779780"/>
            </a:xfrm>
            <a:custGeom>
              <a:avLst/>
              <a:gdLst/>
              <a:ahLst/>
              <a:cxnLst/>
              <a:rect l="l" t="t" r="r" b="b"/>
              <a:pathLst>
                <a:path w="769619" h="779779">
                  <a:moveTo>
                    <a:pt x="769620" y="0"/>
                  </a:moveTo>
                  <a:lnTo>
                    <a:pt x="0" y="322453"/>
                  </a:lnTo>
                  <a:lnTo>
                    <a:pt x="20156" y="366874"/>
                  </a:lnTo>
                  <a:lnTo>
                    <a:pt x="42751" y="409823"/>
                  </a:lnTo>
                  <a:lnTo>
                    <a:pt x="67698" y="451216"/>
                  </a:lnTo>
                  <a:lnTo>
                    <a:pt x="94908" y="490967"/>
                  </a:lnTo>
                  <a:lnTo>
                    <a:pt x="124296" y="528994"/>
                  </a:lnTo>
                  <a:lnTo>
                    <a:pt x="155773" y="565210"/>
                  </a:lnTo>
                  <a:lnTo>
                    <a:pt x="189253" y="599533"/>
                  </a:lnTo>
                  <a:lnTo>
                    <a:pt x="224649" y="631878"/>
                  </a:lnTo>
                  <a:lnTo>
                    <a:pt x="261874" y="662160"/>
                  </a:lnTo>
                  <a:lnTo>
                    <a:pt x="300840" y="690294"/>
                  </a:lnTo>
                  <a:lnTo>
                    <a:pt x="341460" y="716198"/>
                  </a:lnTo>
                  <a:lnTo>
                    <a:pt x="383648" y="739786"/>
                  </a:lnTo>
                  <a:lnTo>
                    <a:pt x="427315" y="760974"/>
                  </a:lnTo>
                  <a:lnTo>
                    <a:pt x="472376" y="779678"/>
                  </a:lnTo>
                  <a:lnTo>
                    <a:pt x="769620" y="0"/>
                  </a:lnTo>
                  <a:close/>
                </a:path>
              </a:pathLst>
            </a:custGeom>
            <a:solidFill>
              <a:srgbClr val="D739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327" y="5185663"/>
              <a:ext cx="769620" cy="779780"/>
            </a:xfrm>
            <a:custGeom>
              <a:avLst/>
              <a:gdLst/>
              <a:ahLst/>
              <a:cxnLst/>
              <a:rect l="l" t="t" r="r" b="b"/>
              <a:pathLst>
                <a:path w="769619" h="779779">
                  <a:moveTo>
                    <a:pt x="472376" y="779678"/>
                  </a:moveTo>
                  <a:lnTo>
                    <a:pt x="427315" y="760974"/>
                  </a:lnTo>
                  <a:lnTo>
                    <a:pt x="383648" y="739786"/>
                  </a:lnTo>
                  <a:lnTo>
                    <a:pt x="341460" y="716198"/>
                  </a:lnTo>
                  <a:lnTo>
                    <a:pt x="300840" y="690294"/>
                  </a:lnTo>
                  <a:lnTo>
                    <a:pt x="261874" y="662160"/>
                  </a:lnTo>
                  <a:lnTo>
                    <a:pt x="224649" y="631878"/>
                  </a:lnTo>
                  <a:lnTo>
                    <a:pt x="189253" y="599533"/>
                  </a:lnTo>
                  <a:lnTo>
                    <a:pt x="155773" y="565210"/>
                  </a:lnTo>
                  <a:lnTo>
                    <a:pt x="124296" y="528994"/>
                  </a:lnTo>
                  <a:lnTo>
                    <a:pt x="94908" y="490967"/>
                  </a:lnTo>
                  <a:lnTo>
                    <a:pt x="67698" y="451216"/>
                  </a:lnTo>
                  <a:lnTo>
                    <a:pt x="42751" y="409823"/>
                  </a:lnTo>
                  <a:lnTo>
                    <a:pt x="20156" y="366874"/>
                  </a:lnTo>
                  <a:lnTo>
                    <a:pt x="0" y="322453"/>
                  </a:lnTo>
                  <a:lnTo>
                    <a:pt x="769620" y="0"/>
                  </a:lnTo>
                  <a:lnTo>
                    <a:pt x="472376" y="77967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587" y="4638928"/>
              <a:ext cx="834390" cy="869315"/>
            </a:xfrm>
            <a:custGeom>
              <a:avLst/>
              <a:gdLst/>
              <a:ahLst/>
              <a:cxnLst/>
              <a:rect l="l" t="t" r="r" b="b"/>
              <a:pathLst>
                <a:path w="834390" h="869314">
                  <a:moveTo>
                    <a:pt x="203970" y="0"/>
                  </a:moveTo>
                  <a:lnTo>
                    <a:pt x="172430" y="38626"/>
                  </a:lnTo>
                  <a:lnTo>
                    <a:pt x="143468" y="78743"/>
                  </a:lnTo>
                  <a:lnTo>
                    <a:pt x="117105" y="120228"/>
                  </a:lnTo>
                  <a:lnTo>
                    <a:pt x="93359" y="162957"/>
                  </a:lnTo>
                  <a:lnTo>
                    <a:pt x="72250" y="206807"/>
                  </a:lnTo>
                  <a:lnTo>
                    <a:pt x="53798" y="251654"/>
                  </a:lnTo>
                  <a:lnTo>
                    <a:pt x="38024" y="297374"/>
                  </a:lnTo>
                  <a:lnTo>
                    <a:pt x="24946" y="343845"/>
                  </a:lnTo>
                  <a:lnTo>
                    <a:pt x="14585" y="390941"/>
                  </a:lnTo>
                  <a:lnTo>
                    <a:pt x="6961" y="438541"/>
                  </a:lnTo>
                  <a:lnTo>
                    <a:pt x="2092" y="486520"/>
                  </a:lnTo>
                  <a:lnTo>
                    <a:pt x="0" y="534756"/>
                  </a:lnTo>
                  <a:lnTo>
                    <a:pt x="703" y="583123"/>
                  </a:lnTo>
                  <a:lnTo>
                    <a:pt x="4221" y="631499"/>
                  </a:lnTo>
                  <a:lnTo>
                    <a:pt x="10575" y="679760"/>
                  </a:lnTo>
                  <a:lnTo>
                    <a:pt x="19784" y="727783"/>
                  </a:lnTo>
                  <a:lnTo>
                    <a:pt x="31868" y="775445"/>
                  </a:lnTo>
                  <a:lnTo>
                    <a:pt x="46847" y="822621"/>
                  </a:lnTo>
                  <a:lnTo>
                    <a:pt x="64740" y="869188"/>
                  </a:lnTo>
                  <a:lnTo>
                    <a:pt x="834360" y="546735"/>
                  </a:lnTo>
                  <a:lnTo>
                    <a:pt x="203970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587" y="4638928"/>
              <a:ext cx="834390" cy="869315"/>
            </a:xfrm>
            <a:custGeom>
              <a:avLst/>
              <a:gdLst/>
              <a:ahLst/>
              <a:cxnLst/>
              <a:rect l="l" t="t" r="r" b="b"/>
              <a:pathLst>
                <a:path w="834390" h="869314">
                  <a:moveTo>
                    <a:pt x="64740" y="869188"/>
                  </a:moveTo>
                  <a:lnTo>
                    <a:pt x="46847" y="822621"/>
                  </a:lnTo>
                  <a:lnTo>
                    <a:pt x="31868" y="775445"/>
                  </a:lnTo>
                  <a:lnTo>
                    <a:pt x="19784" y="727783"/>
                  </a:lnTo>
                  <a:lnTo>
                    <a:pt x="10575" y="679760"/>
                  </a:lnTo>
                  <a:lnTo>
                    <a:pt x="4221" y="631499"/>
                  </a:lnTo>
                  <a:lnTo>
                    <a:pt x="703" y="583123"/>
                  </a:lnTo>
                  <a:lnTo>
                    <a:pt x="0" y="534756"/>
                  </a:lnTo>
                  <a:lnTo>
                    <a:pt x="2092" y="486520"/>
                  </a:lnTo>
                  <a:lnTo>
                    <a:pt x="6961" y="438541"/>
                  </a:lnTo>
                  <a:lnTo>
                    <a:pt x="14585" y="390941"/>
                  </a:lnTo>
                  <a:lnTo>
                    <a:pt x="24946" y="343845"/>
                  </a:lnTo>
                  <a:lnTo>
                    <a:pt x="38024" y="297374"/>
                  </a:lnTo>
                  <a:lnTo>
                    <a:pt x="53798" y="251654"/>
                  </a:lnTo>
                  <a:lnTo>
                    <a:pt x="72250" y="206807"/>
                  </a:lnTo>
                  <a:lnTo>
                    <a:pt x="93359" y="162957"/>
                  </a:lnTo>
                  <a:lnTo>
                    <a:pt x="117105" y="120228"/>
                  </a:lnTo>
                  <a:lnTo>
                    <a:pt x="143468" y="78743"/>
                  </a:lnTo>
                  <a:lnTo>
                    <a:pt x="172430" y="38626"/>
                  </a:lnTo>
                  <a:lnTo>
                    <a:pt x="203970" y="0"/>
                  </a:lnTo>
                  <a:lnTo>
                    <a:pt x="834360" y="546735"/>
                  </a:lnTo>
                  <a:lnTo>
                    <a:pt x="64740" y="86918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6557" y="4375784"/>
              <a:ext cx="630555" cy="810260"/>
            </a:xfrm>
            <a:custGeom>
              <a:avLst/>
              <a:gdLst/>
              <a:ahLst/>
              <a:cxnLst/>
              <a:rect l="l" t="t" r="r" b="b"/>
              <a:pathLst>
                <a:path w="630555" h="810260">
                  <a:moveTo>
                    <a:pt x="429475" y="0"/>
                  </a:moveTo>
                  <a:lnTo>
                    <a:pt x="379946" y="13920"/>
                  </a:lnTo>
                  <a:lnTo>
                    <a:pt x="331552" y="30792"/>
                  </a:lnTo>
                  <a:lnTo>
                    <a:pt x="284415" y="50542"/>
                  </a:lnTo>
                  <a:lnTo>
                    <a:pt x="238659" y="73095"/>
                  </a:lnTo>
                  <a:lnTo>
                    <a:pt x="194406" y="98377"/>
                  </a:lnTo>
                  <a:lnTo>
                    <a:pt x="151780" y="126315"/>
                  </a:lnTo>
                  <a:lnTo>
                    <a:pt x="110904" y="156834"/>
                  </a:lnTo>
                  <a:lnTo>
                    <a:pt x="71899" y="189861"/>
                  </a:lnTo>
                  <a:lnTo>
                    <a:pt x="34890" y="225323"/>
                  </a:lnTo>
                  <a:lnTo>
                    <a:pt x="0" y="263144"/>
                  </a:lnTo>
                  <a:lnTo>
                    <a:pt x="630389" y="809878"/>
                  </a:lnTo>
                  <a:lnTo>
                    <a:pt x="429475" y="0"/>
                  </a:lnTo>
                  <a:close/>
                </a:path>
              </a:pathLst>
            </a:custGeom>
            <a:solidFill>
              <a:srgbClr val="F78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557" y="4375784"/>
              <a:ext cx="630555" cy="810260"/>
            </a:xfrm>
            <a:custGeom>
              <a:avLst/>
              <a:gdLst/>
              <a:ahLst/>
              <a:cxnLst/>
              <a:rect l="l" t="t" r="r" b="b"/>
              <a:pathLst>
                <a:path w="630555" h="810260">
                  <a:moveTo>
                    <a:pt x="0" y="263144"/>
                  </a:moveTo>
                  <a:lnTo>
                    <a:pt x="34890" y="225323"/>
                  </a:lnTo>
                  <a:lnTo>
                    <a:pt x="71899" y="189861"/>
                  </a:lnTo>
                  <a:lnTo>
                    <a:pt x="110904" y="156834"/>
                  </a:lnTo>
                  <a:lnTo>
                    <a:pt x="151780" y="126315"/>
                  </a:lnTo>
                  <a:lnTo>
                    <a:pt x="194406" y="98377"/>
                  </a:lnTo>
                  <a:lnTo>
                    <a:pt x="238659" y="73095"/>
                  </a:lnTo>
                  <a:lnTo>
                    <a:pt x="284415" y="50542"/>
                  </a:lnTo>
                  <a:lnTo>
                    <a:pt x="331552" y="30792"/>
                  </a:lnTo>
                  <a:lnTo>
                    <a:pt x="379946" y="13920"/>
                  </a:lnTo>
                  <a:lnTo>
                    <a:pt x="429475" y="0"/>
                  </a:lnTo>
                  <a:lnTo>
                    <a:pt x="630389" y="809878"/>
                  </a:lnTo>
                  <a:lnTo>
                    <a:pt x="0" y="26314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6033" y="4351147"/>
              <a:ext cx="201295" cy="835025"/>
            </a:xfrm>
            <a:custGeom>
              <a:avLst/>
              <a:gdLst/>
              <a:ahLst/>
              <a:cxnLst/>
              <a:rect l="l" t="t" r="r" b="b"/>
              <a:pathLst>
                <a:path w="201294" h="835025">
                  <a:moveTo>
                    <a:pt x="200914" y="0"/>
                  </a:moveTo>
                  <a:lnTo>
                    <a:pt x="150197" y="1545"/>
                  </a:lnTo>
                  <a:lnTo>
                    <a:pt x="99714" y="6175"/>
                  </a:lnTo>
                  <a:lnTo>
                    <a:pt x="49602" y="13876"/>
                  </a:lnTo>
                  <a:lnTo>
                    <a:pt x="0" y="24637"/>
                  </a:lnTo>
                  <a:lnTo>
                    <a:pt x="200914" y="834516"/>
                  </a:lnTo>
                  <a:lnTo>
                    <a:pt x="200914" y="0"/>
                  </a:lnTo>
                  <a:close/>
                </a:path>
              </a:pathLst>
            </a:custGeom>
            <a:solidFill>
              <a:srgbClr val="F8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6033" y="4351147"/>
              <a:ext cx="201295" cy="835025"/>
            </a:xfrm>
            <a:custGeom>
              <a:avLst/>
              <a:gdLst/>
              <a:ahLst/>
              <a:cxnLst/>
              <a:rect l="l" t="t" r="r" b="b"/>
              <a:pathLst>
                <a:path w="201294" h="835025">
                  <a:moveTo>
                    <a:pt x="0" y="24637"/>
                  </a:moveTo>
                  <a:lnTo>
                    <a:pt x="49602" y="13876"/>
                  </a:lnTo>
                  <a:lnTo>
                    <a:pt x="99714" y="6175"/>
                  </a:lnTo>
                  <a:lnTo>
                    <a:pt x="150197" y="1545"/>
                  </a:lnTo>
                  <a:lnTo>
                    <a:pt x="200914" y="0"/>
                  </a:lnTo>
                  <a:lnTo>
                    <a:pt x="200914" y="834516"/>
                  </a:lnTo>
                  <a:lnTo>
                    <a:pt x="0" y="2463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6870" y="2486660"/>
            <a:ext cx="11666855" cy="294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5"/>
              </a:lnSpc>
            </a:pPr>
            <a:r>
              <a:rPr sz="1900" b="1" spc="-30" dirty="0">
                <a:latin typeface="Calibri"/>
                <a:cs typeface="Calibri"/>
              </a:rPr>
              <a:t>TO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REMAIN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RELEVANT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IN</a:t>
            </a:r>
            <a:r>
              <a:rPr sz="1900" b="1" spc="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THE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CURRENT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SCENARIO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30" dirty="0">
                <a:latin typeface="Calibri"/>
                <a:cs typeface="Calibri"/>
              </a:rPr>
              <a:t>BY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IMPROVING</a:t>
            </a:r>
            <a:r>
              <a:rPr sz="1900" b="1" spc="6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EXISTING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30" dirty="0">
                <a:latin typeface="Calibri"/>
                <a:cs typeface="Calibri"/>
              </a:rPr>
              <a:t>FEATURES</a:t>
            </a:r>
            <a:r>
              <a:rPr sz="1900" b="1" spc="2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AND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ADDING</a:t>
            </a:r>
            <a:r>
              <a:rPr sz="1900" b="1" spc="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NEW</a:t>
            </a:r>
            <a:r>
              <a:rPr sz="1900" b="1" spc="20" dirty="0">
                <a:latin typeface="Calibri"/>
                <a:cs typeface="Calibri"/>
              </a:rPr>
              <a:t> </a:t>
            </a:r>
            <a:r>
              <a:rPr sz="1900" b="1" spc="-30" dirty="0">
                <a:latin typeface="Calibri"/>
                <a:cs typeface="Calibri"/>
              </a:rPr>
              <a:t>FEATURES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8175" y="5035296"/>
            <a:ext cx="609600" cy="460375"/>
          </a:xfrm>
          <a:prstGeom prst="rect">
            <a:avLst/>
          </a:prstGeom>
          <a:solidFill>
            <a:srgbClr val="EE5250"/>
          </a:solidFill>
          <a:ln w="9525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840"/>
              </a:spcBef>
            </a:pPr>
            <a:r>
              <a:rPr sz="1500" spc="-5" dirty="0">
                <a:latin typeface="Calibri"/>
                <a:cs typeface="Calibri"/>
              </a:rPr>
              <a:t>56%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0148" y="5516981"/>
            <a:ext cx="290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13%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097" y="4983226"/>
            <a:ext cx="290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17%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448" y="4526026"/>
            <a:ext cx="290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10%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8029" y="4316348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4%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43708" y="4462653"/>
            <a:ext cx="102870" cy="102870"/>
            <a:chOff x="2243708" y="4462653"/>
            <a:chExt cx="102870" cy="102870"/>
          </a:xfrm>
        </p:grpSpPr>
        <p:sp>
          <p:nvSpPr>
            <p:cNvPr id="26" name="object 26"/>
            <p:cNvSpPr/>
            <p:nvPr/>
          </p:nvSpPr>
          <p:spPr>
            <a:xfrm>
              <a:off x="2253233" y="4472178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83819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83819" y="83820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B82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53233" y="4472178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0" y="83820"/>
                  </a:moveTo>
                  <a:lnTo>
                    <a:pt x="83819" y="83820"/>
                  </a:lnTo>
                  <a:lnTo>
                    <a:pt x="8381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61438" y="4393819"/>
            <a:ext cx="1365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Online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Ticket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Booking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53233" y="4830317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19" h="82550">
                <a:moveTo>
                  <a:pt x="83819" y="0"/>
                </a:moveTo>
                <a:lnTo>
                  <a:pt x="0" y="0"/>
                </a:lnTo>
                <a:lnTo>
                  <a:pt x="0" y="82295"/>
                </a:lnTo>
                <a:lnTo>
                  <a:pt x="83819" y="82295"/>
                </a:lnTo>
                <a:lnTo>
                  <a:pt x="83819" y="0"/>
                </a:lnTo>
                <a:close/>
              </a:path>
            </a:pathLst>
          </a:custGeom>
          <a:solidFill>
            <a:srgbClr val="D73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61438" y="4751323"/>
            <a:ext cx="1297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Ground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Ticketing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53233" y="5186934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20"/>
                </a:lnTo>
                <a:lnTo>
                  <a:pt x="83819" y="83820"/>
                </a:lnTo>
                <a:lnTo>
                  <a:pt x="83819" y="0"/>
                </a:lnTo>
                <a:close/>
              </a:path>
            </a:pathLst>
          </a:custGeom>
          <a:solidFill>
            <a:srgbClr val="F443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61438" y="5108828"/>
            <a:ext cx="710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Liv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53233" y="554507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20">
                <a:moveTo>
                  <a:pt x="83819" y="0"/>
                </a:moveTo>
                <a:lnTo>
                  <a:pt x="0" y="0"/>
                </a:lnTo>
                <a:lnTo>
                  <a:pt x="0" y="83819"/>
                </a:lnTo>
                <a:lnTo>
                  <a:pt x="83819" y="83819"/>
                </a:lnTo>
                <a:lnTo>
                  <a:pt x="83819" y="0"/>
                </a:lnTo>
                <a:close/>
              </a:path>
            </a:pathLst>
          </a:custGeom>
          <a:solidFill>
            <a:srgbClr val="F78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361438" y="5466079"/>
            <a:ext cx="16605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Turnkey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Ticketing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Solution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53233" y="5903214"/>
            <a:ext cx="83820" cy="82550"/>
          </a:xfrm>
          <a:custGeom>
            <a:avLst/>
            <a:gdLst/>
            <a:ahLst/>
            <a:cxnLst/>
            <a:rect l="l" t="t" r="r" b="b"/>
            <a:pathLst>
              <a:path w="83819" h="82550">
                <a:moveTo>
                  <a:pt x="83819" y="0"/>
                </a:moveTo>
                <a:lnTo>
                  <a:pt x="0" y="0"/>
                </a:lnTo>
                <a:lnTo>
                  <a:pt x="0" y="82296"/>
                </a:lnTo>
                <a:lnTo>
                  <a:pt x="83819" y="82296"/>
                </a:lnTo>
                <a:lnTo>
                  <a:pt x="83819" y="0"/>
                </a:lnTo>
                <a:close/>
              </a:path>
            </a:pathLst>
          </a:custGeom>
          <a:solidFill>
            <a:srgbClr val="F8B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61438" y="5824220"/>
            <a:ext cx="1062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Ads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Marketing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13503" y="4504944"/>
            <a:ext cx="3133725" cy="1594485"/>
          </a:xfrm>
          <a:prstGeom prst="rect">
            <a:avLst/>
          </a:prstGeom>
          <a:ln w="12700">
            <a:solidFill>
              <a:srgbClr val="851111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solidFill>
                  <a:srgbClr val="B71C1C"/>
                </a:solidFill>
                <a:latin typeface="Calibri"/>
                <a:cs typeface="Calibri"/>
              </a:rPr>
              <a:t>12</a:t>
            </a:r>
            <a:r>
              <a:rPr sz="2000" b="1" spc="-5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71C1C"/>
                </a:solidFill>
                <a:latin typeface="Calibri"/>
                <a:cs typeface="Calibri"/>
              </a:rPr>
              <a:t>Million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spc="-15" dirty="0">
                <a:latin typeface="Calibri"/>
                <a:cs typeface="Calibri"/>
              </a:rPr>
              <a:t>Tickets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</a:t>
            </a:r>
            <a:r>
              <a:rPr sz="1800" spc="-5" dirty="0">
                <a:latin typeface="Calibri"/>
                <a:cs typeface="Calibri"/>
              </a:rPr>
              <a:t> Month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B71C1C"/>
                </a:solidFill>
                <a:latin typeface="Calibri"/>
                <a:cs typeface="Calibri"/>
              </a:rPr>
              <a:t>30</a:t>
            </a:r>
            <a:r>
              <a:rPr sz="2000" b="1" spc="-5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B71C1C"/>
                </a:solidFill>
                <a:latin typeface="Calibri"/>
                <a:cs typeface="Calibri"/>
              </a:rPr>
              <a:t>Million</a:t>
            </a:r>
            <a:endParaRPr sz="20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Active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</a:t>
            </a:r>
            <a:r>
              <a:rPr sz="1800" spc="-5" dirty="0">
                <a:latin typeface="Calibri"/>
                <a:cs typeface="Calibri"/>
              </a:rPr>
              <a:t> Month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9619" y="4747767"/>
            <a:ext cx="2089911" cy="145444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835645" y="4273955"/>
            <a:ext cx="4105275" cy="15113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969"/>
              </a:spcBef>
            </a:pPr>
            <a:r>
              <a:rPr sz="1800" b="1" spc="-15" dirty="0">
                <a:latin typeface="Calibri"/>
                <a:cs typeface="Calibri"/>
              </a:rPr>
              <a:t>Market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Share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Online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Ticketing</a:t>
            </a:r>
            <a:endParaRPr sz="1800">
              <a:latin typeface="Calibri"/>
              <a:cs typeface="Calibri"/>
            </a:endParaRPr>
          </a:p>
          <a:p>
            <a:pPr marL="2867025">
              <a:lnSpc>
                <a:spcPts val="1910"/>
              </a:lnSpc>
              <a:spcBef>
                <a:spcPts val="770"/>
              </a:spcBef>
            </a:pPr>
            <a:r>
              <a:rPr sz="1600" spc="-5" dirty="0">
                <a:latin typeface="Calibri"/>
                <a:cs typeface="Calibri"/>
              </a:rPr>
              <a:t>Book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My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</a:t>
            </a:r>
            <a:endParaRPr sz="1600">
              <a:latin typeface="Calibri"/>
              <a:cs typeface="Calibri"/>
            </a:endParaRPr>
          </a:p>
          <a:p>
            <a:pPr marL="2867025">
              <a:lnSpc>
                <a:spcPts val="2039"/>
              </a:lnSpc>
            </a:pPr>
            <a:r>
              <a:rPr sz="1800" b="1" spc="-5" dirty="0">
                <a:latin typeface="Calibri"/>
                <a:cs typeface="Calibri"/>
              </a:rPr>
              <a:t>75%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795"/>
              </a:lnSpc>
            </a:pPr>
            <a:r>
              <a:rPr sz="1600" spc="-15" dirty="0">
                <a:latin typeface="Calibri"/>
                <a:cs typeface="Calibri"/>
              </a:rPr>
              <a:t>Paytm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latin typeface="Calibri"/>
                <a:cs typeface="Calibri"/>
              </a:rPr>
              <a:t>~25%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4868" y="3505276"/>
            <a:ext cx="5335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Calibri"/>
                <a:cs typeface="Calibri"/>
              </a:rPr>
              <a:t>Target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Segment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-10" dirty="0">
                <a:latin typeface="Calibri"/>
                <a:cs typeface="Calibri"/>
              </a:rPr>
              <a:t> Pre-Covid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Market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8110" y="3946397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29582" y="0"/>
                </a:lnTo>
              </a:path>
            </a:pathLst>
          </a:custGeom>
          <a:ln w="38100">
            <a:solidFill>
              <a:srgbClr val="D717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56" y="128092"/>
            <a:ext cx="1692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User</a:t>
            </a:r>
            <a:r>
              <a:rPr sz="2400" spc="-95" dirty="0"/>
              <a:t> </a:t>
            </a:r>
            <a:r>
              <a:rPr sz="2400" spc="-10" dirty="0"/>
              <a:t>Persona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7056" y="542544"/>
            <a:ext cx="10537190" cy="1123315"/>
            <a:chOff x="67056" y="542544"/>
            <a:chExt cx="10537190" cy="1123315"/>
          </a:xfrm>
        </p:grpSpPr>
        <p:sp>
          <p:nvSpPr>
            <p:cNvPr id="4" name="object 4"/>
            <p:cNvSpPr/>
            <p:nvPr/>
          </p:nvSpPr>
          <p:spPr>
            <a:xfrm>
              <a:off x="86106" y="561594"/>
              <a:ext cx="4530090" cy="0"/>
            </a:xfrm>
            <a:custGeom>
              <a:avLst/>
              <a:gdLst/>
              <a:ahLst/>
              <a:cxnLst/>
              <a:rect l="l" t="t" r="r" b="b"/>
              <a:pathLst>
                <a:path w="4530090">
                  <a:moveTo>
                    <a:pt x="0" y="0"/>
                  </a:moveTo>
                  <a:lnTo>
                    <a:pt x="4529582" y="0"/>
                  </a:lnTo>
                </a:path>
              </a:pathLst>
            </a:custGeom>
            <a:ln w="38100">
              <a:solidFill>
                <a:srgbClr val="D717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122" y="886968"/>
              <a:ext cx="697546" cy="743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4887" y="920496"/>
              <a:ext cx="598028" cy="7452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7100" y="896168"/>
              <a:ext cx="726835" cy="72683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54832" y="2236469"/>
            <a:ext cx="624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gaming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889" y="1748789"/>
            <a:ext cx="252920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B71C1C"/>
                </a:solidFill>
                <a:latin typeface="Calibri"/>
                <a:cs typeface="Calibri"/>
              </a:rPr>
              <a:t>Abhijit,</a:t>
            </a:r>
            <a:r>
              <a:rPr sz="1600" b="1" spc="-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B71C1C"/>
                </a:solidFill>
                <a:latin typeface="Calibri"/>
                <a:cs typeface="Calibri"/>
              </a:rPr>
              <a:t>24,</a:t>
            </a:r>
            <a:r>
              <a:rPr sz="1600" b="1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B71C1C"/>
                </a:solidFill>
                <a:latin typeface="Calibri"/>
                <a:cs typeface="Calibri"/>
              </a:rPr>
              <a:t>Mumbai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Sports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video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games buff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1062355" algn="l"/>
                <a:tab pos="1717675" algn="l"/>
                <a:tab pos="2001520" algn="l"/>
              </a:tabLst>
            </a:pPr>
            <a:r>
              <a:rPr sz="1600" spc="-30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ol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w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p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ts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on</a:t>
            </a:r>
            <a:r>
              <a:rPr sz="1600" spc="-5" dirty="0">
                <a:latin typeface="Calibri"/>
                <a:cs typeface="Calibri"/>
              </a:rPr>
              <a:t>li</a:t>
            </a:r>
            <a:r>
              <a:rPr sz="1600" spc="-10" dirty="0">
                <a:latin typeface="Calibri"/>
                <a:cs typeface="Calibri"/>
              </a:rPr>
              <a:t>ne  communities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889" y="2724404"/>
            <a:ext cx="32689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Buy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passes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almost</a:t>
            </a:r>
            <a:r>
              <a:rPr sz="1600" spc="1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every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sports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event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9189" y="1743913"/>
            <a:ext cx="36220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115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B71C1C"/>
                </a:solidFill>
                <a:latin typeface="Calibri"/>
                <a:cs typeface="Calibri"/>
              </a:rPr>
              <a:t>Munmun,</a:t>
            </a:r>
            <a:r>
              <a:rPr sz="1600" b="1" spc="3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B71C1C"/>
                </a:solidFill>
                <a:latin typeface="Calibri"/>
                <a:cs typeface="Calibri"/>
              </a:rPr>
              <a:t>28,</a:t>
            </a:r>
            <a:r>
              <a:rPr sz="1600" b="1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B71C1C"/>
                </a:solidFill>
                <a:latin typeface="Calibri"/>
                <a:cs typeface="Calibri"/>
              </a:rPr>
              <a:t>Bangalore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20" dirty="0">
                <a:latin typeface="Calibri"/>
                <a:cs typeface="Calibri"/>
              </a:rPr>
              <a:t>Wants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try </a:t>
            </a:r>
            <a:r>
              <a:rPr sz="1600" spc="-10" dirty="0">
                <a:latin typeface="Calibri"/>
                <a:cs typeface="Calibri"/>
              </a:rPr>
              <a:t>out </a:t>
            </a:r>
            <a:r>
              <a:rPr sz="1600" spc="-15" dirty="0">
                <a:latin typeface="Calibri"/>
                <a:cs typeface="Calibri"/>
              </a:rPr>
              <a:t>different </a:t>
            </a:r>
            <a:r>
              <a:rPr sz="1600" spc="-5" dirty="0">
                <a:latin typeface="Calibri"/>
                <a:cs typeface="Calibri"/>
              </a:rPr>
              <a:t>hobbies, </a:t>
            </a:r>
            <a:r>
              <a:rPr sz="1600" spc="-10" dirty="0">
                <a:latin typeface="Calibri"/>
                <a:cs typeface="Calibri"/>
              </a:rPr>
              <a:t>self </a:t>
            </a:r>
            <a:r>
              <a:rPr sz="1600" spc="-5" dirty="0">
                <a:latin typeface="Calibri"/>
                <a:cs typeface="Calibri"/>
              </a:rPr>
              <a:t> teaches </a:t>
            </a:r>
            <a:r>
              <a:rPr sz="1600" spc="-15" dirty="0">
                <a:latin typeface="Calibri"/>
                <a:cs typeface="Calibri"/>
              </a:rPr>
              <a:t>herself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try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perfect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Searches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10" dirty="0">
                <a:latin typeface="Calibri"/>
                <a:cs typeface="Calibri"/>
              </a:rPr>
              <a:t>avenues to </a:t>
            </a:r>
            <a:r>
              <a:rPr sz="1600" spc="-5" dirty="0">
                <a:latin typeface="Calibri"/>
                <a:cs typeface="Calibri"/>
              </a:rPr>
              <a:t>seek </a:t>
            </a:r>
            <a:r>
              <a:rPr sz="1600" spc="-10" dirty="0">
                <a:latin typeface="Calibri"/>
                <a:cs typeface="Calibri"/>
              </a:rPr>
              <a:t>assistance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10" dirty="0">
                <a:latin typeface="Calibri"/>
                <a:cs typeface="Calibri"/>
              </a:rPr>
              <a:t>tutors </a:t>
            </a:r>
            <a:r>
              <a:rPr sz="1600" spc="-5" dirty="0">
                <a:latin typeface="Calibri"/>
                <a:cs typeface="Calibri"/>
              </a:rPr>
              <a:t>from the </a:t>
            </a:r>
            <a:r>
              <a:rPr sz="1600" spc="-15" dirty="0">
                <a:latin typeface="Calibri"/>
                <a:cs typeface="Calibri"/>
              </a:rPr>
              <a:t>comfort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dirty="0">
                <a:latin typeface="Calibri"/>
                <a:cs typeface="Calibri"/>
              </a:rPr>
              <a:t>home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hobbies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25433" y="1680413"/>
            <a:ext cx="363220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5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B71C1C"/>
                </a:solidFill>
                <a:latin typeface="Calibri"/>
                <a:cs typeface="Calibri"/>
              </a:rPr>
              <a:t>Raunaq, </a:t>
            </a:r>
            <a:r>
              <a:rPr sz="1600" b="1" spc="-10" dirty="0">
                <a:solidFill>
                  <a:srgbClr val="B71C1C"/>
                </a:solidFill>
                <a:latin typeface="Calibri"/>
                <a:cs typeface="Calibri"/>
              </a:rPr>
              <a:t>35,</a:t>
            </a:r>
            <a:r>
              <a:rPr sz="1600" b="1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B71C1C"/>
                </a:solidFill>
                <a:latin typeface="Calibri"/>
                <a:cs typeface="Calibri"/>
              </a:rPr>
              <a:t>Delhi</a:t>
            </a:r>
            <a:endParaRPr sz="16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Movie and TV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fanatic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Loves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interact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spc="-10" dirty="0">
                <a:latin typeface="Calibri"/>
                <a:cs typeface="Calibri"/>
              </a:rPr>
              <a:t>fellow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followers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communities,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conversations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social</a:t>
            </a:r>
            <a:r>
              <a:rPr sz="1600" spc="-5" dirty="0">
                <a:latin typeface="Calibri"/>
                <a:cs typeface="Calibri"/>
              </a:rPr>
              <a:t> media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15" dirty="0">
                <a:latin typeface="Calibri"/>
                <a:cs typeface="Calibri"/>
              </a:rPr>
              <a:t>Makes</a:t>
            </a:r>
            <a:r>
              <a:rPr sz="1600" spc="-10" dirty="0">
                <a:latin typeface="Calibri"/>
                <a:cs typeface="Calibri"/>
              </a:rPr>
              <a:t> sure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watches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day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 </a:t>
            </a:r>
            <a:r>
              <a:rPr sz="1600" spc="-10" dirty="0">
                <a:latin typeface="Calibri"/>
                <a:cs typeface="Calibri"/>
              </a:rPr>
              <a:t> show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releases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351" y="3637915"/>
            <a:ext cx="167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User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Journey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6586" y="4069841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29582" y="0"/>
                </a:lnTo>
              </a:path>
            </a:pathLst>
          </a:custGeom>
          <a:ln w="38100">
            <a:solidFill>
              <a:srgbClr val="D717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1269" y="4768341"/>
            <a:ext cx="1184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Opens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6401" y="4506214"/>
            <a:ext cx="3104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1512570" algn="l"/>
                <a:tab pos="1995170" algn="l"/>
                <a:tab pos="2778760" algn="l"/>
              </a:tabLst>
            </a:pPr>
            <a:r>
              <a:rPr sz="2000" b="1" dirty="0">
                <a:latin typeface="Calibri"/>
                <a:cs typeface="Calibri"/>
              </a:rPr>
              <a:t>Sea</a:t>
            </a:r>
            <a:r>
              <a:rPr sz="2000" b="1" spc="-3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	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or	the	</a:t>
            </a:r>
            <a:r>
              <a:rPr sz="2000" b="1" spc="-15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ovie	</a:t>
            </a:r>
            <a:r>
              <a:rPr sz="2000" b="1" spc="-1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6401" y="4811395"/>
            <a:ext cx="3106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240" algn="l"/>
                <a:tab pos="1771650" algn="l"/>
                <a:tab pos="2790825" algn="l"/>
              </a:tabLst>
            </a:pP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20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ses	</a:t>
            </a:r>
            <a:r>
              <a:rPr sz="2000" b="1" spc="-1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he	secti</a:t>
            </a:r>
            <a:r>
              <a:rPr sz="2000" b="1" spc="-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n	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6401" y="5116195"/>
            <a:ext cx="19799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ts</a:t>
            </a:r>
            <a:r>
              <a:rPr sz="2000" b="1" spc="5" dirty="0">
                <a:latin typeface="Calibri"/>
                <a:cs typeface="Calibri"/>
              </a:rPr>
              <a:t>/</a:t>
            </a:r>
            <a:r>
              <a:rPr sz="2000" b="1" spc="-20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2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82309" y="4717160"/>
            <a:ext cx="2265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Click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Buy/Register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19386" y="4624832"/>
            <a:ext cx="269113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Checks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any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applicable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offers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checksout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589277" y="4696714"/>
            <a:ext cx="7661909" cy="461009"/>
            <a:chOff x="1589277" y="4696714"/>
            <a:chExt cx="7661909" cy="461009"/>
          </a:xfrm>
        </p:grpSpPr>
        <p:sp>
          <p:nvSpPr>
            <p:cNvPr id="22" name="object 22"/>
            <p:cNvSpPr/>
            <p:nvPr/>
          </p:nvSpPr>
          <p:spPr>
            <a:xfrm>
              <a:off x="1595627" y="4750308"/>
              <a:ext cx="624840" cy="401320"/>
            </a:xfrm>
            <a:custGeom>
              <a:avLst/>
              <a:gdLst/>
              <a:ahLst/>
              <a:cxnLst/>
              <a:rect l="l" t="t" r="r" b="b"/>
              <a:pathLst>
                <a:path w="624839" h="401320">
                  <a:moveTo>
                    <a:pt x="424434" y="0"/>
                  </a:moveTo>
                  <a:lnTo>
                    <a:pt x="424434" y="100203"/>
                  </a:lnTo>
                  <a:lnTo>
                    <a:pt x="0" y="100203"/>
                  </a:lnTo>
                  <a:lnTo>
                    <a:pt x="0" y="300609"/>
                  </a:lnTo>
                  <a:lnTo>
                    <a:pt x="424434" y="300609"/>
                  </a:lnTo>
                  <a:lnTo>
                    <a:pt x="424434" y="400812"/>
                  </a:lnTo>
                  <a:lnTo>
                    <a:pt x="624840" y="200406"/>
                  </a:lnTo>
                  <a:lnTo>
                    <a:pt x="424434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5627" y="4750308"/>
              <a:ext cx="624840" cy="401320"/>
            </a:xfrm>
            <a:custGeom>
              <a:avLst/>
              <a:gdLst/>
              <a:ahLst/>
              <a:cxnLst/>
              <a:rect l="l" t="t" r="r" b="b"/>
              <a:pathLst>
                <a:path w="624839" h="401320">
                  <a:moveTo>
                    <a:pt x="0" y="100203"/>
                  </a:moveTo>
                  <a:lnTo>
                    <a:pt x="424434" y="100203"/>
                  </a:lnTo>
                  <a:lnTo>
                    <a:pt x="424434" y="0"/>
                  </a:lnTo>
                  <a:lnTo>
                    <a:pt x="624840" y="200406"/>
                  </a:lnTo>
                  <a:lnTo>
                    <a:pt x="424434" y="400812"/>
                  </a:lnTo>
                  <a:lnTo>
                    <a:pt x="424434" y="300609"/>
                  </a:lnTo>
                  <a:lnTo>
                    <a:pt x="0" y="300609"/>
                  </a:lnTo>
                  <a:lnTo>
                    <a:pt x="0" y="1002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3560" y="4732020"/>
              <a:ext cx="624840" cy="401320"/>
            </a:xfrm>
            <a:custGeom>
              <a:avLst/>
              <a:gdLst/>
              <a:ahLst/>
              <a:cxnLst/>
              <a:rect l="l" t="t" r="r" b="b"/>
              <a:pathLst>
                <a:path w="624839" h="401320">
                  <a:moveTo>
                    <a:pt x="424434" y="0"/>
                  </a:moveTo>
                  <a:lnTo>
                    <a:pt x="424434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424434" y="300608"/>
                  </a:lnTo>
                  <a:lnTo>
                    <a:pt x="424434" y="400811"/>
                  </a:lnTo>
                  <a:lnTo>
                    <a:pt x="624839" y="200405"/>
                  </a:lnTo>
                  <a:lnTo>
                    <a:pt x="424434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23560" y="4732020"/>
              <a:ext cx="624840" cy="401320"/>
            </a:xfrm>
            <a:custGeom>
              <a:avLst/>
              <a:gdLst/>
              <a:ahLst/>
              <a:cxnLst/>
              <a:rect l="l" t="t" r="r" b="b"/>
              <a:pathLst>
                <a:path w="624839" h="401320">
                  <a:moveTo>
                    <a:pt x="0" y="100202"/>
                  </a:moveTo>
                  <a:lnTo>
                    <a:pt x="424434" y="100202"/>
                  </a:lnTo>
                  <a:lnTo>
                    <a:pt x="424434" y="0"/>
                  </a:lnTo>
                  <a:lnTo>
                    <a:pt x="624839" y="200405"/>
                  </a:lnTo>
                  <a:lnTo>
                    <a:pt x="424434" y="400811"/>
                  </a:lnTo>
                  <a:lnTo>
                    <a:pt x="424434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21268" y="4703064"/>
              <a:ext cx="623570" cy="399415"/>
            </a:xfrm>
            <a:custGeom>
              <a:avLst/>
              <a:gdLst/>
              <a:ahLst/>
              <a:cxnLst/>
              <a:rect l="l" t="t" r="r" b="b"/>
              <a:pathLst>
                <a:path w="623570" h="399414">
                  <a:moveTo>
                    <a:pt x="423672" y="0"/>
                  </a:moveTo>
                  <a:lnTo>
                    <a:pt x="423672" y="99822"/>
                  </a:lnTo>
                  <a:lnTo>
                    <a:pt x="0" y="99822"/>
                  </a:lnTo>
                  <a:lnTo>
                    <a:pt x="0" y="299466"/>
                  </a:lnTo>
                  <a:lnTo>
                    <a:pt x="423672" y="299466"/>
                  </a:lnTo>
                  <a:lnTo>
                    <a:pt x="423672" y="399288"/>
                  </a:lnTo>
                  <a:lnTo>
                    <a:pt x="623315" y="199644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F443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21268" y="4703064"/>
              <a:ext cx="623570" cy="399415"/>
            </a:xfrm>
            <a:custGeom>
              <a:avLst/>
              <a:gdLst/>
              <a:ahLst/>
              <a:cxnLst/>
              <a:rect l="l" t="t" r="r" b="b"/>
              <a:pathLst>
                <a:path w="623570" h="399414">
                  <a:moveTo>
                    <a:pt x="0" y="99822"/>
                  </a:moveTo>
                  <a:lnTo>
                    <a:pt x="423672" y="99822"/>
                  </a:lnTo>
                  <a:lnTo>
                    <a:pt x="423672" y="0"/>
                  </a:lnTo>
                  <a:lnTo>
                    <a:pt x="623315" y="199644"/>
                  </a:lnTo>
                  <a:lnTo>
                    <a:pt x="423672" y="399288"/>
                  </a:lnTo>
                  <a:lnTo>
                    <a:pt x="423672" y="299466"/>
                  </a:lnTo>
                  <a:lnTo>
                    <a:pt x="0" y="299466"/>
                  </a:lnTo>
                  <a:lnTo>
                    <a:pt x="0" y="9982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56" y="128092"/>
            <a:ext cx="6365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Improved</a:t>
            </a:r>
            <a:r>
              <a:rPr sz="2400" spc="-30" dirty="0"/>
              <a:t> </a:t>
            </a:r>
            <a:r>
              <a:rPr sz="2400" spc="-15" dirty="0"/>
              <a:t>Feature</a:t>
            </a:r>
            <a:r>
              <a:rPr sz="2400" spc="-10" dirty="0"/>
              <a:t> </a:t>
            </a:r>
            <a:r>
              <a:rPr sz="2400" dirty="0"/>
              <a:t>1</a:t>
            </a:r>
            <a:r>
              <a:rPr sz="2400" spc="-10" dirty="0"/>
              <a:t> </a:t>
            </a:r>
            <a:r>
              <a:rPr sz="2400" dirty="0"/>
              <a:t>–</a:t>
            </a:r>
            <a:r>
              <a:rPr sz="2400" spc="-10" dirty="0"/>
              <a:t> Partnership</a:t>
            </a:r>
            <a:r>
              <a:rPr sz="2400" spc="-5" dirty="0"/>
              <a:t> with </a:t>
            </a:r>
            <a:r>
              <a:rPr sz="2400" spc="-10" dirty="0"/>
              <a:t>Influencers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557898" y="154812"/>
            <a:ext cx="3565525" cy="3721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770"/>
              </a:lnSpc>
            </a:pPr>
            <a:r>
              <a:rPr sz="2400" b="1" spc="-10" dirty="0">
                <a:latin typeface="Calibri"/>
                <a:cs typeface="Calibri"/>
              </a:rPr>
              <a:t>(HIGHEST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VALUE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SOLUTION)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056" y="542544"/>
            <a:ext cx="4568190" cy="6010910"/>
            <a:chOff x="67056" y="542544"/>
            <a:chExt cx="4568190" cy="6010910"/>
          </a:xfrm>
        </p:grpSpPr>
        <p:sp>
          <p:nvSpPr>
            <p:cNvPr id="5" name="object 5"/>
            <p:cNvSpPr/>
            <p:nvPr/>
          </p:nvSpPr>
          <p:spPr>
            <a:xfrm>
              <a:off x="86106" y="561594"/>
              <a:ext cx="4530090" cy="0"/>
            </a:xfrm>
            <a:custGeom>
              <a:avLst/>
              <a:gdLst/>
              <a:ahLst/>
              <a:cxnLst/>
              <a:rect l="l" t="t" r="r" b="b"/>
              <a:pathLst>
                <a:path w="4530090">
                  <a:moveTo>
                    <a:pt x="0" y="0"/>
                  </a:moveTo>
                  <a:lnTo>
                    <a:pt x="4529582" y="0"/>
                  </a:lnTo>
                </a:path>
              </a:pathLst>
            </a:custGeom>
            <a:ln w="38100">
              <a:solidFill>
                <a:srgbClr val="D717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35" y="888492"/>
              <a:ext cx="3717290" cy="5659120"/>
            </a:xfrm>
            <a:custGeom>
              <a:avLst/>
              <a:gdLst/>
              <a:ahLst/>
              <a:cxnLst/>
              <a:rect l="l" t="t" r="r" b="b"/>
              <a:pathLst>
                <a:path w="3717290" h="5659120">
                  <a:moveTo>
                    <a:pt x="0" y="5658612"/>
                  </a:moveTo>
                  <a:lnTo>
                    <a:pt x="3717036" y="5658612"/>
                  </a:lnTo>
                  <a:lnTo>
                    <a:pt x="3717036" y="0"/>
                  </a:lnTo>
                  <a:lnTo>
                    <a:pt x="0" y="0"/>
                  </a:lnTo>
                  <a:lnTo>
                    <a:pt x="0" y="5658612"/>
                  </a:lnTo>
                  <a:close/>
                </a:path>
              </a:pathLst>
            </a:custGeom>
            <a:ln w="12700">
              <a:solidFill>
                <a:srgbClr val="8511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9171" y="1063878"/>
            <a:ext cx="242760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1828800" algn="l"/>
                <a:tab pos="2252345" algn="l"/>
              </a:tabLst>
            </a:pP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Feature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Description </a:t>
            </a:r>
            <a:r>
              <a:rPr sz="1500" b="1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Partnerships	</a:t>
            </a:r>
            <a:r>
              <a:rPr sz="1500" spc="-5" dirty="0">
                <a:latin typeface="Calibri"/>
                <a:cs typeface="Calibri"/>
              </a:rPr>
              <a:t>with </a:t>
            </a:r>
            <a:r>
              <a:rPr sz="1500" dirty="0">
                <a:latin typeface="Calibri"/>
                <a:cs typeface="Calibri"/>
              </a:rPr>
              <a:t> I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fl</a:t>
            </a:r>
            <a:r>
              <a:rPr sz="1500" dirty="0">
                <a:latin typeface="Calibri"/>
                <a:cs typeface="Calibri"/>
              </a:rPr>
              <a:t>uence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s/Cele</a:t>
            </a:r>
            <a:r>
              <a:rPr sz="1500" dirty="0">
                <a:latin typeface="Calibri"/>
                <a:cs typeface="Calibri"/>
              </a:rPr>
              <a:t>br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ties		</a:t>
            </a:r>
            <a:r>
              <a:rPr sz="1500" spc="-15" dirty="0">
                <a:latin typeface="Calibri"/>
                <a:cs typeface="Calibri"/>
              </a:rPr>
              <a:t>to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0315" y="1292174"/>
            <a:ext cx="6381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Macro</a:t>
            </a:r>
            <a:endParaRPr sz="15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500" spc="-15" dirty="0">
                <a:latin typeface="Calibri"/>
                <a:cs typeface="Calibri"/>
              </a:rPr>
              <a:t>co</a:t>
            </a:r>
            <a:r>
              <a:rPr sz="1500" dirty="0">
                <a:latin typeface="Calibri"/>
                <a:cs typeface="Calibri"/>
              </a:rPr>
              <a:t>nduct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workshops,</a:t>
            </a:r>
            <a:r>
              <a:rPr spc="-20" dirty="0"/>
              <a:t> </a:t>
            </a:r>
            <a:r>
              <a:rPr spc="-10" dirty="0"/>
              <a:t>exclusively</a:t>
            </a:r>
            <a:r>
              <a:rPr spc="3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-5" dirty="0"/>
              <a:t>BookMyShow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/>
          </a:p>
          <a:p>
            <a:pPr>
              <a:lnSpc>
                <a:spcPct val="100000"/>
              </a:lnSpc>
            </a:pPr>
            <a:r>
              <a:rPr b="1" spc="-5" dirty="0">
                <a:solidFill>
                  <a:srgbClr val="B71C1C"/>
                </a:solidFill>
                <a:latin typeface="Calibri"/>
                <a:cs typeface="Calibri"/>
              </a:rPr>
              <a:t>Insights</a:t>
            </a:r>
          </a:p>
          <a:p>
            <a:pPr>
              <a:lnSpc>
                <a:spcPct val="100000"/>
              </a:lnSpc>
              <a:tabLst>
                <a:tab pos="441325" algn="l"/>
                <a:tab pos="1060450" algn="l"/>
                <a:tab pos="1444625" algn="l"/>
                <a:tab pos="1953895" algn="l"/>
                <a:tab pos="2672715" algn="l"/>
                <a:tab pos="3334385" algn="l"/>
              </a:tabLst>
            </a:pPr>
            <a:r>
              <a:rPr u="sng" spc="-3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F</a:t>
            </a:r>
            <a:r>
              <a:rPr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o</a:t>
            </a:r>
            <a:r>
              <a:rPr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r	</a:t>
            </a:r>
            <a:r>
              <a:rPr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e</a:t>
            </a:r>
            <a:r>
              <a:rPr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v</a:t>
            </a:r>
            <a:r>
              <a:rPr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e</a:t>
            </a:r>
            <a:r>
              <a:rPr u="sng" spc="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r</a:t>
            </a:r>
            <a:r>
              <a:rPr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y	</a:t>
            </a:r>
            <a:r>
              <a:rPr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$</a:t>
            </a:r>
            <a:r>
              <a:rPr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1	</a:t>
            </a:r>
            <a:r>
              <a:rPr u="sng" spc="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t</a:t>
            </a:r>
            <a:r>
              <a:rPr u="sng" spc="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h</a:t>
            </a:r>
            <a:r>
              <a:rPr u="sng" spc="-2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a</a:t>
            </a:r>
            <a:r>
              <a:rPr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t	b</a:t>
            </a:r>
            <a:r>
              <a:rPr u="sng" spc="-3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r</a:t>
            </a:r>
            <a:r>
              <a:rPr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a</a:t>
            </a:r>
            <a:r>
              <a:rPr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n</a:t>
            </a:r>
            <a:r>
              <a:rPr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ds	</a:t>
            </a:r>
            <a:r>
              <a:rPr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s</a:t>
            </a:r>
            <a:r>
              <a:rPr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pend	on</a:t>
            </a:r>
          </a:p>
          <a:p>
            <a:pPr>
              <a:lnSpc>
                <a:spcPct val="100000"/>
              </a:lnSpc>
            </a:pPr>
            <a:r>
              <a:rPr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influencers,</a:t>
            </a:r>
            <a:r>
              <a:rPr u="sng" spc="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 </a:t>
            </a:r>
            <a:r>
              <a:rPr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they</a:t>
            </a:r>
            <a:r>
              <a:rPr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 are</a:t>
            </a:r>
            <a:r>
              <a:rPr u="sng" spc="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 </a:t>
            </a:r>
            <a:r>
              <a:rPr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getting </a:t>
            </a:r>
            <a:r>
              <a:rPr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an</a:t>
            </a:r>
            <a:r>
              <a:rPr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 ROI</a:t>
            </a:r>
            <a:r>
              <a:rPr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 </a:t>
            </a:r>
            <a:r>
              <a:rPr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of </a:t>
            </a:r>
            <a:r>
              <a:rPr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hlinkClick r:id="rId2"/>
              </a:rPr>
              <a:t>$5.78.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/>
          </a:p>
          <a:p>
            <a:pPr algn="just">
              <a:lnSpc>
                <a:spcPct val="100000"/>
              </a:lnSpc>
            </a:pPr>
            <a:r>
              <a:rPr b="1" spc="-20" dirty="0">
                <a:solidFill>
                  <a:srgbClr val="B71C1C"/>
                </a:solidFill>
                <a:latin typeface="Calibri"/>
                <a:cs typeface="Calibri"/>
              </a:rPr>
              <a:t>Value</a:t>
            </a:r>
            <a:r>
              <a:rPr b="1" spc="-4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B71C1C"/>
                </a:solidFill>
                <a:latin typeface="Calibri"/>
                <a:cs typeface="Calibri"/>
              </a:rPr>
              <a:t>Proposition</a:t>
            </a:r>
            <a:r>
              <a:rPr b="1" spc="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b="1" spc="-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B71C1C"/>
                </a:solidFill>
                <a:latin typeface="Calibri"/>
                <a:cs typeface="Calibri"/>
              </a:rPr>
              <a:t>Users</a:t>
            </a:r>
          </a:p>
          <a:p>
            <a:pPr marL="286385" marR="5715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pc="-5" dirty="0"/>
              <a:t>Users</a:t>
            </a:r>
            <a:r>
              <a:rPr dirty="0"/>
              <a:t> will</a:t>
            </a:r>
            <a:r>
              <a:rPr spc="5" dirty="0"/>
              <a:t> </a:t>
            </a:r>
            <a:r>
              <a:rPr dirty="0"/>
              <a:t>be</a:t>
            </a:r>
            <a:r>
              <a:rPr spc="5" dirty="0"/>
              <a:t> </a:t>
            </a:r>
            <a:r>
              <a:rPr spc="-5" dirty="0"/>
              <a:t>more</a:t>
            </a:r>
            <a:r>
              <a:rPr dirty="0"/>
              <a:t> </a:t>
            </a:r>
            <a:r>
              <a:rPr spc="-5" dirty="0"/>
              <a:t>eager</a:t>
            </a:r>
            <a:r>
              <a:rPr dirty="0"/>
              <a:t> </a:t>
            </a:r>
            <a:r>
              <a:rPr spc="-10" dirty="0"/>
              <a:t>to</a:t>
            </a:r>
            <a:r>
              <a:rPr spc="-5" dirty="0"/>
              <a:t> </a:t>
            </a:r>
            <a:r>
              <a:rPr spc="-15" dirty="0"/>
              <a:t>attend </a:t>
            </a:r>
            <a:r>
              <a:rPr spc="-10" dirty="0"/>
              <a:t> workshops</a:t>
            </a:r>
            <a:r>
              <a:rPr spc="-5" dirty="0"/>
              <a:t> </a:t>
            </a:r>
            <a:r>
              <a:rPr spc="-10" dirty="0"/>
              <a:t>hosted</a:t>
            </a:r>
            <a:r>
              <a:rPr spc="-5" dirty="0"/>
              <a:t> by</a:t>
            </a:r>
            <a:r>
              <a:rPr dirty="0"/>
              <a:t> their</a:t>
            </a:r>
            <a:r>
              <a:rPr spc="5" dirty="0"/>
              <a:t> </a:t>
            </a:r>
            <a:r>
              <a:rPr spc="-15" dirty="0"/>
              <a:t>favourite </a:t>
            </a:r>
            <a:r>
              <a:rPr spc="-10" dirty="0"/>
              <a:t> influencer/celebrity, </a:t>
            </a:r>
            <a:r>
              <a:rPr dirty="0"/>
              <a:t>and will </a:t>
            </a:r>
            <a:r>
              <a:rPr spc="-10" dirty="0"/>
              <a:t>relate </a:t>
            </a:r>
            <a:r>
              <a:rPr spc="-5" dirty="0"/>
              <a:t>more </a:t>
            </a:r>
            <a:r>
              <a:rPr dirty="0"/>
              <a:t> </a:t>
            </a:r>
            <a:r>
              <a:rPr spc="-10"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content</a:t>
            </a:r>
          </a:p>
          <a:p>
            <a:pPr marL="286385" marR="5080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87020" algn="l"/>
              </a:tabLst>
            </a:pPr>
            <a:r>
              <a:rPr spc="-5" dirty="0"/>
              <a:t>Influencers/Celebrities already </a:t>
            </a:r>
            <a:r>
              <a:rPr spc="-10" dirty="0"/>
              <a:t>host </a:t>
            </a:r>
            <a:r>
              <a:rPr spc="-5" dirty="0"/>
              <a:t>such </a:t>
            </a:r>
            <a:r>
              <a:rPr dirty="0"/>
              <a:t> </a:t>
            </a:r>
            <a:r>
              <a:rPr spc="-10" dirty="0"/>
              <a:t>workshops</a:t>
            </a:r>
            <a:r>
              <a:rPr spc="-5" dirty="0"/>
              <a:t> regularly</a:t>
            </a:r>
            <a:r>
              <a:rPr dirty="0"/>
              <a:t> on </a:t>
            </a:r>
            <a:r>
              <a:rPr spc="-15" dirty="0"/>
              <a:t>Instagram</a:t>
            </a:r>
            <a:r>
              <a:rPr spc="-10" dirty="0"/>
              <a:t> </a:t>
            </a:r>
            <a:r>
              <a:rPr dirty="0"/>
              <a:t>– </a:t>
            </a:r>
            <a:r>
              <a:rPr spc="-65" dirty="0"/>
              <a:t>We </a:t>
            </a:r>
            <a:r>
              <a:rPr spc="-60" dirty="0"/>
              <a:t> </a:t>
            </a:r>
            <a:r>
              <a:rPr dirty="0"/>
              <a:t>will be </a:t>
            </a:r>
            <a:r>
              <a:rPr spc="-5" dirty="0"/>
              <a:t>giving </a:t>
            </a:r>
            <a:r>
              <a:rPr dirty="0"/>
              <a:t>them an </a:t>
            </a:r>
            <a:r>
              <a:rPr spc="-10" dirty="0"/>
              <a:t>exclusive platform </a:t>
            </a:r>
            <a:r>
              <a:rPr spc="-5" dirty="0"/>
              <a:t>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same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450"/>
          </a:p>
          <a:p>
            <a:pPr algn="just">
              <a:lnSpc>
                <a:spcPct val="100000"/>
              </a:lnSpc>
            </a:pPr>
            <a:r>
              <a:rPr b="1" spc="-10" dirty="0">
                <a:solidFill>
                  <a:srgbClr val="B71C1C"/>
                </a:solidFill>
                <a:latin typeface="Calibri"/>
                <a:cs typeface="Calibri"/>
              </a:rPr>
              <a:t>Expected</a:t>
            </a:r>
            <a:r>
              <a:rPr b="1" spc="-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B71C1C"/>
                </a:solidFill>
                <a:latin typeface="Calibri"/>
                <a:cs typeface="Calibri"/>
              </a:rPr>
              <a:t>Output</a:t>
            </a:r>
            <a:r>
              <a:rPr b="1" spc="-10" dirty="0">
                <a:solidFill>
                  <a:srgbClr val="B71C1C"/>
                </a:solidFill>
                <a:latin typeface="Calibri"/>
                <a:cs typeface="Calibri"/>
              </a:rPr>
              <a:t> for</a:t>
            </a:r>
            <a:r>
              <a:rPr b="1" spc="1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B71C1C"/>
                </a:solidFill>
                <a:latin typeface="Calibri"/>
                <a:cs typeface="Calibri"/>
              </a:rPr>
              <a:t>Book</a:t>
            </a:r>
            <a:r>
              <a:rPr b="1" spc="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B71C1C"/>
                </a:solidFill>
                <a:latin typeface="Calibri"/>
                <a:cs typeface="Calibri"/>
              </a:rPr>
              <a:t>My</a:t>
            </a:r>
            <a:r>
              <a:rPr b="1" spc="-1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B71C1C"/>
                </a:solidFill>
                <a:latin typeface="Calibri"/>
                <a:cs typeface="Calibri"/>
              </a:rPr>
              <a:t>Show</a:t>
            </a: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pc="-5" dirty="0"/>
              <a:t>Increased</a:t>
            </a:r>
            <a:r>
              <a:rPr spc="-30" dirty="0"/>
              <a:t> </a:t>
            </a:r>
            <a:r>
              <a:rPr spc="-5" dirty="0"/>
              <a:t>sign</a:t>
            </a:r>
            <a:r>
              <a:rPr spc="-25" dirty="0"/>
              <a:t> </a:t>
            </a:r>
            <a:r>
              <a:rPr spc="-5" dirty="0"/>
              <a:t>ups</a:t>
            </a: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pc="-5" dirty="0"/>
              <a:t>Increase</a:t>
            </a:r>
            <a:r>
              <a:rPr spc="-2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5" dirty="0"/>
              <a:t>ARPU</a:t>
            </a:r>
          </a:p>
          <a:p>
            <a:pPr marL="286385" indent="-287020">
              <a:lnSpc>
                <a:spcPct val="100000"/>
              </a:lnSpc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pc="-5" dirty="0"/>
              <a:t>Increased</a:t>
            </a:r>
            <a:r>
              <a:rPr spc="-40" dirty="0"/>
              <a:t> </a:t>
            </a:r>
            <a:r>
              <a:rPr spc="-10" dirty="0"/>
              <a:t>Retention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268723" y="888491"/>
            <a:ext cx="7202805" cy="5665470"/>
            <a:chOff x="4268723" y="888491"/>
            <a:chExt cx="7202805" cy="5665470"/>
          </a:xfrm>
        </p:grpSpPr>
        <p:sp>
          <p:nvSpPr>
            <p:cNvPr id="11" name="object 11"/>
            <p:cNvSpPr/>
            <p:nvPr/>
          </p:nvSpPr>
          <p:spPr>
            <a:xfrm>
              <a:off x="4469891" y="5346191"/>
              <a:ext cx="6995159" cy="1201420"/>
            </a:xfrm>
            <a:custGeom>
              <a:avLst/>
              <a:gdLst/>
              <a:ahLst/>
              <a:cxnLst/>
              <a:rect l="l" t="t" r="r" b="b"/>
              <a:pathLst>
                <a:path w="6995159" h="1201420">
                  <a:moveTo>
                    <a:pt x="0" y="1200912"/>
                  </a:moveTo>
                  <a:lnTo>
                    <a:pt x="6995159" y="1200912"/>
                  </a:lnTo>
                  <a:lnTo>
                    <a:pt x="6995159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2700">
              <a:solidFill>
                <a:srgbClr val="8511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2655" y="888491"/>
              <a:ext cx="1891283" cy="37612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8723" y="888491"/>
              <a:ext cx="1892807" cy="37612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69892" y="2572511"/>
              <a:ext cx="1490980" cy="541020"/>
            </a:xfrm>
            <a:custGeom>
              <a:avLst/>
              <a:gdLst/>
              <a:ahLst/>
              <a:cxnLst/>
              <a:rect l="l" t="t" r="r" b="b"/>
              <a:pathLst>
                <a:path w="1490979" h="541019">
                  <a:moveTo>
                    <a:pt x="1490472" y="467880"/>
                  </a:moveTo>
                  <a:lnTo>
                    <a:pt x="0" y="467880"/>
                  </a:lnTo>
                  <a:lnTo>
                    <a:pt x="0" y="541020"/>
                  </a:lnTo>
                  <a:lnTo>
                    <a:pt x="1490472" y="541020"/>
                  </a:lnTo>
                  <a:lnTo>
                    <a:pt x="1490472" y="467880"/>
                  </a:lnTo>
                  <a:close/>
                </a:path>
                <a:path w="1490979" h="541019">
                  <a:moveTo>
                    <a:pt x="1490472" y="298704"/>
                  </a:moveTo>
                  <a:lnTo>
                    <a:pt x="0" y="298704"/>
                  </a:lnTo>
                  <a:lnTo>
                    <a:pt x="0" y="371856"/>
                  </a:lnTo>
                  <a:lnTo>
                    <a:pt x="1490472" y="371856"/>
                  </a:lnTo>
                  <a:lnTo>
                    <a:pt x="1490472" y="298704"/>
                  </a:lnTo>
                  <a:close/>
                </a:path>
                <a:path w="1490979" h="541019">
                  <a:moveTo>
                    <a:pt x="1490472" y="149352"/>
                  </a:moveTo>
                  <a:lnTo>
                    <a:pt x="0" y="149352"/>
                  </a:lnTo>
                  <a:lnTo>
                    <a:pt x="0" y="224028"/>
                  </a:lnTo>
                  <a:lnTo>
                    <a:pt x="1490472" y="224028"/>
                  </a:lnTo>
                  <a:lnTo>
                    <a:pt x="1490472" y="149352"/>
                  </a:lnTo>
                  <a:close/>
                </a:path>
                <a:path w="1490979" h="541019">
                  <a:moveTo>
                    <a:pt x="1490472" y="0"/>
                  </a:moveTo>
                  <a:lnTo>
                    <a:pt x="0" y="0"/>
                  </a:lnTo>
                  <a:lnTo>
                    <a:pt x="0" y="74676"/>
                  </a:lnTo>
                  <a:lnTo>
                    <a:pt x="1490472" y="74676"/>
                  </a:lnTo>
                  <a:lnTo>
                    <a:pt x="149047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14841" y="1431417"/>
            <a:ext cx="298069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workshops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10" dirty="0">
                <a:latin typeface="Calibri"/>
                <a:cs typeface="Calibri"/>
              </a:rPr>
              <a:t> famous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macro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influencers/celebrities </a:t>
            </a:r>
            <a:r>
              <a:rPr sz="1600" spc="-5" dirty="0">
                <a:latin typeface="Calibri"/>
                <a:cs typeface="Calibri"/>
              </a:rPr>
              <a:t> will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-10" dirty="0">
                <a:latin typeface="Calibri"/>
                <a:cs typeface="Calibri"/>
              </a:rPr>
              <a:t> showcased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first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page,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well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respective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(like</a:t>
            </a:r>
            <a:r>
              <a:rPr sz="1600" spc="-5" dirty="0">
                <a:latin typeface="Calibri"/>
                <a:cs typeface="Calibri"/>
              </a:rPr>
              <a:t> this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Cooking),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The BMS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Deluxe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users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will</a:t>
            </a:r>
            <a:r>
              <a:rPr sz="1600" spc="-10" dirty="0">
                <a:latin typeface="Calibri"/>
                <a:cs typeface="Calibri"/>
              </a:rPr>
              <a:t> be </a:t>
            </a:r>
            <a:r>
              <a:rPr sz="1600" spc="-5" dirty="0">
                <a:latin typeface="Calibri"/>
                <a:cs typeface="Calibri"/>
              </a:rPr>
              <a:t> given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special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discounts</a:t>
            </a:r>
            <a:r>
              <a:rPr sz="1600" spc="-5" dirty="0">
                <a:latin typeface="Calibri"/>
                <a:cs typeface="Calibri"/>
              </a:rPr>
              <a:t> 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some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bundled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(like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exclusive </a:t>
            </a:r>
            <a:r>
              <a:rPr sz="1600" spc="-5" dirty="0">
                <a:latin typeface="Calibri"/>
                <a:cs typeface="Calibri"/>
              </a:rPr>
              <a:t>recipe), so as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nudge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purchase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4234" y="5368544"/>
            <a:ext cx="465645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064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Metrics</a:t>
            </a:r>
            <a:r>
              <a:rPr sz="1400" b="1" spc="-2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consider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2212975" algn="l"/>
              </a:tabLst>
            </a:pPr>
            <a:r>
              <a:rPr sz="1400" spc="-5" dirty="0">
                <a:latin typeface="Calibri"/>
                <a:cs typeface="Calibri"/>
              </a:rPr>
              <a:t>Registrations/Month	Registrations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section/month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15189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Average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Revenue/User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56" y="128092"/>
            <a:ext cx="7841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Improved</a:t>
            </a:r>
            <a:r>
              <a:rPr sz="2400" spc="-25" dirty="0"/>
              <a:t> </a:t>
            </a:r>
            <a:r>
              <a:rPr sz="2400" spc="-15" dirty="0"/>
              <a:t>Feature</a:t>
            </a:r>
            <a:r>
              <a:rPr sz="2400" spc="-10" dirty="0"/>
              <a:t> </a:t>
            </a:r>
            <a:r>
              <a:rPr sz="2400" dirty="0"/>
              <a:t>2</a:t>
            </a:r>
            <a:r>
              <a:rPr sz="2400" spc="-10" dirty="0"/>
              <a:t> </a:t>
            </a:r>
            <a:r>
              <a:rPr sz="2400" dirty="0"/>
              <a:t>–</a:t>
            </a:r>
            <a:r>
              <a:rPr sz="2400" spc="-5" dirty="0"/>
              <a:t> </a:t>
            </a:r>
            <a:r>
              <a:rPr sz="2400" spc="-15" dirty="0"/>
              <a:t>Content</a:t>
            </a:r>
            <a:r>
              <a:rPr sz="2400" spc="-5" dirty="0"/>
              <a:t> </a:t>
            </a:r>
            <a:r>
              <a:rPr sz="2400" dirty="0"/>
              <a:t>&amp;</a:t>
            </a:r>
            <a:r>
              <a:rPr sz="2400" spc="-5" dirty="0"/>
              <a:t> </a:t>
            </a:r>
            <a:r>
              <a:rPr sz="2400" spc="-10" dirty="0"/>
              <a:t>format</a:t>
            </a:r>
            <a:r>
              <a:rPr sz="2400" spc="-15" dirty="0"/>
              <a:t> </a:t>
            </a:r>
            <a:r>
              <a:rPr sz="2400" spc="-10" dirty="0"/>
              <a:t>improvement</a:t>
            </a:r>
            <a:r>
              <a:rPr sz="2400" spc="-25" dirty="0"/>
              <a:t> </a:t>
            </a:r>
            <a:r>
              <a:rPr sz="2400" dirty="0"/>
              <a:t>on</a:t>
            </a:r>
            <a:r>
              <a:rPr sz="2400" spc="-25" dirty="0"/>
              <a:t> </a:t>
            </a:r>
            <a:r>
              <a:rPr sz="2400" dirty="0"/>
              <a:t>Buzz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7056" y="542544"/>
            <a:ext cx="4568190" cy="6010910"/>
            <a:chOff x="67056" y="542544"/>
            <a:chExt cx="4568190" cy="6010910"/>
          </a:xfrm>
        </p:grpSpPr>
        <p:sp>
          <p:nvSpPr>
            <p:cNvPr id="4" name="object 4"/>
            <p:cNvSpPr/>
            <p:nvPr/>
          </p:nvSpPr>
          <p:spPr>
            <a:xfrm>
              <a:off x="86106" y="561594"/>
              <a:ext cx="4530090" cy="0"/>
            </a:xfrm>
            <a:custGeom>
              <a:avLst/>
              <a:gdLst/>
              <a:ahLst/>
              <a:cxnLst/>
              <a:rect l="l" t="t" r="r" b="b"/>
              <a:pathLst>
                <a:path w="4530090">
                  <a:moveTo>
                    <a:pt x="0" y="0"/>
                  </a:moveTo>
                  <a:lnTo>
                    <a:pt x="4529582" y="0"/>
                  </a:lnTo>
                </a:path>
              </a:pathLst>
            </a:custGeom>
            <a:ln w="38100">
              <a:solidFill>
                <a:srgbClr val="D717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35" y="772668"/>
              <a:ext cx="3717290" cy="5774690"/>
            </a:xfrm>
            <a:custGeom>
              <a:avLst/>
              <a:gdLst/>
              <a:ahLst/>
              <a:cxnLst/>
              <a:rect l="l" t="t" r="r" b="b"/>
              <a:pathLst>
                <a:path w="3717290" h="5774690">
                  <a:moveTo>
                    <a:pt x="0" y="5774436"/>
                  </a:moveTo>
                  <a:lnTo>
                    <a:pt x="3717036" y="5774436"/>
                  </a:lnTo>
                  <a:lnTo>
                    <a:pt x="3717036" y="0"/>
                  </a:lnTo>
                  <a:lnTo>
                    <a:pt x="0" y="0"/>
                  </a:lnTo>
                  <a:lnTo>
                    <a:pt x="0" y="5774436"/>
                  </a:lnTo>
                  <a:close/>
                </a:path>
              </a:pathLst>
            </a:custGeom>
            <a:ln w="12700">
              <a:solidFill>
                <a:srgbClr val="8511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9171" y="891921"/>
            <a:ext cx="35477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Feature</a:t>
            </a:r>
            <a:r>
              <a:rPr sz="1500" b="1" spc="-3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Description</a:t>
            </a:r>
            <a:endParaRPr sz="1500">
              <a:latin typeface="Calibri"/>
              <a:cs typeface="Calibri"/>
            </a:endParaRPr>
          </a:p>
          <a:p>
            <a:pPr marL="286385" marR="5080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z="1500" dirty="0">
                <a:latin typeface="Calibri"/>
                <a:cs typeface="Calibri"/>
              </a:rPr>
              <a:t>Along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trending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topics,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inclusion</a:t>
            </a:r>
            <a:r>
              <a:rPr sz="1500" dirty="0">
                <a:latin typeface="Calibri"/>
                <a:cs typeface="Calibri"/>
              </a:rPr>
              <a:t> of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content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Buzz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dirty="0">
                <a:latin typeface="Calibri"/>
                <a:cs typeface="Calibri"/>
              </a:rPr>
              <a:t> will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nudge</a:t>
            </a:r>
            <a:r>
              <a:rPr sz="1500" dirty="0">
                <a:latin typeface="Calibri"/>
                <a:cs typeface="Calibri"/>
              </a:rPr>
              <a:t> the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users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passes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events</a:t>
            </a:r>
            <a:endParaRPr sz="1500">
              <a:latin typeface="Calibri"/>
              <a:cs typeface="Calibri"/>
            </a:endParaRPr>
          </a:p>
          <a:p>
            <a:pPr marL="286385" marR="6350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z="1500" spc="-10" dirty="0">
                <a:latin typeface="Calibri"/>
                <a:cs typeface="Calibri"/>
              </a:rPr>
              <a:t>Placards, instead of </a:t>
            </a:r>
            <a:r>
              <a:rPr sz="1500" spc="-5" dirty="0">
                <a:latin typeface="Calibri"/>
                <a:cs typeface="Calibri"/>
              </a:rPr>
              <a:t>full-written </a:t>
            </a:r>
            <a:r>
              <a:rPr sz="1500" dirty="0">
                <a:latin typeface="Calibri"/>
                <a:cs typeface="Calibri"/>
              </a:rPr>
              <a:t>blogs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provide content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crisp manner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171" y="2492502"/>
            <a:ext cx="354837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Insights</a:t>
            </a:r>
            <a:endParaRPr sz="1500">
              <a:latin typeface="Calibri"/>
              <a:cs typeface="Calibri"/>
            </a:endParaRPr>
          </a:p>
          <a:p>
            <a:pPr marL="286385" marR="5080" indent="-28702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87020" algn="l"/>
              </a:tabLst>
            </a:pP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Content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marketing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provides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conversion </a:t>
            </a:r>
            <a:r>
              <a:rPr sz="1500" spc="-10" dirty="0">
                <a:solidFill>
                  <a:srgbClr val="B71C1C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500"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rates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about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b="1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6</a:t>
            </a:r>
            <a:r>
              <a:rPr sz="1500" b="1" u="sng" spc="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b="1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times</a:t>
            </a:r>
            <a:r>
              <a:rPr sz="1500" b="1" u="sng" spc="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higher</a:t>
            </a:r>
            <a:r>
              <a:rPr sz="1500" u="sng" spc="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than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other </a:t>
            </a:r>
            <a:r>
              <a:rPr sz="1500" dirty="0">
                <a:solidFill>
                  <a:srgbClr val="B71C1C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digital</a:t>
            </a:r>
            <a:r>
              <a:rPr sz="1500"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marketing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methods</a:t>
            </a:r>
            <a:endParaRPr sz="1500">
              <a:latin typeface="Calibri"/>
              <a:cs typeface="Calibri"/>
            </a:endParaRPr>
          </a:p>
          <a:p>
            <a:pPr marL="286385" marR="5715" indent="-287020" algn="just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87020" algn="l"/>
              </a:tabLst>
            </a:pPr>
            <a:r>
              <a:rPr sz="1500"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Average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 attention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 span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 time</a:t>
            </a:r>
            <a:r>
              <a:rPr sz="1500" u="sng" spc="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of</a:t>
            </a:r>
            <a:r>
              <a:rPr sz="1500" u="sng" spc="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user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 is </a:t>
            </a:r>
            <a:r>
              <a:rPr sz="1500" spc="5" dirty="0">
                <a:solidFill>
                  <a:srgbClr val="B71C1C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around</a:t>
            </a:r>
            <a:r>
              <a:rPr sz="1500" u="sng" spc="-2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500" b="1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8</a:t>
            </a:r>
            <a:r>
              <a:rPr sz="1500" b="1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500" b="1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3"/>
              </a:rPr>
              <a:t>seconds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171" y="4321809"/>
            <a:ext cx="354901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B71C1C"/>
                </a:solidFill>
                <a:latin typeface="Calibri"/>
                <a:cs typeface="Calibri"/>
              </a:rPr>
              <a:t>Value</a:t>
            </a:r>
            <a:r>
              <a:rPr sz="1500" b="1" spc="-4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Proposition</a:t>
            </a:r>
            <a:r>
              <a:rPr sz="1500" b="1" spc="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Users</a:t>
            </a:r>
            <a:endParaRPr sz="1500">
              <a:latin typeface="Calibri"/>
              <a:cs typeface="Calibri"/>
            </a:endParaRPr>
          </a:p>
          <a:p>
            <a:pPr marL="286385" marR="5080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z="1500" spc="-10" dirty="0">
                <a:latin typeface="Calibri"/>
                <a:cs typeface="Calibri"/>
              </a:rPr>
              <a:t>Through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workshops/event</a:t>
            </a:r>
            <a:r>
              <a:rPr sz="1500" spc="-5" dirty="0">
                <a:latin typeface="Calibri"/>
                <a:cs typeface="Calibri"/>
              </a:rPr>
              <a:t> specific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content, users </a:t>
            </a:r>
            <a:r>
              <a:rPr sz="1500" dirty="0">
                <a:latin typeface="Calibri"/>
                <a:cs typeface="Calibri"/>
              </a:rPr>
              <a:t>will </a:t>
            </a:r>
            <a:r>
              <a:rPr sz="1500" spc="-5" dirty="0">
                <a:latin typeface="Calibri"/>
                <a:cs typeface="Calibri"/>
              </a:rPr>
              <a:t>realise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importance </a:t>
            </a:r>
            <a:r>
              <a:rPr sz="1500" dirty="0">
                <a:latin typeface="Calibri"/>
                <a:cs typeface="Calibri"/>
              </a:rPr>
              <a:t> of a </a:t>
            </a:r>
            <a:r>
              <a:rPr sz="1500" spc="-5" dirty="0">
                <a:latin typeface="Calibri"/>
                <a:cs typeface="Calibri"/>
              </a:rPr>
              <a:t>particular skill/workshop and </a:t>
            </a:r>
            <a:r>
              <a:rPr sz="1500" dirty="0">
                <a:latin typeface="Calibri"/>
                <a:cs typeface="Calibri"/>
              </a:rPr>
              <a:t>will be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nudged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try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</a:t>
            </a:r>
            <a:endParaRPr sz="1500">
              <a:latin typeface="Calibri"/>
              <a:cs typeface="Calibri"/>
            </a:endParaRPr>
          </a:p>
          <a:p>
            <a:pPr marL="286385" marR="5080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z="1500" spc="-10" dirty="0">
                <a:latin typeface="Calibri"/>
                <a:cs typeface="Calibri"/>
              </a:rPr>
              <a:t>Placards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grab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instant</a:t>
            </a:r>
            <a:r>
              <a:rPr sz="1500" spc="-5" dirty="0">
                <a:latin typeface="Calibri"/>
                <a:cs typeface="Calibri"/>
              </a:rPr>
              <a:t> eyeballs</a:t>
            </a:r>
            <a:r>
              <a:rPr sz="1500" dirty="0">
                <a:latin typeface="Calibri"/>
                <a:cs typeface="Calibri"/>
              </a:rPr>
              <a:t> and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enable </a:t>
            </a:r>
            <a:r>
              <a:rPr sz="1500" spc="-5" dirty="0">
                <a:latin typeface="Calibri"/>
                <a:cs typeface="Calibri"/>
              </a:rPr>
              <a:t>user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go </a:t>
            </a:r>
            <a:r>
              <a:rPr sz="1500" spc="-10" dirty="0">
                <a:latin typeface="Calibri"/>
                <a:cs typeface="Calibri"/>
              </a:rPr>
              <a:t>through </a:t>
            </a:r>
            <a:r>
              <a:rPr sz="1500" dirty="0">
                <a:latin typeface="Calibri"/>
                <a:cs typeface="Calibri"/>
              </a:rPr>
              <a:t>their </a:t>
            </a:r>
            <a:r>
              <a:rPr sz="1500" spc="-15" dirty="0">
                <a:latin typeface="Calibri"/>
                <a:cs typeface="Calibri"/>
              </a:rPr>
              <a:t>favourite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topic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seconds, </a:t>
            </a:r>
            <a:r>
              <a:rPr sz="1500" spc="-10" dirty="0">
                <a:latin typeface="Calibri"/>
                <a:cs typeface="Calibri"/>
              </a:rPr>
              <a:t>rather </a:t>
            </a:r>
            <a:r>
              <a:rPr sz="1500" spc="-5" dirty="0">
                <a:latin typeface="Calibri"/>
                <a:cs typeface="Calibri"/>
              </a:rPr>
              <a:t>than reading long </a:t>
            </a:r>
            <a:r>
              <a:rPr sz="1500" dirty="0">
                <a:latin typeface="Calibri"/>
                <a:cs typeface="Calibri"/>
              </a:rPr>
              <a:t> blogs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25696" y="5346191"/>
            <a:ext cx="6995159" cy="1201420"/>
          </a:xfrm>
          <a:custGeom>
            <a:avLst/>
            <a:gdLst/>
            <a:ahLst/>
            <a:cxnLst/>
            <a:rect l="l" t="t" r="r" b="b"/>
            <a:pathLst>
              <a:path w="6995159" h="1201420">
                <a:moveTo>
                  <a:pt x="0" y="1200912"/>
                </a:moveTo>
                <a:lnTo>
                  <a:pt x="6995159" y="1200912"/>
                </a:lnTo>
                <a:lnTo>
                  <a:pt x="6995159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ln w="12700">
            <a:solidFill>
              <a:srgbClr val="85111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04690" y="5368544"/>
            <a:ext cx="2661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Expected</a:t>
            </a:r>
            <a:r>
              <a:rPr sz="1400" b="1" spc="-6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71C1C"/>
                </a:solidFill>
                <a:latin typeface="Calibri"/>
                <a:cs typeface="Calibri"/>
              </a:rPr>
              <a:t>Output</a:t>
            </a:r>
            <a:r>
              <a:rPr sz="1400" b="1" spc="-2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B71C1C"/>
                </a:solidFill>
                <a:latin typeface="Calibri"/>
                <a:cs typeface="Calibri"/>
              </a:rPr>
              <a:t>for</a:t>
            </a:r>
            <a:r>
              <a:rPr sz="1400" b="1" spc="-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71C1C"/>
                </a:solidFill>
                <a:latin typeface="Calibri"/>
                <a:cs typeface="Calibri"/>
              </a:rPr>
              <a:t>Book</a:t>
            </a:r>
            <a:r>
              <a:rPr sz="1400" b="1" spc="-3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71C1C"/>
                </a:solidFill>
                <a:latin typeface="Calibri"/>
                <a:cs typeface="Calibri"/>
              </a:rPr>
              <a:t>My</a:t>
            </a:r>
            <a:r>
              <a:rPr sz="1400" b="1" spc="-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71C1C"/>
                </a:solidFill>
                <a:latin typeface="Calibri"/>
                <a:cs typeface="Calibri"/>
              </a:rPr>
              <a:t>Show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4690" y="5581903"/>
            <a:ext cx="29972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Increased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sign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ups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Increase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user </a:t>
            </a:r>
            <a:r>
              <a:rPr sz="1400" spc="-10" dirty="0">
                <a:latin typeface="Calibri"/>
                <a:cs typeface="Calibri"/>
              </a:rPr>
              <a:t>engagement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Increase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ARPU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Increase</a:t>
            </a:r>
            <a:r>
              <a:rPr sz="1400" dirty="0">
                <a:latin typeface="Calibri"/>
                <a:cs typeface="Calibri"/>
              </a:rPr>
              <a:t> in </a:t>
            </a:r>
            <a:r>
              <a:rPr sz="1400" spc="-15" dirty="0">
                <a:latin typeface="Calibri"/>
                <a:cs typeface="Calibri"/>
              </a:rPr>
              <a:t>avg.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session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 user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27803" y="757427"/>
            <a:ext cx="2672080" cy="4363720"/>
            <a:chOff x="4527803" y="757427"/>
            <a:chExt cx="2672080" cy="43637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7803" y="757427"/>
              <a:ext cx="2671572" cy="43632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39640" y="4290060"/>
              <a:ext cx="2205355" cy="367665"/>
            </a:xfrm>
            <a:custGeom>
              <a:avLst/>
              <a:gdLst/>
              <a:ahLst/>
              <a:cxnLst/>
              <a:rect l="l" t="t" r="r" b="b"/>
              <a:pathLst>
                <a:path w="2205354" h="367664">
                  <a:moveTo>
                    <a:pt x="2191512" y="155448"/>
                  </a:moveTo>
                  <a:lnTo>
                    <a:pt x="0" y="155448"/>
                  </a:lnTo>
                  <a:lnTo>
                    <a:pt x="0" y="230124"/>
                  </a:lnTo>
                  <a:lnTo>
                    <a:pt x="2191512" y="230124"/>
                  </a:lnTo>
                  <a:lnTo>
                    <a:pt x="2191512" y="155448"/>
                  </a:lnTo>
                  <a:close/>
                </a:path>
                <a:path w="2205354" h="367664">
                  <a:moveTo>
                    <a:pt x="219151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191512" y="76200"/>
                  </a:lnTo>
                  <a:lnTo>
                    <a:pt x="2191512" y="0"/>
                  </a:lnTo>
                  <a:close/>
                </a:path>
                <a:path w="2205354" h="367664">
                  <a:moveTo>
                    <a:pt x="2205228" y="291084"/>
                  </a:moveTo>
                  <a:lnTo>
                    <a:pt x="12192" y="291084"/>
                  </a:lnTo>
                  <a:lnTo>
                    <a:pt x="12192" y="367284"/>
                  </a:lnTo>
                  <a:lnTo>
                    <a:pt x="2205228" y="367284"/>
                  </a:lnTo>
                  <a:lnTo>
                    <a:pt x="2205228" y="29108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1171" y="2617018"/>
              <a:ext cx="172544" cy="1365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9883" y="3885903"/>
              <a:ext cx="176078" cy="1411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6697" y="2627950"/>
              <a:ext cx="185853" cy="1354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7072" y="3903153"/>
              <a:ext cx="185853" cy="13481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533771" y="2571369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278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5035" y="3873245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0915" y="1675638"/>
            <a:ext cx="144081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This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how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Zumba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helps </a:t>
            </a:r>
            <a:r>
              <a:rPr sz="1100" b="1" spc="-229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you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tone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your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body!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0826" y="2905760"/>
            <a:ext cx="150050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Things</a:t>
            </a: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1100" b="1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watching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Tenet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3102" y="1067561"/>
            <a:ext cx="38055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content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buzz has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relevant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endParaRPr sz="15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workshops/events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93102" y="1753615"/>
            <a:ext cx="461962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10" dirty="0">
                <a:latin typeface="Calibri"/>
                <a:cs typeface="Calibri"/>
              </a:rPr>
              <a:t>example,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content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dirty="0">
                <a:latin typeface="Calibri"/>
                <a:cs typeface="Calibri"/>
              </a:rPr>
              <a:t>dancing will </a:t>
            </a:r>
            <a:r>
              <a:rPr sz="1500" spc="-5" dirty="0">
                <a:latin typeface="Calibri"/>
                <a:cs typeface="Calibri"/>
              </a:rPr>
              <a:t>push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users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purchase </a:t>
            </a:r>
            <a:r>
              <a:rPr sz="1500" spc="-10" dirty="0">
                <a:latin typeface="Calibri"/>
                <a:cs typeface="Calibri"/>
              </a:rPr>
              <a:t>tickets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such </a:t>
            </a:r>
            <a:r>
              <a:rPr sz="1500" spc="-10" dirty="0">
                <a:latin typeface="Calibri"/>
                <a:cs typeface="Calibri"/>
              </a:rPr>
              <a:t>event </a:t>
            </a:r>
            <a:r>
              <a:rPr sz="1500" spc="-5" dirty="0">
                <a:latin typeface="Calibri"/>
                <a:cs typeface="Calibri"/>
              </a:rPr>
              <a:t>or workshop,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details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Zumba </a:t>
            </a:r>
            <a:r>
              <a:rPr sz="1500" spc="-10" dirty="0">
                <a:latin typeface="Calibri"/>
                <a:cs typeface="Calibri"/>
              </a:rPr>
              <a:t>event </a:t>
            </a:r>
            <a:r>
              <a:rPr sz="1500" spc="-5" dirty="0">
                <a:latin typeface="Calibri"/>
                <a:cs typeface="Calibri"/>
              </a:rPr>
              <a:t>will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5" dirty="0">
                <a:latin typeface="Calibri"/>
                <a:cs typeface="Calibri"/>
              </a:rPr>
              <a:t>present </a:t>
            </a:r>
            <a:r>
              <a:rPr sz="1500" spc="-10" dirty="0">
                <a:latin typeface="Calibri"/>
                <a:cs typeface="Calibri"/>
              </a:rPr>
              <a:t>at </a:t>
            </a:r>
            <a:r>
              <a:rPr sz="1500" dirty="0">
                <a:latin typeface="Calibri"/>
                <a:cs typeface="Calibri"/>
              </a:rPr>
              <a:t>the end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content </a:t>
            </a:r>
            <a:r>
              <a:rPr sz="1500" spc="-5" dirty="0">
                <a:latin typeface="Calibri"/>
                <a:cs typeface="Calibri"/>
              </a:rPr>
              <a:t>which will redirect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user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said </a:t>
            </a:r>
            <a:r>
              <a:rPr sz="1500" spc="-15" dirty="0">
                <a:latin typeface="Calibri"/>
                <a:cs typeface="Calibri"/>
              </a:rPr>
              <a:t>event’s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page.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3102" y="3125470"/>
            <a:ext cx="45072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Since </a:t>
            </a:r>
            <a:r>
              <a:rPr sz="1500" spc="-10" dirty="0">
                <a:latin typeface="Calibri"/>
                <a:cs typeface="Calibri"/>
              </a:rPr>
              <a:t>attention </a:t>
            </a:r>
            <a:r>
              <a:rPr sz="1500" spc="-5" dirty="0">
                <a:latin typeface="Calibri"/>
                <a:cs typeface="Calibri"/>
              </a:rPr>
              <a:t>span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decreasing, instead of </a:t>
            </a:r>
            <a:r>
              <a:rPr sz="1500" dirty="0">
                <a:latin typeface="Calibri"/>
                <a:cs typeface="Calibri"/>
              </a:rPr>
              <a:t>blog, the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content </a:t>
            </a:r>
            <a:r>
              <a:rPr sz="1500" spc="-5" dirty="0">
                <a:latin typeface="Calibri"/>
                <a:cs typeface="Calibri"/>
              </a:rPr>
              <a:t>should </a:t>
            </a:r>
            <a:r>
              <a:rPr sz="1500" dirty="0">
                <a:latin typeface="Calibri"/>
                <a:cs typeface="Calibri"/>
              </a:rPr>
              <a:t>be in </a:t>
            </a:r>
            <a:r>
              <a:rPr sz="1500" spc="-15" dirty="0">
                <a:latin typeface="Calibri"/>
                <a:cs typeface="Calibri"/>
              </a:rPr>
              <a:t>form </a:t>
            </a:r>
            <a:r>
              <a:rPr sz="1500" spc="-5" dirty="0">
                <a:latin typeface="Calibri"/>
                <a:cs typeface="Calibri"/>
              </a:rPr>
              <a:t>of stories/placards which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could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" dirty="0">
                <a:latin typeface="Calibri"/>
                <a:cs typeface="Calibri"/>
              </a:rPr>
              <a:t> swiped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right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left.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93102" y="4039565"/>
            <a:ext cx="46088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The user should be </a:t>
            </a:r>
            <a:r>
              <a:rPr sz="1500" dirty="0">
                <a:latin typeface="Calibri"/>
                <a:cs typeface="Calibri"/>
              </a:rPr>
              <a:t>able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like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5" dirty="0">
                <a:latin typeface="Calibri"/>
                <a:cs typeface="Calibri"/>
              </a:rPr>
              <a:t>well, most </a:t>
            </a:r>
            <a:r>
              <a:rPr sz="1500" spc="-10" dirty="0">
                <a:latin typeface="Calibri"/>
                <a:cs typeface="Calibri"/>
              </a:rPr>
              <a:t>liked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content </a:t>
            </a:r>
            <a:r>
              <a:rPr sz="1500" dirty="0">
                <a:latin typeface="Calibri"/>
                <a:cs typeface="Calibri"/>
              </a:rPr>
              <a:t>will be </a:t>
            </a:r>
            <a:r>
              <a:rPr sz="1500" spc="-5" dirty="0">
                <a:latin typeface="Calibri"/>
                <a:cs typeface="Calibri"/>
              </a:rPr>
              <a:t>pushed </a:t>
            </a:r>
            <a:r>
              <a:rPr sz="1500" spc="-10" dirty="0">
                <a:latin typeface="Calibri"/>
                <a:cs typeface="Calibri"/>
              </a:rPr>
              <a:t>at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top. The </a:t>
            </a:r>
            <a:r>
              <a:rPr sz="1500" spc="-10" dirty="0">
                <a:latin typeface="Calibri"/>
                <a:cs typeface="Calibri"/>
              </a:rPr>
              <a:t>views </a:t>
            </a:r>
            <a:r>
              <a:rPr sz="1500" dirty="0">
                <a:latin typeface="Calibri"/>
                <a:cs typeface="Calibri"/>
              </a:rPr>
              <a:t>will enable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know </a:t>
            </a:r>
            <a:r>
              <a:rPr sz="1500" spc="-5" dirty="0">
                <a:latin typeface="Calibri"/>
                <a:cs typeface="Calibri"/>
              </a:rPr>
              <a:t>how many others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spc="-5" dirty="0">
                <a:latin typeface="Calibri"/>
                <a:cs typeface="Calibri"/>
              </a:rPr>
              <a:t>read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content,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make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them</a:t>
            </a:r>
            <a:r>
              <a:rPr sz="1500" spc="-5" dirty="0">
                <a:latin typeface="Calibri"/>
                <a:cs typeface="Calibri"/>
              </a:rPr>
              <a:t> more</a:t>
            </a:r>
            <a:r>
              <a:rPr sz="1500" spc="-10" dirty="0">
                <a:latin typeface="Calibri"/>
                <a:cs typeface="Calibri"/>
              </a:rPr>
              <a:t> interested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read.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02118" y="5368544"/>
            <a:ext cx="1449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Metrics</a:t>
            </a:r>
            <a:r>
              <a:rPr sz="1400" b="1" spc="-2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consider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02118" y="5581903"/>
            <a:ext cx="339597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Daily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Active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Users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libri"/>
                <a:cs typeface="Calibri"/>
              </a:rPr>
              <a:t>Avg.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views per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blog/content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libri"/>
                <a:cs typeface="Calibri"/>
              </a:rPr>
              <a:t>Avg.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likes </a:t>
            </a:r>
            <a:r>
              <a:rPr sz="1400" spc="-5" dirty="0">
                <a:latin typeface="Calibri"/>
                <a:cs typeface="Calibri"/>
              </a:rPr>
              <a:t>per </a:t>
            </a:r>
            <a:r>
              <a:rPr sz="1400" spc="-10" dirty="0">
                <a:latin typeface="Calibri"/>
                <a:cs typeface="Calibri"/>
              </a:rPr>
              <a:t>content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Increase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redirection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events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Buzz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56" y="128092"/>
            <a:ext cx="71412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Improved</a:t>
            </a:r>
            <a:r>
              <a:rPr sz="2400" spc="-25" dirty="0"/>
              <a:t> </a:t>
            </a:r>
            <a:r>
              <a:rPr sz="2400" spc="-15" dirty="0"/>
              <a:t>Feature</a:t>
            </a:r>
            <a:r>
              <a:rPr sz="2400" spc="-5" dirty="0"/>
              <a:t> </a:t>
            </a:r>
            <a:r>
              <a:rPr sz="2400" dirty="0"/>
              <a:t>3</a:t>
            </a:r>
            <a:r>
              <a:rPr sz="2400" spc="-5" dirty="0"/>
              <a:t> </a:t>
            </a:r>
            <a:r>
              <a:rPr sz="2400" dirty="0"/>
              <a:t>–</a:t>
            </a:r>
            <a:r>
              <a:rPr sz="2400" spc="-5" dirty="0"/>
              <a:t> </a:t>
            </a:r>
            <a:r>
              <a:rPr sz="2400" dirty="0"/>
              <a:t>Social</a:t>
            </a:r>
            <a:r>
              <a:rPr sz="2400" spc="-30" dirty="0"/>
              <a:t> </a:t>
            </a:r>
            <a:r>
              <a:rPr sz="2400" spc="-15" dirty="0"/>
              <a:t>engagement</a:t>
            </a:r>
            <a:r>
              <a:rPr sz="2400" spc="-10" dirty="0"/>
              <a:t> </a:t>
            </a:r>
            <a:r>
              <a:rPr sz="2400" dirty="0"/>
              <a:t>on</a:t>
            </a:r>
            <a:r>
              <a:rPr sz="2400" spc="-20" dirty="0"/>
              <a:t> </a:t>
            </a:r>
            <a:r>
              <a:rPr sz="2400" dirty="0"/>
              <a:t>Show</a:t>
            </a:r>
            <a:r>
              <a:rPr sz="2400" spc="-15" dirty="0"/>
              <a:t> </a:t>
            </a:r>
            <a:r>
              <a:rPr sz="2400" spc="-5" dirty="0"/>
              <a:t>Guide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7056" y="542544"/>
            <a:ext cx="4568190" cy="6010910"/>
            <a:chOff x="67056" y="542544"/>
            <a:chExt cx="4568190" cy="6010910"/>
          </a:xfrm>
        </p:grpSpPr>
        <p:sp>
          <p:nvSpPr>
            <p:cNvPr id="4" name="object 4"/>
            <p:cNvSpPr/>
            <p:nvPr/>
          </p:nvSpPr>
          <p:spPr>
            <a:xfrm>
              <a:off x="86106" y="561594"/>
              <a:ext cx="4530090" cy="0"/>
            </a:xfrm>
            <a:custGeom>
              <a:avLst/>
              <a:gdLst/>
              <a:ahLst/>
              <a:cxnLst/>
              <a:rect l="l" t="t" r="r" b="b"/>
              <a:pathLst>
                <a:path w="4530090">
                  <a:moveTo>
                    <a:pt x="0" y="0"/>
                  </a:moveTo>
                  <a:lnTo>
                    <a:pt x="4529582" y="0"/>
                  </a:lnTo>
                </a:path>
              </a:pathLst>
            </a:custGeom>
            <a:ln w="38100">
              <a:solidFill>
                <a:srgbClr val="D717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35" y="707136"/>
              <a:ext cx="3717290" cy="5840095"/>
            </a:xfrm>
            <a:custGeom>
              <a:avLst/>
              <a:gdLst/>
              <a:ahLst/>
              <a:cxnLst/>
              <a:rect l="l" t="t" r="r" b="b"/>
              <a:pathLst>
                <a:path w="3717290" h="5840095">
                  <a:moveTo>
                    <a:pt x="0" y="5839968"/>
                  </a:moveTo>
                  <a:lnTo>
                    <a:pt x="3717036" y="5839968"/>
                  </a:lnTo>
                  <a:lnTo>
                    <a:pt x="3717036" y="0"/>
                  </a:lnTo>
                  <a:lnTo>
                    <a:pt x="0" y="0"/>
                  </a:lnTo>
                  <a:lnTo>
                    <a:pt x="0" y="5839968"/>
                  </a:lnTo>
                  <a:close/>
                </a:path>
              </a:pathLst>
            </a:custGeom>
            <a:ln w="12700">
              <a:solidFill>
                <a:srgbClr val="8511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9171" y="728853"/>
            <a:ext cx="3549015" cy="574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Feature</a:t>
            </a:r>
            <a:r>
              <a:rPr sz="1500" b="1" spc="-3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Description</a:t>
            </a:r>
            <a:endParaRPr sz="1500">
              <a:latin typeface="Calibri"/>
              <a:cs typeface="Calibri"/>
            </a:endParaRPr>
          </a:p>
          <a:p>
            <a:pPr marL="286385" marR="5080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  <a:tab pos="1299845" algn="l"/>
                <a:tab pos="2918460" algn="l"/>
              </a:tabLst>
            </a:pP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dirty="0">
                <a:latin typeface="Calibri"/>
                <a:cs typeface="Calibri"/>
              </a:rPr>
              <a:t>r	en</a:t>
            </a:r>
            <a:r>
              <a:rPr sz="1500" spc="-25" dirty="0">
                <a:latin typeface="Calibri"/>
                <a:cs typeface="Calibri"/>
              </a:rPr>
              <a:t>g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	th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u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h  </a:t>
            </a:r>
            <a:r>
              <a:rPr sz="1500" spc="-10" dirty="0">
                <a:latin typeface="Calibri"/>
                <a:cs typeface="Calibri"/>
              </a:rPr>
              <a:t>reviews/recommendations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-5" dirty="0">
                <a:latin typeface="Calibri"/>
                <a:cs typeface="Calibri"/>
              </a:rPr>
              <a:t> friends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followers</a:t>
            </a:r>
            <a:r>
              <a:rPr sz="1500" dirty="0">
                <a:latin typeface="Calibri"/>
                <a:cs typeface="Calibri"/>
              </a:rPr>
              <a:t> on</a:t>
            </a:r>
            <a:r>
              <a:rPr sz="1500" spc="-5" dirty="0">
                <a:latin typeface="Calibri"/>
                <a:cs typeface="Calibri"/>
              </a:rPr>
              <a:t> Show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Guide</a:t>
            </a:r>
            <a:endParaRPr sz="1500">
              <a:latin typeface="Calibri"/>
              <a:cs typeface="Calibri"/>
            </a:endParaRPr>
          </a:p>
          <a:p>
            <a:pPr marL="286385" marR="6350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z="1500" dirty="0">
                <a:latin typeface="Calibri"/>
                <a:cs typeface="Calibri"/>
              </a:rPr>
              <a:t>Unlock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achievements</a:t>
            </a:r>
            <a:r>
              <a:rPr sz="1500" spc="3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3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form</a:t>
            </a:r>
            <a:r>
              <a:rPr sz="1500" spc="3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3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badges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users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Insights</a:t>
            </a:r>
            <a:endParaRPr sz="1500">
              <a:latin typeface="Calibri"/>
              <a:cs typeface="Calibri"/>
            </a:endParaRPr>
          </a:p>
          <a:p>
            <a:pPr marR="8255">
              <a:lnSpc>
                <a:spcPct val="100000"/>
              </a:lnSpc>
              <a:spcBef>
                <a:spcPts val="5"/>
              </a:spcBef>
            </a:pP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92%</a:t>
            </a:r>
            <a:r>
              <a:rPr sz="1500" u="sng" spc="13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consumers</a:t>
            </a:r>
            <a:r>
              <a:rPr sz="1500" u="sng" spc="14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trust</a:t>
            </a:r>
            <a:r>
              <a:rPr sz="1500" u="sng" spc="14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their</a:t>
            </a:r>
            <a:r>
              <a:rPr sz="1500" u="sng" spc="14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friends</a:t>
            </a:r>
            <a:r>
              <a:rPr sz="1500" u="sng" spc="14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and</a:t>
            </a:r>
            <a:r>
              <a:rPr sz="1500" u="sng" spc="13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peers </a:t>
            </a:r>
            <a:r>
              <a:rPr sz="1500" spc="-325" dirty="0">
                <a:solidFill>
                  <a:srgbClr val="B71C1C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500"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before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trying</a:t>
            </a:r>
            <a:r>
              <a:rPr sz="1500" u="sng" spc="-2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out</a:t>
            </a:r>
            <a:r>
              <a:rPr sz="1500"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1500"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product/service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sz="1500" b="1" spc="-20" dirty="0">
                <a:solidFill>
                  <a:srgbClr val="B71C1C"/>
                </a:solidFill>
                <a:latin typeface="Calibri"/>
                <a:cs typeface="Calibri"/>
              </a:rPr>
              <a:t>Value</a:t>
            </a:r>
            <a:r>
              <a:rPr sz="1500" b="1" spc="-4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Proposition</a:t>
            </a:r>
            <a:r>
              <a:rPr sz="1500" b="1" spc="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Users</a:t>
            </a:r>
            <a:endParaRPr sz="1500">
              <a:latin typeface="Calibri"/>
              <a:cs typeface="Calibri"/>
            </a:endParaRPr>
          </a:p>
          <a:p>
            <a:pPr marL="286385" marR="5080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  <a:tab pos="1357630" algn="l"/>
                <a:tab pos="2671445" algn="l"/>
              </a:tabLst>
            </a:pPr>
            <a:r>
              <a:rPr sz="1500" spc="-5" dirty="0">
                <a:latin typeface="Calibri"/>
                <a:cs typeface="Calibri"/>
              </a:rPr>
              <a:t>Apart </a:t>
            </a:r>
            <a:r>
              <a:rPr sz="1500" spc="-10" dirty="0">
                <a:latin typeface="Calibri"/>
                <a:cs typeface="Calibri"/>
              </a:rPr>
              <a:t>from </a:t>
            </a:r>
            <a:r>
              <a:rPr sz="1500" dirty="0">
                <a:latin typeface="Calibri"/>
                <a:cs typeface="Calibri"/>
              </a:rPr>
              <a:t>their </a:t>
            </a:r>
            <a:r>
              <a:rPr sz="1500" spc="-10" dirty="0">
                <a:latin typeface="Calibri"/>
                <a:cs typeface="Calibri"/>
              </a:rPr>
              <a:t>own </a:t>
            </a:r>
            <a:r>
              <a:rPr sz="1500" spc="-5" dirty="0">
                <a:latin typeface="Calibri"/>
                <a:cs typeface="Calibri"/>
              </a:rPr>
              <a:t>friends, </a:t>
            </a:r>
            <a:r>
              <a:rPr sz="1500" dirty="0">
                <a:latin typeface="Calibri"/>
                <a:cs typeface="Calibri"/>
              </a:rPr>
              <a:t>people will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 able </a:t>
            </a:r>
            <a:r>
              <a:rPr sz="1500" spc="-10" dirty="0">
                <a:latin typeface="Calibri"/>
                <a:cs typeface="Calibri"/>
              </a:rPr>
              <a:t>to follow others 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5" dirty="0">
                <a:latin typeface="Calibri"/>
                <a:cs typeface="Calibri"/>
              </a:rPr>
              <a:t>well who </a:t>
            </a:r>
            <a:r>
              <a:rPr sz="1500" spc="-15" dirty="0">
                <a:latin typeface="Calibri"/>
                <a:cs typeface="Calibri"/>
              </a:rPr>
              <a:t>drop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	</a:t>
            </a:r>
            <a:r>
              <a:rPr sz="1500" spc="-15" dirty="0">
                <a:latin typeface="Calibri"/>
                <a:cs typeface="Calibri"/>
              </a:rPr>
              <a:t>go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d	</a:t>
            </a:r>
            <a:r>
              <a:rPr sz="1500" spc="-15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om</a:t>
            </a:r>
            <a:r>
              <a:rPr sz="1500" dirty="0">
                <a:latin typeface="Calibri"/>
                <a:cs typeface="Calibri"/>
              </a:rPr>
              <a:t>me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ts,  </a:t>
            </a:r>
            <a:r>
              <a:rPr sz="1500" spc="-10" dirty="0">
                <a:latin typeface="Calibri"/>
                <a:cs typeface="Calibri"/>
              </a:rPr>
              <a:t>reviews/recommendations</a:t>
            </a:r>
            <a:endParaRPr sz="1500">
              <a:latin typeface="Calibri"/>
              <a:cs typeface="Calibri"/>
            </a:endParaRPr>
          </a:p>
          <a:p>
            <a:pPr marL="286385" marR="5715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z="1500" spc="-5" dirty="0">
                <a:latin typeface="Calibri"/>
                <a:cs typeface="Calibri"/>
              </a:rPr>
              <a:t>They</a:t>
            </a:r>
            <a:r>
              <a:rPr sz="1500" dirty="0">
                <a:latin typeface="Calibri"/>
                <a:cs typeface="Calibri"/>
              </a:rPr>
              <a:t> will be able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follow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genres</a:t>
            </a:r>
            <a:r>
              <a:rPr sz="1500" spc="-5" dirty="0">
                <a:latin typeface="Calibri"/>
                <a:cs typeface="Calibri"/>
              </a:rPr>
              <a:t> they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love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watch,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get</a:t>
            </a:r>
            <a:r>
              <a:rPr sz="1500" spc="-5" dirty="0">
                <a:latin typeface="Calibri"/>
                <a:cs typeface="Calibri"/>
              </a:rPr>
              <a:t> more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recommendations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endParaRPr sz="1500">
              <a:latin typeface="Calibri"/>
              <a:cs typeface="Calibri"/>
            </a:endParaRPr>
          </a:p>
          <a:p>
            <a:pPr marL="286385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z="1500" spc="-10" dirty="0">
                <a:latin typeface="Calibri"/>
                <a:cs typeface="Calibri"/>
              </a:rPr>
              <a:t>Users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find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reviews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friends</a:t>
            </a:r>
            <a:endParaRPr sz="1500">
              <a:latin typeface="Calibri"/>
              <a:cs typeface="Calibri"/>
            </a:endParaRPr>
          </a:p>
          <a:p>
            <a:pPr marL="286385" algn="just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more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reliable</a:t>
            </a:r>
            <a:endParaRPr sz="1500">
              <a:latin typeface="Calibri"/>
              <a:cs typeface="Calibri"/>
            </a:endParaRPr>
          </a:p>
          <a:p>
            <a:pPr marL="286385" marR="5080" indent="-287020" algn="just">
              <a:lnSpc>
                <a:spcPct val="100000"/>
              </a:lnSpc>
              <a:buFont typeface="Arial MT"/>
              <a:buChar char="•"/>
              <a:tabLst>
                <a:tab pos="287020" algn="l"/>
              </a:tabLst>
            </a:pPr>
            <a:r>
              <a:rPr sz="1500" dirty="0">
                <a:latin typeface="Calibri"/>
                <a:cs typeface="Calibri"/>
              </a:rPr>
              <a:t>Will be </a:t>
            </a:r>
            <a:r>
              <a:rPr sz="1500" spc="-5" dirty="0">
                <a:latin typeface="Calibri"/>
                <a:cs typeface="Calibri"/>
              </a:rPr>
              <a:t>provided </a:t>
            </a:r>
            <a:r>
              <a:rPr sz="1500" dirty="0">
                <a:latin typeface="Calibri"/>
                <a:cs typeface="Calibri"/>
              </a:rPr>
              <a:t>with </a:t>
            </a:r>
            <a:r>
              <a:rPr sz="1500" spc="-10" dirty="0">
                <a:latin typeface="Calibri"/>
                <a:cs typeface="Calibri"/>
              </a:rPr>
              <a:t>badges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10" dirty="0">
                <a:latin typeface="Calibri"/>
                <a:cs typeface="Calibri"/>
              </a:rPr>
              <a:t>bingers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unlocking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achievements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spc="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they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compare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friends</a:t>
            </a:r>
            <a:r>
              <a:rPr sz="1500" dirty="0">
                <a:latin typeface="Calibri"/>
                <a:cs typeface="Calibri"/>
              </a:rPr>
              <a:t> on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leaderboard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69891" y="5346191"/>
            <a:ext cx="6995159" cy="1201420"/>
          </a:xfrm>
          <a:custGeom>
            <a:avLst/>
            <a:gdLst/>
            <a:ahLst/>
            <a:cxnLst/>
            <a:rect l="l" t="t" r="r" b="b"/>
            <a:pathLst>
              <a:path w="6995159" h="1201420">
                <a:moveTo>
                  <a:pt x="0" y="1200912"/>
                </a:moveTo>
                <a:lnTo>
                  <a:pt x="6995159" y="1200912"/>
                </a:lnTo>
                <a:lnTo>
                  <a:pt x="6995159" y="0"/>
                </a:lnTo>
                <a:lnTo>
                  <a:pt x="0" y="0"/>
                </a:lnTo>
                <a:lnTo>
                  <a:pt x="0" y="1200912"/>
                </a:lnTo>
                <a:close/>
              </a:path>
            </a:pathLst>
          </a:custGeom>
          <a:ln w="12700">
            <a:solidFill>
              <a:srgbClr val="85111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48885" y="5496255"/>
            <a:ext cx="2661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Expected</a:t>
            </a:r>
            <a:r>
              <a:rPr sz="1400" b="1" spc="-6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71C1C"/>
                </a:solidFill>
                <a:latin typeface="Calibri"/>
                <a:cs typeface="Calibri"/>
              </a:rPr>
              <a:t>Output</a:t>
            </a:r>
            <a:r>
              <a:rPr sz="1400" b="1" spc="-2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B71C1C"/>
                </a:solidFill>
                <a:latin typeface="Calibri"/>
                <a:cs typeface="Calibri"/>
              </a:rPr>
              <a:t>for</a:t>
            </a:r>
            <a:r>
              <a:rPr sz="1400" b="1" spc="-2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71C1C"/>
                </a:solidFill>
                <a:latin typeface="Calibri"/>
                <a:cs typeface="Calibri"/>
              </a:rPr>
              <a:t>Book</a:t>
            </a:r>
            <a:r>
              <a:rPr sz="1400" b="1" spc="-3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71C1C"/>
                </a:solidFill>
                <a:latin typeface="Calibri"/>
                <a:cs typeface="Calibri"/>
              </a:rPr>
              <a:t>My</a:t>
            </a:r>
            <a:r>
              <a:rPr sz="1400" b="1" spc="-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71C1C"/>
                </a:solidFill>
                <a:latin typeface="Calibri"/>
                <a:cs typeface="Calibri"/>
              </a:rPr>
              <a:t>Show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8885" y="5709615"/>
            <a:ext cx="26460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Increased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engagement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Increased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retention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Increase</a:t>
            </a:r>
            <a:r>
              <a:rPr sz="1400" dirty="0">
                <a:latin typeface="Calibri"/>
                <a:cs typeface="Calibri"/>
              </a:rPr>
              <a:t> in </a:t>
            </a:r>
            <a:r>
              <a:rPr sz="1400" spc="-15" dirty="0">
                <a:latin typeface="Calibri"/>
                <a:cs typeface="Calibri"/>
              </a:rPr>
              <a:t>avg.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session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283" y="704087"/>
            <a:ext cx="2671572" cy="43601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255770" y="873379"/>
            <a:ext cx="410908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4541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Most </a:t>
            </a:r>
            <a:r>
              <a:rPr sz="1600" spc="-10" dirty="0">
                <a:latin typeface="Calibri"/>
                <a:cs typeface="Calibri"/>
              </a:rPr>
              <a:t>people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watch</a:t>
            </a:r>
            <a:r>
              <a:rPr sz="1600" spc="-5" dirty="0">
                <a:latin typeface="Calibri"/>
                <a:cs typeface="Calibri"/>
              </a:rPr>
              <a:t> TV </a:t>
            </a:r>
            <a:r>
              <a:rPr sz="1600" spc="-10" dirty="0">
                <a:latin typeface="Calibri"/>
                <a:cs typeface="Calibri"/>
              </a:rPr>
              <a:t>shows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movies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recommendations,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hence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social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engagement</a:t>
            </a:r>
            <a:r>
              <a:rPr sz="1600" spc="-5" dirty="0">
                <a:latin typeface="Calibri"/>
                <a:cs typeface="Calibri"/>
              </a:rPr>
              <a:t> is</a:t>
            </a:r>
            <a:r>
              <a:rPr sz="1600" spc="-10" dirty="0">
                <a:latin typeface="Calibri"/>
                <a:cs typeface="Calibri"/>
              </a:rPr>
              <a:t> necessary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5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Since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profile,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 </a:t>
            </a:r>
            <a:r>
              <a:rPr sz="1600" spc="-10" dirty="0">
                <a:latin typeface="Calibri"/>
                <a:cs typeface="Calibri"/>
              </a:rPr>
              <a:t>been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given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option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sync</a:t>
            </a:r>
            <a:r>
              <a:rPr sz="1600" dirty="0">
                <a:latin typeface="Calibri"/>
                <a:cs typeface="Calibri"/>
              </a:rPr>
              <a:t> with</a:t>
            </a:r>
            <a:r>
              <a:rPr sz="1600" spc="-5" dirty="0">
                <a:latin typeface="Calibri"/>
                <a:cs typeface="Calibri"/>
              </a:rPr>
              <a:t> their fb </a:t>
            </a:r>
            <a:r>
              <a:rPr sz="1600" spc="-10" dirty="0">
                <a:latin typeface="Calibri"/>
                <a:cs typeface="Calibri"/>
              </a:rPr>
              <a:t>profile,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their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friend’s </a:t>
            </a:r>
            <a:r>
              <a:rPr sz="1600" spc="-10" dirty="0">
                <a:latin typeface="Calibri"/>
                <a:cs typeface="Calibri"/>
              </a:rPr>
              <a:t>comments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recommendations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be able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follow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users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look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their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reviews.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They’ll </a:t>
            </a:r>
            <a:r>
              <a:rPr sz="1600" spc="-5" dirty="0">
                <a:latin typeface="Calibri"/>
                <a:cs typeface="Calibri"/>
              </a:rPr>
              <a:t>be able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upvote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too.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5770" y="4043934"/>
            <a:ext cx="41414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able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track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how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movies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TV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Shows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watched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yet,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able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compare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their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achievement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leaderboard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5" dirty="0">
                <a:latin typeface="Calibri"/>
                <a:cs typeface="Calibri"/>
              </a:rPr>
              <a:t> friends 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followers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05900" y="4424171"/>
            <a:ext cx="1926589" cy="264160"/>
          </a:xfrm>
          <a:prstGeom prst="rect">
            <a:avLst/>
          </a:prstGeom>
          <a:solidFill>
            <a:srgbClr val="B71C1C"/>
          </a:solidFill>
          <a:ln w="12700">
            <a:solidFill>
              <a:srgbClr val="85111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35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MARK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0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WATCHED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21345" y="5399938"/>
            <a:ext cx="367982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Metrics</a:t>
            </a:r>
            <a:r>
              <a:rPr sz="1400" b="1" spc="-2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consider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Upvotes/User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Downvotes/User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Contacts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synced/User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People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Followed/User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5" dirty="0">
                <a:latin typeface="Calibri"/>
                <a:cs typeface="Calibri"/>
              </a:rPr>
              <a:t>Watched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content/User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Comments/Month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56" y="128092"/>
            <a:ext cx="3671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New</a:t>
            </a:r>
            <a:r>
              <a:rPr sz="2400" spc="-35" dirty="0"/>
              <a:t> </a:t>
            </a:r>
            <a:r>
              <a:rPr sz="2400" spc="-15" dirty="0"/>
              <a:t>Feature</a:t>
            </a:r>
            <a:r>
              <a:rPr sz="2400" spc="-20" dirty="0"/>
              <a:t> </a:t>
            </a:r>
            <a:r>
              <a:rPr sz="2400" dirty="0"/>
              <a:t>1</a:t>
            </a:r>
            <a:r>
              <a:rPr sz="2400" spc="-20" dirty="0"/>
              <a:t> </a:t>
            </a:r>
            <a:r>
              <a:rPr sz="2400" dirty="0"/>
              <a:t>–</a:t>
            </a:r>
            <a:r>
              <a:rPr sz="2400" spc="-15" dirty="0"/>
              <a:t> </a:t>
            </a:r>
            <a:r>
              <a:rPr sz="2400" dirty="0"/>
              <a:t>BMS</a:t>
            </a:r>
            <a:r>
              <a:rPr sz="2400" spc="-10" dirty="0"/>
              <a:t> </a:t>
            </a:r>
            <a:r>
              <a:rPr sz="2400" spc="-15" dirty="0"/>
              <a:t>Deluxe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67056" y="542544"/>
            <a:ext cx="11404600" cy="6010910"/>
            <a:chOff x="67056" y="542544"/>
            <a:chExt cx="11404600" cy="6010910"/>
          </a:xfrm>
        </p:grpSpPr>
        <p:sp>
          <p:nvSpPr>
            <p:cNvPr id="4" name="object 4"/>
            <p:cNvSpPr/>
            <p:nvPr/>
          </p:nvSpPr>
          <p:spPr>
            <a:xfrm>
              <a:off x="86106" y="561594"/>
              <a:ext cx="4530090" cy="0"/>
            </a:xfrm>
            <a:custGeom>
              <a:avLst/>
              <a:gdLst/>
              <a:ahLst/>
              <a:cxnLst/>
              <a:rect l="l" t="t" r="r" b="b"/>
              <a:pathLst>
                <a:path w="4530090">
                  <a:moveTo>
                    <a:pt x="0" y="0"/>
                  </a:moveTo>
                  <a:lnTo>
                    <a:pt x="4529582" y="0"/>
                  </a:lnTo>
                </a:path>
              </a:pathLst>
            </a:custGeom>
            <a:ln w="38100">
              <a:solidFill>
                <a:srgbClr val="D717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9891" y="5346191"/>
              <a:ext cx="6995159" cy="1201420"/>
            </a:xfrm>
            <a:custGeom>
              <a:avLst/>
              <a:gdLst/>
              <a:ahLst/>
              <a:cxnLst/>
              <a:rect l="l" t="t" r="r" b="b"/>
              <a:pathLst>
                <a:path w="6995159" h="1201420">
                  <a:moveTo>
                    <a:pt x="0" y="1200912"/>
                  </a:moveTo>
                  <a:lnTo>
                    <a:pt x="6995159" y="1200912"/>
                  </a:lnTo>
                  <a:lnTo>
                    <a:pt x="6995159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2700">
              <a:solidFill>
                <a:srgbClr val="8511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8036" y="858011"/>
            <a:ext cx="3717290" cy="5689600"/>
          </a:xfrm>
          <a:prstGeom prst="rect">
            <a:avLst/>
          </a:prstGeom>
          <a:ln w="12700">
            <a:solidFill>
              <a:srgbClr val="851111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90805" algn="just">
              <a:lnSpc>
                <a:spcPct val="100000"/>
              </a:lnSpc>
              <a:spcBef>
                <a:spcPts val="580"/>
              </a:spcBef>
            </a:pP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Feature</a:t>
            </a:r>
            <a:r>
              <a:rPr sz="1500" b="1" spc="-3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Description</a:t>
            </a:r>
            <a:endParaRPr sz="1500">
              <a:latin typeface="Calibri"/>
              <a:cs typeface="Calibri"/>
            </a:endParaRPr>
          </a:p>
          <a:p>
            <a:pPr marL="90805" marR="83185" algn="just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Deep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Discounts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loyalists</a:t>
            </a:r>
            <a:r>
              <a:rPr sz="1500" dirty="0">
                <a:latin typeface="Calibri"/>
                <a:cs typeface="Calibri"/>
              </a:rPr>
              <a:t> will</a:t>
            </a:r>
            <a:r>
              <a:rPr sz="1500" spc="3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help</a:t>
            </a:r>
            <a:r>
              <a:rPr sz="1500" spc="3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Book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My </a:t>
            </a:r>
            <a:r>
              <a:rPr sz="1500" spc="-5" dirty="0">
                <a:latin typeface="Calibri"/>
                <a:cs typeface="Calibri"/>
              </a:rPr>
              <a:t>Show </a:t>
            </a:r>
            <a:r>
              <a:rPr sz="1500" dirty="0">
                <a:latin typeface="Calibri"/>
                <a:cs typeface="Calibri"/>
              </a:rPr>
              <a:t>be the </a:t>
            </a:r>
            <a:r>
              <a:rPr sz="1500" spc="-5" dirty="0">
                <a:latin typeface="Calibri"/>
                <a:cs typeface="Calibri"/>
              </a:rPr>
              <a:t>Go </a:t>
            </a:r>
            <a:r>
              <a:rPr sz="1500" spc="-10" dirty="0">
                <a:latin typeface="Calibri"/>
                <a:cs typeface="Calibri"/>
              </a:rPr>
              <a:t>to platform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booking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tickets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90805">
              <a:lnSpc>
                <a:spcPts val="1800"/>
              </a:lnSpc>
            </a:pP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Insights</a:t>
            </a:r>
            <a:endParaRPr sz="1500">
              <a:latin typeface="Calibri"/>
              <a:cs typeface="Calibri"/>
            </a:endParaRPr>
          </a:p>
          <a:p>
            <a:pPr marL="90805" marR="83185">
              <a:lnSpc>
                <a:spcPct val="100000"/>
              </a:lnSpc>
            </a:pP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Loyalty</a:t>
            </a:r>
            <a:r>
              <a:rPr sz="1500" u="sng" spc="29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1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programs</a:t>
            </a:r>
            <a:r>
              <a:rPr sz="1500" u="sng" spc="29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increase</a:t>
            </a:r>
            <a:r>
              <a:rPr sz="1500" u="sng" spc="27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retention</a:t>
            </a:r>
            <a:r>
              <a:rPr sz="1500" u="sng" spc="29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by</a:t>
            </a:r>
            <a:r>
              <a:rPr sz="1500" u="sng" spc="30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600" b="1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5%, </a:t>
            </a:r>
            <a:r>
              <a:rPr sz="1600" b="1" spc="-345" dirty="0">
                <a:solidFill>
                  <a:srgbClr val="B71C1C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revenue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by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600" b="1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2"/>
              </a:rPr>
              <a:t>25%-95%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500" b="1" spc="-20" dirty="0">
                <a:solidFill>
                  <a:srgbClr val="B71C1C"/>
                </a:solidFill>
                <a:latin typeface="Calibri"/>
                <a:cs typeface="Calibri"/>
              </a:rPr>
              <a:t>Value</a:t>
            </a:r>
            <a:r>
              <a:rPr sz="1500" b="1" spc="-4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Proposition</a:t>
            </a:r>
            <a:r>
              <a:rPr sz="1500" b="1" spc="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Users</a:t>
            </a:r>
            <a:endParaRPr sz="15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Users</a:t>
            </a:r>
            <a:r>
              <a:rPr sz="1500" spc="1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buy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loyalty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passes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their</a:t>
            </a:r>
            <a:endParaRPr sz="1500">
              <a:latin typeface="Calibri"/>
              <a:cs typeface="Calibri"/>
            </a:endParaRPr>
          </a:p>
          <a:p>
            <a:pPr marL="37719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requirement.</a:t>
            </a:r>
            <a:endParaRPr sz="15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passes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18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different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personas</a:t>
            </a:r>
            <a:endParaRPr sz="1500">
              <a:latin typeface="Calibri"/>
              <a:cs typeface="Calibri"/>
            </a:endParaRPr>
          </a:p>
          <a:p>
            <a:pPr marL="377190" marR="8445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–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like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baking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buffs,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theatre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lovers,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fitness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fanatics,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  <a:p>
            <a:pPr marL="377190" marR="83820" indent="-287020" algn="just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500" spc="-10" dirty="0">
                <a:latin typeface="Calibri"/>
                <a:cs typeface="Calibri"/>
              </a:rPr>
              <a:t>Passes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bought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by</a:t>
            </a:r>
            <a:r>
              <a:rPr sz="1500" spc="-10" dirty="0">
                <a:latin typeface="Calibri"/>
                <a:cs typeface="Calibri"/>
              </a:rPr>
              <a:t> users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 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particular </a:t>
            </a:r>
            <a:r>
              <a:rPr sz="1500" spc="-25" dirty="0">
                <a:latin typeface="Calibri"/>
                <a:cs typeface="Calibri"/>
              </a:rPr>
              <a:t>category. </a:t>
            </a:r>
            <a:r>
              <a:rPr sz="1500" spc="-10" dirty="0">
                <a:latin typeface="Calibri"/>
                <a:cs typeface="Calibri"/>
              </a:rPr>
              <a:t>Also,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general </a:t>
            </a:r>
            <a:r>
              <a:rPr sz="1500" spc="-5" dirty="0">
                <a:latin typeface="Calibri"/>
                <a:cs typeface="Calibri"/>
              </a:rPr>
              <a:t>passes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available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too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Expected</a:t>
            </a:r>
            <a:r>
              <a:rPr sz="1500" b="1" spc="-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Output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 for</a:t>
            </a:r>
            <a:r>
              <a:rPr sz="1500" b="1" spc="1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Book</a:t>
            </a:r>
            <a:r>
              <a:rPr sz="1500" b="1" spc="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My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Show</a:t>
            </a:r>
            <a:endParaRPr sz="15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Increased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purchase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frequency</a:t>
            </a:r>
            <a:endParaRPr sz="15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Increased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avg. </a:t>
            </a:r>
            <a:r>
              <a:rPr sz="1500" dirty="0">
                <a:latin typeface="Calibri"/>
                <a:cs typeface="Calibri"/>
              </a:rPr>
              <a:t>time </a:t>
            </a:r>
            <a:r>
              <a:rPr sz="1500" spc="-10" dirty="0">
                <a:latin typeface="Calibri"/>
                <a:cs typeface="Calibri"/>
              </a:rPr>
              <a:t>between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purchases</a:t>
            </a:r>
            <a:endParaRPr sz="15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Increased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avg.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order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endParaRPr sz="15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loyalty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5129" y="5368544"/>
            <a:ext cx="1436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Metrics</a:t>
            </a:r>
            <a:r>
              <a:rPr sz="1400" b="1" spc="-2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consider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69891" y="858011"/>
            <a:ext cx="4293235" cy="3794760"/>
            <a:chOff x="4469891" y="858011"/>
            <a:chExt cx="4293235" cy="37947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9891" y="858011"/>
              <a:ext cx="1891284" cy="37597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3239" y="858011"/>
              <a:ext cx="1889759" cy="37947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43628" y="1741931"/>
              <a:ext cx="1489075" cy="1530350"/>
            </a:xfrm>
            <a:custGeom>
              <a:avLst/>
              <a:gdLst/>
              <a:ahLst/>
              <a:cxnLst/>
              <a:rect l="l" t="t" r="r" b="b"/>
              <a:pathLst>
                <a:path w="1489075" h="1530350">
                  <a:moveTo>
                    <a:pt x="1488948" y="1455420"/>
                  </a:moveTo>
                  <a:lnTo>
                    <a:pt x="0" y="1455420"/>
                  </a:lnTo>
                  <a:lnTo>
                    <a:pt x="0" y="1530096"/>
                  </a:lnTo>
                  <a:lnTo>
                    <a:pt x="1488948" y="1530096"/>
                  </a:lnTo>
                  <a:lnTo>
                    <a:pt x="1488948" y="1455420"/>
                  </a:lnTo>
                  <a:close/>
                </a:path>
                <a:path w="1489075" h="1530350">
                  <a:moveTo>
                    <a:pt x="1488948" y="1318272"/>
                  </a:moveTo>
                  <a:lnTo>
                    <a:pt x="0" y="1318272"/>
                  </a:lnTo>
                  <a:lnTo>
                    <a:pt x="0" y="1391412"/>
                  </a:lnTo>
                  <a:lnTo>
                    <a:pt x="1488948" y="1391412"/>
                  </a:lnTo>
                  <a:lnTo>
                    <a:pt x="1488948" y="1318272"/>
                  </a:lnTo>
                  <a:close/>
                </a:path>
                <a:path w="1489075" h="1530350">
                  <a:moveTo>
                    <a:pt x="1488948" y="1179576"/>
                  </a:moveTo>
                  <a:lnTo>
                    <a:pt x="0" y="1179576"/>
                  </a:lnTo>
                  <a:lnTo>
                    <a:pt x="0" y="1252728"/>
                  </a:lnTo>
                  <a:lnTo>
                    <a:pt x="1488948" y="1252728"/>
                  </a:lnTo>
                  <a:lnTo>
                    <a:pt x="1488948" y="1179576"/>
                  </a:lnTo>
                  <a:close/>
                </a:path>
                <a:path w="1489075" h="1530350">
                  <a:moveTo>
                    <a:pt x="1488948" y="518172"/>
                  </a:moveTo>
                  <a:lnTo>
                    <a:pt x="0" y="518172"/>
                  </a:lnTo>
                  <a:lnTo>
                    <a:pt x="0" y="591312"/>
                  </a:lnTo>
                  <a:lnTo>
                    <a:pt x="1488948" y="591312"/>
                  </a:lnTo>
                  <a:lnTo>
                    <a:pt x="1488948" y="518172"/>
                  </a:lnTo>
                  <a:close/>
                </a:path>
                <a:path w="1489075" h="1530350">
                  <a:moveTo>
                    <a:pt x="1488948" y="390144"/>
                  </a:moveTo>
                  <a:lnTo>
                    <a:pt x="0" y="390144"/>
                  </a:lnTo>
                  <a:lnTo>
                    <a:pt x="0" y="463296"/>
                  </a:lnTo>
                  <a:lnTo>
                    <a:pt x="1488948" y="463296"/>
                  </a:lnTo>
                  <a:lnTo>
                    <a:pt x="1488948" y="390144"/>
                  </a:lnTo>
                  <a:close/>
                </a:path>
                <a:path w="1489075" h="1530350">
                  <a:moveTo>
                    <a:pt x="1488948" y="254508"/>
                  </a:moveTo>
                  <a:lnTo>
                    <a:pt x="0" y="254508"/>
                  </a:lnTo>
                  <a:lnTo>
                    <a:pt x="0" y="329184"/>
                  </a:lnTo>
                  <a:lnTo>
                    <a:pt x="1488948" y="329184"/>
                  </a:lnTo>
                  <a:lnTo>
                    <a:pt x="1488948" y="254508"/>
                  </a:lnTo>
                  <a:close/>
                </a:path>
                <a:path w="1489075" h="1530350">
                  <a:moveTo>
                    <a:pt x="1488948" y="120396"/>
                  </a:moveTo>
                  <a:lnTo>
                    <a:pt x="0" y="120396"/>
                  </a:lnTo>
                  <a:lnTo>
                    <a:pt x="0" y="193548"/>
                  </a:lnTo>
                  <a:lnTo>
                    <a:pt x="1488948" y="193548"/>
                  </a:lnTo>
                  <a:lnTo>
                    <a:pt x="1488948" y="120396"/>
                  </a:lnTo>
                  <a:close/>
                </a:path>
                <a:path w="1489075" h="1530350">
                  <a:moveTo>
                    <a:pt x="14889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1488948" y="73152"/>
                  </a:lnTo>
                  <a:lnTo>
                    <a:pt x="148894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95821" y="1357121"/>
              <a:ext cx="334010" cy="1254760"/>
            </a:xfrm>
            <a:custGeom>
              <a:avLst/>
              <a:gdLst/>
              <a:ahLst/>
              <a:cxnLst/>
              <a:rect l="l" t="t" r="r" b="b"/>
              <a:pathLst>
                <a:path w="334009" h="1254760">
                  <a:moveTo>
                    <a:pt x="332612" y="1254252"/>
                  </a:moveTo>
                  <a:lnTo>
                    <a:pt x="0" y="1254252"/>
                  </a:lnTo>
                </a:path>
                <a:path w="334009" h="1254760">
                  <a:moveTo>
                    <a:pt x="333755" y="1253489"/>
                  </a:moveTo>
                  <a:lnTo>
                    <a:pt x="33375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9577" y="1319021"/>
              <a:ext cx="521970" cy="76200"/>
            </a:xfrm>
            <a:custGeom>
              <a:avLst/>
              <a:gdLst/>
              <a:ahLst/>
              <a:cxnLst/>
              <a:rect l="l" t="t" r="r" b="b"/>
              <a:pathLst>
                <a:path w="521970" h="76200">
                  <a:moveTo>
                    <a:pt x="445262" y="0"/>
                  </a:moveTo>
                  <a:lnTo>
                    <a:pt x="445262" y="76200"/>
                  </a:lnTo>
                  <a:lnTo>
                    <a:pt x="502412" y="47625"/>
                  </a:lnTo>
                  <a:lnTo>
                    <a:pt x="457962" y="47625"/>
                  </a:lnTo>
                  <a:lnTo>
                    <a:pt x="457962" y="28575"/>
                  </a:lnTo>
                  <a:lnTo>
                    <a:pt x="502412" y="28575"/>
                  </a:lnTo>
                  <a:lnTo>
                    <a:pt x="445262" y="0"/>
                  </a:lnTo>
                  <a:close/>
                </a:path>
                <a:path w="521970" h="76200">
                  <a:moveTo>
                    <a:pt x="445262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445262" y="47625"/>
                  </a:lnTo>
                  <a:lnTo>
                    <a:pt x="445262" y="28575"/>
                  </a:lnTo>
                  <a:close/>
                </a:path>
                <a:path w="521970" h="76200">
                  <a:moveTo>
                    <a:pt x="502412" y="28575"/>
                  </a:moveTo>
                  <a:lnTo>
                    <a:pt x="457962" y="28575"/>
                  </a:lnTo>
                  <a:lnTo>
                    <a:pt x="457962" y="47625"/>
                  </a:lnTo>
                  <a:lnTo>
                    <a:pt x="502412" y="47625"/>
                  </a:lnTo>
                  <a:lnTo>
                    <a:pt x="521462" y="38100"/>
                  </a:lnTo>
                  <a:lnTo>
                    <a:pt x="502412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78569" y="1093469"/>
            <a:ext cx="29070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BMS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Deluxe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5" dirty="0">
                <a:latin typeface="Calibri"/>
                <a:cs typeface="Calibri"/>
              </a:rPr>
              <a:t>present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profile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78569" y="1824989"/>
            <a:ext cx="27895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customized </a:t>
            </a:r>
            <a:r>
              <a:rPr sz="1600" spc="-10" dirty="0">
                <a:latin typeface="Calibri"/>
                <a:cs typeface="Calibri"/>
              </a:rPr>
              <a:t>passes (based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spc="-10" dirty="0">
                <a:latin typeface="Calibri"/>
                <a:cs typeface="Calibri"/>
              </a:rPr>
              <a:t>past purchases, </a:t>
            </a:r>
            <a:r>
              <a:rPr sz="1600" spc="-5" dirty="0">
                <a:latin typeface="Calibri"/>
                <a:cs typeface="Calibri"/>
              </a:rPr>
              <a:t>habits) </a:t>
            </a:r>
            <a:r>
              <a:rPr sz="1600" dirty="0">
                <a:latin typeface="Calibri"/>
                <a:cs typeface="Calibri"/>
              </a:rPr>
              <a:t>will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shown first, after </a:t>
            </a:r>
            <a:r>
              <a:rPr sz="1600" spc="-5" dirty="0">
                <a:latin typeface="Calibri"/>
                <a:cs typeface="Calibri"/>
              </a:rPr>
              <a:t>which all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78569" y="3044443"/>
            <a:ext cx="285940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</a:t>
            </a:r>
            <a:r>
              <a:rPr sz="1600" spc="-10" dirty="0">
                <a:latin typeface="Calibri"/>
                <a:cs typeface="Calibri"/>
              </a:rPr>
              <a:t> already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bought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pass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earlier,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those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details </a:t>
            </a:r>
            <a:r>
              <a:rPr sz="1600" dirty="0">
                <a:latin typeface="Calibri"/>
                <a:cs typeface="Calibri"/>
              </a:rPr>
              <a:t>will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shown first,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details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their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savings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 </a:t>
            </a:r>
            <a:r>
              <a:rPr sz="1600" spc="-5" dirty="0">
                <a:latin typeface="Calibri"/>
                <a:cs typeface="Calibri"/>
              </a:rPr>
              <a:t>their pass, </a:t>
            </a:r>
            <a:r>
              <a:rPr sz="1600" spc="-10" dirty="0">
                <a:latin typeface="Calibri"/>
                <a:cs typeface="Calibri"/>
              </a:rPr>
              <a:t>post </a:t>
            </a:r>
            <a:r>
              <a:rPr sz="1600" spc="-5" dirty="0">
                <a:latin typeface="Calibri"/>
                <a:cs typeface="Calibri"/>
              </a:rPr>
              <a:t>which </a:t>
            </a:r>
            <a:r>
              <a:rPr sz="1600" dirty="0">
                <a:latin typeface="Calibri"/>
                <a:cs typeface="Calibri"/>
              </a:rPr>
              <a:t> all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passes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shown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9189" y="5805322"/>
            <a:ext cx="12687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Redemption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27066" y="5805322"/>
            <a:ext cx="1259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als/</a:t>
            </a:r>
            <a:r>
              <a:rPr sz="1400" spc="-5" dirty="0">
                <a:latin typeface="Calibri"/>
                <a:cs typeface="Calibri"/>
              </a:rPr>
              <a:t>Mo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dirty="0">
                <a:latin typeface="Calibri"/>
                <a:cs typeface="Calibri"/>
              </a:rPr>
              <a:t>th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12813" y="6232652"/>
            <a:ext cx="1951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First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time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purchase/Month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" y="0"/>
            <a:ext cx="12134215" cy="6858000"/>
          </a:xfrm>
          <a:custGeom>
            <a:avLst/>
            <a:gdLst/>
            <a:ahLst/>
            <a:cxnLst/>
            <a:rect l="l" t="t" r="r" b="b"/>
            <a:pathLst>
              <a:path w="12134215" h="6858000">
                <a:moveTo>
                  <a:pt x="12134088" y="0"/>
                </a:moveTo>
                <a:lnTo>
                  <a:pt x="12076163" y="0"/>
                </a:lnTo>
                <a:lnTo>
                  <a:pt x="12018264" y="0"/>
                </a:lnTo>
                <a:lnTo>
                  <a:pt x="0" y="0"/>
                </a:lnTo>
                <a:lnTo>
                  <a:pt x="0" y="115824"/>
                </a:lnTo>
                <a:lnTo>
                  <a:pt x="12018264" y="115824"/>
                </a:lnTo>
                <a:lnTo>
                  <a:pt x="12018264" y="6742176"/>
                </a:lnTo>
                <a:lnTo>
                  <a:pt x="0" y="6742176"/>
                </a:lnTo>
                <a:lnTo>
                  <a:pt x="0" y="6858000"/>
                </a:lnTo>
                <a:lnTo>
                  <a:pt x="12018264" y="6858000"/>
                </a:lnTo>
                <a:lnTo>
                  <a:pt x="12076163" y="6858000"/>
                </a:lnTo>
                <a:lnTo>
                  <a:pt x="12134088" y="6858000"/>
                </a:lnTo>
                <a:lnTo>
                  <a:pt x="12134088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956" y="128092"/>
            <a:ext cx="5828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New</a:t>
            </a:r>
            <a:r>
              <a:rPr sz="2400" spc="-20" dirty="0"/>
              <a:t> </a:t>
            </a:r>
            <a:r>
              <a:rPr sz="2400" spc="-15" dirty="0"/>
              <a:t>Feature</a:t>
            </a:r>
            <a:r>
              <a:rPr sz="2400" spc="-5" dirty="0"/>
              <a:t> </a:t>
            </a:r>
            <a:r>
              <a:rPr sz="2400" dirty="0"/>
              <a:t>2</a:t>
            </a:r>
            <a:r>
              <a:rPr sz="2400" spc="-5" dirty="0"/>
              <a:t> </a:t>
            </a:r>
            <a:r>
              <a:rPr sz="2400" dirty="0"/>
              <a:t>– </a:t>
            </a:r>
            <a:r>
              <a:rPr sz="2400" spc="-5" dirty="0"/>
              <a:t>Goal</a:t>
            </a:r>
            <a:r>
              <a:rPr sz="2400" spc="-15" dirty="0"/>
              <a:t> </a:t>
            </a:r>
            <a:r>
              <a:rPr sz="2400" spc="-10" dirty="0"/>
              <a:t>Setting</a:t>
            </a:r>
            <a:r>
              <a:rPr sz="2400" dirty="0"/>
              <a:t> &amp;</a:t>
            </a:r>
            <a:r>
              <a:rPr sz="2400" spc="-5" dirty="0"/>
              <a:t> </a:t>
            </a:r>
            <a:r>
              <a:rPr sz="2400" spc="-10" dirty="0"/>
              <a:t>Achievements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67056" y="542544"/>
            <a:ext cx="11765280" cy="6010910"/>
            <a:chOff x="67056" y="542544"/>
            <a:chExt cx="11765280" cy="6010910"/>
          </a:xfrm>
        </p:grpSpPr>
        <p:sp>
          <p:nvSpPr>
            <p:cNvPr id="5" name="object 5"/>
            <p:cNvSpPr/>
            <p:nvPr/>
          </p:nvSpPr>
          <p:spPr>
            <a:xfrm>
              <a:off x="86106" y="561594"/>
              <a:ext cx="4530090" cy="0"/>
            </a:xfrm>
            <a:custGeom>
              <a:avLst/>
              <a:gdLst/>
              <a:ahLst/>
              <a:cxnLst/>
              <a:rect l="l" t="t" r="r" b="b"/>
              <a:pathLst>
                <a:path w="4530090">
                  <a:moveTo>
                    <a:pt x="0" y="0"/>
                  </a:moveTo>
                  <a:lnTo>
                    <a:pt x="4529582" y="0"/>
                  </a:lnTo>
                </a:path>
              </a:pathLst>
            </a:custGeom>
            <a:ln w="38100">
              <a:solidFill>
                <a:srgbClr val="D717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9891" y="5346191"/>
              <a:ext cx="6995159" cy="1201420"/>
            </a:xfrm>
            <a:custGeom>
              <a:avLst/>
              <a:gdLst/>
              <a:ahLst/>
              <a:cxnLst/>
              <a:rect l="l" t="t" r="r" b="b"/>
              <a:pathLst>
                <a:path w="6995159" h="1201420">
                  <a:moveTo>
                    <a:pt x="0" y="1200912"/>
                  </a:moveTo>
                  <a:lnTo>
                    <a:pt x="6995159" y="1200912"/>
                  </a:lnTo>
                  <a:lnTo>
                    <a:pt x="6995159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2700">
              <a:solidFill>
                <a:srgbClr val="8511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0851" y="833628"/>
              <a:ext cx="1440179" cy="32979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2156" y="865632"/>
              <a:ext cx="1440179" cy="32964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547" y="833628"/>
              <a:ext cx="1440179" cy="32979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244" y="838200"/>
              <a:ext cx="1440179" cy="32933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47972" y="2194559"/>
              <a:ext cx="7355205" cy="1431290"/>
            </a:xfrm>
            <a:custGeom>
              <a:avLst/>
              <a:gdLst/>
              <a:ahLst/>
              <a:cxnLst/>
              <a:rect l="l" t="t" r="r" b="b"/>
              <a:pathLst>
                <a:path w="7355205" h="1431289">
                  <a:moveTo>
                    <a:pt x="1182624" y="743712"/>
                  </a:moveTo>
                  <a:lnTo>
                    <a:pt x="0" y="743712"/>
                  </a:lnTo>
                  <a:lnTo>
                    <a:pt x="0" y="812292"/>
                  </a:lnTo>
                  <a:lnTo>
                    <a:pt x="1182624" y="812292"/>
                  </a:lnTo>
                  <a:lnTo>
                    <a:pt x="1182624" y="743712"/>
                  </a:lnTo>
                  <a:close/>
                </a:path>
                <a:path w="7355205" h="1431289">
                  <a:moveTo>
                    <a:pt x="1182624" y="621804"/>
                  </a:moveTo>
                  <a:lnTo>
                    <a:pt x="0" y="621804"/>
                  </a:lnTo>
                  <a:lnTo>
                    <a:pt x="0" y="690372"/>
                  </a:lnTo>
                  <a:lnTo>
                    <a:pt x="1182624" y="690372"/>
                  </a:lnTo>
                  <a:lnTo>
                    <a:pt x="1182624" y="621804"/>
                  </a:lnTo>
                  <a:close/>
                </a:path>
                <a:path w="7355205" h="1431289">
                  <a:moveTo>
                    <a:pt x="1182624" y="524268"/>
                  </a:moveTo>
                  <a:lnTo>
                    <a:pt x="0" y="524268"/>
                  </a:lnTo>
                  <a:lnTo>
                    <a:pt x="0" y="592836"/>
                  </a:lnTo>
                  <a:lnTo>
                    <a:pt x="1182624" y="592836"/>
                  </a:lnTo>
                  <a:lnTo>
                    <a:pt x="1182624" y="524268"/>
                  </a:lnTo>
                  <a:close/>
                </a:path>
                <a:path w="7355205" h="1431289">
                  <a:moveTo>
                    <a:pt x="1202436" y="865644"/>
                  </a:moveTo>
                  <a:lnTo>
                    <a:pt x="19812" y="865644"/>
                  </a:lnTo>
                  <a:lnTo>
                    <a:pt x="19812" y="934212"/>
                  </a:lnTo>
                  <a:lnTo>
                    <a:pt x="1202436" y="934212"/>
                  </a:lnTo>
                  <a:lnTo>
                    <a:pt x="1202436" y="865644"/>
                  </a:lnTo>
                  <a:close/>
                </a:path>
                <a:path w="7355205" h="1431289">
                  <a:moveTo>
                    <a:pt x="3247631" y="656856"/>
                  </a:moveTo>
                  <a:lnTo>
                    <a:pt x="2065020" y="656856"/>
                  </a:lnTo>
                  <a:lnTo>
                    <a:pt x="2065020" y="725424"/>
                  </a:lnTo>
                  <a:lnTo>
                    <a:pt x="3247631" y="725424"/>
                  </a:lnTo>
                  <a:lnTo>
                    <a:pt x="3247631" y="656856"/>
                  </a:lnTo>
                  <a:close/>
                </a:path>
                <a:path w="7355205" h="1431289">
                  <a:moveTo>
                    <a:pt x="3247631" y="524268"/>
                  </a:moveTo>
                  <a:lnTo>
                    <a:pt x="2065020" y="524268"/>
                  </a:lnTo>
                  <a:lnTo>
                    <a:pt x="2065020" y="592836"/>
                  </a:lnTo>
                  <a:lnTo>
                    <a:pt x="3247631" y="592836"/>
                  </a:lnTo>
                  <a:lnTo>
                    <a:pt x="3247631" y="524268"/>
                  </a:lnTo>
                  <a:close/>
                </a:path>
                <a:path w="7355205" h="1431289">
                  <a:moveTo>
                    <a:pt x="3250679" y="812304"/>
                  </a:moveTo>
                  <a:lnTo>
                    <a:pt x="2068068" y="812304"/>
                  </a:lnTo>
                  <a:lnTo>
                    <a:pt x="2068068" y="880872"/>
                  </a:lnTo>
                  <a:lnTo>
                    <a:pt x="3250679" y="880872"/>
                  </a:lnTo>
                  <a:lnTo>
                    <a:pt x="3250679" y="812304"/>
                  </a:lnTo>
                  <a:close/>
                </a:path>
                <a:path w="7355205" h="1431289">
                  <a:moveTo>
                    <a:pt x="7325868" y="1225308"/>
                  </a:moveTo>
                  <a:lnTo>
                    <a:pt x="6143244" y="1225308"/>
                  </a:lnTo>
                  <a:lnTo>
                    <a:pt x="6143244" y="1293876"/>
                  </a:lnTo>
                  <a:lnTo>
                    <a:pt x="7325868" y="1293876"/>
                  </a:lnTo>
                  <a:lnTo>
                    <a:pt x="7325868" y="1225308"/>
                  </a:lnTo>
                  <a:close/>
                </a:path>
                <a:path w="7355205" h="1431289">
                  <a:moveTo>
                    <a:pt x="7354824" y="1362456"/>
                  </a:moveTo>
                  <a:lnTo>
                    <a:pt x="6173724" y="1362456"/>
                  </a:lnTo>
                  <a:lnTo>
                    <a:pt x="6173724" y="1431036"/>
                  </a:lnTo>
                  <a:lnTo>
                    <a:pt x="7354824" y="1431036"/>
                  </a:lnTo>
                  <a:lnTo>
                    <a:pt x="7354824" y="1362456"/>
                  </a:lnTo>
                  <a:close/>
                </a:path>
                <a:path w="7355205" h="1431289">
                  <a:moveTo>
                    <a:pt x="7354824" y="97536"/>
                  </a:moveTo>
                  <a:lnTo>
                    <a:pt x="6173724" y="97536"/>
                  </a:lnTo>
                  <a:lnTo>
                    <a:pt x="6173724" y="166116"/>
                  </a:lnTo>
                  <a:lnTo>
                    <a:pt x="7354824" y="166116"/>
                  </a:lnTo>
                  <a:lnTo>
                    <a:pt x="7354824" y="97536"/>
                  </a:lnTo>
                  <a:close/>
                </a:path>
                <a:path w="7355205" h="1431289">
                  <a:moveTo>
                    <a:pt x="7354824" y="0"/>
                  </a:moveTo>
                  <a:lnTo>
                    <a:pt x="6173724" y="0"/>
                  </a:lnTo>
                  <a:lnTo>
                    <a:pt x="6173724" y="68580"/>
                  </a:lnTo>
                  <a:lnTo>
                    <a:pt x="7354824" y="68580"/>
                  </a:lnTo>
                  <a:lnTo>
                    <a:pt x="735482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8036" y="691895"/>
            <a:ext cx="3717290" cy="5855335"/>
          </a:xfrm>
          <a:prstGeom prst="rect">
            <a:avLst/>
          </a:prstGeom>
          <a:ln w="12700">
            <a:solidFill>
              <a:srgbClr val="851111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5"/>
              </a:spcBef>
            </a:pP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Feature</a:t>
            </a:r>
            <a:r>
              <a:rPr sz="1500" b="1" spc="-3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Description</a:t>
            </a:r>
            <a:endParaRPr sz="1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Goal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setting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workshops/events/TV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Shows</a:t>
            </a:r>
            <a:endParaRPr sz="15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dirty="0">
                <a:latin typeface="Calibri"/>
                <a:cs typeface="Calibri"/>
              </a:rPr>
              <a:t> will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show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progress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users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Insights</a:t>
            </a:r>
            <a:endParaRPr sz="1500">
              <a:latin typeface="Calibri"/>
              <a:cs typeface="Calibri"/>
            </a:endParaRPr>
          </a:p>
          <a:p>
            <a:pPr marL="90805" marR="83820" algn="just">
              <a:lnSpc>
                <a:spcPct val="100000"/>
              </a:lnSpc>
            </a:pP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Allowing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users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to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complete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achievements </a:t>
            </a:r>
            <a:r>
              <a:rPr sz="1500" dirty="0">
                <a:solidFill>
                  <a:srgbClr val="B71C1C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within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the</a:t>
            </a:r>
            <a:r>
              <a:rPr sz="1500" u="sng" spc="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app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turns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occasional</a:t>
            </a:r>
            <a:r>
              <a:rPr sz="1500" u="sng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500" u="sng" spc="-10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visitors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1500" u="sng" spc="-2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to </a:t>
            </a:r>
            <a:r>
              <a:rPr sz="1500" spc="-20" dirty="0">
                <a:solidFill>
                  <a:srgbClr val="B71C1C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500" u="sng" spc="-5" dirty="0">
                <a:solidFill>
                  <a:srgbClr val="B71C1C"/>
                </a:solidFill>
                <a:uFill>
                  <a:solidFill>
                    <a:srgbClr val="B71C1C"/>
                  </a:solidFill>
                </a:uFill>
                <a:latin typeface="Calibri"/>
                <a:cs typeface="Calibri"/>
                <a:hlinkClick r:id="rId6"/>
              </a:rPr>
              <a:t>loyalists.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libri"/>
              <a:cs typeface="Calibri"/>
            </a:endParaRPr>
          </a:p>
          <a:p>
            <a:pPr marL="90805" algn="just">
              <a:lnSpc>
                <a:spcPct val="100000"/>
              </a:lnSpc>
            </a:pPr>
            <a:r>
              <a:rPr sz="1500" b="1" spc="-20" dirty="0">
                <a:solidFill>
                  <a:srgbClr val="B71C1C"/>
                </a:solidFill>
                <a:latin typeface="Calibri"/>
                <a:cs typeface="Calibri"/>
              </a:rPr>
              <a:t>Value</a:t>
            </a:r>
            <a:r>
              <a:rPr sz="1500" b="1" spc="-4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Proposition</a:t>
            </a:r>
            <a:r>
              <a:rPr sz="1500" b="1" spc="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Users</a:t>
            </a:r>
            <a:endParaRPr sz="1500">
              <a:latin typeface="Calibri"/>
              <a:cs typeface="Calibri"/>
            </a:endParaRPr>
          </a:p>
          <a:p>
            <a:pPr marL="377190" marR="82550" indent="-287020" algn="just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Users </a:t>
            </a:r>
            <a:r>
              <a:rPr sz="1500" dirty="0">
                <a:latin typeface="Calibri"/>
                <a:cs typeface="Calibri"/>
              </a:rPr>
              <a:t>will be given the </a:t>
            </a:r>
            <a:r>
              <a:rPr sz="1500" spc="-5" dirty="0">
                <a:latin typeface="Calibri"/>
                <a:cs typeface="Calibri"/>
              </a:rPr>
              <a:t>option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select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hobbies they would </a:t>
            </a:r>
            <a:r>
              <a:rPr sz="1500" spc="-15" dirty="0">
                <a:latin typeface="Calibri"/>
                <a:cs typeface="Calibri"/>
              </a:rPr>
              <a:t>want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pursue, and </a:t>
            </a:r>
            <a:r>
              <a:rPr sz="1500" dirty="0">
                <a:latin typeface="Calibri"/>
                <a:cs typeface="Calibri"/>
              </a:rPr>
              <a:t> will be </a:t>
            </a:r>
            <a:r>
              <a:rPr sz="1500" spc="-5" dirty="0">
                <a:latin typeface="Calibri"/>
                <a:cs typeface="Calibri"/>
              </a:rPr>
              <a:t>given recommendation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events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workshops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 selection</a:t>
            </a:r>
            <a:endParaRPr sz="1500">
              <a:latin typeface="Calibri"/>
              <a:cs typeface="Calibri"/>
            </a:endParaRPr>
          </a:p>
          <a:p>
            <a:pPr marL="377190" marR="81915" indent="-287020" algn="just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Their </a:t>
            </a:r>
            <a:r>
              <a:rPr sz="1500" spc="-10" dirty="0">
                <a:latin typeface="Calibri"/>
                <a:cs typeface="Calibri"/>
              </a:rPr>
              <a:t>progress </a:t>
            </a:r>
            <a:r>
              <a:rPr sz="1500" dirty="0">
                <a:latin typeface="Calibri"/>
                <a:cs typeface="Calibri"/>
              </a:rPr>
              <a:t>will be </a:t>
            </a:r>
            <a:r>
              <a:rPr sz="1500" spc="-5" dirty="0">
                <a:latin typeface="Calibri"/>
                <a:cs typeface="Calibri"/>
              </a:rPr>
              <a:t>shown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them as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complete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sessions/workshops, </a:t>
            </a:r>
            <a:r>
              <a:rPr sz="1500" spc="-5" dirty="0">
                <a:latin typeface="Calibri"/>
                <a:cs typeface="Calibri"/>
              </a:rPr>
              <a:t> 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achievement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badges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dirty="0">
                <a:latin typeface="Calibri"/>
                <a:cs typeface="Calibri"/>
              </a:rPr>
              <a:t> be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shared</a:t>
            </a:r>
            <a:r>
              <a:rPr sz="1500" dirty="0">
                <a:latin typeface="Calibri"/>
                <a:cs typeface="Calibri"/>
              </a:rPr>
              <a:t> 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social</a:t>
            </a:r>
            <a:r>
              <a:rPr sz="1500" dirty="0">
                <a:latin typeface="Calibri"/>
                <a:cs typeface="Calibri"/>
              </a:rPr>
              <a:t> media,</a:t>
            </a:r>
            <a:r>
              <a:rPr sz="1500" spc="3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34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locked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badges </a:t>
            </a:r>
            <a:r>
              <a:rPr sz="1500" dirty="0">
                <a:latin typeface="Calibri"/>
                <a:cs typeface="Calibri"/>
              </a:rPr>
              <a:t>will </a:t>
            </a:r>
            <a:r>
              <a:rPr sz="1500" spc="-5" dirty="0">
                <a:latin typeface="Calibri"/>
                <a:cs typeface="Calibri"/>
              </a:rPr>
              <a:t>give </a:t>
            </a:r>
            <a:r>
              <a:rPr sz="1500" dirty="0">
                <a:latin typeface="Calibri"/>
                <a:cs typeface="Calibri"/>
              </a:rPr>
              <a:t>them </a:t>
            </a:r>
            <a:r>
              <a:rPr sz="1500" spc="-5" dirty="0">
                <a:latin typeface="Calibri"/>
                <a:cs typeface="Calibri"/>
              </a:rPr>
              <a:t>incentive </a:t>
            </a:r>
            <a:r>
              <a:rPr sz="1500" spc="-10" dirty="0">
                <a:latin typeface="Calibri"/>
                <a:cs typeface="Calibri"/>
              </a:rPr>
              <a:t>to attend </a:t>
            </a:r>
            <a:r>
              <a:rPr sz="1500" spc="-5" dirty="0">
                <a:latin typeface="Calibri"/>
                <a:cs typeface="Calibri"/>
              </a:rPr>
              <a:t> more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workshops</a:t>
            </a:r>
            <a:r>
              <a:rPr sz="1500" dirty="0">
                <a:latin typeface="Calibri"/>
                <a:cs typeface="Calibri"/>
              </a:rPr>
              <a:t> &amp;</a:t>
            </a:r>
            <a:r>
              <a:rPr sz="1500" spc="-10" dirty="0">
                <a:latin typeface="Calibri"/>
                <a:cs typeface="Calibri"/>
              </a:rPr>
              <a:t> events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45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Expected</a:t>
            </a:r>
            <a:r>
              <a:rPr sz="1500" b="1" spc="-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Output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 for</a:t>
            </a:r>
            <a:r>
              <a:rPr sz="1500" b="1" spc="1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Book</a:t>
            </a:r>
            <a:r>
              <a:rPr sz="1500" b="1" spc="1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My</a:t>
            </a:r>
            <a:r>
              <a:rPr sz="1500" b="1" spc="-1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B71C1C"/>
                </a:solidFill>
                <a:latin typeface="Calibri"/>
                <a:cs typeface="Calibri"/>
              </a:rPr>
              <a:t>Show</a:t>
            </a:r>
            <a:endParaRPr sz="15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Increased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retention</a:t>
            </a:r>
            <a:endParaRPr sz="15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Increased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loyalty</a:t>
            </a:r>
            <a:endParaRPr sz="1500">
              <a:latin typeface="Calibri"/>
              <a:cs typeface="Calibri"/>
            </a:endParaRPr>
          </a:p>
          <a:p>
            <a:pPr marL="377190" indent="-287020">
              <a:lnSpc>
                <a:spcPct val="100000"/>
              </a:lnSpc>
              <a:buFont typeface="Arial MT"/>
              <a:buChar char="•"/>
              <a:tabLst>
                <a:tab pos="377190" algn="l"/>
                <a:tab pos="377825" algn="l"/>
              </a:tabLst>
            </a:pPr>
            <a:r>
              <a:rPr sz="1500" spc="-5" dirty="0">
                <a:latin typeface="Calibri"/>
                <a:cs typeface="Calibri"/>
              </a:rPr>
              <a:t>Increase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purchases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5815" y="4167581"/>
            <a:ext cx="1804035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The user can select the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hobbies/goals they </a:t>
            </a:r>
            <a:r>
              <a:rPr sz="1400" spc="-10" dirty="0">
                <a:latin typeface="Calibri"/>
                <a:cs typeface="Calibri"/>
              </a:rPr>
              <a:t>want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achieve. Options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 based on </a:t>
            </a:r>
            <a:r>
              <a:rPr sz="1400" spc="-10" dirty="0">
                <a:latin typeface="Calibri"/>
                <a:cs typeface="Calibri"/>
              </a:rPr>
              <a:t>tickets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 provides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7904" y="4182236"/>
            <a:ext cx="1844039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715" indent="-635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Here, </a:t>
            </a:r>
            <a:r>
              <a:rPr sz="1400" spc="-5" dirty="0">
                <a:latin typeface="Calibri"/>
                <a:cs typeface="Calibri"/>
              </a:rPr>
              <a:t>user </a:t>
            </a:r>
            <a:r>
              <a:rPr sz="1400" spc="-10" dirty="0">
                <a:latin typeface="Calibri"/>
                <a:cs typeface="Calibri"/>
              </a:rPr>
              <a:t>can</a:t>
            </a:r>
            <a:r>
              <a:rPr sz="1400" spc="-5" dirty="0">
                <a:latin typeface="Calibri"/>
                <a:cs typeface="Calibri"/>
              </a:rPr>
              <a:t> choose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what</a:t>
            </a:r>
            <a:r>
              <a:rPr sz="1400" spc="-10" dirty="0">
                <a:latin typeface="Calibri"/>
                <a:cs typeface="Calibri"/>
              </a:rPr>
              <a:t> hobby</a:t>
            </a:r>
            <a:r>
              <a:rPr sz="1400" spc="-5" dirty="0">
                <a:latin typeface="Calibri"/>
                <a:cs typeface="Calibri"/>
              </a:rPr>
              <a:t> they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pursue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particular.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Multiple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8761" y="5036058"/>
            <a:ext cx="323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dirty="0">
                <a:latin typeface="Calibri"/>
                <a:cs typeface="Calibri"/>
              </a:rPr>
              <a:t>ell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2290" y="4218813"/>
            <a:ext cx="1856739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setting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goal,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see their </a:t>
            </a:r>
            <a:r>
              <a:rPr sz="1400" spc="-10" dirty="0">
                <a:latin typeface="Calibri"/>
                <a:cs typeface="Calibri"/>
              </a:rPr>
              <a:t>progress </a:t>
            </a:r>
            <a:r>
              <a:rPr sz="1400" spc="-15" dirty="0">
                <a:latin typeface="Calibri"/>
                <a:cs typeface="Calibri"/>
              </a:rPr>
              <a:t>for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 skill, which can be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social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media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41660" y="4234941"/>
            <a:ext cx="1771014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Badges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achievements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the no. of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events/workshops</a:t>
            </a:r>
            <a:r>
              <a:rPr sz="1400" spc="-5" dirty="0">
                <a:latin typeface="Calibri"/>
                <a:cs typeface="Calibri"/>
              </a:rPr>
              <a:t> they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attend.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83604" y="683133"/>
            <a:ext cx="4538345" cy="4495165"/>
            <a:chOff x="5983604" y="683133"/>
            <a:chExt cx="4538345" cy="4495165"/>
          </a:xfrm>
        </p:grpSpPr>
        <p:sp>
          <p:nvSpPr>
            <p:cNvPr id="19" name="object 19"/>
            <p:cNvSpPr/>
            <p:nvPr/>
          </p:nvSpPr>
          <p:spPr>
            <a:xfrm>
              <a:off x="5993129" y="692658"/>
              <a:ext cx="1943100" cy="2597150"/>
            </a:xfrm>
            <a:custGeom>
              <a:avLst/>
              <a:gdLst/>
              <a:ahLst/>
              <a:cxnLst/>
              <a:rect l="l" t="t" r="r" b="b"/>
              <a:pathLst>
                <a:path w="1943100" h="2597150">
                  <a:moveTo>
                    <a:pt x="367538" y="2596895"/>
                  </a:moveTo>
                  <a:lnTo>
                    <a:pt x="0" y="2596895"/>
                  </a:lnTo>
                </a:path>
                <a:path w="1943100" h="2597150">
                  <a:moveTo>
                    <a:pt x="0" y="2597150"/>
                  </a:moveTo>
                  <a:lnTo>
                    <a:pt x="0" y="0"/>
                  </a:lnTo>
                </a:path>
                <a:path w="1943100" h="2597150">
                  <a:moveTo>
                    <a:pt x="0" y="0"/>
                  </a:moveTo>
                  <a:lnTo>
                    <a:pt x="1942846" y="0"/>
                  </a:lnTo>
                </a:path>
                <a:path w="1943100" h="2597150">
                  <a:moveTo>
                    <a:pt x="1941576" y="0"/>
                  </a:moveTo>
                  <a:lnTo>
                    <a:pt x="1941576" y="57632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4705" y="1230630"/>
              <a:ext cx="575310" cy="76200"/>
            </a:xfrm>
            <a:custGeom>
              <a:avLst/>
              <a:gdLst/>
              <a:ahLst/>
              <a:cxnLst/>
              <a:rect l="l" t="t" r="r" b="b"/>
              <a:pathLst>
                <a:path w="575309" h="76200">
                  <a:moveTo>
                    <a:pt x="498983" y="0"/>
                  </a:moveTo>
                  <a:lnTo>
                    <a:pt x="498983" y="76200"/>
                  </a:lnTo>
                  <a:lnTo>
                    <a:pt x="556133" y="47625"/>
                  </a:lnTo>
                  <a:lnTo>
                    <a:pt x="511683" y="47625"/>
                  </a:lnTo>
                  <a:lnTo>
                    <a:pt x="511683" y="28575"/>
                  </a:lnTo>
                  <a:lnTo>
                    <a:pt x="556133" y="28575"/>
                  </a:lnTo>
                  <a:lnTo>
                    <a:pt x="498983" y="0"/>
                  </a:lnTo>
                  <a:close/>
                </a:path>
                <a:path w="575309" h="76200">
                  <a:moveTo>
                    <a:pt x="498983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498983" y="47625"/>
                  </a:lnTo>
                  <a:lnTo>
                    <a:pt x="498983" y="28575"/>
                  </a:lnTo>
                  <a:close/>
                </a:path>
                <a:path w="575309" h="76200">
                  <a:moveTo>
                    <a:pt x="556133" y="28575"/>
                  </a:moveTo>
                  <a:lnTo>
                    <a:pt x="511683" y="28575"/>
                  </a:lnTo>
                  <a:lnTo>
                    <a:pt x="511683" y="47625"/>
                  </a:lnTo>
                  <a:lnTo>
                    <a:pt x="556133" y="47625"/>
                  </a:lnTo>
                  <a:lnTo>
                    <a:pt x="575183" y="38100"/>
                  </a:lnTo>
                  <a:lnTo>
                    <a:pt x="556133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96377" y="1268730"/>
              <a:ext cx="2522855" cy="3900170"/>
            </a:xfrm>
            <a:custGeom>
              <a:avLst/>
              <a:gdLst/>
              <a:ahLst/>
              <a:cxnLst/>
              <a:rect l="l" t="t" r="r" b="b"/>
              <a:pathLst>
                <a:path w="2522854" h="3900170">
                  <a:moveTo>
                    <a:pt x="0" y="2020824"/>
                  </a:moveTo>
                  <a:lnTo>
                    <a:pt x="451866" y="2020824"/>
                  </a:lnTo>
                </a:path>
                <a:path w="2522854" h="3900170">
                  <a:moveTo>
                    <a:pt x="452627" y="2020824"/>
                  </a:moveTo>
                  <a:lnTo>
                    <a:pt x="452627" y="3898900"/>
                  </a:lnTo>
                </a:path>
                <a:path w="2522854" h="3900170">
                  <a:moveTo>
                    <a:pt x="452627" y="3899916"/>
                  </a:moveTo>
                  <a:lnTo>
                    <a:pt x="2522728" y="3899916"/>
                  </a:lnTo>
                </a:path>
                <a:path w="2522854" h="3900170">
                  <a:moveTo>
                    <a:pt x="2502407" y="3899027"/>
                  </a:moveTo>
                  <a:lnTo>
                    <a:pt x="250240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98785" y="1230630"/>
              <a:ext cx="422909" cy="76200"/>
            </a:xfrm>
            <a:custGeom>
              <a:avLst/>
              <a:gdLst/>
              <a:ahLst/>
              <a:cxnLst/>
              <a:rect l="l" t="t" r="r" b="b"/>
              <a:pathLst>
                <a:path w="422909" h="76200">
                  <a:moveTo>
                    <a:pt x="346456" y="0"/>
                  </a:moveTo>
                  <a:lnTo>
                    <a:pt x="346456" y="76200"/>
                  </a:lnTo>
                  <a:lnTo>
                    <a:pt x="403606" y="47625"/>
                  </a:lnTo>
                  <a:lnTo>
                    <a:pt x="359156" y="47625"/>
                  </a:lnTo>
                  <a:lnTo>
                    <a:pt x="359156" y="28575"/>
                  </a:lnTo>
                  <a:lnTo>
                    <a:pt x="403606" y="28575"/>
                  </a:lnTo>
                  <a:lnTo>
                    <a:pt x="346456" y="0"/>
                  </a:lnTo>
                  <a:close/>
                </a:path>
                <a:path w="422909" h="76200">
                  <a:moveTo>
                    <a:pt x="346456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346456" y="47625"/>
                  </a:lnTo>
                  <a:lnTo>
                    <a:pt x="346456" y="28575"/>
                  </a:lnTo>
                  <a:close/>
                </a:path>
                <a:path w="422909" h="76200">
                  <a:moveTo>
                    <a:pt x="403606" y="28575"/>
                  </a:moveTo>
                  <a:lnTo>
                    <a:pt x="359156" y="28575"/>
                  </a:lnTo>
                  <a:lnTo>
                    <a:pt x="359156" y="47625"/>
                  </a:lnTo>
                  <a:lnTo>
                    <a:pt x="403606" y="47625"/>
                  </a:lnTo>
                  <a:lnTo>
                    <a:pt x="422656" y="38100"/>
                  </a:lnTo>
                  <a:lnTo>
                    <a:pt x="40360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15965" y="5280152"/>
            <a:ext cx="5210810" cy="10572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800"/>
              </a:spcBef>
            </a:pP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Metrics</a:t>
            </a:r>
            <a:r>
              <a:rPr sz="1400" b="1" spc="-2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B71C1C"/>
                </a:solidFill>
                <a:latin typeface="Calibri"/>
                <a:cs typeface="Calibri"/>
              </a:rPr>
              <a:t>consider</a:t>
            </a:r>
            <a:endParaRPr sz="1400">
              <a:latin typeface="Calibri"/>
              <a:cs typeface="Calibri"/>
            </a:endParaRPr>
          </a:p>
          <a:p>
            <a:pPr marL="621030" algn="ctr">
              <a:lnSpc>
                <a:spcPct val="100000"/>
              </a:lnSpc>
              <a:spcBef>
                <a:spcPts val="700"/>
              </a:spcBef>
              <a:tabLst>
                <a:tab pos="3271520" algn="l"/>
              </a:tabLst>
            </a:pPr>
            <a:r>
              <a:rPr sz="1400" dirty="0">
                <a:latin typeface="Calibri"/>
                <a:cs typeface="Calibri"/>
              </a:rPr>
              <a:t>Goals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set/User	Achievement Badges/User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3428365" algn="l"/>
              </a:tabLst>
            </a:pPr>
            <a:r>
              <a:rPr sz="1400" spc="-5" dirty="0">
                <a:latin typeface="Calibri"/>
                <a:cs typeface="Calibri"/>
              </a:rPr>
              <a:t>Badge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Shares/Month	</a:t>
            </a:r>
            <a:r>
              <a:rPr sz="1400" spc="-10" dirty="0">
                <a:latin typeface="Calibri"/>
                <a:cs typeface="Calibri"/>
              </a:rPr>
              <a:t>Average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Revenue/User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12" y="0"/>
            <a:ext cx="12134215" cy="6858000"/>
          </a:xfrm>
          <a:custGeom>
            <a:avLst/>
            <a:gdLst/>
            <a:ahLst/>
            <a:cxnLst/>
            <a:rect l="l" t="t" r="r" b="b"/>
            <a:pathLst>
              <a:path w="12134215" h="6858000">
                <a:moveTo>
                  <a:pt x="12134088" y="0"/>
                </a:moveTo>
                <a:lnTo>
                  <a:pt x="12076163" y="0"/>
                </a:lnTo>
                <a:lnTo>
                  <a:pt x="12018264" y="0"/>
                </a:lnTo>
                <a:lnTo>
                  <a:pt x="0" y="0"/>
                </a:lnTo>
                <a:lnTo>
                  <a:pt x="0" y="115824"/>
                </a:lnTo>
                <a:lnTo>
                  <a:pt x="12018264" y="115824"/>
                </a:lnTo>
                <a:lnTo>
                  <a:pt x="12018264" y="6742176"/>
                </a:lnTo>
                <a:lnTo>
                  <a:pt x="0" y="6742176"/>
                </a:lnTo>
                <a:lnTo>
                  <a:pt x="0" y="6858000"/>
                </a:lnTo>
                <a:lnTo>
                  <a:pt x="12018264" y="6858000"/>
                </a:lnTo>
                <a:lnTo>
                  <a:pt x="12076163" y="6858000"/>
                </a:lnTo>
                <a:lnTo>
                  <a:pt x="12134088" y="6858000"/>
                </a:lnTo>
                <a:lnTo>
                  <a:pt x="12134088" y="0"/>
                </a:lnTo>
                <a:close/>
              </a:path>
            </a:pathLst>
          </a:custGeom>
          <a:solidFill>
            <a:srgbClr val="D717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956" y="69596"/>
            <a:ext cx="329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Cost-Benefit-Risk</a:t>
            </a:r>
            <a:r>
              <a:rPr sz="2400" spc="-25" dirty="0"/>
              <a:t> </a:t>
            </a:r>
            <a:r>
              <a:rPr sz="2400" spc="-5" dirty="0"/>
              <a:t>Analysis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6106" y="532637"/>
            <a:ext cx="4530090" cy="0"/>
          </a:xfrm>
          <a:custGeom>
            <a:avLst/>
            <a:gdLst/>
            <a:ahLst/>
            <a:cxnLst/>
            <a:rect l="l" t="t" r="r" b="b"/>
            <a:pathLst>
              <a:path w="4530090">
                <a:moveTo>
                  <a:pt x="0" y="0"/>
                </a:moveTo>
                <a:lnTo>
                  <a:pt x="4529582" y="0"/>
                </a:lnTo>
              </a:path>
            </a:pathLst>
          </a:custGeom>
          <a:ln w="38100">
            <a:solidFill>
              <a:srgbClr val="D717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332" y="803148"/>
            <a:ext cx="8604504" cy="1107948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03982" y="796798"/>
          <a:ext cx="8604884" cy="5847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8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27329" marR="22161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Reward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Management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Cost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Promotion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 marR="34607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avg.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Retention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ARPU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Purchase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Frequency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5024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Low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Adoption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52500" marR="665480" indent="-27940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Development Cost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6120" marR="6991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Engagement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loyalty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Purchase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Frequency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 marR="2038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Heavy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terms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app </a:t>
                      </a:r>
                      <a:r>
                        <a:rPr sz="16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space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Low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Adoption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Rate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Customized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tracking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difficult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675640" marR="669925" indent="13208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Marketing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Cost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2320" marR="772160" indent="1270" algn="just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Growth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users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Retention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Rate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ARPU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0" marR="323215" indent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Cost,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Reward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Costs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might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go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higher than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revenue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4130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Costs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Engagement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avg.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session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redirection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towards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events/workshops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26390" marR="320040" indent="37592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Cost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Modification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6120" marR="6991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Engagement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NPS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13055" marR="305435" indent="-127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Loyalty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Retention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Increased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avg.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session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marR="120014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Users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unwilling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sync contacts </a:t>
                      </a:r>
                      <a:r>
                        <a:rPr sz="16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Inconvenience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due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high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notifications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104894" y="483870"/>
            <a:ext cx="574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B71C1C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B71C1C"/>
                </a:solidFill>
                <a:latin typeface="Calibri"/>
                <a:cs typeface="Calibri"/>
              </a:rPr>
              <a:t>O</a:t>
            </a:r>
            <a:r>
              <a:rPr sz="2000" b="1" spc="-25" dirty="0">
                <a:solidFill>
                  <a:srgbClr val="B71C1C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B71C1C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5007" y="492632"/>
            <a:ext cx="8966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B71C1C"/>
                </a:solidFill>
                <a:latin typeface="Calibri"/>
                <a:cs typeface="Calibri"/>
              </a:rPr>
              <a:t>BENEFIT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76281" y="499618"/>
            <a:ext cx="496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B71C1C"/>
                </a:solidFill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4911" y="2218131"/>
            <a:ext cx="1169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B71C1C"/>
                </a:solidFill>
                <a:latin typeface="Calibri"/>
                <a:cs typeface="Calibri"/>
              </a:rPr>
              <a:t>BMS</a:t>
            </a:r>
            <a:r>
              <a:rPr sz="1800" b="1" spc="-4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71C1C"/>
                </a:solidFill>
                <a:latin typeface="Calibri"/>
                <a:cs typeface="Calibri"/>
              </a:rPr>
              <a:t>Deluxe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0" y="3180334"/>
            <a:ext cx="2225040" cy="310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581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Goal</a:t>
            </a:r>
            <a:r>
              <a:rPr sz="1800" b="1" spc="-6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71C1C"/>
                </a:solidFill>
                <a:latin typeface="Calibri"/>
                <a:cs typeface="Calibri"/>
              </a:rPr>
              <a:t>Setting</a:t>
            </a:r>
            <a:r>
              <a:rPr sz="1800" b="1" spc="-7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&amp;</a:t>
            </a:r>
            <a:endParaRPr sz="1800">
              <a:latin typeface="Calibri"/>
              <a:cs typeface="Calibri"/>
            </a:endParaRPr>
          </a:p>
          <a:p>
            <a:pPr marL="871855">
              <a:lnSpc>
                <a:spcPct val="100000"/>
              </a:lnSpc>
            </a:pPr>
            <a:r>
              <a:rPr sz="1800" b="1" spc="-10" dirty="0">
                <a:solidFill>
                  <a:srgbClr val="B71C1C"/>
                </a:solidFill>
                <a:latin typeface="Calibri"/>
                <a:cs typeface="Calibri"/>
              </a:rPr>
              <a:t>Achievements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Calibri"/>
              <a:cs typeface="Calibri"/>
            </a:endParaRPr>
          </a:p>
          <a:p>
            <a:pPr marR="51435" algn="r">
              <a:lnSpc>
                <a:spcPct val="100000"/>
              </a:lnSpc>
            </a:pPr>
            <a:r>
              <a:rPr sz="1800" b="1" spc="-35" dirty="0">
                <a:solidFill>
                  <a:srgbClr val="B71C1C"/>
                </a:solidFill>
                <a:latin typeface="Calibri"/>
                <a:cs typeface="Calibri"/>
              </a:rPr>
              <a:t>P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artn</a:t>
            </a:r>
            <a:r>
              <a:rPr sz="1800" b="1" spc="5" dirty="0">
                <a:solidFill>
                  <a:srgbClr val="B71C1C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B71C1C"/>
                </a:solidFill>
                <a:latin typeface="Calibri"/>
                <a:cs typeface="Calibri"/>
              </a:rPr>
              <a:t>r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s</a:t>
            </a:r>
            <a:r>
              <a:rPr sz="1800" b="1" spc="5" dirty="0">
                <a:solidFill>
                  <a:srgbClr val="B71C1C"/>
                </a:solidFill>
                <a:latin typeface="Calibri"/>
                <a:cs typeface="Calibri"/>
              </a:rPr>
              <a:t>h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ip </a:t>
            </a:r>
            <a:r>
              <a:rPr sz="1800" b="1" spc="-5" dirty="0">
                <a:solidFill>
                  <a:srgbClr val="B71C1C"/>
                </a:solidFill>
                <a:latin typeface="Calibri"/>
                <a:cs typeface="Calibri"/>
              </a:rPr>
              <a:t>w</a:t>
            </a:r>
            <a:r>
              <a:rPr sz="1800" b="1" spc="-15" dirty="0">
                <a:solidFill>
                  <a:srgbClr val="B71C1C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th</a:t>
            </a:r>
            <a:endParaRPr sz="1800">
              <a:latin typeface="Calibri"/>
              <a:cs typeface="Calibri"/>
            </a:endParaRPr>
          </a:p>
          <a:p>
            <a:pPr marR="49530" algn="r">
              <a:lnSpc>
                <a:spcPct val="100000"/>
              </a:lnSpc>
            </a:pPr>
            <a:r>
              <a:rPr sz="1800" b="1" spc="-10" dirty="0">
                <a:solidFill>
                  <a:srgbClr val="B71C1C"/>
                </a:solidFill>
                <a:latin typeface="Calibri"/>
                <a:cs typeface="Calibri"/>
              </a:rPr>
              <a:t>Influencers/Celebrities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06680" marR="36195" indent="370205" algn="r">
              <a:lnSpc>
                <a:spcPct val="100000"/>
              </a:lnSpc>
            </a:pPr>
            <a:r>
              <a:rPr sz="1800" b="1" spc="-10" dirty="0">
                <a:solidFill>
                  <a:srgbClr val="B71C1C"/>
                </a:solidFill>
                <a:latin typeface="Calibri"/>
                <a:cs typeface="Calibri"/>
              </a:rPr>
              <a:t>Content</a:t>
            </a:r>
            <a:r>
              <a:rPr sz="1800" b="1" spc="-6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&amp;</a:t>
            </a:r>
            <a:r>
              <a:rPr sz="1800" b="1" spc="-4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71C1C"/>
                </a:solidFill>
                <a:latin typeface="Calibri"/>
                <a:cs typeface="Calibri"/>
              </a:rPr>
              <a:t>Format </a:t>
            </a:r>
            <a:r>
              <a:rPr sz="1800" b="1" spc="-39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71C1C"/>
                </a:solidFill>
                <a:latin typeface="Calibri"/>
                <a:cs typeface="Calibri"/>
              </a:rPr>
              <a:t>Improvement</a:t>
            </a:r>
            <a:r>
              <a:rPr sz="1800" b="1" spc="-6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on</a:t>
            </a:r>
            <a:r>
              <a:rPr sz="1800" b="1" spc="-3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Buzz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R="19685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Social</a:t>
            </a:r>
            <a:r>
              <a:rPr sz="1800" b="1" spc="-55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71C1C"/>
                </a:solidFill>
                <a:latin typeface="Calibri"/>
                <a:cs typeface="Calibri"/>
              </a:rPr>
              <a:t>Engagement</a:t>
            </a:r>
            <a:r>
              <a:rPr sz="1800" b="1" spc="-7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R="19685" algn="r">
              <a:lnSpc>
                <a:spcPct val="100000"/>
              </a:lnSpc>
            </a:pP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Show</a:t>
            </a:r>
            <a:r>
              <a:rPr sz="1800" b="1" spc="-20" dirty="0">
                <a:solidFill>
                  <a:srgbClr val="B71C1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71C1C"/>
                </a:solidFill>
                <a:latin typeface="Calibri"/>
                <a:cs typeface="Calibri"/>
              </a:rPr>
              <a:t>G</a:t>
            </a:r>
            <a:r>
              <a:rPr sz="1800" b="1" spc="5" dirty="0">
                <a:solidFill>
                  <a:srgbClr val="B71C1C"/>
                </a:solidFill>
                <a:latin typeface="Calibri"/>
                <a:cs typeface="Calibri"/>
              </a:rPr>
              <a:t>u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B71C1C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B71C1C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1833</Words>
  <Application>Microsoft Office PowerPoint</Application>
  <PresentationFormat>Widescreen</PresentationFormat>
  <Paragraphs>246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Calibri</vt:lpstr>
      <vt:lpstr>Times New Roman</vt:lpstr>
      <vt:lpstr>Office Theme</vt:lpstr>
      <vt:lpstr>PowerPoint Presentation</vt:lpstr>
      <vt:lpstr>Problem Statement</vt:lpstr>
      <vt:lpstr>User Persona</vt:lpstr>
      <vt:lpstr>Improved Feature 1 – Partnership with Influencers</vt:lpstr>
      <vt:lpstr>Improved Feature 2 – Content &amp; format improvement on Buzz</vt:lpstr>
      <vt:lpstr>Improved Feature 3 – Social engagement on Show Guide</vt:lpstr>
      <vt:lpstr>New Feature 1 – BMS Deluxe</vt:lpstr>
      <vt:lpstr>New Feature 2 – Goal Setting &amp; Achievements</vt:lpstr>
      <vt:lpstr>Cost-Benefit-Risk Analysis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Subhadip Samanta</cp:lastModifiedBy>
  <cp:revision>4</cp:revision>
  <dcterms:created xsi:type="dcterms:W3CDTF">2021-03-31T14:41:41Z</dcterms:created>
  <dcterms:modified xsi:type="dcterms:W3CDTF">2021-03-31T14:44:07Z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2021-03-31T00:00:00Z</vt:filetime>
  </property>
</Properties>
</file>