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6209" y="584453"/>
            <a:ext cx="3259581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9989" y="4941570"/>
            <a:ext cx="4732020" cy="849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125" y="0"/>
            <a:ext cx="904875" cy="14192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 u="heavy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2705"/>
            <a:ext cx="229997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 u="heavy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479" y="1614424"/>
            <a:ext cx="11283950" cy="329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950"/>
            <a:ext cx="1857375" cy="276225"/>
          </a:xfrm>
          <a:custGeom>
            <a:avLst/>
            <a:gdLst/>
            <a:ahLst/>
            <a:cxnLst/>
            <a:rect l="l" t="t" r="r" b="b"/>
            <a:pathLst>
              <a:path w="1857375" h="276225">
                <a:moveTo>
                  <a:pt x="1609344" y="0"/>
                </a:moveTo>
                <a:lnTo>
                  <a:pt x="1371219" y="237362"/>
                </a:lnTo>
                <a:lnTo>
                  <a:pt x="1133017" y="0"/>
                </a:lnTo>
                <a:lnTo>
                  <a:pt x="894588" y="237362"/>
                </a:lnTo>
                <a:lnTo>
                  <a:pt x="656399" y="0"/>
                </a:lnTo>
                <a:lnTo>
                  <a:pt x="418211" y="237362"/>
                </a:lnTo>
                <a:lnTo>
                  <a:pt x="180022" y="0"/>
                </a:lnTo>
                <a:lnTo>
                  <a:pt x="0" y="179450"/>
                </a:lnTo>
                <a:lnTo>
                  <a:pt x="0" y="218059"/>
                </a:lnTo>
                <a:lnTo>
                  <a:pt x="180022" y="38862"/>
                </a:lnTo>
                <a:lnTo>
                  <a:pt x="418211" y="276225"/>
                </a:lnTo>
                <a:lnTo>
                  <a:pt x="656399" y="38862"/>
                </a:lnTo>
                <a:lnTo>
                  <a:pt x="894588" y="276225"/>
                </a:lnTo>
                <a:lnTo>
                  <a:pt x="1133017" y="38862"/>
                </a:lnTo>
                <a:lnTo>
                  <a:pt x="1371219" y="276225"/>
                </a:lnTo>
                <a:lnTo>
                  <a:pt x="1609344" y="38862"/>
                </a:lnTo>
                <a:lnTo>
                  <a:pt x="1838070" y="266446"/>
                </a:lnTo>
                <a:lnTo>
                  <a:pt x="1857375" y="247141"/>
                </a:lnTo>
                <a:lnTo>
                  <a:pt x="1609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781300" cy="2943225"/>
            <a:chOff x="0" y="0"/>
            <a:chExt cx="2781300" cy="29432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81300" cy="2943225"/>
            </a:xfrm>
            <a:custGeom>
              <a:avLst/>
              <a:gdLst/>
              <a:ahLst/>
              <a:cxnLst/>
              <a:rect l="l" t="t" r="r" b="b"/>
              <a:pathLst>
                <a:path w="2781300" h="2943225">
                  <a:moveTo>
                    <a:pt x="2781300" y="983107"/>
                  </a:moveTo>
                  <a:lnTo>
                    <a:pt x="2780588" y="929881"/>
                  </a:lnTo>
                  <a:lnTo>
                    <a:pt x="2778468" y="876998"/>
                  </a:lnTo>
                  <a:lnTo>
                    <a:pt x="2774962" y="824484"/>
                  </a:lnTo>
                  <a:lnTo>
                    <a:pt x="2770086" y="772350"/>
                  </a:lnTo>
                  <a:lnTo>
                    <a:pt x="2763863" y="720636"/>
                  </a:lnTo>
                  <a:lnTo>
                    <a:pt x="2756293" y="669328"/>
                  </a:lnTo>
                  <a:lnTo>
                    <a:pt x="2747416" y="618464"/>
                  </a:lnTo>
                  <a:lnTo>
                    <a:pt x="2737231" y="568058"/>
                  </a:lnTo>
                  <a:lnTo>
                    <a:pt x="2725775" y="518121"/>
                  </a:lnTo>
                  <a:lnTo>
                    <a:pt x="2713050" y="468680"/>
                  </a:lnTo>
                  <a:lnTo>
                    <a:pt x="2699080" y="419747"/>
                  </a:lnTo>
                  <a:lnTo>
                    <a:pt x="2683891" y="371360"/>
                  </a:lnTo>
                  <a:lnTo>
                    <a:pt x="2667482" y="323507"/>
                  </a:lnTo>
                  <a:lnTo>
                    <a:pt x="2649893" y="276225"/>
                  </a:lnTo>
                  <a:lnTo>
                    <a:pt x="2631122" y="229514"/>
                  </a:lnTo>
                  <a:lnTo>
                    <a:pt x="2611209" y="183413"/>
                  </a:lnTo>
                  <a:lnTo>
                    <a:pt x="2590152" y="137934"/>
                  </a:lnTo>
                  <a:lnTo>
                    <a:pt x="2567965" y="93091"/>
                  </a:lnTo>
                  <a:lnTo>
                    <a:pt x="2544699" y="48895"/>
                  </a:lnTo>
                  <a:lnTo>
                    <a:pt x="2515108" y="0"/>
                  </a:lnTo>
                  <a:lnTo>
                    <a:pt x="1646796" y="0"/>
                  </a:lnTo>
                  <a:lnTo>
                    <a:pt x="1729359" y="75057"/>
                  </a:lnTo>
                  <a:lnTo>
                    <a:pt x="1763547" y="110578"/>
                  </a:lnTo>
                  <a:lnTo>
                    <a:pt x="1796364" y="147396"/>
                  </a:lnTo>
                  <a:lnTo>
                    <a:pt x="1827771" y="185445"/>
                  </a:lnTo>
                  <a:lnTo>
                    <a:pt x="1857717" y="224701"/>
                  </a:lnTo>
                  <a:lnTo>
                    <a:pt x="1886178" y="265125"/>
                  </a:lnTo>
                  <a:lnTo>
                    <a:pt x="1913102" y="306679"/>
                  </a:lnTo>
                  <a:lnTo>
                    <a:pt x="1938439" y="349313"/>
                  </a:lnTo>
                  <a:lnTo>
                    <a:pt x="1962162" y="392976"/>
                  </a:lnTo>
                  <a:lnTo>
                    <a:pt x="1984235" y="437642"/>
                  </a:lnTo>
                  <a:lnTo>
                    <a:pt x="2004593" y="483273"/>
                  </a:lnTo>
                  <a:lnTo>
                    <a:pt x="2023211" y="529818"/>
                  </a:lnTo>
                  <a:lnTo>
                    <a:pt x="2040051" y="577227"/>
                  </a:lnTo>
                  <a:lnTo>
                    <a:pt x="2055050" y="625487"/>
                  </a:lnTo>
                  <a:lnTo>
                    <a:pt x="2068195" y="674522"/>
                  </a:lnTo>
                  <a:lnTo>
                    <a:pt x="2079434" y="724319"/>
                  </a:lnTo>
                  <a:lnTo>
                    <a:pt x="2088718" y="774827"/>
                  </a:lnTo>
                  <a:lnTo>
                    <a:pt x="2096008" y="825995"/>
                  </a:lnTo>
                  <a:lnTo>
                    <a:pt x="2101265" y="877798"/>
                  </a:lnTo>
                  <a:lnTo>
                    <a:pt x="2104453" y="930186"/>
                  </a:lnTo>
                  <a:lnTo>
                    <a:pt x="2105533" y="983107"/>
                  </a:lnTo>
                  <a:lnTo>
                    <a:pt x="2104644" y="1031252"/>
                  </a:lnTo>
                  <a:lnTo>
                    <a:pt x="2102002" y="1078941"/>
                  </a:lnTo>
                  <a:lnTo>
                    <a:pt x="2097646" y="1126159"/>
                  </a:lnTo>
                  <a:lnTo>
                    <a:pt x="2091601" y="1172870"/>
                  </a:lnTo>
                  <a:lnTo>
                    <a:pt x="2083904" y="1219034"/>
                  </a:lnTo>
                  <a:lnTo>
                    <a:pt x="2074570" y="1264627"/>
                  </a:lnTo>
                  <a:lnTo>
                    <a:pt x="2063648" y="1309624"/>
                  </a:lnTo>
                  <a:lnTo>
                    <a:pt x="2051164" y="1353985"/>
                  </a:lnTo>
                  <a:lnTo>
                    <a:pt x="2037130" y="1397673"/>
                  </a:lnTo>
                  <a:lnTo>
                    <a:pt x="2021611" y="1440675"/>
                  </a:lnTo>
                  <a:lnTo>
                    <a:pt x="2004618" y="1482953"/>
                  </a:lnTo>
                  <a:lnTo>
                    <a:pt x="1986178" y="1524469"/>
                  </a:lnTo>
                  <a:lnTo>
                    <a:pt x="1966328" y="1565198"/>
                  </a:lnTo>
                  <a:lnTo>
                    <a:pt x="1945106" y="1605114"/>
                  </a:lnTo>
                  <a:lnTo>
                    <a:pt x="1922538" y="1644167"/>
                  </a:lnTo>
                  <a:lnTo>
                    <a:pt x="1898650" y="1682343"/>
                  </a:lnTo>
                  <a:lnTo>
                    <a:pt x="1873478" y="1719618"/>
                  </a:lnTo>
                  <a:lnTo>
                    <a:pt x="1847049" y="1755940"/>
                  </a:lnTo>
                  <a:lnTo>
                    <a:pt x="1828139" y="1780120"/>
                  </a:lnTo>
                  <a:lnTo>
                    <a:pt x="1609344" y="1562100"/>
                  </a:lnTo>
                  <a:lnTo>
                    <a:pt x="1371219" y="1799463"/>
                  </a:lnTo>
                  <a:lnTo>
                    <a:pt x="1133017" y="1562100"/>
                  </a:lnTo>
                  <a:lnTo>
                    <a:pt x="894588" y="1799463"/>
                  </a:lnTo>
                  <a:lnTo>
                    <a:pt x="656399" y="1562100"/>
                  </a:lnTo>
                  <a:lnTo>
                    <a:pt x="418211" y="1799463"/>
                  </a:lnTo>
                  <a:lnTo>
                    <a:pt x="180022" y="1562100"/>
                  </a:lnTo>
                  <a:lnTo>
                    <a:pt x="0" y="1741551"/>
                  </a:lnTo>
                  <a:lnTo>
                    <a:pt x="0" y="1780286"/>
                  </a:lnTo>
                  <a:lnTo>
                    <a:pt x="180022" y="1600962"/>
                  </a:lnTo>
                  <a:lnTo>
                    <a:pt x="418211" y="1838325"/>
                  </a:lnTo>
                  <a:lnTo>
                    <a:pt x="656399" y="1600962"/>
                  </a:lnTo>
                  <a:lnTo>
                    <a:pt x="894588" y="1838325"/>
                  </a:lnTo>
                  <a:lnTo>
                    <a:pt x="1133017" y="1600962"/>
                  </a:lnTo>
                  <a:lnTo>
                    <a:pt x="1371219" y="1838325"/>
                  </a:lnTo>
                  <a:lnTo>
                    <a:pt x="1609344" y="1600962"/>
                  </a:lnTo>
                  <a:lnTo>
                    <a:pt x="1810740" y="1801596"/>
                  </a:lnTo>
                  <a:lnTo>
                    <a:pt x="1760550" y="1858924"/>
                  </a:lnTo>
                  <a:lnTo>
                    <a:pt x="1729422" y="1891169"/>
                  </a:lnTo>
                  <a:lnTo>
                    <a:pt x="1697189" y="1922297"/>
                  </a:lnTo>
                  <a:lnTo>
                    <a:pt x="1663890" y="1952307"/>
                  </a:lnTo>
                  <a:lnTo>
                    <a:pt x="1629562" y="1981149"/>
                  </a:lnTo>
                  <a:lnTo>
                    <a:pt x="1594218" y="2008809"/>
                  </a:lnTo>
                  <a:lnTo>
                    <a:pt x="1557896" y="2035238"/>
                  </a:lnTo>
                  <a:lnTo>
                    <a:pt x="1520634" y="2060422"/>
                  </a:lnTo>
                  <a:lnTo>
                    <a:pt x="1482471" y="2084311"/>
                  </a:lnTo>
                  <a:lnTo>
                    <a:pt x="1443405" y="2106892"/>
                  </a:lnTo>
                  <a:lnTo>
                    <a:pt x="1403502" y="2128113"/>
                  </a:lnTo>
                  <a:lnTo>
                    <a:pt x="1362786" y="2147963"/>
                  </a:lnTo>
                  <a:lnTo>
                    <a:pt x="1321269" y="2166404"/>
                  </a:lnTo>
                  <a:lnTo>
                    <a:pt x="1279004" y="2183409"/>
                  </a:lnTo>
                  <a:lnTo>
                    <a:pt x="1236002" y="2198928"/>
                  </a:lnTo>
                  <a:lnTo>
                    <a:pt x="1192314" y="2212962"/>
                  </a:lnTo>
                  <a:lnTo>
                    <a:pt x="1147953" y="2225446"/>
                  </a:lnTo>
                  <a:lnTo>
                    <a:pt x="1102969" y="2236381"/>
                  </a:lnTo>
                  <a:lnTo>
                    <a:pt x="1057376" y="2245703"/>
                  </a:lnTo>
                  <a:lnTo>
                    <a:pt x="1011212" y="2253411"/>
                  </a:lnTo>
                  <a:lnTo>
                    <a:pt x="964514" y="2259457"/>
                  </a:lnTo>
                  <a:lnTo>
                    <a:pt x="917308" y="2263813"/>
                  </a:lnTo>
                  <a:lnTo>
                    <a:pt x="869619" y="2266454"/>
                  </a:lnTo>
                  <a:lnTo>
                    <a:pt x="821486" y="2267331"/>
                  </a:lnTo>
                  <a:lnTo>
                    <a:pt x="770026" y="2266327"/>
                  </a:lnTo>
                  <a:lnTo>
                    <a:pt x="719074" y="2263317"/>
                  </a:lnTo>
                  <a:lnTo>
                    <a:pt x="668680" y="2258339"/>
                  </a:lnTo>
                  <a:lnTo>
                    <a:pt x="618871" y="2251443"/>
                  </a:lnTo>
                  <a:lnTo>
                    <a:pt x="569696" y="2242667"/>
                  </a:lnTo>
                  <a:lnTo>
                    <a:pt x="521182" y="2232037"/>
                  </a:lnTo>
                  <a:lnTo>
                    <a:pt x="473367" y="2219591"/>
                  </a:lnTo>
                  <a:lnTo>
                    <a:pt x="426300" y="2205380"/>
                  </a:lnTo>
                  <a:lnTo>
                    <a:pt x="380009" y="2189442"/>
                  </a:lnTo>
                  <a:lnTo>
                    <a:pt x="334543" y="2171801"/>
                  </a:lnTo>
                  <a:lnTo>
                    <a:pt x="289928" y="2152497"/>
                  </a:lnTo>
                  <a:lnTo>
                    <a:pt x="246202" y="2131568"/>
                  </a:lnTo>
                  <a:lnTo>
                    <a:pt x="203403" y="2109063"/>
                  </a:lnTo>
                  <a:lnTo>
                    <a:pt x="161582" y="2085009"/>
                  </a:lnTo>
                  <a:lnTo>
                    <a:pt x="120764" y="2059444"/>
                  </a:lnTo>
                  <a:lnTo>
                    <a:pt x="81000" y="2032419"/>
                  </a:lnTo>
                  <a:lnTo>
                    <a:pt x="42316" y="2003958"/>
                  </a:lnTo>
                  <a:lnTo>
                    <a:pt x="4749" y="1974088"/>
                  </a:lnTo>
                  <a:lnTo>
                    <a:pt x="0" y="1969770"/>
                  </a:lnTo>
                  <a:lnTo>
                    <a:pt x="0" y="2760980"/>
                  </a:lnTo>
                  <a:lnTo>
                    <a:pt x="58635" y="2789174"/>
                  </a:lnTo>
                  <a:lnTo>
                    <a:pt x="102870" y="2807258"/>
                  </a:lnTo>
                  <a:lnTo>
                    <a:pt x="147637" y="2824276"/>
                  </a:lnTo>
                  <a:lnTo>
                    <a:pt x="192913" y="2840228"/>
                  </a:lnTo>
                  <a:lnTo>
                    <a:pt x="238696" y="2855099"/>
                  </a:lnTo>
                  <a:lnTo>
                    <a:pt x="284962" y="2868866"/>
                  </a:lnTo>
                  <a:lnTo>
                    <a:pt x="331698" y="2881515"/>
                  </a:lnTo>
                  <a:lnTo>
                    <a:pt x="378891" y="2893034"/>
                  </a:lnTo>
                  <a:lnTo>
                    <a:pt x="426516" y="2903397"/>
                  </a:lnTo>
                  <a:lnTo>
                    <a:pt x="474573" y="2912605"/>
                  </a:lnTo>
                  <a:lnTo>
                    <a:pt x="523024" y="2920644"/>
                  </a:lnTo>
                  <a:lnTo>
                    <a:pt x="571881" y="2927477"/>
                  </a:lnTo>
                  <a:lnTo>
                    <a:pt x="621106" y="2933103"/>
                  </a:lnTo>
                  <a:lnTo>
                    <a:pt x="670699" y="2937510"/>
                  </a:lnTo>
                  <a:lnTo>
                    <a:pt x="720636" y="2940685"/>
                  </a:lnTo>
                  <a:lnTo>
                    <a:pt x="770902" y="2942590"/>
                  </a:lnTo>
                  <a:lnTo>
                    <a:pt x="821486" y="2943225"/>
                  </a:lnTo>
                  <a:lnTo>
                    <a:pt x="869810" y="2942640"/>
                  </a:lnTo>
                  <a:lnTo>
                    <a:pt x="917841" y="2940901"/>
                  </a:lnTo>
                  <a:lnTo>
                    <a:pt x="965581" y="2938018"/>
                  </a:lnTo>
                  <a:lnTo>
                    <a:pt x="1013002" y="2933992"/>
                  </a:lnTo>
                  <a:lnTo>
                    <a:pt x="1060094" y="2928848"/>
                  </a:lnTo>
                  <a:lnTo>
                    <a:pt x="1106855" y="2922600"/>
                  </a:lnTo>
                  <a:lnTo>
                    <a:pt x="1153248" y="2915259"/>
                  </a:lnTo>
                  <a:lnTo>
                    <a:pt x="1199286" y="2906839"/>
                  </a:lnTo>
                  <a:lnTo>
                    <a:pt x="1244930" y="2897352"/>
                  </a:lnTo>
                  <a:lnTo>
                    <a:pt x="1290193" y="2886824"/>
                  </a:lnTo>
                  <a:lnTo>
                    <a:pt x="1335036" y="2875242"/>
                  </a:lnTo>
                  <a:lnTo>
                    <a:pt x="1379461" y="2862643"/>
                  </a:lnTo>
                  <a:lnTo>
                    <a:pt x="1423454" y="2849029"/>
                  </a:lnTo>
                  <a:lnTo>
                    <a:pt x="1467002" y="2834411"/>
                  </a:lnTo>
                  <a:lnTo>
                    <a:pt x="1510080" y="2818815"/>
                  </a:lnTo>
                  <a:lnTo>
                    <a:pt x="1552689" y="2802255"/>
                  </a:lnTo>
                  <a:lnTo>
                    <a:pt x="1594815" y="2784729"/>
                  </a:lnTo>
                  <a:lnTo>
                    <a:pt x="1636420" y="2766250"/>
                  </a:lnTo>
                  <a:lnTo>
                    <a:pt x="1677530" y="2746845"/>
                  </a:lnTo>
                  <a:lnTo>
                    <a:pt x="1718094" y="2726525"/>
                  </a:lnTo>
                  <a:lnTo>
                    <a:pt x="1758124" y="2705303"/>
                  </a:lnTo>
                  <a:lnTo>
                    <a:pt x="1797596" y="2683192"/>
                  </a:lnTo>
                  <a:lnTo>
                    <a:pt x="1836508" y="2660192"/>
                  </a:lnTo>
                  <a:lnTo>
                    <a:pt x="1874824" y="2636329"/>
                  </a:lnTo>
                  <a:lnTo>
                    <a:pt x="1912556" y="2611628"/>
                  </a:lnTo>
                  <a:lnTo>
                    <a:pt x="1949678" y="2586075"/>
                  </a:lnTo>
                  <a:lnTo>
                    <a:pt x="1986165" y="2559697"/>
                  </a:lnTo>
                  <a:lnTo>
                    <a:pt x="2022030" y="2532519"/>
                  </a:lnTo>
                  <a:lnTo>
                    <a:pt x="2057234" y="2504541"/>
                  </a:lnTo>
                  <a:lnTo>
                    <a:pt x="2091778" y="2475776"/>
                  </a:lnTo>
                  <a:lnTo>
                    <a:pt x="2125649" y="2446248"/>
                  </a:lnTo>
                  <a:lnTo>
                    <a:pt x="2158835" y="2415959"/>
                  </a:lnTo>
                  <a:lnTo>
                    <a:pt x="2191308" y="2384920"/>
                  </a:lnTo>
                  <a:lnTo>
                    <a:pt x="2223071" y="2353157"/>
                  </a:lnTo>
                  <a:lnTo>
                    <a:pt x="2254097" y="2320671"/>
                  </a:lnTo>
                  <a:lnTo>
                    <a:pt x="2284387" y="2287486"/>
                  </a:lnTo>
                  <a:lnTo>
                    <a:pt x="2313914" y="2253615"/>
                  </a:lnTo>
                  <a:lnTo>
                    <a:pt x="2342667" y="2219058"/>
                  </a:lnTo>
                  <a:lnTo>
                    <a:pt x="2370645" y="2183854"/>
                  </a:lnTo>
                  <a:lnTo>
                    <a:pt x="2397823" y="2147989"/>
                  </a:lnTo>
                  <a:lnTo>
                    <a:pt x="2424188" y="2111489"/>
                  </a:lnTo>
                  <a:lnTo>
                    <a:pt x="2449728" y="2074367"/>
                  </a:lnTo>
                  <a:lnTo>
                    <a:pt x="2474442" y="2036635"/>
                  </a:lnTo>
                  <a:lnTo>
                    <a:pt x="2498293" y="1998306"/>
                  </a:lnTo>
                  <a:lnTo>
                    <a:pt x="2521293" y="1959394"/>
                  </a:lnTo>
                  <a:lnTo>
                    <a:pt x="2543403" y="1919909"/>
                  </a:lnTo>
                  <a:lnTo>
                    <a:pt x="2564625" y="1879879"/>
                  </a:lnTo>
                  <a:lnTo>
                    <a:pt x="2584945" y="1839290"/>
                  </a:lnTo>
                  <a:lnTo>
                    <a:pt x="2604338" y="1798193"/>
                  </a:lnTo>
                  <a:lnTo>
                    <a:pt x="2622816" y="1756562"/>
                  </a:lnTo>
                  <a:lnTo>
                    <a:pt x="2640330" y="1714436"/>
                  </a:lnTo>
                  <a:lnTo>
                    <a:pt x="2656903" y="1671828"/>
                  </a:lnTo>
                  <a:lnTo>
                    <a:pt x="2672499" y="1628736"/>
                  </a:lnTo>
                  <a:lnTo>
                    <a:pt x="2687104" y="1585188"/>
                  </a:lnTo>
                  <a:lnTo>
                    <a:pt x="2700718" y="1541195"/>
                  </a:lnTo>
                  <a:lnTo>
                    <a:pt x="2713317" y="1496758"/>
                  </a:lnTo>
                  <a:lnTo>
                    <a:pt x="2724886" y="1451902"/>
                  </a:lnTo>
                  <a:lnTo>
                    <a:pt x="2735427" y="1406639"/>
                  </a:lnTo>
                  <a:lnTo>
                    <a:pt x="2744914" y="1360982"/>
                  </a:lnTo>
                  <a:lnTo>
                    <a:pt x="2753322" y="1314945"/>
                  </a:lnTo>
                  <a:lnTo>
                    <a:pt x="2760662" y="1268526"/>
                  </a:lnTo>
                  <a:lnTo>
                    <a:pt x="2766911" y="1221765"/>
                  </a:lnTo>
                  <a:lnTo>
                    <a:pt x="2772054" y="1174673"/>
                  </a:lnTo>
                  <a:lnTo>
                    <a:pt x="2776080" y="1127239"/>
                  </a:lnTo>
                  <a:lnTo>
                    <a:pt x="2778963" y="1079487"/>
                  </a:lnTo>
                  <a:lnTo>
                    <a:pt x="2780715" y="1031443"/>
                  </a:lnTo>
                  <a:lnTo>
                    <a:pt x="2781300" y="983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781300" cy="2943225"/>
            </a:xfrm>
            <a:custGeom>
              <a:avLst/>
              <a:gdLst/>
              <a:ahLst/>
              <a:cxnLst/>
              <a:rect l="l" t="t" r="r" b="b"/>
              <a:pathLst>
                <a:path w="2781300" h="2943225">
                  <a:moveTo>
                    <a:pt x="2515108" y="0"/>
                  </a:moveTo>
                  <a:lnTo>
                    <a:pt x="1646808" y="0"/>
                  </a:lnTo>
                  <a:lnTo>
                    <a:pt x="1729358" y="75056"/>
                  </a:lnTo>
                  <a:lnTo>
                    <a:pt x="1763548" y="110576"/>
                  </a:lnTo>
                  <a:lnTo>
                    <a:pt x="1796367" y="147384"/>
                  </a:lnTo>
                  <a:lnTo>
                    <a:pt x="1827773" y="185439"/>
                  </a:lnTo>
                  <a:lnTo>
                    <a:pt x="1857726" y="224699"/>
                  </a:lnTo>
                  <a:lnTo>
                    <a:pt x="1886184" y="265124"/>
                  </a:lnTo>
                  <a:lnTo>
                    <a:pt x="1913105" y="306672"/>
                  </a:lnTo>
                  <a:lnTo>
                    <a:pt x="1938448" y="349301"/>
                  </a:lnTo>
                  <a:lnTo>
                    <a:pt x="1962173" y="392971"/>
                  </a:lnTo>
                  <a:lnTo>
                    <a:pt x="1984237" y="437640"/>
                  </a:lnTo>
                  <a:lnTo>
                    <a:pt x="2004599" y="483266"/>
                  </a:lnTo>
                  <a:lnTo>
                    <a:pt x="2023218" y="529809"/>
                  </a:lnTo>
                  <a:lnTo>
                    <a:pt x="2040053" y="577227"/>
                  </a:lnTo>
                  <a:lnTo>
                    <a:pt x="2055062" y="625478"/>
                  </a:lnTo>
                  <a:lnTo>
                    <a:pt x="2068204" y="674522"/>
                  </a:lnTo>
                  <a:lnTo>
                    <a:pt x="2079438" y="724316"/>
                  </a:lnTo>
                  <a:lnTo>
                    <a:pt x="2088722" y="774820"/>
                  </a:lnTo>
                  <a:lnTo>
                    <a:pt x="2096014" y="825993"/>
                  </a:lnTo>
                  <a:lnTo>
                    <a:pt x="2101275" y="877792"/>
                  </a:lnTo>
                  <a:lnTo>
                    <a:pt x="2104461" y="930177"/>
                  </a:lnTo>
                  <a:lnTo>
                    <a:pt x="2105533" y="983107"/>
                  </a:lnTo>
                  <a:lnTo>
                    <a:pt x="2104647" y="1031246"/>
                  </a:lnTo>
                  <a:lnTo>
                    <a:pt x="2102010" y="1078939"/>
                  </a:lnTo>
                  <a:lnTo>
                    <a:pt x="2097654" y="1126153"/>
                  </a:lnTo>
                  <a:lnTo>
                    <a:pt x="2091609" y="1172860"/>
                  </a:lnTo>
                  <a:lnTo>
                    <a:pt x="2083907" y="1219026"/>
                  </a:lnTo>
                  <a:lnTo>
                    <a:pt x="2074578" y="1264621"/>
                  </a:lnTo>
                  <a:lnTo>
                    <a:pt x="2063653" y="1309614"/>
                  </a:lnTo>
                  <a:lnTo>
                    <a:pt x="2051164" y="1353975"/>
                  </a:lnTo>
                  <a:lnTo>
                    <a:pt x="2037141" y="1397671"/>
                  </a:lnTo>
                  <a:lnTo>
                    <a:pt x="2021616" y="1440672"/>
                  </a:lnTo>
                  <a:lnTo>
                    <a:pt x="2004620" y="1482947"/>
                  </a:lnTo>
                  <a:lnTo>
                    <a:pt x="1986183" y="1524464"/>
                  </a:lnTo>
                  <a:lnTo>
                    <a:pt x="1966337" y="1565193"/>
                  </a:lnTo>
                  <a:lnTo>
                    <a:pt x="1945113" y="1605103"/>
                  </a:lnTo>
                  <a:lnTo>
                    <a:pt x="1922542" y="1644163"/>
                  </a:lnTo>
                  <a:lnTo>
                    <a:pt x="1898654" y="1682340"/>
                  </a:lnTo>
                  <a:lnTo>
                    <a:pt x="1873482" y="1719606"/>
                  </a:lnTo>
                  <a:lnTo>
                    <a:pt x="1847055" y="1755927"/>
                  </a:lnTo>
                  <a:lnTo>
                    <a:pt x="1819405" y="1791274"/>
                  </a:lnTo>
                  <a:lnTo>
                    <a:pt x="1790563" y="1825616"/>
                  </a:lnTo>
                  <a:lnTo>
                    <a:pt x="1760561" y="1858920"/>
                  </a:lnTo>
                  <a:lnTo>
                    <a:pt x="1729428" y="1891157"/>
                  </a:lnTo>
                  <a:lnTo>
                    <a:pt x="1697197" y="1922294"/>
                  </a:lnTo>
                  <a:lnTo>
                    <a:pt x="1663898" y="1952302"/>
                  </a:lnTo>
                  <a:lnTo>
                    <a:pt x="1629562" y="1981148"/>
                  </a:lnTo>
                  <a:lnTo>
                    <a:pt x="1594220" y="2008803"/>
                  </a:lnTo>
                  <a:lnTo>
                    <a:pt x="1557904" y="2035234"/>
                  </a:lnTo>
                  <a:lnTo>
                    <a:pt x="1520644" y="2060412"/>
                  </a:lnTo>
                  <a:lnTo>
                    <a:pt x="1482472" y="2084303"/>
                  </a:lnTo>
                  <a:lnTo>
                    <a:pt x="1443418" y="2106879"/>
                  </a:lnTo>
                  <a:lnTo>
                    <a:pt x="1403514" y="2128107"/>
                  </a:lnTo>
                  <a:lnTo>
                    <a:pt x="1362790" y="2147957"/>
                  </a:lnTo>
                  <a:lnTo>
                    <a:pt x="1321277" y="2166397"/>
                  </a:lnTo>
                  <a:lnTo>
                    <a:pt x="1279008" y="2183397"/>
                  </a:lnTo>
                  <a:lnTo>
                    <a:pt x="1236012" y="2198925"/>
                  </a:lnTo>
                  <a:lnTo>
                    <a:pt x="1192320" y="2212950"/>
                  </a:lnTo>
                  <a:lnTo>
                    <a:pt x="1147965" y="2225442"/>
                  </a:lnTo>
                  <a:lnTo>
                    <a:pt x="1102976" y="2236369"/>
                  </a:lnTo>
                  <a:lnTo>
                    <a:pt x="1057386" y="2245700"/>
                  </a:lnTo>
                  <a:lnTo>
                    <a:pt x="1011224" y="2253404"/>
                  </a:lnTo>
                  <a:lnTo>
                    <a:pt x="964522" y="2259450"/>
                  </a:lnTo>
                  <a:lnTo>
                    <a:pt x="917311" y="2263808"/>
                  </a:lnTo>
                  <a:lnTo>
                    <a:pt x="869622" y="2266445"/>
                  </a:lnTo>
                  <a:lnTo>
                    <a:pt x="821486" y="2267330"/>
                  </a:lnTo>
                  <a:lnTo>
                    <a:pt x="770026" y="2266318"/>
                  </a:lnTo>
                  <a:lnTo>
                    <a:pt x="719080" y="2263307"/>
                  </a:lnTo>
                  <a:lnTo>
                    <a:pt x="668685" y="2258335"/>
                  </a:lnTo>
                  <a:lnTo>
                    <a:pt x="618879" y="2251440"/>
                  </a:lnTo>
                  <a:lnTo>
                    <a:pt x="569700" y="2242658"/>
                  </a:lnTo>
                  <a:lnTo>
                    <a:pt x="521187" y="2232029"/>
                  </a:lnTo>
                  <a:lnTo>
                    <a:pt x="473377" y="2219590"/>
                  </a:lnTo>
                  <a:lnTo>
                    <a:pt x="426308" y="2205378"/>
                  </a:lnTo>
                  <a:lnTo>
                    <a:pt x="380019" y="2189432"/>
                  </a:lnTo>
                  <a:lnTo>
                    <a:pt x="334547" y="2171789"/>
                  </a:lnTo>
                  <a:lnTo>
                    <a:pt x="289930" y="2152486"/>
                  </a:lnTo>
                  <a:lnTo>
                    <a:pt x="246206" y="2131563"/>
                  </a:lnTo>
                  <a:lnTo>
                    <a:pt x="203414" y="2109056"/>
                  </a:lnTo>
                  <a:lnTo>
                    <a:pt x="161591" y="2085003"/>
                  </a:lnTo>
                  <a:lnTo>
                    <a:pt x="120775" y="2059441"/>
                  </a:lnTo>
                  <a:lnTo>
                    <a:pt x="81005" y="2032410"/>
                  </a:lnTo>
                  <a:lnTo>
                    <a:pt x="42318" y="2003946"/>
                  </a:lnTo>
                  <a:lnTo>
                    <a:pt x="4752" y="1974088"/>
                  </a:lnTo>
                  <a:lnTo>
                    <a:pt x="0" y="1969770"/>
                  </a:lnTo>
                  <a:lnTo>
                    <a:pt x="0" y="2760979"/>
                  </a:lnTo>
                  <a:lnTo>
                    <a:pt x="58646" y="2789174"/>
                  </a:lnTo>
                  <a:lnTo>
                    <a:pt x="102879" y="2807249"/>
                  </a:lnTo>
                  <a:lnTo>
                    <a:pt x="147644" y="2824270"/>
                  </a:lnTo>
                  <a:lnTo>
                    <a:pt x="192925" y="2840222"/>
                  </a:lnTo>
                  <a:lnTo>
                    <a:pt x="238705" y="2855088"/>
                  </a:lnTo>
                  <a:lnTo>
                    <a:pt x="284971" y="2868854"/>
                  </a:lnTo>
                  <a:lnTo>
                    <a:pt x="331706" y="2881504"/>
                  </a:lnTo>
                  <a:lnTo>
                    <a:pt x="378895" y="2893023"/>
                  </a:lnTo>
                  <a:lnTo>
                    <a:pt x="426522" y="2903394"/>
                  </a:lnTo>
                  <a:lnTo>
                    <a:pt x="474573" y="2912603"/>
                  </a:lnTo>
                  <a:lnTo>
                    <a:pt x="523032" y="2920635"/>
                  </a:lnTo>
                  <a:lnTo>
                    <a:pt x="571883" y="2927473"/>
                  </a:lnTo>
                  <a:lnTo>
                    <a:pt x="621111" y="2933102"/>
                  </a:lnTo>
                  <a:lnTo>
                    <a:pt x="670701" y="2937508"/>
                  </a:lnTo>
                  <a:lnTo>
                    <a:pt x="720637" y="2940673"/>
                  </a:lnTo>
                  <a:lnTo>
                    <a:pt x="770904" y="2942584"/>
                  </a:lnTo>
                  <a:lnTo>
                    <a:pt x="821486" y="2943225"/>
                  </a:lnTo>
                  <a:lnTo>
                    <a:pt x="869811" y="2942640"/>
                  </a:lnTo>
                  <a:lnTo>
                    <a:pt x="917849" y="2940896"/>
                  </a:lnTo>
                  <a:lnTo>
                    <a:pt x="965586" y="2938007"/>
                  </a:lnTo>
                  <a:lnTo>
                    <a:pt x="1013009" y="2933984"/>
                  </a:lnTo>
                  <a:lnTo>
                    <a:pt x="1060105" y="2928842"/>
                  </a:lnTo>
                  <a:lnTo>
                    <a:pt x="1106859" y="2922594"/>
                  </a:lnTo>
                  <a:lnTo>
                    <a:pt x="1153259" y="2915254"/>
                  </a:lnTo>
                  <a:lnTo>
                    <a:pt x="1199291" y="2906835"/>
                  </a:lnTo>
                  <a:lnTo>
                    <a:pt x="1244942" y="2897350"/>
                  </a:lnTo>
                  <a:lnTo>
                    <a:pt x="1290198" y="2886813"/>
                  </a:lnTo>
                  <a:lnTo>
                    <a:pt x="1335047" y="2875237"/>
                  </a:lnTo>
                  <a:lnTo>
                    <a:pt x="1379473" y="2862636"/>
                  </a:lnTo>
                  <a:lnTo>
                    <a:pt x="1423465" y="2849022"/>
                  </a:lnTo>
                  <a:lnTo>
                    <a:pt x="1467009" y="2834411"/>
                  </a:lnTo>
                  <a:lnTo>
                    <a:pt x="1510090" y="2818814"/>
                  </a:lnTo>
                  <a:lnTo>
                    <a:pt x="1552697" y="2802245"/>
                  </a:lnTo>
                  <a:lnTo>
                    <a:pt x="1594815" y="2784719"/>
                  </a:lnTo>
                  <a:lnTo>
                    <a:pt x="1636431" y="2766247"/>
                  </a:lnTo>
                  <a:lnTo>
                    <a:pt x="1677532" y="2746844"/>
                  </a:lnTo>
                  <a:lnTo>
                    <a:pt x="1718104" y="2726523"/>
                  </a:lnTo>
                  <a:lnTo>
                    <a:pt x="1758133" y="2705297"/>
                  </a:lnTo>
                  <a:lnTo>
                    <a:pt x="1797607" y="2683180"/>
                  </a:lnTo>
                  <a:lnTo>
                    <a:pt x="1836512" y="2660185"/>
                  </a:lnTo>
                  <a:lnTo>
                    <a:pt x="1874835" y="2636326"/>
                  </a:lnTo>
                  <a:lnTo>
                    <a:pt x="1912561" y="2611616"/>
                  </a:lnTo>
                  <a:lnTo>
                    <a:pt x="1949678" y="2586069"/>
                  </a:lnTo>
                  <a:lnTo>
                    <a:pt x="1986173" y="2559697"/>
                  </a:lnTo>
                  <a:lnTo>
                    <a:pt x="2022031" y="2532515"/>
                  </a:lnTo>
                  <a:lnTo>
                    <a:pt x="2057240" y="2504535"/>
                  </a:lnTo>
                  <a:lnTo>
                    <a:pt x="2091786" y="2475772"/>
                  </a:lnTo>
                  <a:lnTo>
                    <a:pt x="2125655" y="2446238"/>
                  </a:lnTo>
                  <a:lnTo>
                    <a:pt x="2158835" y="2415947"/>
                  </a:lnTo>
                  <a:lnTo>
                    <a:pt x="2191311" y="2384913"/>
                  </a:lnTo>
                  <a:lnTo>
                    <a:pt x="2223071" y="2353148"/>
                  </a:lnTo>
                  <a:lnTo>
                    <a:pt x="2254101" y="2320667"/>
                  </a:lnTo>
                  <a:lnTo>
                    <a:pt x="2284387" y="2287482"/>
                  </a:lnTo>
                  <a:lnTo>
                    <a:pt x="2313917" y="2253608"/>
                  </a:lnTo>
                  <a:lnTo>
                    <a:pt x="2342676" y="2219056"/>
                  </a:lnTo>
                  <a:lnTo>
                    <a:pt x="2370651" y="2183842"/>
                  </a:lnTo>
                  <a:lnTo>
                    <a:pt x="2397829" y="2147978"/>
                  </a:lnTo>
                  <a:lnTo>
                    <a:pt x="2424197" y="2111478"/>
                  </a:lnTo>
                  <a:lnTo>
                    <a:pt x="2449740" y="2074355"/>
                  </a:lnTo>
                  <a:lnTo>
                    <a:pt x="2474447" y="2036623"/>
                  </a:lnTo>
                  <a:lnTo>
                    <a:pt x="2498302" y="1998294"/>
                  </a:lnTo>
                  <a:lnTo>
                    <a:pt x="2521293" y="1959383"/>
                  </a:lnTo>
                  <a:lnTo>
                    <a:pt x="2543407" y="1919903"/>
                  </a:lnTo>
                  <a:lnTo>
                    <a:pt x="2564630" y="1879867"/>
                  </a:lnTo>
                  <a:lnTo>
                    <a:pt x="2584948" y="1839289"/>
                  </a:lnTo>
                  <a:lnTo>
                    <a:pt x="2604348" y="1798182"/>
                  </a:lnTo>
                  <a:lnTo>
                    <a:pt x="2622817" y="1756560"/>
                  </a:lnTo>
                  <a:lnTo>
                    <a:pt x="2640341" y="1714435"/>
                  </a:lnTo>
                  <a:lnTo>
                    <a:pt x="2656907" y="1671821"/>
                  </a:lnTo>
                  <a:lnTo>
                    <a:pt x="2672502" y="1628733"/>
                  </a:lnTo>
                  <a:lnTo>
                    <a:pt x="2687111" y="1585182"/>
                  </a:lnTo>
                  <a:lnTo>
                    <a:pt x="2700722" y="1541184"/>
                  </a:lnTo>
                  <a:lnTo>
                    <a:pt x="2713322" y="1496750"/>
                  </a:lnTo>
                  <a:lnTo>
                    <a:pt x="2724896" y="1451895"/>
                  </a:lnTo>
                  <a:lnTo>
                    <a:pt x="2735432" y="1406631"/>
                  </a:lnTo>
                  <a:lnTo>
                    <a:pt x="2744915" y="1360973"/>
                  </a:lnTo>
                  <a:lnTo>
                    <a:pt x="2753333" y="1314933"/>
                  </a:lnTo>
                  <a:lnTo>
                    <a:pt x="2760672" y="1268526"/>
                  </a:lnTo>
                  <a:lnTo>
                    <a:pt x="2766919" y="1221764"/>
                  </a:lnTo>
                  <a:lnTo>
                    <a:pt x="2772060" y="1174661"/>
                  </a:lnTo>
                  <a:lnTo>
                    <a:pt x="2776082" y="1127230"/>
                  </a:lnTo>
                  <a:lnTo>
                    <a:pt x="2778972" y="1079485"/>
                  </a:lnTo>
                  <a:lnTo>
                    <a:pt x="2780715" y="1031440"/>
                  </a:lnTo>
                  <a:lnTo>
                    <a:pt x="2781300" y="983107"/>
                  </a:lnTo>
                  <a:lnTo>
                    <a:pt x="2780590" y="929875"/>
                  </a:lnTo>
                  <a:lnTo>
                    <a:pt x="2778474" y="876993"/>
                  </a:lnTo>
                  <a:lnTo>
                    <a:pt x="2774969" y="824478"/>
                  </a:lnTo>
                  <a:lnTo>
                    <a:pt x="2770093" y="772349"/>
                  </a:lnTo>
                  <a:lnTo>
                    <a:pt x="2763865" y="720623"/>
                  </a:lnTo>
                  <a:lnTo>
                    <a:pt x="2756301" y="669319"/>
                  </a:lnTo>
                  <a:lnTo>
                    <a:pt x="2747421" y="618453"/>
                  </a:lnTo>
                  <a:lnTo>
                    <a:pt x="2737242" y="568046"/>
                  </a:lnTo>
                  <a:lnTo>
                    <a:pt x="2725782" y="518113"/>
                  </a:lnTo>
                  <a:lnTo>
                    <a:pt x="2713059" y="468674"/>
                  </a:lnTo>
                  <a:lnTo>
                    <a:pt x="2699092" y="419747"/>
                  </a:lnTo>
                  <a:lnTo>
                    <a:pt x="2683898" y="371348"/>
                  </a:lnTo>
                  <a:lnTo>
                    <a:pt x="2667495" y="323497"/>
                  </a:lnTo>
                  <a:lnTo>
                    <a:pt x="2649901" y="276212"/>
                  </a:lnTo>
                  <a:lnTo>
                    <a:pt x="2631134" y="229510"/>
                  </a:lnTo>
                  <a:lnTo>
                    <a:pt x="2611212" y="183409"/>
                  </a:lnTo>
                  <a:lnTo>
                    <a:pt x="2590154" y="137927"/>
                  </a:lnTo>
                  <a:lnTo>
                    <a:pt x="2567977" y="93083"/>
                  </a:lnTo>
                  <a:lnTo>
                    <a:pt x="2544699" y="48895"/>
                  </a:lnTo>
                  <a:lnTo>
                    <a:pt x="2515108" y="0"/>
                  </a:lnTo>
                  <a:close/>
                </a:path>
              </a:pathLst>
            </a:custGeom>
            <a:solidFill>
              <a:srgbClr val="EC7C3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14563" y="714375"/>
            <a:ext cx="10477500" cy="6143625"/>
            <a:chOff x="1714563" y="714375"/>
            <a:chExt cx="10477500" cy="6143625"/>
          </a:xfrm>
        </p:grpSpPr>
        <p:sp>
          <p:nvSpPr>
            <p:cNvPr id="7" name="object 7"/>
            <p:cNvSpPr/>
            <p:nvPr/>
          </p:nvSpPr>
          <p:spPr>
            <a:xfrm>
              <a:off x="9763125" y="4533900"/>
              <a:ext cx="2428875" cy="2324100"/>
            </a:xfrm>
            <a:custGeom>
              <a:avLst/>
              <a:gdLst/>
              <a:ahLst/>
              <a:cxnLst/>
              <a:rect l="l" t="t" r="r" b="b"/>
              <a:pathLst>
                <a:path w="2428875" h="2324100">
                  <a:moveTo>
                    <a:pt x="1750568" y="0"/>
                  </a:moveTo>
                  <a:lnTo>
                    <a:pt x="1702380" y="648"/>
                  </a:lnTo>
                  <a:lnTo>
                    <a:pt x="1654515" y="2583"/>
                  </a:lnTo>
                  <a:lnTo>
                    <a:pt x="1606988" y="5787"/>
                  </a:lnTo>
                  <a:lnTo>
                    <a:pt x="1559817" y="10244"/>
                  </a:lnTo>
                  <a:lnTo>
                    <a:pt x="1513018" y="15938"/>
                  </a:lnTo>
                  <a:lnTo>
                    <a:pt x="1466607" y="22851"/>
                  </a:lnTo>
                  <a:lnTo>
                    <a:pt x="1420601" y="30967"/>
                  </a:lnTo>
                  <a:lnTo>
                    <a:pt x="1375018" y="40269"/>
                  </a:lnTo>
                  <a:lnTo>
                    <a:pt x="1329873" y="50741"/>
                  </a:lnTo>
                  <a:lnTo>
                    <a:pt x="1285184" y="62366"/>
                  </a:lnTo>
                  <a:lnTo>
                    <a:pt x="1240966" y="75127"/>
                  </a:lnTo>
                  <a:lnTo>
                    <a:pt x="1197238" y="89008"/>
                  </a:lnTo>
                  <a:lnTo>
                    <a:pt x="1154014" y="103992"/>
                  </a:lnTo>
                  <a:lnTo>
                    <a:pt x="1111313" y="120062"/>
                  </a:lnTo>
                  <a:lnTo>
                    <a:pt x="1069151" y="137203"/>
                  </a:lnTo>
                  <a:lnTo>
                    <a:pt x="1027544" y="155396"/>
                  </a:lnTo>
                  <a:lnTo>
                    <a:pt x="986509" y="174626"/>
                  </a:lnTo>
                  <a:lnTo>
                    <a:pt x="946064" y="194875"/>
                  </a:lnTo>
                  <a:lnTo>
                    <a:pt x="906223" y="216128"/>
                  </a:lnTo>
                  <a:lnTo>
                    <a:pt x="867005" y="238368"/>
                  </a:lnTo>
                  <a:lnTo>
                    <a:pt x="828426" y="261577"/>
                  </a:lnTo>
                  <a:lnTo>
                    <a:pt x="790502" y="285740"/>
                  </a:lnTo>
                  <a:lnTo>
                    <a:pt x="753250" y="310839"/>
                  </a:lnTo>
                  <a:lnTo>
                    <a:pt x="716688" y="336858"/>
                  </a:lnTo>
                  <a:lnTo>
                    <a:pt x="680831" y="363780"/>
                  </a:lnTo>
                  <a:lnTo>
                    <a:pt x="645696" y="391590"/>
                  </a:lnTo>
                  <a:lnTo>
                    <a:pt x="611301" y="420269"/>
                  </a:lnTo>
                  <a:lnTo>
                    <a:pt x="577661" y="449801"/>
                  </a:lnTo>
                  <a:lnTo>
                    <a:pt x="544793" y="480171"/>
                  </a:lnTo>
                  <a:lnTo>
                    <a:pt x="512714" y="511360"/>
                  </a:lnTo>
                  <a:lnTo>
                    <a:pt x="481441" y="543353"/>
                  </a:lnTo>
                  <a:lnTo>
                    <a:pt x="450991" y="576133"/>
                  </a:lnTo>
                  <a:lnTo>
                    <a:pt x="421379" y="609683"/>
                  </a:lnTo>
                  <a:lnTo>
                    <a:pt x="392624" y="643986"/>
                  </a:lnTo>
                  <a:lnTo>
                    <a:pt x="364740" y="679026"/>
                  </a:lnTo>
                  <a:lnTo>
                    <a:pt x="337746" y="714787"/>
                  </a:lnTo>
                  <a:lnTo>
                    <a:pt x="311658" y="751251"/>
                  </a:lnTo>
                  <a:lnTo>
                    <a:pt x="286492" y="788402"/>
                  </a:lnTo>
                  <a:lnTo>
                    <a:pt x="262266" y="826223"/>
                  </a:lnTo>
                  <a:lnTo>
                    <a:pt x="238995" y="864698"/>
                  </a:lnTo>
                  <a:lnTo>
                    <a:pt x="216696" y="903810"/>
                  </a:lnTo>
                  <a:lnTo>
                    <a:pt x="195387" y="943543"/>
                  </a:lnTo>
                  <a:lnTo>
                    <a:pt x="175084" y="983879"/>
                  </a:lnTo>
                  <a:lnTo>
                    <a:pt x="155804" y="1024802"/>
                  </a:lnTo>
                  <a:lnTo>
                    <a:pt x="137562" y="1066295"/>
                  </a:lnTo>
                  <a:lnTo>
                    <a:pt x="120377" y="1108343"/>
                  </a:lnTo>
                  <a:lnTo>
                    <a:pt x="104264" y="1150927"/>
                  </a:lnTo>
                  <a:lnTo>
                    <a:pt x="89241" y="1194032"/>
                  </a:lnTo>
                  <a:lnTo>
                    <a:pt x="75323" y="1237641"/>
                  </a:lnTo>
                  <a:lnTo>
                    <a:pt x="62529" y="1281737"/>
                  </a:lnTo>
                  <a:lnTo>
                    <a:pt x="50873" y="1326303"/>
                  </a:lnTo>
                  <a:lnTo>
                    <a:pt x="40374" y="1371324"/>
                  </a:lnTo>
                  <a:lnTo>
                    <a:pt x="31048" y="1416781"/>
                  </a:lnTo>
                  <a:lnTo>
                    <a:pt x="22910" y="1462660"/>
                  </a:lnTo>
                  <a:lnTo>
                    <a:pt x="15979" y="1508942"/>
                  </a:lnTo>
                  <a:lnTo>
                    <a:pt x="10271" y="1555612"/>
                  </a:lnTo>
                  <a:lnTo>
                    <a:pt x="5802" y="1602652"/>
                  </a:lnTo>
                  <a:lnTo>
                    <a:pt x="2590" y="1650046"/>
                  </a:lnTo>
                  <a:lnTo>
                    <a:pt x="650" y="1697778"/>
                  </a:lnTo>
                  <a:lnTo>
                    <a:pt x="0" y="1745830"/>
                  </a:lnTo>
                  <a:lnTo>
                    <a:pt x="822" y="1799869"/>
                  </a:lnTo>
                  <a:lnTo>
                    <a:pt x="3275" y="1853500"/>
                  </a:lnTo>
                  <a:lnTo>
                    <a:pt x="7334" y="1906698"/>
                  </a:lnTo>
                  <a:lnTo>
                    <a:pt x="12976" y="1959440"/>
                  </a:lnTo>
                  <a:lnTo>
                    <a:pt x="20177" y="2011702"/>
                  </a:lnTo>
                  <a:lnTo>
                    <a:pt x="28913" y="2063461"/>
                  </a:lnTo>
                  <a:lnTo>
                    <a:pt x="39161" y="2114692"/>
                  </a:lnTo>
                  <a:lnTo>
                    <a:pt x="50897" y="2165372"/>
                  </a:lnTo>
                  <a:lnTo>
                    <a:pt x="64098" y="2215477"/>
                  </a:lnTo>
                  <a:lnTo>
                    <a:pt x="78740" y="2264984"/>
                  </a:lnTo>
                  <a:lnTo>
                    <a:pt x="100456" y="2324100"/>
                  </a:lnTo>
                  <a:lnTo>
                    <a:pt x="2428875" y="2324100"/>
                  </a:lnTo>
                  <a:lnTo>
                    <a:pt x="2428875" y="136017"/>
                  </a:lnTo>
                  <a:lnTo>
                    <a:pt x="2271141" y="78486"/>
                  </a:lnTo>
                  <a:lnTo>
                    <a:pt x="2221493" y="63882"/>
                  </a:lnTo>
                  <a:lnTo>
                    <a:pt x="2171244" y="50718"/>
                  </a:lnTo>
                  <a:lnTo>
                    <a:pt x="2120420" y="39018"/>
                  </a:lnTo>
                  <a:lnTo>
                    <a:pt x="2069044" y="28803"/>
                  </a:lnTo>
                  <a:lnTo>
                    <a:pt x="2017141" y="20097"/>
                  </a:lnTo>
                  <a:lnTo>
                    <a:pt x="1964734" y="12923"/>
                  </a:lnTo>
                  <a:lnTo>
                    <a:pt x="1911849" y="7303"/>
                  </a:lnTo>
                  <a:lnTo>
                    <a:pt x="1858510" y="3261"/>
                  </a:lnTo>
                  <a:lnTo>
                    <a:pt x="1804742" y="819"/>
                  </a:lnTo>
                  <a:lnTo>
                    <a:pt x="1750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63125" y="4533900"/>
              <a:ext cx="2428875" cy="2324100"/>
            </a:xfrm>
            <a:custGeom>
              <a:avLst/>
              <a:gdLst/>
              <a:ahLst/>
              <a:cxnLst/>
              <a:rect l="l" t="t" r="r" b="b"/>
              <a:pathLst>
                <a:path w="2428875" h="2324100">
                  <a:moveTo>
                    <a:pt x="1750568" y="0"/>
                  </a:moveTo>
                  <a:lnTo>
                    <a:pt x="1702380" y="648"/>
                  </a:lnTo>
                  <a:lnTo>
                    <a:pt x="1654515" y="2583"/>
                  </a:lnTo>
                  <a:lnTo>
                    <a:pt x="1606988" y="5787"/>
                  </a:lnTo>
                  <a:lnTo>
                    <a:pt x="1559817" y="10244"/>
                  </a:lnTo>
                  <a:lnTo>
                    <a:pt x="1513018" y="15938"/>
                  </a:lnTo>
                  <a:lnTo>
                    <a:pt x="1466607" y="22851"/>
                  </a:lnTo>
                  <a:lnTo>
                    <a:pt x="1420601" y="30967"/>
                  </a:lnTo>
                  <a:lnTo>
                    <a:pt x="1375018" y="40269"/>
                  </a:lnTo>
                  <a:lnTo>
                    <a:pt x="1329873" y="50741"/>
                  </a:lnTo>
                  <a:lnTo>
                    <a:pt x="1285184" y="62366"/>
                  </a:lnTo>
                  <a:lnTo>
                    <a:pt x="1240966" y="75127"/>
                  </a:lnTo>
                  <a:lnTo>
                    <a:pt x="1197238" y="89008"/>
                  </a:lnTo>
                  <a:lnTo>
                    <a:pt x="1154014" y="103992"/>
                  </a:lnTo>
                  <a:lnTo>
                    <a:pt x="1111313" y="120062"/>
                  </a:lnTo>
                  <a:lnTo>
                    <a:pt x="1069151" y="137203"/>
                  </a:lnTo>
                  <a:lnTo>
                    <a:pt x="1027544" y="155396"/>
                  </a:lnTo>
                  <a:lnTo>
                    <a:pt x="986509" y="174626"/>
                  </a:lnTo>
                  <a:lnTo>
                    <a:pt x="946064" y="194875"/>
                  </a:lnTo>
                  <a:lnTo>
                    <a:pt x="906223" y="216128"/>
                  </a:lnTo>
                  <a:lnTo>
                    <a:pt x="867005" y="238368"/>
                  </a:lnTo>
                  <a:lnTo>
                    <a:pt x="828426" y="261577"/>
                  </a:lnTo>
                  <a:lnTo>
                    <a:pt x="790502" y="285740"/>
                  </a:lnTo>
                  <a:lnTo>
                    <a:pt x="753250" y="310839"/>
                  </a:lnTo>
                  <a:lnTo>
                    <a:pt x="716688" y="336858"/>
                  </a:lnTo>
                  <a:lnTo>
                    <a:pt x="680831" y="363780"/>
                  </a:lnTo>
                  <a:lnTo>
                    <a:pt x="645696" y="391590"/>
                  </a:lnTo>
                  <a:lnTo>
                    <a:pt x="611301" y="420269"/>
                  </a:lnTo>
                  <a:lnTo>
                    <a:pt x="577661" y="449801"/>
                  </a:lnTo>
                  <a:lnTo>
                    <a:pt x="544793" y="480171"/>
                  </a:lnTo>
                  <a:lnTo>
                    <a:pt x="512714" y="511360"/>
                  </a:lnTo>
                  <a:lnTo>
                    <a:pt x="481441" y="543353"/>
                  </a:lnTo>
                  <a:lnTo>
                    <a:pt x="450991" y="576133"/>
                  </a:lnTo>
                  <a:lnTo>
                    <a:pt x="421379" y="609683"/>
                  </a:lnTo>
                  <a:lnTo>
                    <a:pt x="392624" y="643986"/>
                  </a:lnTo>
                  <a:lnTo>
                    <a:pt x="364740" y="679026"/>
                  </a:lnTo>
                  <a:lnTo>
                    <a:pt x="337746" y="714787"/>
                  </a:lnTo>
                  <a:lnTo>
                    <a:pt x="311658" y="751251"/>
                  </a:lnTo>
                  <a:lnTo>
                    <a:pt x="286492" y="788402"/>
                  </a:lnTo>
                  <a:lnTo>
                    <a:pt x="262266" y="826223"/>
                  </a:lnTo>
                  <a:lnTo>
                    <a:pt x="238995" y="864698"/>
                  </a:lnTo>
                  <a:lnTo>
                    <a:pt x="216696" y="903810"/>
                  </a:lnTo>
                  <a:lnTo>
                    <a:pt x="195387" y="943543"/>
                  </a:lnTo>
                  <a:lnTo>
                    <a:pt x="175084" y="983879"/>
                  </a:lnTo>
                  <a:lnTo>
                    <a:pt x="155804" y="1024802"/>
                  </a:lnTo>
                  <a:lnTo>
                    <a:pt x="137562" y="1066295"/>
                  </a:lnTo>
                  <a:lnTo>
                    <a:pt x="120377" y="1108343"/>
                  </a:lnTo>
                  <a:lnTo>
                    <a:pt x="104264" y="1150927"/>
                  </a:lnTo>
                  <a:lnTo>
                    <a:pt x="89241" y="1194032"/>
                  </a:lnTo>
                  <a:lnTo>
                    <a:pt x="75323" y="1237641"/>
                  </a:lnTo>
                  <a:lnTo>
                    <a:pt x="62529" y="1281737"/>
                  </a:lnTo>
                  <a:lnTo>
                    <a:pt x="50873" y="1326303"/>
                  </a:lnTo>
                  <a:lnTo>
                    <a:pt x="40374" y="1371324"/>
                  </a:lnTo>
                  <a:lnTo>
                    <a:pt x="31048" y="1416781"/>
                  </a:lnTo>
                  <a:lnTo>
                    <a:pt x="22910" y="1462660"/>
                  </a:lnTo>
                  <a:lnTo>
                    <a:pt x="15979" y="1508942"/>
                  </a:lnTo>
                  <a:lnTo>
                    <a:pt x="10271" y="1555612"/>
                  </a:lnTo>
                  <a:lnTo>
                    <a:pt x="5802" y="1602652"/>
                  </a:lnTo>
                  <a:lnTo>
                    <a:pt x="2590" y="1650046"/>
                  </a:lnTo>
                  <a:lnTo>
                    <a:pt x="650" y="1697778"/>
                  </a:lnTo>
                  <a:lnTo>
                    <a:pt x="0" y="1745830"/>
                  </a:lnTo>
                  <a:lnTo>
                    <a:pt x="822" y="1799869"/>
                  </a:lnTo>
                  <a:lnTo>
                    <a:pt x="3275" y="1853500"/>
                  </a:lnTo>
                  <a:lnTo>
                    <a:pt x="7334" y="1906698"/>
                  </a:lnTo>
                  <a:lnTo>
                    <a:pt x="12976" y="1959440"/>
                  </a:lnTo>
                  <a:lnTo>
                    <a:pt x="20177" y="2011702"/>
                  </a:lnTo>
                  <a:lnTo>
                    <a:pt x="28913" y="2063461"/>
                  </a:lnTo>
                  <a:lnTo>
                    <a:pt x="39161" y="2114692"/>
                  </a:lnTo>
                  <a:lnTo>
                    <a:pt x="50897" y="2165372"/>
                  </a:lnTo>
                  <a:lnTo>
                    <a:pt x="64098" y="2215477"/>
                  </a:lnTo>
                  <a:lnTo>
                    <a:pt x="78740" y="2264984"/>
                  </a:lnTo>
                  <a:lnTo>
                    <a:pt x="100456" y="2324100"/>
                  </a:lnTo>
                  <a:lnTo>
                    <a:pt x="2428875" y="2324100"/>
                  </a:lnTo>
                  <a:lnTo>
                    <a:pt x="2428875" y="136017"/>
                  </a:lnTo>
                  <a:lnTo>
                    <a:pt x="2271141" y="78486"/>
                  </a:lnTo>
                  <a:lnTo>
                    <a:pt x="2221493" y="63882"/>
                  </a:lnTo>
                  <a:lnTo>
                    <a:pt x="2171244" y="50718"/>
                  </a:lnTo>
                  <a:lnTo>
                    <a:pt x="2120420" y="39018"/>
                  </a:lnTo>
                  <a:lnTo>
                    <a:pt x="2069044" y="28803"/>
                  </a:lnTo>
                  <a:lnTo>
                    <a:pt x="2017141" y="20097"/>
                  </a:lnTo>
                  <a:lnTo>
                    <a:pt x="1964734" y="12923"/>
                  </a:lnTo>
                  <a:lnTo>
                    <a:pt x="1911849" y="7303"/>
                  </a:lnTo>
                  <a:lnTo>
                    <a:pt x="1858510" y="3261"/>
                  </a:lnTo>
                  <a:lnTo>
                    <a:pt x="1804742" y="819"/>
                  </a:lnTo>
                  <a:lnTo>
                    <a:pt x="1750568" y="0"/>
                  </a:lnTo>
                  <a:close/>
                </a:path>
              </a:pathLst>
            </a:custGeom>
            <a:solidFill>
              <a:srgbClr val="6FAC4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8753475" y="0"/>
                  </a:moveTo>
                  <a:lnTo>
                    <a:pt x="0" y="0"/>
                  </a:lnTo>
                  <a:lnTo>
                    <a:pt x="0" y="5314950"/>
                  </a:lnTo>
                  <a:lnTo>
                    <a:pt x="0" y="5400675"/>
                  </a:lnTo>
                  <a:lnTo>
                    <a:pt x="8753475" y="5400675"/>
                  </a:lnTo>
                  <a:lnTo>
                    <a:pt x="8753475" y="5314950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0" y="5400675"/>
                  </a:moveTo>
                  <a:lnTo>
                    <a:pt x="8753475" y="5400675"/>
                  </a:lnTo>
                  <a:lnTo>
                    <a:pt x="8753475" y="0"/>
                  </a:lnTo>
                  <a:lnTo>
                    <a:pt x="0" y="0"/>
                  </a:lnTo>
                  <a:lnTo>
                    <a:pt x="0" y="54006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8753475" y="0"/>
                  </a:moveTo>
                  <a:lnTo>
                    <a:pt x="0" y="0"/>
                  </a:lnTo>
                  <a:lnTo>
                    <a:pt x="0" y="5314950"/>
                  </a:lnTo>
                  <a:lnTo>
                    <a:pt x="0" y="5400675"/>
                  </a:lnTo>
                  <a:lnTo>
                    <a:pt x="8753475" y="5400675"/>
                  </a:lnTo>
                  <a:lnTo>
                    <a:pt x="8753475" y="5314950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EC7C3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0" y="5400675"/>
                  </a:moveTo>
                  <a:lnTo>
                    <a:pt x="8753475" y="5400675"/>
                  </a:lnTo>
                  <a:lnTo>
                    <a:pt x="8753475" y="0"/>
                  </a:lnTo>
                  <a:lnTo>
                    <a:pt x="0" y="0"/>
                  </a:lnTo>
                  <a:lnTo>
                    <a:pt x="0" y="540067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8851" y="728662"/>
              <a:ext cx="8743950" cy="5410200"/>
            </a:xfrm>
            <a:custGeom>
              <a:avLst/>
              <a:gdLst/>
              <a:ahLst/>
              <a:cxnLst/>
              <a:rect l="l" t="t" r="r" b="b"/>
              <a:pathLst>
                <a:path w="8743950" h="5410200">
                  <a:moveTo>
                    <a:pt x="8743950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8743950" y="54102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8851" y="728662"/>
              <a:ext cx="8743950" cy="5410200"/>
            </a:xfrm>
            <a:custGeom>
              <a:avLst/>
              <a:gdLst/>
              <a:ahLst/>
              <a:cxnLst/>
              <a:rect l="l" t="t" r="r" b="b"/>
              <a:pathLst>
                <a:path w="8743950" h="5410200">
                  <a:moveTo>
                    <a:pt x="0" y="5410200"/>
                  </a:moveTo>
                  <a:lnTo>
                    <a:pt x="8743950" y="5410200"/>
                  </a:lnTo>
                  <a:lnTo>
                    <a:pt x="8743950" y="0"/>
                  </a:lnTo>
                  <a:lnTo>
                    <a:pt x="0" y="0"/>
                  </a:lnTo>
                  <a:lnTo>
                    <a:pt x="0" y="541020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88940" y="3269551"/>
            <a:ext cx="22377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u="none" spc="-5" dirty="0">
                <a:solidFill>
                  <a:srgbClr val="FF0000"/>
                </a:solidFill>
              </a:rPr>
              <a:t>N</a:t>
            </a:r>
            <a:r>
              <a:rPr sz="5400" u="none" spc="50" dirty="0">
                <a:solidFill>
                  <a:srgbClr val="FF0000"/>
                </a:solidFill>
              </a:rPr>
              <a:t>E</a:t>
            </a:r>
            <a:r>
              <a:rPr sz="5400" u="none" spc="-65" dirty="0">
                <a:solidFill>
                  <a:srgbClr val="FF0000"/>
                </a:solidFill>
              </a:rPr>
              <a:t>T</a:t>
            </a:r>
            <a:r>
              <a:rPr sz="5400" u="none" dirty="0">
                <a:solidFill>
                  <a:srgbClr val="FF0000"/>
                </a:solidFill>
              </a:rPr>
              <a:t>F</a:t>
            </a:r>
            <a:r>
              <a:rPr sz="5400" u="none" spc="-25" dirty="0">
                <a:solidFill>
                  <a:srgbClr val="FF0000"/>
                </a:solidFill>
              </a:rPr>
              <a:t>L</a:t>
            </a:r>
            <a:r>
              <a:rPr sz="5400" u="none" spc="-45" dirty="0">
                <a:solidFill>
                  <a:srgbClr val="FF0000"/>
                </a:solidFill>
              </a:rPr>
              <a:t>I</a:t>
            </a:r>
            <a:r>
              <a:rPr sz="5400" u="none" dirty="0">
                <a:solidFill>
                  <a:srgbClr val="FF0000"/>
                </a:solidFill>
              </a:rPr>
              <a:t>X</a:t>
            </a:r>
            <a:endParaRPr sz="5400"/>
          </a:p>
        </p:txBody>
      </p:sp>
      <p:sp>
        <p:nvSpPr>
          <p:cNvPr id="16" name="object 16"/>
          <p:cNvSpPr txBox="1"/>
          <p:nvPr/>
        </p:nvSpPr>
        <p:spPr>
          <a:xfrm>
            <a:off x="5084825" y="4395723"/>
            <a:ext cx="2428875" cy="1303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IN" sz="2400" i="1" spc="-15" dirty="0">
                <a:solidFill>
                  <a:srgbClr val="FFFFFF"/>
                </a:solidFill>
                <a:latin typeface="Calibri"/>
                <a:cs typeface="Calibri"/>
              </a:rPr>
              <a:t>Subhadip Samanta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150" y="1457325"/>
            <a:ext cx="6562725" cy="34480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419288" y="0"/>
            <a:ext cx="10629900" cy="5429885"/>
            <a:chOff x="1419288" y="0"/>
            <a:chExt cx="10629900" cy="5429885"/>
          </a:xfrm>
        </p:grpSpPr>
        <p:sp>
          <p:nvSpPr>
            <p:cNvPr id="19" name="object 19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6FAC46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4249" y="0"/>
              <a:ext cx="904875" cy="1419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686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65" dirty="0"/>
              <a:t>A</a:t>
            </a:r>
            <a:r>
              <a:rPr sz="4400" spc="30" dirty="0"/>
              <a:t>b</a:t>
            </a:r>
            <a:r>
              <a:rPr sz="4400" spc="-45" dirty="0"/>
              <a:t>o</a:t>
            </a:r>
            <a:r>
              <a:rPr sz="4400" spc="-40" dirty="0"/>
              <a:t>u</a:t>
            </a:r>
            <a:r>
              <a:rPr sz="4400" spc="10" dirty="0"/>
              <a:t>t</a:t>
            </a:r>
            <a:r>
              <a:rPr sz="4400" spc="-275" dirty="0"/>
              <a:t> </a:t>
            </a:r>
            <a:r>
              <a:rPr sz="4400" spc="40" dirty="0"/>
              <a:t>N</a:t>
            </a:r>
            <a:r>
              <a:rPr sz="4400" spc="70" dirty="0"/>
              <a:t>e</a:t>
            </a:r>
            <a:r>
              <a:rPr sz="4400" spc="-20" dirty="0"/>
              <a:t>t</a:t>
            </a:r>
            <a:r>
              <a:rPr sz="4400" spc="-45" dirty="0"/>
              <a:t>f</a:t>
            </a:r>
            <a:r>
              <a:rPr sz="4400" spc="5" dirty="0"/>
              <a:t>lix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4785" y="724598"/>
            <a:ext cx="10921365" cy="2656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89500"/>
              </a:lnSpc>
              <a:spcBef>
                <a:spcPts val="330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Netflix,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Inc.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American over-the-top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platform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company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headquartered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Gatos,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California. Netflix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founded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1997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Reed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Hastings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Marc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Randolph.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initial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DVD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sales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rental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mail.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Netflix’s current business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subscription-based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streaming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offering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online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films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television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series,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produced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in-house.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October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2020,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Netflix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195</a:t>
            </a:r>
            <a:r>
              <a:rPr sz="18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z="18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subscriptions</a:t>
            </a:r>
            <a:r>
              <a:rPr sz="1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worldwide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7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800" i="1" spc="-1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i="1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i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i="1" spc="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i="1" spc="-15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Vision: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“To</a:t>
            </a:r>
            <a:r>
              <a:rPr sz="18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sz="18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800" i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i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18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firms</a:t>
            </a:r>
            <a:r>
              <a:rPr sz="18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i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1800" i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1800" i="1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Calibri"/>
                <a:cs typeface="Calibri"/>
              </a:rPr>
              <a:t>era.”</a:t>
            </a:r>
            <a:endParaRPr sz="1800">
              <a:latin typeface="Calibri"/>
              <a:cs typeface="Calibri"/>
            </a:endParaRPr>
          </a:p>
          <a:p>
            <a:pPr marL="12700" marR="5715">
              <a:lnSpc>
                <a:spcPts val="1950"/>
              </a:lnSpc>
              <a:spcBef>
                <a:spcPts val="1010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Netflix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StreamFest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launched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India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Dec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5-6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allow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non-subscribers 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experience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free.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move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aimed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bringing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2326" y="5244147"/>
            <a:ext cx="7740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G</a:t>
            </a:r>
            <a:r>
              <a:rPr sz="3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o</a:t>
            </a:r>
            <a:r>
              <a:rPr sz="3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a</a:t>
            </a:r>
            <a:r>
              <a:rPr sz="32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l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7226" y="5805487"/>
            <a:ext cx="3733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44536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acquisition</a:t>
            </a:r>
            <a:r>
              <a:rPr sz="18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125" y="0"/>
            <a:ext cx="904875" cy="14192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9637" y="3605276"/>
            <a:ext cx="10534650" cy="1314450"/>
          </a:xfrm>
          <a:prstGeom prst="rect">
            <a:avLst/>
          </a:prstGeom>
          <a:solidFill>
            <a:srgbClr val="000000"/>
          </a:solidFill>
          <a:ln w="12700">
            <a:solidFill>
              <a:srgbClr val="E7E6E6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2005"/>
              </a:spcBef>
            </a:pPr>
            <a:r>
              <a:rPr sz="365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Competitors:</a:t>
            </a:r>
            <a:endParaRPr sz="365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0075" y="3724275"/>
            <a:ext cx="1552575" cy="91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6025" y="3733800"/>
            <a:ext cx="1162050" cy="91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0" y="3800475"/>
            <a:ext cx="857250" cy="847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29550" y="3752850"/>
            <a:ext cx="904875" cy="914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6212" y="5805487"/>
            <a:ext cx="60579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44536A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15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slowed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2-3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stiff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1739" y="5264150"/>
            <a:ext cx="31921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Problem</a:t>
            </a:r>
            <a:r>
              <a:rPr sz="3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 </a:t>
            </a:r>
            <a:r>
              <a:rPr sz="3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Statement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61201" y="5751512"/>
            <a:ext cx="984250" cy="498475"/>
            <a:chOff x="6561201" y="5751512"/>
            <a:chExt cx="984250" cy="498475"/>
          </a:xfrm>
        </p:grpSpPr>
        <p:sp>
          <p:nvSpPr>
            <p:cNvPr id="15" name="object 15"/>
            <p:cNvSpPr/>
            <p:nvPr/>
          </p:nvSpPr>
          <p:spPr>
            <a:xfrm>
              <a:off x="6567551" y="5757862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728599" y="0"/>
                  </a:moveTo>
                  <a:lnTo>
                    <a:pt x="728599" y="121450"/>
                  </a:lnTo>
                  <a:lnTo>
                    <a:pt x="0" y="121450"/>
                  </a:lnTo>
                  <a:lnTo>
                    <a:pt x="0" y="364337"/>
                  </a:lnTo>
                  <a:lnTo>
                    <a:pt x="728599" y="364337"/>
                  </a:lnTo>
                  <a:lnTo>
                    <a:pt x="728599" y="485775"/>
                  </a:lnTo>
                  <a:lnTo>
                    <a:pt x="971550" y="242887"/>
                  </a:lnTo>
                  <a:lnTo>
                    <a:pt x="728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7551" y="5757862"/>
              <a:ext cx="971550" cy="485775"/>
            </a:xfrm>
            <a:custGeom>
              <a:avLst/>
              <a:gdLst/>
              <a:ahLst/>
              <a:cxnLst/>
              <a:rect l="l" t="t" r="r" b="b"/>
              <a:pathLst>
                <a:path w="971550" h="485775">
                  <a:moveTo>
                    <a:pt x="0" y="121450"/>
                  </a:moveTo>
                  <a:lnTo>
                    <a:pt x="728599" y="121450"/>
                  </a:lnTo>
                  <a:lnTo>
                    <a:pt x="728599" y="0"/>
                  </a:lnTo>
                  <a:lnTo>
                    <a:pt x="971550" y="242887"/>
                  </a:lnTo>
                  <a:lnTo>
                    <a:pt x="728599" y="485775"/>
                  </a:lnTo>
                  <a:lnTo>
                    <a:pt x="728599" y="364337"/>
                  </a:lnTo>
                  <a:lnTo>
                    <a:pt x="0" y="364337"/>
                  </a:lnTo>
                  <a:lnTo>
                    <a:pt x="0" y="12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775" y="3562350"/>
            <a:ext cx="10672826" cy="1452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125" y="0"/>
            <a:ext cx="904875" cy="1419225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479" y="1614424"/>
          <a:ext cx="11266168" cy="328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Personas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bha</a:t>
                      </a:r>
                      <a:r>
                        <a:rPr sz="1800" b="1" spc="-10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86804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Mansi,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PhD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Liam,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Manager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Demographics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233045" indent="5080" algn="ctr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gaming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160020" algn="ctr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 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serials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books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49860" indent="-11430" algn="ctr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 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" dirty="0">
                          <a:latin typeface="Calibri"/>
                          <a:cs typeface="Calibri"/>
                        </a:rPr>
                        <a:t>Motivations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8120" marR="198755" indent="2540" algn="ctr">
                        <a:lnSpc>
                          <a:spcPct val="1008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 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40970" algn="ctr">
                        <a:lnSpc>
                          <a:spcPct val="1008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Netflix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entertainment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after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long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hours.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Likes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drama/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comedy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170180" algn="ctr">
                        <a:lnSpc>
                          <a:spcPct val="100800"/>
                        </a:lnSpc>
                        <a:spcBef>
                          <a:spcPts val="225"/>
                        </a:spcBef>
                      </a:pPr>
                      <a:r>
                        <a:rPr sz="1800" spc="-10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comfort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their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home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during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weekends.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Pain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Points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100965" algn="ctr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Gets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bored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series.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Feels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 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hours.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88265" algn="ctr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w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places.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3820" indent="8255" algn="ctr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Absence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live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news/sports/events.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watch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episodes.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800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0" dirty="0"/>
              <a:t>U</a:t>
            </a:r>
            <a:r>
              <a:rPr sz="4400" spc="10" dirty="0"/>
              <a:t>ser</a:t>
            </a:r>
            <a:r>
              <a:rPr sz="4400" spc="-270" dirty="0"/>
              <a:t> </a:t>
            </a:r>
            <a:r>
              <a:rPr sz="4400" spc="-60" dirty="0"/>
              <a:t>P</a:t>
            </a:r>
            <a:r>
              <a:rPr sz="4400" spc="70" dirty="0"/>
              <a:t>e</a:t>
            </a:r>
            <a:r>
              <a:rPr sz="4400" spc="-95" dirty="0"/>
              <a:t>r</a:t>
            </a:r>
            <a:r>
              <a:rPr sz="4400" spc="10" dirty="0"/>
              <a:t>s</a:t>
            </a:r>
            <a:r>
              <a:rPr sz="4400" spc="-30" dirty="0"/>
              <a:t>o</a:t>
            </a:r>
            <a:r>
              <a:rPr sz="4400" spc="-40" dirty="0"/>
              <a:t>n</a:t>
            </a:r>
            <a:r>
              <a:rPr sz="4400" spc="-50" dirty="0"/>
              <a:t>a</a:t>
            </a:r>
            <a:r>
              <a:rPr sz="4400" spc="10" dirty="0"/>
              <a:t>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9275" y="628650"/>
            <a:ext cx="866775" cy="981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2225" y="609600"/>
            <a:ext cx="742950" cy="1009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8525" y="657225"/>
            <a:ext cx="866775" cy="962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33826" y="5472112"/>
            <a:ext cx="6534150" cy="1228725"/>
          </a:xfrm>
          <a:prstGeom prst="rect">
            <a:avLst/>
          </a:prstGeom>
          <a:solidFill>
            <a:srgbClr val="000000"/>
          </a:solidFill>
          <a:ln w="9525">
            <a:solidFill>
              <a:srgbClr val="44536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21310" indent="-22987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intellectual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stimulation</a:t>
            </a:r>
            <a:endParaRPr sz="1800">
              <a:latin typeface="Calibri"/>
              <a:cs typeface="Calibri"/>
            </a:endParaRPr>
          </a:p>
          <a:p>
            <a:pPr marL="321310" indent="-22987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Unable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friends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places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830" y="5025707"/>
            <a:ext cx="19177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Pain</a:t>
            </a:r>
            <a:r>
              <a:rPr sz="3200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 </a:t>
            </a:r>
            <a:r>
              <a:rPr sz="32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Points: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3425" y="0"/>
            <a:ext cx="3838575" cy="6505575"/>
            <a:chOff x="8353425" y="0"/>
            <a:chExt cx="3838575" cy="6505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7150" y="0"/>
              <a:ext cx="704850" cy="11049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3425" y="238125"/>
              <a:ext cx="3124200" cy="6267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06075" y="3648075"/>
              <a:ext cx="628650" cy="457200"/>
            </a:xfrm>
            <a:custGeom>
              <a:avLst/>
              <a:gdLst/>
              <a:ahLst/>
              <a:cxnLst/>
              <a:rect l="l" t="t" r="r" b="b"/>
              <a:pathLst>
                <a:path w="628650" h="457200">
                  <a:moveTo>
                    <a:pt x="0" y="457200"/>
                  </a:moveTo>
                  <a:lnTo>
                    <a:pt x="628650" y="457200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S</a:t>
            </a:r>
            <a:r>
              <a:rPr spc="30" dirty="0"/>
              <a:t>ol</a:t>
            </a:r>
            <a:r>
              <a:rPr spc="40" dirty="0"/>
              <a:t>u</a:t>
            </a:r>
            <a:r>
              <a:rPr spc="-30" dirty="0"/>
              <a:t>t</a:t>
            </a:r>
            <a:r>
              <a:rPr spc="-50" dirty="0"/>
              <a:t>i</a:t>
            </a:r>
            <a:r>
              <a:rPr spc="35" dirty="0"/>
              <a:t>o</a:t>
            </a:r>
            <a:r>
              <a:rPr spc="15" dirty="0"/>
              <a:t>n</a:t>
            </a:r>
            <a:r>
              <a:rPr spc="-260" dirty="0"/>
              <a:t> </a:t>
            </a:r>
            <a:r>
              <a:rPr spc="15" dirty="0"/>
              <a:t>01</a:t>
            </a:r>
          </a:p>
        </p:txBody>
      </p:sp>
      <p:sp>
        <p:nvSpPr>
          <p:cNvPr id="7" name="object 7"/>
          <p:cNvSpPr/>
          <p:nvPr/>
        </p:nvSpPr>
        <p:spPr>
          <a:xfrm>
            <a:off x="109537" y="642873"/>
            <a:ext cx="7572375" cy="3600450"/>
          </a:xfrm>
          <a:custGeom>
            <a:avLst/>
            <a:gdLst/>
            <a:ahLst/>
            <a:cxnLst/>
            <a:rect l="l" t="t" r="r" b="b"/>
            <a:pathLst>
              <a:path w="7572375" h="3600450">
                <a:moveTo>
                  <a:pt x="0" y="3600450"/>
                </a:moveTo>
                <a:lnTo>
                  <a:pt x="7572375" y="3600450"/>
                </a:lnTo>
                <a:lnTo>
                  <a:pt x="7572375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9525">
            <a:solidFill>
              <a:srgbClr val="FFC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785" y="510998"/>
            <a:ext cx="7437755" cy="33445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 marR="36195">
              <a:lnSpc>
                <a:spcPts val="1800"/>
              </a:lnSpc>
              <a:spcBef>
                <a:spcPts val="1085"/>
              </a:spcBef>
            </a:pPr>
            <a:r>
              <a:rPr sz="1700" b="1" i="1" spc="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700" b="1" i="1" spc="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17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r>
              <a:rPr sz="1700" b="1" i="1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1700" b="1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option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lets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subscribers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added.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700" b="1" i="1" spc="20" dirty="0">
                <a:solidFill>
                  <a:srgbClr val="FF0000"/>
                </a:solidFill>
                <a:latin typeface="Calibri"/>
                <a:cs typeface="Calibri"/>
              </a:rPr>
              <a:t>Movie</a:t>
            </a:r>
            <a:r>
              <a:rPr sz="1700" b="1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i="1" spc="10" dirty="0">
                <a:solidFill>
                  <a:srgbClr val="FF0000"/>
                </a:solidFill>
                <a:latin typeface="Calibri"/>
                <a:cs typeface="Calibri"/>
              </a:rPr>
              <a:t>invite</a:t>
            </a:r>
            <a:r>
              <a:rPr sz="1700" b="1" i="1" spc="1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1700" b="1" i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friends/family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room.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6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invite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includes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movie.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935"/>
              </a:spcBef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friends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notification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join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room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 Netflix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subscription.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referral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17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room.</a:t>
            </a:r>
            <a:endParaRPr sz="1700">
              <a:latin typeface="Calibri"/>
              <a:cs typeface="Calibri"/>
            </a:endParaRPr>
          </a:p>
          <a:p>
            <a:pPr marL="12700" marR="170815">
              <a:lnSpc>
                <a:spcPct val="90200"/>
              </a:lnSpc>
              <a:spcBef>
                <a:spcPts val="97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members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join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room,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movie will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displayed.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Play/Pause</a:t>
            </a:r>
            <a:r>
              <a:rPr sz="1700" i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synchronized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played.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Hence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7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700">
              <a:latin typeface="Calibri"/>
              <a:cs typeface="Calibri"/>
            </a:endParaRPr>
          </a:p>
          <a:p>
            <a:pPr marL="12700" marR="52705">
              <a:lnSpc>
                <a:spcPts val="2180"/>
              </a:lnSpc>
              <a:spcBef>
                <a:spcPts val="69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Chat</a:t>
            </a:r>
            <a:r>
              <a:rPr sz="17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FFFFFF"/>
                </a:solidFill>
                <a:latin typeface="Calibri"/>
                <a:cs typeface="Calibri"/>
              </a:rPr>
              <a:t>option”</a:t>
            </a:r>
            <a:r>
              <a:rPr sz="1700" i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lively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conversation</a:t>
            </a:r>
            <a:r>
              <a:rPr sz="17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movie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587" y="4300537"/>
            <a:ext cx="4619625" cy="2514600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1915" marR="73660" algn="just">
              <a:lnSpc>
                <a:spcPct val="100000"/>
              </a:lnSpc>
              <a:spcBef>
                <a:spcPts val="345"/>
              </a:spcBef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Insights:</a:t>
            </a: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17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extensions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facilitate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 screen sharing. </a:t>
            </a:r>
            <a:r>
              <a:rPr sz="1700" i="1" spc="-5" dirty="0">
                <a:solidFill>
                  <a:srgbClr val="FFFFFF"/>
                </a:solidFill>
                <a:latin typeface="Calibri"/>
                <a:cs typeface="Calibri"/>
              </a:rPr>
              <a:t>Netflix </a:t>
            </a:r>
            <a:r>
              <a:rPr sz="1700" i="1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Theatre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facilitate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social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bonding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 users through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platform. Hence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this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acquisition</a:t>
            </a:r>
            <a:r>
              <a:rPr sz="1700" i="1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81915" marR="74295" algn="just">
              <a:lnSpc>
                <a:spcPct val="100400"/>
              </a:lnSpc>
            </a:pP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Proposition: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This feature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increasing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engagement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leveraging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i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700" i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9105" y="17780"/>
            <a:ext cx="36912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6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3950" b="1" spc="9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3950" b="1" spc="-15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3950" b="1" spc="-8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3950" b="1" dirty="0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sz="3950" b="1" spc="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3950" b="1" spc="-25" dirty="0">
                <a:solidFill>
                  <a:srgbClr val="C00000"/>
                </a:solidFill>
                <a:latin typeface="Tahoma"/>
                <a:cs typeface="Tahoma"/>
              </a:rPr>
              <a:t>x</a:t>
            </a:r>
            <a:r>
              <a:rPr sz="3950" b="1" spc="-2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950" b="1" spc="-17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3950" b="1" spc="-60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sz="3950" b="1" spc="5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3950" b="1" spc="-19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3950" b="1" spc="-15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3950" b="1" spc="-21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3950" b="1" spc="2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4476" y="4376737"/>
            <a:ext cx="3209925" cy="2228850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4"/>
              </a:spcBef>
            </a:pP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Metrics:</a:t>
            </a:r>
            <a:endParaRPr sz="2000">
              <a:latin typeface="Calibri"/>
              <a:cs typeface="Calibri"/>
            </a:endParaRPr>
          </a:p>
          <a:p>
            <a:pPr marL="380365" marR="603250" indent="-286385">
              <a:lnSpc>
                <a:spcPts val="2030"/>
              </a:lnSpc>
              <a:spcBef>
                <a:spcPts val="8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  month</a:t>
            </a:r>
            <a:endParaRPr sz="1700">
              <a:latin typeface="Calibri"/>
              <a:cs typeface="Calibri"/>
            </a:endParaRPr>
          </a:p>
          <a:p>
            <a:pPr marL="380365" marR="241935" indent="-286385">
              <a:lnSpc>
                <a:spcPts val="2030"/>
              </a:lnSpc>
              <a:spcBef>
                <a:spcPts val="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700">
              <a:latin typeface="Calibri"/>
              <a:cs typeface="Calibri"/>
            </a:endParaRPr>
          </a:p>
          <a:p>
            <a:pPr marL="380365" indent="-287020">
              <a:lnSpc>
                <a:spcPts val="1955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joined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endParaRPr sz="1700">
              <a:latin typeface="Calibri"/>
              <a:cs typeface="Calibri"/>
            </a:endParaRPr>
          </a:p>
          <a:p>
            <a:pPr marL="380365" indent="-287020">
              <a:lnSpc>
                <a:spcPts val="2035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125" y="0"/>
            <a:ext cx="904875" cy="14192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999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S</a:t>
            </a:r>
            <a:r>
              <a:rPr spc="30" dirty="0"/>
              <a:t>ol</a:t>
            </a:r>
            <a:r>
              <a:rPr spc="40" dirty="0"/>
              <a:t>u</a:t>
            </a:r>
            <a:r>
              <a:rPr spc="-30" dirty="0"/>
              <a:t>t</a:t>
            </a:r>
            <a:r>
              <a:rPr spc="-50" dirty="0"/>
              <a:t>i</a:t>
            </a:r>
            <a:r>
              <a:rPr spc="35" dirty="0"/>
              <a:t>o</a:t>
            </a:r>
            <a:r>
              <a:rPr spc="15" dirty="0"/>
              <a:t>n</a:t>
            </a:r>
            <a:r>
              <a:rPr spc="-260" dirty="0"/>
              <a:t> </a:t>
            </a:r>
            <a:r>
              <a:rPr spc="15" dirty="0"/>
              <a:t>02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112" y="662051"/>
            <a:ext cx="6715125" cy="2733675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5"/>
              </a:spcBef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 02:</a:t>
            </a:r>
            <a:endParaRPr sz="18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785"/>
              </a:spcBef>
            </a:pP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r>
              <a:rPr sz="17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700" i="1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wil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85725" marR="140335">
              <a:lnSpc>
                <a:spcPct val="90200"/>
              </a:lnSpc>
              <a:spcBef>
                <a:spcPts val="1015"/>
              </a:spcBef>
            </a:pPr>
            <a:r>
              <a:rPr sz="1700" i="1" spc="15" dirty="0">
                <a:solidFill>
                  <a:srgbClr val="FFFFFF"/>
                </a:solidFill>
                <a:latin typeface="Calibri"/>
                <a:cs typeface="Calibri"/>
              </a:rPr>
              <a:t>Popular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games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displayed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movies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tile.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multiplayer</a:t>
            </a:r>
            <a:r>
              <a:rPr sz="17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games</a:t>
            </a:r>
            <a:r>
              <a:rPr sz="17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foster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7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acquiring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700" spc="-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1700">
              <a:latin typeface="Calibri"/>
              <a:cs typeface="Calibri"/>
            </a:endParaRPr>
          </a:p>
          <a:p>
            <a:pPr marL="85725" marR="182880">
              <a:lnSpc>
                <a:spcPts val="1800"/>
              </a:lnSpc>
              <a:spcBef>
                <a:spcPts val="1070"/>
              </a:spcBef>
            </a:pP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FFFFFF"/>
                </a:solidFill>
                <a:latin typeface="Calibri"/>
                <a:cs typeface="Calibri"/>
              </a:rPr>
              <a:t>Trailers</a:t>
            </a:r>
            <a:r>
              <a:rPr sz="17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preview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games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starts</a:t>
            </a:r>
            <a:r>
              <a:rPr sz="17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game.</a:t>
            </a:r>
            <a:endParaRPr sz="1700">
              <a:latin typeface="Calibri"/>
              <a:cs typeface="Calibri"/>
            </a:endParaRPr>
          </a:p>
          <a:p>
            <a:pPr marL="85725" marR="723900">
              <a:lnSpc>
                <a:spcPts val="1880"/>
              </a:lnSpc>
              <a:spcBef>
                <a:spcPts val="994"/>
              </a:spcBef>
            </a:pP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Leaderboard</a:t>
            </a:r>
            <a:r>
              <a:rPr sz="1700" i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lists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earned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through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games.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Goodies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Star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players.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37" y="3519551"/>
            <a:ext cx="6591300" cy="1428750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9535" marR="259715">
              <a:lnSpc>
                <a:spcPct val="100699"/>
              </a:lnSpc>
              <a:spcBef>
                <a:spcPts val="1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Insights: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wider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variety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entertainment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larger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audience.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onboarding</a:t>
            </a:r>
            <a:r>
              <a:rPr sz="17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developers/providers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1700">
              <a:latin typeface="Calibri"/>
              <a:cs typeface="Calibri"/>
            </a:endParaRPr>
          </a:p>
          <a:p>
            <a:pPr marL="89535" marR="129539">
              <a:lnSpc>
                <a:spcPts val="2030"/>
              </a:lnSpc>
              <a:spcBef>
                <a:spcPts val="210"/>
              </a:spcBef>
            </a:pP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Proposition:</a:t>
            </a:r>
            <a:r>
              <a:rPr sz="18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17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intellectual</a:t>
            </a:r>
            <a:r>
              <a:rPr sz="17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stimulation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7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nds.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7490" y="4444"/>
            <a:ext cx="352297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5" dirty="0">
                <a:solidFill>
                  <a:srgbClr val="C00000"/>
                </a:solidFill>
                <a:latin typeface="Tahoma"/>
                <a:cs typeface="Tahoma"/>
              </a:rPr>
              <a:t>Netflix</a:t>
            </a:r>
            <a:r>
              <a:rPr sz="3950" b="1" spc="-2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950" b="1" spc="-40" dirty="0">
                <a:solidFill>
                  <a:srgbClr val="C00000"/>
                </a:solidFill>
                <a:latin typeface="Tahoma"/>
                <a:cs typeface="Tahoma"/>
              </a:rPr>
              <a:t>Games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9820" y="5217096"/>
            <a:ext cx="3154680" cy="1586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20"/>
              </a:spcBef>
            </a:pPr>
            <a:r>
              <a:rPr sz="1700" i="1" spc="3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700" i="1" spc="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i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7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pan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i="1" spc="-15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700" i="1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r>
              <a:rPr sz="1700" i="1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ndu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i="1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i="1" spc="-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i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700" i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ere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onn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i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i="1" spc="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i="1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i="1" spc="-2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i="1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700" i="1" spc="5" dirty="0">
                <a:solidFill>
                  <a:srgbClr val="FFFFFF"/>
                </a:solidFill>
                <a:latin typeface="Calibri"/>
                <a:cs typeface="Calibri"/>
              </a:rPr>
              <a:t>d 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play</a:t>
            </a:r>
            <a:r>
              <a:rPr sz="17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700" i="1" spc="1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7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-10" dirty="0">
                <a:solidFill>
                  <a:srgbClr val="FFFFFF"/>
                </a:solidFill>
                <a:latin typeface="Calibri"/>
                <a:cs typeface="Calibri"/>
              </a:rPr>
              <a:t>friends,”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25"/>
              </a:lnSpc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a,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12" y="5138737"/>
            <a:ext cx="3362325" cy="1628775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65"/>
              </a:spcBef>
            </a:pP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Metrics:</a:t>
            </a:r>
            <a:endParaRPr sz="2000">
              <a:latin typeface="Calibri"/>
              <a:cs typeface="Calibri"/>
            </a:endParaRPr>
          </a:p>
          <a:p>
            <a:pPr marL="372110" indent="-286385">
              <a:lnSpc>
                <a:spcPts val="2035"/>
              </a:lnSpc>
              <a:spcBef>
                <a:spcPts val="1055"/>
              </a:spcBef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7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372110" indent="-286385">
              <a:lnSpc>
                <a:spcPts val="2030"/>
              </a:lnSpc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372110" indent="-286385">
              <a:lnSpc>
                <a:spcPts val="2030"/>
              </a:lnSpc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ye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marL="372110" indent="-286385">
              <a:lnSpc>
                <a:spcPts val="2035"/>
              </a:lnSpc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game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714375"/>
            <a:ext cx="343852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887" y="671448"/>
            <a:ext cx="5391150" cy="4219575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785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spc="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86995" marR="147955">
              <a:lnSpc>
                <a:spcPts val="1880"/>
              </a:lnSpc>
              <a:spcBef>
                <a:spcPts val="1245"/>
              </a:spcBef>
            </a:pPr>
            <a:r>
              <a:rPr sz="1850" b="1" spc="15" dirty="0">
                <a:solidFill>
                  <a:srgbClr val="FF0000"/>
                </a:solidFill>
                <a:latin typeface="Calibri"/>
                <a:cs typeface="Calibri"/>
              </a:rPr>
              <a:t>Live</a:t>
            </a:r>
            <a:r>
              <a:rPr sz="18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Stream:</a:t>
            </a:r>
            <a:r>
              <a:rPr sz="185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page,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stream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shown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top.</a:t>
            </a:r>
            <a:endParaRPr sz="1700">
              <a:latin typeface="Calibri"/>
              <a:cs typeface="Calibri"/>
            </a:endParaRPr>
          </a:p>
          <a:p>
            <a:pPr marL="86995" marR="441325">
              <a:lnSpc>
                <a:spcPts val="1800"/>
              </a:lnSpc>
              <a:spcBef>
                <a:spcPts val="1035"/>
              </a:spcBef>
            </a:pP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livestream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videos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events.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sports,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news,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concerts,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86995" marR="196850">
              <a:lnSpc>
                <a:spcPct val="90200"/>
              </a:lnSpc>
              <a:spcBef>
                <a:spcPts val="994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be done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pilot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phase by tie-ups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sports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channels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sports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broadcasted</a:t>
            </a:r>
            <a:r>
              <a:rPr sz="17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Netflix for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sports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lovers.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86995">
              <a:lnSpc>
                <a:spcPts val="2010"/>
              </a:lnSpc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Insight:</a:t>
            </a:r>
            <a:endParaRPr sz="1850">
              <a:latin typeface="Calibri"/>
              <a:cs typeface="Calibri"/>
            </a:endParaRPr>
          </a:p>
          <a:p>
            <a:pPr marL="544830">
              <a:lnSpc>
                <a:spcPts val="1830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1700">
              <a:latin typeface="Calibri"/>
              <a:cs typeface="Calibri"/>
            </a:endParaRPr>
          </a:p>
          <a:p>
            <a:pPr marL="86995">
              <a:lnSpc>
                <a:spcPts val="2050"/>
              </a:lnSpc>
              <a:spcBef>
                <a:spcPts val="1040"/>
              </a:spcBef>
            </a:pP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5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1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5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FFFFFF"/>
                </a:solidFill>
                <a:latin typeface="Calibri"/>
                <a:cs typeface="Calibri"/>
              </a:rPr>
              <a:t>Proposition:</a:t>
            </a:r>
            <a:endParaRPr sz="1850">
              <a:latin typeface="Calibri"/>
              <a:cs typeface="Calibri"/>
            </a:endParaRPr>
          </a:p>
          <a:p>
            <a:pPr marL="544830" marR="87630">
              <a:lnSpc>
                <a:spcPct val="77200"/>
              </a:lnSpc>
              <a:spcBef>
                <a:spcPts val="29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busy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schedule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987" y="5062537"/>
            <a:ext cx="5029200" cy="16002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C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70"/>
              </a:spcBef>
            </a:pP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Metrics:</a:t>
            </a:r>
            <a:endParaRPr sz="2000">
              <a:latin typeface="Calibri"/>
              <a:cs typeface="Calibri"/>
            </a:endParaRPr>
          </a:p>
          <a:p>
            <a:pPr marL="374650" indent="-286385">
              <a:lnSpc>
                <a:spcPts val="2035"/>
              </a:lnSpc>
              <a:spcBef>
                <a:spcPts val="38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7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no. of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views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livestream</a:t>
            </a:r>
            <a:endParaRPr sz="1700">
              <a:latin typeface="Calibri"/>
              <a:cs typeface="Calibri"/>
            </a:endParaRPr>
          </a:p>
          <a:p>
            <a:pPr marL="374650" indent="-286385">
              <a:lnSpc>
                <a:spcPts val="2035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livestream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views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700">
              <a:latin typeface="Calibri"/>
              <a:cs typeface="Calibri"/>
            </a:endParaRPr>
          </a:p>
          <a:p>
            <a:pPr marL="374650" indent="-286385">
              <a:lnSpc>
                <a:spcPts val="2035"/>
              </a:lnSpc>
              <a:spcBef>
                <a:spcPts val="6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700">
              <a:latin typeface="Calibri"/>
              <a:cs typeface="Calibri"/>
            </a:endParaRPr>
          </a:p>
          <a:p>
            <a:pPr marL="374650" indent="-286385">
              <a:lnSpc>
                <a:spcPts val="2035"/>
              </a:lnSpc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livestream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465" y="4444"/>
            <a:ext cx="42373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u="none" spc="-40" dirty="0">
                <a:solidFill>
                  <a:srgbClr val="C00000"/>
                </a:solidFill>
                <a:latin typeface="Tahoma"/>
                <a:cs typeface="Tahoma"/>
              </a:rPr>
              <a:t>Netflix</a:t>
            </a:r>
            <a:r>
              <a:rPr sz="3600" b="1" u="none" spc="-1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600" b="1" u="none" spc="-70" dirty="0">
                <a:solidFill>
                  <a:srgbClr val="C00000"/>
                </a:solidFill>
                <a:latin typeface="Tahoma"/>
                <a:cs typeface="Tahoma"/>
              </a:rPr>
              <a:t>Live</a:t>
            </a:r>
            <a:r>
              <a:rPr sz="3600" b="1" u="none" spc="-1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600" b="1" u="none" spc="-125" dirty="0">
                <a:solidFill>
                  <a:srgbClr val="C00000"/>
                </a:solidFill>
                <a:latin typeface="Tahoma"/>
                <a:cs typeface="Tahoma"/>
              </a:rPr>
              <a:t>Stream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975" y="28511"/>
            <a:ext cx="52387" cy="67009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25691" y="4444"/>
            <a:ext cx="3441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40" dirty="0">
                <a:solidFill>
                  <a:srgbClr val="C00000"/>
                </a:solidFill>
                <a:latin typeface="Tahoma"/>
                <a:cs typeface="Tahoma"/>
              </a:rPr>
              <a:t>Netflix</a:t>
            </a:r>
            <a:r>
              <a:rPr sz="3600" b="1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600" b="1" spc="-75" dirty="0">
                <a:solidFill>
                  <a:srgbClr val="C00000"/>
                </a:solidFill>
                <a:latin typeface="Tahoma"/>
                <a:cs typeface="Tahoma"/>
              </a:rPr>
              <a:t>Preview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7026" y="623823"/>
            <a:ext cx="5105400" cy="3981450"/>
          </a:xfrm>
          <a:prstGeom prst="rect">
            <a:avLst/>
          </a:prstGeom>
          <a:solidFill>
            <a:srgbClr val="000000"/>
          </a:solidFill>
          <a:ln w="9525">
            <a:solidFill>
              <a:srgbClr val="FFC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1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7630" marR="194945">
              <a:lnSpc>
                <a:spcPct val="108200"/>
              </a:lnSpc>
              <a:spcBef>
                <a:spcPts val="1175"/>
              </a:spcBef>
            </a:pPr>
            <a:r>
              <a:rPr sz="1850" b="1" spc="15" dirty="0">
                <a:solidFill>
                  <a:srgbClr val="FF0000"/>
                </a:solidFill>
                <a:latin typeface="Calibri"/>
                <a:cs typeface="Calibri"/>
              </a:rPr>
              <a:t>Preview:</a:t>
            </a:r>
            <a:r>
              <a:rPr sz="18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trailers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ub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87630" marR="139065">
              <a:lnSpc>
                <a:spcPct val="110400"/>
              </a:lnSpc>
              <a:spcBef>
                <a:spcPts val="105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view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minutes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episode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shows.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87630">
              <a:lnSpc>
                <a:spcPts val="2145"/>
              </a:lnSpc>
              <a:spcBef>
                <a:spcPts val="127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Insight:</a:t>
            </a:r>
            <a:endParaRPr sz="1800">
              <a:latin typeface="Calibri"/>
              <a:cs typeface="Calibri"/>
            </a:endParaRPr>
          </a:p>
          <a:p>
            <a:pPr marL="545465" marR="67945">
              <a:lnSpc>
                <a:spcPts val="2100"/>
              </a:lnSpc>
              <a:spcBef>
                <a:spcPts val="5"/>
              </a:spcBef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sz="17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glimpse</a:t>
            </a:r>
            <a:r>
              <a:rPr sz="17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7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instill</a:t>
            </a:r>
            <a:r>
              <a:rPr sz="17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curiosity</a:t>
            </a:r>
            <a:r>
              <a:rPr sz="17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5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85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Calibri"/>
                <a:cs typeface="Calibri"/>
              </a:rPr>
              <a:t>Proposition:</a:t>
            </a:r>
            <a:endParaRPr sz="185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gets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idea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they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subscribing</a:t>
            </a:r>
            <a:r>
              <a:rPr sz="17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176" y="5148262"/>
            <a:ext cx="4591050" cy="13335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C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75"/>
              </a:spcBef>
            </a:pP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Metrics:</a:t>
            </a:r>
            <a:endParaRPr sz="2000">
              <a:latin typeface="Calibri"/>
              <a:cs typeface="Calibri"/>
            </a:endParaRPr>
          </a:p>
          <a:p>
            <a:pPr marL="373380" indent="-287020">
              <a:lnSpc>
                <a:spcPts val="2035"/>
              </a:lnSpc>
              <a:spcBef>
                <a:spcPts val="37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subscriptions</a:t>
            </a:r>
            <a:endParaRPr sz="1700">
              <a:latin typeface="Calibri"/>
              <a:cs typeface="Calibri"/>
            </a:endParaRPr>
          </a:p>
          <a:p>
            <a:pPr marL="373380" indent="-287020">
              <a:lnSpc>
                <a:spcPts val="2035"/>
              </a:lnSpc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700">
              <a:latin typeface="Calibri"/>
              <a:cs typeface="Calibri"/>
            </a:endParaRPr>
          </a:p>
          <a:p>
            <a:pPr marL="373380" indent="-28702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73380" algn="l"/>
                <a:tab pos="374015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duration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9704" y="1820862"/>
            <a:ext cx="3953510" cy="956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12725" marR="5080" indent="-200025">
              <a:lnSpc>
                <a:spcPts val="3450"/>
              </a:lnSpc>
              <a:spcBef>
                <a:spcPts val="565"/>
              </a:spcBef>
            </a:pPr>
            <a:r>
              <a:rPr sz="3200" spc="-300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3200" spc="-150" dirty="0">
                <a:solidFill>
                  <a:srgbClr val="FF0000"/>
                </a:solidFill>
                <a:latin typeface="Bahnschrift"/>
                <a:cs typeface="Bahnschrift"/>
              </a:rPr>
              <a:t>e</a:t>
            </a:r>
            <a:r>
              <a:rPr sz="3200" spc="-80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3200" spc="-12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3200" spc="-105" dirty="0">
                <a:solidFill>
                  <a:srgbClr val="FF0000"/>
                </a:solidFill>
                <a:latin typeface="Bahnschrift"/>
                <a:cs typeface="Bahnschrift"/>
              </a:rPr>
              <a:t>l</a:t>
            </a:r>
            <a:r>
              <a:rPr sz="3200" spc="-60" dirty="0">
                <a:solidFill>
                  <a:srgbClr val="FF0000"/>
                </a:solidFill>
                <a:latin typeface="Bahnschrift"/>
                <a:cs typeface="Bahnschrift"/>
              </a:rPr>
              <a:t>i</a:t>
            </a:r>
            <a:r>
              <a:rPr sz="3200" spc="80" dirty="0">
                <a:solidFill>
                  <a:srgbClr val="FF0000"/>
                </a:solidFill>
                <a:latin typeface="Bahnschrift"/>
                <a:cs typeface="Bahnschrift"/>
              </a:rPr>
              <a:t>x</a:t>
            </a:r>
            <a:r>
              <a:rPr sz="3200" spc="-240" dirty="0">
                <a:solidFill>
                  <a:srgbClr val="FFFFFF"/>
                </a:solidFill>
                <a:latin typeface="Bahnschrift"/>
                <a:cs typeface="Bahnschrift"/>
              </a:rPr>
              <a:t>p</a:t>
            </a:r>
            <a:r>
              <a:rPr sz="3200" spc="-105" dirty="0">
                <a:solidFill>
                  <a:srgbClr val="FFFFFF"/>
                </a:solidFill>
                <a:latin typeface="Bahnschrift"/>
                <a:cs typeface="Bahnschrift"/>
              </a:rPr>
              <a:t>l</a:t>
            </a:r>
            <a:r>
              <a:rPr sz="3200" spc="-204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Bahnschrift"/>
                <a:cs typeface="Bahnschrift"/>
              </a:rPr>
              <a:t>n</a:t>
            </a:r>
            <a:r>
              <a:rPr sz="3200" spc="10" dirty="0">
                <a:solidFill>
                  <a:srgbClr val="FFFFFF"/>
                </a:solidFill>
                <a:latin typeface="Bahnschrift"/>
                <a:cs typeface="Bahnschrift"/>
              </a:rPr>
              <a:t>s</a:t>
            </a:r>
            <a:r>
              <a:rPr sz="3200" spc="-27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Bahnschrift"/>
                <a:cs typeface="Bahnschrift"/>
              </a:rPr>
              <a:t>t</a:t>
            </a:r>
            <a:r>
              <a:rPr sz="3200" spc="204" dirty="0">
                <a:solidFill>
                  <a:srgbClr val="FFFFFF"/>
                </a:solidFill>
                <a:latin typeface="Bahnschrift"/>
                <a:cs typeface="Bahnschrift"/>
              </a:rPr>
              <a:t>o</a:t>
            </a:r>
            <a:r>
              <a:rPr sz="3200" spc="-229" dirty="0">
                <a:solidFill>
                  <a:srgbClr val="FFFFFF"/>
                </a:solidFill>
                <a:latin typeface="Bahnschrift"/>
                <a:cs typeface="Bahnschrift"/>
              </a:rPr>
              <a:t>d</a:t>
            </a:r>
            <a:r>
              <a:rPr sz="3200" spc="-245" dirty="0">
                <a:solidFill>
                  <a:srgbClr val="FFFFFF"/>
                </a:solidFill>
                <a:latin typeface="Bahnschrift"/>
                <a:cs typeface="Bahnschrift"/>
              </a:rPr>
              <a:t>o</a:t>
            </a:r>
            <a:r>
              <a:rPr sz="3200" spc="-350" dirty="0">
                <a:solidFill>
                  <a:srgbClr val="FFFFFF"/>
                </a:solidFill>
                <a:latin typeface="Bahnschrift"/>
                <a:cs typeface="Bahnschrift"/>
              </a:rPr>
              <a:t>m</a:t>
            </a:r>
            <a:r>
              <a:rPr sz="3200" spc="-50" dirty="0">
                <a:solidFill>
                  <a:srgbClr val="FFFFFF"/>
                </a:solidFill>
                <a:latin typeface="Bahnschrift"/>
                <a:cs typeface="Bahnschrift"/>
              </a:rPr>
              <a:t>i</a:t>
            </a:r>
            <a:r>
              <a:rPr sz="3200" spc="-190" dirty="0">
                <a:solidFill>
                  <a:srgbClr val="FFFFFF"/>
                </a:solidFill>
                <a:latin typeface="Bahnschrift"/>
                <a:cs typeface="Bahnschrift"/>
              </a:rPr>
              <a:t>n</a:t>
            </a:r>
            <a:r>
              <a:rPr sz="3200" spc="-204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Bahnschrift"/>
                <a:cs typeface="Bahnschrift"/>
              </a:rPr>
              <a:t>t</a:t>
            </a:r>
            <a:r>
              <a:rPr sz="3200" spc="5" dirty="0">
                <a:solidFill>
                  <a:srgbClr val="FFFFFF"/>
                </a:solidFill>
                <a:latin typeface="Bahnschrift"/>
                <a:cs typeface="Bahnschrift"/>
              </a:rPr>
              <a:t>e  </a:t>
            </a:r>
            <a:r>
              <a:rPr sz="3200" spc="-165" dirty="0">
                <a:solidFill>
                  <a:srgbClr val="FFFFFF"/>
                </a:solidFill>
                <a:latin typeface="Bahnschrift"/>
                <a:cs typeface="Bahnschrift"/>
              </a:rPr>
              <a:t>entertainmentindustry</a:t>
            </a:r>
            <a:endParaRPr sz="320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52525"/>
            <a:ext cx="619124" cy="3581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295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PM</a:t>
            </a:r>
            <a:r>
              <a:rPr sz="1800" spc="-2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Bahnschrift"/>
                <a:cs typeface="Bahnschrift"/>
              </a:rPr>
              <a:t>School</a:t>
            </a:r>
            <a:r>
              <a:rPr sz="1800" spc="-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Bahnschrift"/>
                <a:cs typeface="Bahnschrift"/>
              </a:rPr>
              <a:t>Blog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280" y="579291"/>
            <a:ext cx="4742815" cy="7340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b="1" u="none" spc="-40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800" b="1" u="none" dirty="0">
                <a:solidFill>
                  <a:srgbClr val="7E7E7E"/>
                </a:solidFill>
                <a:latin typeface="Calibri"/>
                <a:cs typeface="Calibri"/>
              </a:rPr>
              <a:t>y</a:t>
            </a:r>
            <a:r>
              <a:rPr sz="1800" b="1" u="none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b="1" i="1" u="none" spc="15" dirty="0">
                <a:latin typeface="Calibri"/>
                <a:cs typeface="Calibri"/>
              </a:rPr>
              <a:t>N</a:t>
            </a:r>
            <a:r>
              <a:rPr sz="1800" b="1" i="1" u="none" spc="20" dirty="0">
                <a:latin typeface="Calibri"/>
                <a:cs typeface="Calibri"/>
              </a:rPr>
              <a:t>aa</a:t>
            </a:r>
            <a:r>
              <a:rPr sz="1800" b="1" i="1" u="none" spc="25" dirty="0">
                <a:latin typeface="Calibri"/>
                <a:cs typeface="Calibri"/>
              </a:rPr>
              <a:t>f</a:t>
            </a:r>
            <a:r>
              <a:rPr sz="1800" b="1" i="1" u="none" spc="5" dirty="0">
                <a:latin typeface="Calibri"/>
                <a:cs typeface="Calibri"/>
              </a:rPr>
              <a:t>i</a:t>
            </a:r>
            <a:r>
              <a:rPr sz="1800" b="1" i="1" u="none" spc="20" dirty="0">
                <a:latin typeface="Calibri"/>
                <a:cs typeface="Calibri"/>
              </a:rPr>
              <a:t>a</a:t>
            </a:r>
            <a:r>
              <a:rPr sz="1800" b="1" i="1" u="none" dirty="0">
                <a:latin typeface="Calibri"/>
                <a:cs typeface="Calibri"/>
              </a:rPr>
              <a:t>h</a:t>
            </a:r>
            <a:r>
              <a:rPr sz="1800" b="1" i="1" u="none" spc="-85" dirty="0">
                <a:latin typeface="Calibri"/>
                <a:cs typeface="Calibri"/>
              </a:rPr>
              <a:t> </a:t>
            </a:r>
            <a:r>
              <a:rPr sz="1800" b="1" i="1" u="none" spc="-15" dirty="0">
                <a:latin typeface="Calibri"/>
                <a:cs typeface="Calibri"/>
              </a:rPr>
              <a:t>S</a:t>
            </a:r>
            <a:r>
              <a:rPr sz="1800" b="1" i="1" u="none" spc="20" dirty="0">
                <a:latin typeface="Calibri"/>
                <a:cs typeface="Calibri"/>
              </a:rPr>
              <a:t>ad</a:t>
            </a:r>
            <a:r>
              <a:rPr sz="1800" b="1" i="1" u="none" spc="5" dirty="0">
                <a:latin typeface="Calibri"/>
                <a:cs typeface="Calibri"/>
              </a:rPr>
              <a:t>i</a:t>
            </a:r>
            <a:r>
              <a:rPr sz="1800" b="1" i="1" u="none" spc="20" dirty="0">
                <a:latin typeface="Calibri"/>
                <a:cs typeface="Calibri"/>
              </a:rPr>
              <a:t>qu</a:t>
            </a:r>
            <a:r>
              <a:rPr sz="1800" b="1" i="1" u="none" dirty="0">
                <a:latin typeface="Calibri"/>
                <a:cs typeface="Calibri"/>
              </a:rPr>
              <a:t>e</a:t>
            </a:r>
            <a:r>
              <a:rPr sz="1800" b="1" i="1" u="none" spc="-65" dirty="0">
                <a:latin typeface="Calibri"/>
                <a:cs typeface="Calibri"/>
              </a:rPr>
              <a:t> </a:t>
            </a:r>
            <a:r>
              <a:rPr sz="1800" b="1" u="none" spc="5" dirty="0">
                <a:solidFill>
                  <a:srgbClr val="7E7E7E"/>
                </a:solidFill>
                <a:latin typeface="Calibri"/>
                <a:cs typeface="Calibri"/>
              </a:rPr>
              <a:t>publi</a:t>
            </a:r>
            <a:r>
              <a:rPr sz="1800" b="1" u="none" spc="2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800" b="1" u="none" spc="5" dirty="0">
                <a:solidFill>
                  <a:srgbClr val="7E7E7E"/>
                </a:solidFill>
                <a:latin typeface="Calibri"/>
                <a:cs typeface="Calibri"/>
              </a:rPr>
              <a:t>h</a:t>
            </a:r>
            <a:r>
              <a:rPr sz="1800" b="1" u="none" spc="-10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800" b="1" u="none" dirty="0">
                <a:solidFill>
                  <a:srgbClr val="7E7E7E"/>
                </a:solidFill>
                <a:latin typeface="Calibri"/>
                <a:cs typeface="Calibri"/>
              </a:rPr>
              <a:t>d</a:t>
            </a:r>
            <a:r>
              <a:rPr sz="1800" b="1" u="none" spc="-1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b="1" u="none" spc="-15" dirty="0">
                <a:latin typeface="Calibri"/>
                <a:cs typeface="Calibri"/>
              </a:rPr>
              <a:t>D</a:t>
            </a:r>
            <a:r>
              <a:rPr sz="1800" b="1" u="none" spc="-10" dirty="0">
                <a:latin typeface="Calibri"/>
                <a:cs typeface="Calibri"/>
              </a:rPr>
              <a:t>e</a:t>
            </a:r>
            <a:r>
              <a:rPr sz="1800" b="1" u="none" spc="-5" dirty="0">
                <a:latin typeface="Calibri"/>
                <a:cs typeface="Calibri"/>
              </a:rPr>
              <a:t>c</a:t>
            </a:r>
            <a:r>
              <a:rPr sz="1800" b="1" u="none" spc="-15" dirty="0">
                <a:latin typeface="Calibri"/>
                <a:cs typeface="Calibri"/>
              </a:rPr>
              <a:t>e</a:t>
            </a:r>
            <a:r>
              <a:rPr sz="1800" b="1" u="none" spc="30" dirty="0">
                <a:latin typeface="Calibri"/>
                <a:cs typeface="Calibri"/>
              </a:rPr>
              <a:t>m</a:t>
            </a:r>
            <a:r>
              <a:rPr sz="1800" b="1" u="none" spc="5" dirty="0">
                <a:latin typeface="Calibri"/>
                <a:cs typeface="Calibri"/>
              </a:rPr>
              <a:t>b</a:t>
            </a:r>
            <a:r>
              <a:rPr sz="1800" b="1" u="none" spc="-10" dirty="0">
                <a:latin typeface="Calibri"/>
                <a:cs typeface="Calibri"/>
              </a:rPr>
              <a:t>e</a:t>
            </a:r>
            <a:r>
              <a:rPr sz="1800" b="1" u="none" dirty="0">
                <a:latin typeface="Calibri"/>
                <a:cs typeface="Calibri"/>
              </a:rPr>
              <a:t>r</a:t>
            </a:r>
            <a:r>
              <a:rPr sz="1800" b="1" u="none" spc="-5" dirty="0">
                <a:latin typeface="Calibri"/>
                <a:cs typeface="Calibri"/>
              </a:rPr>
              <a:t> </a:t>
            </a:r>
            <a:r>
              <a:rPr sz="1800" b="1" u="none" spc="-15" dirty="0">
                <a:latin typeface="Calibri"/>
                <a:cs typeface="Calibri"/>
              </a:rPr>
              <a:t>16</a:t>
            </a:r>
            <a:r>
              <a:rPr sz="1800" b="1" u="none" dirty="0">
                <a:latin typeface="Calibri"/>
                <a:cs typeface="Calibri"/>
              </a:rPr>
              <a:t>,</a:t>
            </a:r>
            <a:r>
              <a:rPr sz="1800" b="1" u="none" spc="25" dirty="0">
                <a:latin typeface="Calibri"/>
                <a:cs typeface="Calibri"/>
              </a:rPr>
              <a:t> </a:t>
            </a:r>
            <a:r>
              <a:rPr sz="1800" b="1" u="none" spc="-15" dirty="0">
                <a:latin typeface="Calibri"/>
                <a:cs typeface="Calibri"/>
              </a:rPr>
              <a:t>202</a:t>
            </a:r>
            <a:r>
              <a:rPr sz="1800" b="1" u="none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735"/>
              </a:spcBef>
            </a:pPr>
            <a:r>
              <a:rPr sz="1500" u="none" spc="-9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500" u="none" spc="15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500" u="none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u="none" spc="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500" u="none" spc="3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500" u="none" spc="20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500" u="none" spc="5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500" u="none" spc="20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spc="3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500" u="none" spc="2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500" u="none" spc="3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me</a:t>
            </a:r>
            <a:r>
              <a:rPr sz="1500" u="none" spc="-40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spc="-9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500" u="none" spc="30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500" u="none" spc="35" dirty="0">
                <a:solidFill>
                  <a:srgbClr val="7E7E7E"/>
                </a:solidFill>
                <a:latin typeface="Calibri"/>
                <a:cs typeface="Calibri"/>
              </a:rPr>
              <a:t>du</a:t>
            </a:r>
            <a:r>
              <a:rPr sz="1500" u="none" spc="1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500" u="none" spc="-55" dirty="0">
                <a:solidFill>
                  <a:srgbClr val="7E7E7E"/>
                </a:solidFill>
                <a:latin typeface="Calibri"/>
                <a:cs typeface="Calibri"/>
              </a:rPr>
              <a:t>t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ry</a:t>
            </a:r>
            <a:r>
              <a:rPr sz="1500" u="none" spc="-11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|</a:t>
            </a:r>
            <a:r>
              <a:rPr sz="1500" u="none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00" u="none" spc="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500" u="none" spc="35" dirty="0">
                <a:solidFill>
                  <a:srgbClr val="7E7E7E"/>
                </a:solidFill>
                <a:latin typeface="Calibri"/>
                <a:cs typeface="Calibri"/>
              </a:rPr>
              <a:t>u</a:t>
            </a:r>
            <a:r>
              <a:rPr sz="1500" u="none" spc="1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500" u="none" spc="2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500" u="none" spc="3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500" u="none" spc="1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500" u="none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242" y="3185731"/>
            <a:ext cx="10123805" cy="2780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" algn="just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Netflix,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OTT</a:t>
            </a:r>
            <a:r>
              <a:rPr sz="18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venturing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segments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entertainment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industry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including the gaming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 live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streaming.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move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inline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its mission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entertain</a:t>
            </a: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  <a:p>
            <a:pPr marL="12700" marR="12065" algn="just">
              <a:lnSpc>
                <a:spcPct val="100800"/>
              </a:lnSpc>
            </a:pP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its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Netflix</a:t>
            </a:r>
            <a:r>
              <a:rPr sz="18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theatre</a:t>
            </a:r>
            <a:r>
              <a:rPr sz="18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dear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ones.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lets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conversation.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ts val="2180"/>
              </a:lnSpc>
            </a:pP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Netflix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venturing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forms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entertainment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launching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new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Netflix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Games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category 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remove user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boredom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allows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engagement.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that,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Live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Stream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events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happenings.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Netflix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making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major makeover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Netflix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Preview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enabling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 new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glimpse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platform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subscribing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it.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OTT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platform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to entertain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whole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world 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18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leader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18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industry.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175" y="95250"/>
            <a:ext cx="4562475" cy="29432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7425" y="1628775"/>
            <a:ext cx="6858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6209" y="584453"/>
            <a:ext cx="311912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1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000" spc="30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6000" spc="1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000" spc="-4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6000" dirty="0">
                <a:solidFill>
                  <a:srgbClr val="FFFFFF"/>
                </a:solidFill>
                <a:latin typeface="Calibri Light"/>
                <a:cs typeface="Calibri Light"/>
              </a:rPr>
              <a:t>k</a:t>
            </a:r>
            <a:r>
              <a:rPr sz="6000" spc="-3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42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6000" spc="2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spc="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See</a:t>
            </a:r>
            <a:r>
              <a:rPr dirty="0"/>
              <a:t> </a:t>
            </a:r>
            <a:r>
              <a:rPr spc="-30" dirty="0"/>
              <a:t>What’s</a:t>
            </a:r>
            <a:r>
              <a:rPr spc="-95" dirty="0"/>
              <a:t> </a:t>
            </a:r>
            <a:r>
              <a:rPr spc="-35" dirty="0"/>
              <a:t>Next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67250" y="2514600"/>
            <a:ext cx="2857500" cy="1714500"/>
            <a:chOff x="4667250" y="2514600"/>
            <a:chExt cx="2857500" cy="171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0" y="2514600"/>
              <a:ext cx="904875" cy="1419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0" y="2628900"/>
              <a:ext cx="2857500" cy="16002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125" y="0"/>
            <a:ext cx="904875" cy="1419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1177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MT</vt:lpstr>
      <vt:lpstr>Bahnschrift</vt:lpstr>
      <vt:lpstr>Calibri</vt:lpstr>
      <vt:lpstr>Calibri Light</vt:lpstr>
      <vt:lpstr>Tahoma</vt:lpstr>
      <vt:lpstr>Office Theme</vt:lpstr>
      <vt:lpstr>NETFLIX</vt:lpstr>
      <vt:lpstr>About Netflix</vt:lpstr>
      <vt:lpstr>User Personas</vt:lpstr>
      <vt:lpstr>Solution 01</vt:lpstr>
      <vt:lpstr>Solution 02</vt:lpstr>
      <vt:lpstr>Netflix Live Stream</vt:lpstr>
      <vt:lpstr>By Naafiah Sadique published December 16, 2020 OTT | Entertainment Industry |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Subhadip Samanta</dc:creator>
  <cp:lastModifiedBy>Subhadip Samanta</cp:lastModifiedBy>
  <cp:revision>1</cp:revision>
  <dcterms:created xsi:type="dcterms:W3CDTF">2021-03-31T12:38:15Z</dcterms:created>
  <dcterms:modified xsi:type="dcterms:W3CDTF">2021-03-31T12:49:15Z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2020-12-20T00:00:00Z</vt:filetime>
  </property>
  <property fmtid="{D5CDD505-2E9C-101B-9397-08002B2CF9AE}" pid="3" name="LastSaved">
    <vt:filetime>2021-03-31T00:00:00Z</vt:filetime>
  </property>
</Properties>
</file>