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1491" y="38906"/>
            <a:ext cx="1076131" cy="1389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574548"/>
            <a:ext cx="2871216" cy="570890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1711" y="2199131"/>
            <a:ext cx="2470404" cy="8488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8676" y="2746705"/>
            <a:ext cx="7454646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1491" y="38906"/>
            <a:ext cx="1076131" cy="13895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5729" y="95250"/>
            <a:ext cx="3075940" cy="460375"/>
          </a:xfrm>
          <a:custGeom>
            <a:avLst/>
            <a:gdLst/>
            <a:ahLst/>
            <a:cxnLst/>
            <a:rect l="l" t="t" r="r" b="b"/>
            <a:pathLst>
              <a:path w="3075940" h="460375">
                <a:moveTo>
                  <a:pt x="2998724" y="0"/>
                </a:moveTo>
                <a:lnTo>
                  <a:pt x="76707" y="0"/>
                </a:lnTo>
                <a:lnTo>
                  <a:pt x="46848" y="6020"/>
                </a:lnTo>
                <a:lnTo>
                  <a:pt x="22466" y="22447"/>
                </a:lnTo>
                <a:lnTo>
                  <a:pt x="6027" y="46827"/>
                </a:lnTo>
                <a:lnTo>
                  <a:pt x="0" y="76707"/>
                </a:lnTo>
                <a:lnTo>
                  <a:pt x="0" y="383539"/>
                </a:lnTo>
                <a:lnTo>
                  <a:pt x="6027" y="413420"/>
                </a:lnTo>
                <a:lnTo>
                  <a:pt x="22466" y="437800"/>
                </a:lnTo>
                <a:lnTo>
                  <a:pt x="46848" y="454227"/>
                </a:lnTo>
                <a:lnTo>
                  <a:pt x="76707" y="460248"/>
                </a:lnTo>
                <a:lnTo>
                  <a:pt x="2998724" y="460248"/>
                </a:lnTo>
                <a:lnTo>
                  <a:pt x="3028604" y="454227"/>
                </a:lnTo>
                <a:lnTo>
                  <a:pt x="3052984" y="437800"/>
                </a:lnTo>
                <a:lnTo>
                  <a:pt x="3069411" y="413420"/>
                </a:lnTo>
                <a:lnTo>
                  <a:pt x="3075432" y="383539"/>
                </a:lnTo>
                <a:lnTo>
                  <a:pt x="3075432" y="76707"/>
                </a:lnTo>
                <a:lnTo>
                  <a:pt x="3069411" y="46827"/>
                </a:lnTo>
                <a:lnTo>
                  <a:pt x="3052984" y="22447"/>
                </a:lnTo>
                <a:lnTo>
                  <a:pt x="3028604" y="6020"/>
                </a:lnTo>
                <a:lnTo>
                  <a:pt x="2998724" y="0"/>
                </a:lnTo>
                <a:close/>
              </a:path>
            </a:pathLst>
          </a:custGeom>
          <a:solidFill>
            <a:srgbClr val="FFC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5729" y="95250"/>
            <a:ext cx="3075940" cy="460375"/>
          </a:xfrm>
          <a:custGeom>
            <a:avLst/>
            <a:gdLst/>
            <a:ahLst/>
            <a:cxnLst/>
            <a:rect l="l" t="t" r="r" b="b"/>
            <a:pathLst>
              <a:path w="3075940" h="460375">
                <a:moveTo>
                  <a:pt x="0" y="76707"/>
                </a:moveTo>
                <a:lnTo>
                  <a:pt x="6027" y="46827"/>
                </a:lnTo>
                <a:lnTo>
                  <a:pt x="22466" y="22447"/>
                </a:lnTo>
                <a:lnTo>
                  <a:pt x="46848" y="6020"/>
                </a:lnTo>
                <a:lnTo>
                  <a:pt x="76707" y="0"/>
                </a:lnTo>
                <a:lnTo>
                  <a:pt x="2998724" y="0"/>
                </a:lnTo>
                <a:lnTo>
                  <a:pt x="3028604" y="6020"/>
                </a:lnTo>
                <a:lnTo>
                  <a:pt x="3052984" y="22447"/>
                </a:lnTo>
                <a:lnTo>
                  <a:pt x="3069411" y="46827"/>
                </a:lnTo>
                <a:lnTo>
                  <a:pt x="3075432" y="76707"/>
                </a:lnTo>
                <a:lnTo>
                  <a:pt x="3075432" y="383539"/>
                </a:lnTo>
                <a:lnTo>
                  <a:pt x="3069411" y="413420"/>
                </a:lnTo>
                <a:lnTo>
                  <a:pt x="3052984" y="437800"/>
                </a:lnTo>
                <a:lnTo>
                  <a:pt x="3028604" y="454227"/>
                </a:lnTo>
                <a:lnTo>
                  <a:pt x="2998724" y="460248"/>
                </a:lnTo>
                <a:lnTo>
                  <a:pt x="76707" y="460248"/>
                </a:lnTo>
                <a:lnTo>
                  <a:pt x="46848" y="454227"/>
                </a:lnTo>
                <a:lnTo>
                  <a:pt x="22466" y="437800"/>
                </a:lnTo>
                <a:lnTo>
                  <a:pt x="6027" y="413420"/>
                </a:lnTo>
                <a:lnTo>
                  <a:pt x="0" y="383539"/>
                </a:lnTo>
                <a:lnTo>
                  <a:pt x="0" y="767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71491" y="38906"/>
            <a:ext cx="1076131" cy="1389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136" y="142494"/>
            <a:ext cx="11323726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1150" y="2962783"/>
            <a:ext cx="5120005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ownscript.com/promoting-your-trekking-hiking-business/" TargetMode="External"/><Relationship Id="rId2" Type="http://schemas.openxmlformats.org/officeDocument/2006/relationships/hyperlink" Target="https://www.livemint.com/Consumer/1oPnkPjZgoHFAhH7lqqPOK/How-many-Indians-trav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1400" y="574548"/>
            <a:ext cx="2871470" cy="5709285"/>
            <a:chOff x="7391400" y="574548"/>
            <a:chExt cx="2871470" cy="5709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1400" y="574548"/>
              <a:ext cx="2871216" cy="57089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1711" y="2199131"/>
              <a:ext cx="2470404" cy="84886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23040" y="6368352"/>
            <a:ext cx="525610" cy="48420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6220" y="0"/>
            <a:ext cx="234950" cy="6858000"/>
          </a:xfrm>
          <a:custGeom>
            <a:avLst/>
            <a:gdLst/>
            <a:ahLst/>
            <a:cxnLst/>
            <a:rect l="l" t="t" r="r" b="b"/>
            <a:pathLst>
              <a:path w="234950" h="6858000">
                <a:moveTo>
                  <a:pt x="234695" y="0"/>
                </a:moveTo>
                <a:lnTo>
                  <a:pt x="0" y="0"/>
                </a:lnTo>
                <a:lnTo>
                  <a:pt x="0" y="6858000"/>
                </a:lnTo>
                <a:lnTo>
                  <a:pt x="234695" y="6858000"/>
                </a:lnTo>
                <a:lnTo>
                  <a:pt x="234695" y="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5089" y="2147930"/>
            <a:ext cx="451993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22375" algn="ctr">
              <a:lnSpc>
                <a:spcPct val="100000"/>
              </a:lnSpc>
              <a:spcBef>
                <a:spcPts val="105"/>
              </a:spcBef>
            </a:pPr>
            <a:r>
              <a:rPr lang="en-IN" sz="3200" dirty="0"/>
              <a:t>Subhadip Samanta</a:t>
            </a:r>
            <a:br>
              <a:rPr lang="en-IN" sz="3200" dirty="0"/>
            </a:br>
            <a:r>
              <a:rPr lang="en-IN" sz="3200" dirty="0"/>
              <a:t>             IIFT Delhi</a:t>
            </a:r>
            <a:endParaRPr sz="3200" dirty="0"/>
          </a:p>
        </p:txBody>
      </p:sp>
      <p:grpSp>
        <p:nvGrpSpPr>
          <p:cNvPr id="8" name="object 8"/>
          <p:cNvGrpSpPr/>
          <p:nvPr/>
        </p:nvGrpSpPr>
        <p:grpSpPr>
          <a:xfrm>
            <a:off x="1133602" y="1755394"/>
            <a:ext cx="802640" cy="761365"/>
            <a:chOff x="1133602" y="1755394"/>
            <a:chExt cx="802640" cy="761365"/>
          </a:xfrm>
        </p:grpSpPr>
        <p:sp>
          <p:nvSpPr>
            <p:cNvPr id="9" name="object 9"/>
            <p:cNvSpPr/>
            <p:nvPr/>
          </p:nvSpPr>
          <p:spPr>
            <a:xfrm>
              <a:off x="1139952" y="1761744"/>
              <a:ext cx="789940" cy="748665"/>
            </a:xfrm>
            <a:custGeom>
              <a:avLst/>
              <a:gdLst/>
              <a:ahLst/>
              <a:cxnLst/>
              <a:rect l="l" t="t" r="r" b="b"/>
              <a:pathLst>
                <a:path w="789939" h="748664">
                  <a:moveTo>
                    <a:pt x="789431" y="0"/>
                  </a:moveTo>
                  <a:lnTo>
                    <a:pt x="0" y="0"/>
                  </a:lnTo>
                  <a:lnTo>
                    <a:pt x="0" y="748283"/>
                  </a:lnTo>
                  <a:lnTo>
                    <a:pt x="249428" y="511809"/>
                  </a:lnTo>
                  <a:lnTo>
                    <a:pt x="249428" y="249427"/>
                  </a:lnTo>
                  <a:lnTo>
                    <a:pt x="526287" y="249427"/>
                  </a:lnTo>
                  <a:lnTo>
                    <a:pt x="789431" y="0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9952" y="1761744"/>
              <a:ext cx="789940" cy="748665"/>
            </a:xfrm>
            <a:custGeom>
              <a:avLst/>
              <a:gdLst/>
              <a:ahLst/>
              <a:cxnLst/>
              <a:rect l="l" t="t" r="r" b="b"/>
              <a:pathLst>
                <a:path w="789939" h="748664">
                  <a:moveTo>
                    <a:pt x="0" y="0"/>
                  </a:moveTo>
                  <a:lnTo>
                    <a:pt x="789431" y="0"/>
                  </a:lnTo>
                  <a:lnTo>
                    <a:pt x="526287" y="249427"/>
                  </a:lnTo>
                  <a:lnTo>
                    <a:pt x="249428" y="249427"/>
                  </a:lnTo>
                  <a:lnTo>
                    <a:pt x="249428" y="511809"/>
                  </a:lnTo>
                  <a:lnTo>
                    <a:pt x="0" y="7482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59170" y="2724657"/>
            <a:ext cx="802640" cy="761365"/>
            <a:chOff x="6059170" y="2724657"/>
            <a:chExt cx="802640" cy="761365"/>
          </a:xfrm>
        </p:grpSpPr>
        <p:sp>
          <p:nvSpPr>
            <p:cNvPr id="12" name="object 12"/>
            <p:cNvSpPr/>
            <p:nvPr/>
          </p:nvSpPr>
          <p:spPr>
            <a:xfrm>
              <a:off x="6065520" y="2731007"/>
              <a:ext cx="789940" cy="748665"/>
            </a:xfrm>
            <a:custGeom>
              <a:avLst/>
              <a:gdLst/>
              <a:ahLst/>
              <a:cxnLst/>
              <a:rect l="l" t="t" r="r" b="b"/>
              <a:pathLst>
                <a:path w="789940" h="748664">
                  <a:moveTo>
                    <a:pt x="789431" y="0"/>
                  </a:moveTo>
                  <a:lnTo>
                    <a:pt x="540003" y="236474"/>
                  </a:lnTo>
                  <a:lnTo>
                    <a:pt x="540003" y="498855"/>
                  </a:lnTo>
                  <a:lnTo>
                    <a:pt x="263143" y="498855"/>
                  </a:lnTo>
                  <a:lnTo>
                    <a:pt x="0" y="748283"/>
                  </a:lnTo>
                  <a:lnTo>
                    <a:pt x="789431" y="748283"/>
                  </a:lnTo>
                  <a:lnTo>
                    <a:pt x="789431" y="0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5520" y="2731007"/>
              <a:ext cx="789940" cy="748665"/>
            </a:xfrm>
            <a:custGeom>
              <a:avLst/>
              <a:gdLst/>
              <a:ahLst/>
              <a:cxnLst/>
              <a:rect l="l" t="t" r="r" b="b"/>
              <a:pathLst>
                <a:path w="789940" h="748664">
                  <a:moveTo>
                    <a:pt x="789431" y="748283"/>
                  </a:moveTo>
                  <a:lnTo>
                    <a:pt x="0" y="748283"/>
                  </a:lnTo>
                  <a:lnTo>
                    <a:pt x="263143" y="498855"/>
                  </a:lnTo>
                  <a:lnTo>
                    <a:pt x="540003" y="498855"/>
                  </a:lnTo>
                  <a:lnTo>
                    <a:pt x="540003" y="236474"/>
                  </a:lnTo>
                  <a:lnTo>
                    <a:pt x="789431" y="0"/>
                  </a:lnTo>
                  <a:lnTo>
                    <a:pt x="789431" y="7482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442" y="80962"/>
            <a:ext cx="3104515" cy="488950"/>
            <a:chOff x="111442" y="80962"/>
            <a:chExt cx="3104515" cy="488950"/>
          </a:xfrm>
        </p:grpSpPr>
        <p:sp>
          <p:nvSpPr>
            <p:cNvPr id="3" name="object 3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2998724" y="0"/>
                  </a:moveTo>
                  <a:lnTo>
                    <a:pt x="76707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7"/>
                  </a:lnTo>
                  <a:lnTo>
                    <a:pt x="0" y="383539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7" y="460248"/>
                  </a:lnTo>
                  <a:lnTo>
                    <a:pt x="2998724" y="460248"/>
                  </a:lnTo>
                  <a:lnTo>
                    <a:pt x="3028604" y="454227"/>
                  </a:lnTo>
                  <a:lnTo>
                    <a:pt x="3052984" y="437800"/>
                  </a:lnTo>
                  <a:lnTo>
                    <a:pt x="3069411" y="413420"/>
                  </a:lnTo>
                  <a:lnTo>
                    <a:pt x="3075432" y="383539"/>
                  </a:lnTo>
                  <a:lnTo>
                    <a:pt x="3075432" y="76707"/>
                  </a:lnTo>
                  <a:lnTo>
                    <a:pt x="3069411" y="46827"/>
                  </a:lnTo>
                  <a:lnTo>
                    <a:pt x="3052984" y="22447"/>
                  </a:lnTo>
                  <a:lnTo>
                    <a:pt x="3028604" y="6020"/>
                  </a:lnTo>
                  <a:lnTo>
                    <a:pt x="2998724" y="0"/>
                  </a:lnTo>
                  <a:close/>
                </a:path>
              </a:pathLst>
            </a:custGeom>
            <a:solidFill>
              <a:srgbClr val="FFC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0" y="76707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7" y="0"/>
                  </a:lnTo>
                  <a:lnTo>
                    <a:pt x="2998724" y="0"/>
                  </a:lnTo>
                  <a:lnTo>
                    <a:pt x="3028604" y="6020"/>
                  </a:lnTo>
                  <a:lnTo>
                    <a:pt x="3052984" y="22447"/>
                  </a:lnTo>
                  <a:lnTo>
                    <a:pt x="3069411" y="46827"/>
                  </a:lnTo>
                  <a:lnTo>
                    <a:pt x="3075432" y="76707"/>
                  </a:lnTo>
                  <a:lnTo>
                    <a:pt x="3075432" y="383539"/>
                  </a:lnTo>
                  <a:lnTo>
                    <a:pt x="3069411" y="413420"/>
                  </a:lnTo>
                  <a:lnTo>
                    <a:pt x="3052984" y="437800"/>
                  </a:lnTo>
                  <a:lnTo>
                    <a:pt x="3028604" y="454227"/>
                  </a:lnTo>
                  <a:lnTo>
                    <a:pt x="2998724" y="460248"/>
                  </a:lnTo>
                  <a:lnTo>
                    <a:pt x="76707" y="460248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39"/>
                  </a:lnTo>
                  <a:lnTo>
                    <a:pt x="0" y="767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4136" y="142494"/>
            <a:ext cx="2455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METRICS</a:t>
            </a:r>
            <a:r>
              <a:rPr spc="-40" dirty="0"/>
              <a:t> </a:t>
            </a:r>
            <a:r>
              <a:rPr spc="-25" dirty="0"/>
              <a:t>TO</a:t>
            </a:r>
            <a:r>
              <a:rPr spc="-55" dirty="0"/>
              <a:t> </a:t>
            </a:r>
            <a:r>
              <a:rPr spc="-5" dirty="0"/>
              <a:t>CONSIDER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7288" y="1600580"/>
            <a:ext cx="1108075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779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b="1" spc="-5" dirty="0">
                <a:latin typeface="Calibri"/>
                <a:cs typeface="Calibri"/>
              </a:rPr>
              <a:t>Download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Launch</a:t>
            </a:r>
            <a:r>
              <a:rPr sz="1800" b="1" spc="-15" dirty="0">
                <a:latin typeface="Calibri"/>
                <a:cs typeface="Calibri"/>
              </a:rPr>
              <a:t> Rate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917"/>
                </a:solidFill>
                <a:latin typeface="Calibri"/>
                <a:cs typeface="Calibri"/>
              </a:rPr>
              <a:t>Download</a:t>
            </a:r>
            <a:r>
              <a:rPr sz="1800" spc="3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917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launch</a:t>
            </a:r>
            <a:r>
              <a:rPr sz="1800" spc="3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40917"/>
                </a:solidFill>
                <a:latin typeface="Calibri"/>
                <a:cs typeface="Calibri"/>
              </a:rPr>
              <a:t>rates</a:t>
            </a:r>
            <a:r>
              <a:rPr sz="1800" spc="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will</a:t>
            </a:r>
            <a:r>
              <a:rPr sz="1800" spc="2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clearly</a:t>
            </a:r>
            <a:r>
              <a:rPr sz="1800" spc="1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show</a:t>
            </a:r>
            <a:r>
              <a:rPr sz="1800" spc="1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whether</a:t>
            </a:r>
            <a:r>
              <a:rPr sz="1800" spc="3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917"/>
                </a:solidFill>
                <a:latin typeface="Calibri"/>
                <a:cs typeface="Calibri"/>
              </a:rPr>
              <a:t>the</a:t>
            </a:r>
            <a:r>
              <a:rPr sz="1800" spc="2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917"/>
                </a:solidFill>
                <a:latin typeface="Calibri"/>
                <a:cs typeface="Calibri"/>
              </a:rPr>
              <a:t>offering</a:t>
            </a:r>
            <a:r>
              <a:rPr sz="1800" spc="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917"/>
                </a:solidFill>
                <a:latin typeface="Calibri"/>
                <a:cs typeface="Calibri"/>
              </a:rPr>
              <a:t>resonates</a:t>
            </a:r>
            <a:r>
              <a:rPr sz="1800" spc="1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with</a:t>
            </a:r>
            <a:r>
              <a:rPr sz="1800" spc="2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917"/>
                </a:solidFill>
                <a:latin typeface="Calibri"/>
                <a:cs typeface="Calibri"/>
              </a:rPr>
              <a:t>users </a:t>
            </a:r>
            <a:r>
              <a:rPr sz="1800" spc="-39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enough</a:t>
            </a:r>
            <a:r>
              <a:rPr sz="1800" spc="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917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40917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040917"/>
                </a:solidFill>
                <a:latin typeface="Calibri"/>
                <a:cs typeface="Calibri"/>
              </a:rPr>
              <a:t> them try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out</a:t>
            </a:r>
            <a:r>
              <a:rPr sz="1800" spc="2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our</a:t>
            </a:r>
            <a:r>
              <a:rPr sz="1800" spc="1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917"/>
                </a:solidFill>
                <a:latin typeface="Calibri"/>
                <a:cs typeface="Calibri"/>
              </a:rPr>
              <a:t>solution.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b="1" dirty="0">
                <a:latin typeface="Calibri"/>
                <a:cs typeface="Calibri"/>
              </a:rPr>
              <a:t>User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Ratings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Store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Naturally,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aim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ratings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feedback.</a:t>
            </a:r>
            <a:r>
              <a:rPr sz="1800" spc="-5" dirty="0">
                <a:latin typeface="Calibri"/>
                <a:cs typeface="Calibri"/>
              </a:rPr>
              <a:t> Rating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click-through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well.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Also,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easy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 startAt="3"/>
              <a:tabLst>
                <a:tab pos="355600" algn="l"/>
                <a:tab pos="356235" algn="l"/>
              </a:tabLst>
            </a:pPr>
            <a:r>
              <a:rPr sz="1800" b="1" spc="-10" dirty="0">
                <a:latin typeface="Calibri"/>
                <a:cs typeface="Calibri"/>
              </a:rPr>
              <a:t>Customer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Acquisition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Cost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user,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well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paying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customer,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 startAt="3"/>
            </a:pPr>
            <a:endParaRPr sz="1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1800" b="1" dirty="0">
                <a:latin typeface="Calibri"/>
                <a:cs typeface="Calibri"/>
              </a:rPr>
              <a:t>Number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new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sign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ups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actually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 startAt="3"/>
            </a:pPr>
            <a:endParaRPr sz="1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 startAt="3"/>
              <a:tabLst>
                <a:tab pos="355600" algn="l"/>
                <a:tab pos="356235" algn="l"/>
              </a:tabLst>
            </a:pPr>
            <a:r>
              <a:rPr sz="1800" b="1" spc="-15" dirty="0">
                <a:latin typeface="Calibri"/>
                <a:cs typeface="Calibri"/>
              </a:rPr>
              <a:t>Percentage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active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users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Daily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Monthly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measure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Stickiness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 startAt="3"/>
            </a:pPr>
            <a:endParaRPr sz="1750">
              <a:latin typeface="Calibri"/>
              <a:cs typeface="Calibri"/>
            </a:endParaRPr>
          </a:p>
          <a:p>
            <a:pPr marL="407670" indent="-395605">
              <a:lnSpc>
                <a:spcPct val="100000"/>
              </a:lnSpc>
              <a:buAutoNum type="arabicPeriod" startAt="3"/>
              <a:tabLst>
                <a:tab pos="407034" algn="l"/>
                <a:tab pos="408305" algn="l"/>
              </a:tabLst>
            </a:pPr>
            <a:r>
              <a:rPr sz="1800" b="1" spc="-5" dirty="0">
                <a:solidFill>
                  <a:srgbClr val="040917"/>
                </a:solidFill>
                <a:latin typeface="Calibri"/>
                <a:cs typeface="Calibri"/>
              </a:rPr>
              <a:t>Churn </a:t>
            </a:r>
            <a:r>
              <a:rPr sz="1800" dirty="0">
                <a:solidFill>
                  <a:srgbClr val="040917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40917"/>
                </a:solidFill>
                <a:latin typeface="Calibri"/>
                <a:cs typeface="Calibri"/>
              </a:rPr>
              <a:t>Percentage</a:t>
            </a:r>
            <a:r>
              <a:rPr sz="180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people</a:t>
            </a:r>
            <a:r>
              <a:rPr sz="1800" spc="2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917"/>
                </a:solidFill>
                <a:latin typeface="Calibri"/>
                <a:cs typeface="Calibri"/>
              </a:rPr>
              <a:t>who</a:t>
            </a:r>
            <a:r>
              <a:rPr sz="1800" spc="1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917"/>
                </a:solidFill>
                <a:latin typeface="Calibri"/>
                <a:cs typeface="Calibri"/>
              </a:rPr>
              <a:t>uninstall</a:t>
            </a:r>
            <a:r>
              <a:rPr sz="1800" dirty="0">
                <a:solidFill>
                  <a:srgbClr val="040917"/>
                </a:solidFill>
                <a:latin typeface="Calibri"/>
                <a:cs typeface="Calibri"/>
              </a:rPr>
              <a:t> app</a:t>
            </a:r>
            <a:r>
              <a:rPr sz="1800" spc="1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917"/>
                </a:solidFill>
                <a:latin typeface="Calibri"/>
                <a:cs typeface="Calibri"/>
              </a:rPr>
              <a:t>stop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using</a:t>
            </a:r>
            <a:r>
              <a:rPr sz="1800" spc="1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0917"/>
                </a:solidFill>
                <a:latin typeface="Calibri"/>
                <a:cs typeface="Calibri"/>
              </a:rPr>
              <a:t>it</a:t>
            </a:r>
            <a:r>
              <a:rPr sz="180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40917"/>
                </a:solidFill>
                <a:latin typeface="Calibri"/>
                <a:cs typeface="Calibri"/>
              </a:rPr>
              <a:t>weekly,</a:t>
            </a:r>
            <a:r>
              <a:rPr sz="1800" spc="10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40917"/>
                </a:solidFill>
                <a:latin typeface="Calibri"/>
                <a:cs typeface="Calibri"/>
              </a:rPr>
              <a:t>monthly,</a:t>
            </a:r>
            <a:r>
              <a:rPr sz="1800" spc="15" dirty="0">
                <a:solidFill>
                  <a:srgbClr val="040917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40917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3040" y="6368352"/>
            <a:ext cx="525610" cy="4842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5090" y="3235578"/>
            <a:ext cx="2262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0" dirty="0">
                <a:latin typeface="Trebuchet MS"/>
                <a:cs typeface="Trebuchet MS"/>
              </a:rPr>
              <a:t>Indi</a:t>
            </a:r>
            <a:r>
              <a:rPr sz="2400" spc="-395" dirty="0">
                <a:latin typeface="Trebuchet MS"/>
                <a:cs typeface="Trebuchet MS"/>
              </a:rPr>
              <a:t>a</a:t>
            </a:r>
            <a:r>
              <a:rPr sz="2400" spc="-290" dirty="0">
                <a:latin typeface="Trebuchet MS"/>
                <a:cs typeface="Trebuchet MS"/>
              </a:rPr>
              <a:t>’</a:t>
            </a:r>
            <a:r>
              <a:rPr sz="2400" spc="-315" dirty="0">
                <a:latin typeface="Trebuchet MS"/>
                <a:cs typeface="Trebuchet MS"/>
              </a:rPr>
              <a:t>s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300" dirty="0">
                <a:latin typeface="Trebuchet MS"/>
                <a:cs typeface="Trebuchet MS"/>
              </a:rPr>
              <a:t>l</a:t>
            </a:r>
            <a:r>
              <a:rPr sz="2400" spc="-360" dirty="0">
                <a:latin typeface="Trebuchet MS"/>
                <a:cs typeface="Trebuchet MS"/>
              </a:rPr>
              <a:t>a</a:t>
            </a:r>
            <a:r>
              <a:rPr sz="2400" spc="-135" dirty="0">
                <a:latin typeface="Trebuchet MS"/>
                <a:cs typeface="Trebuchet MS"/>
              </a:rPr>
              <a:t>r</a:t>
            </a:r>
            <a:r>
              <a:rPr sz="2400" spc="-345" dirty="0">
                <a:latin typeface="Trebuchet MS"/>
                <a:cs typeface="Trebuchet MS"/>
              </a:rPr>
              <a:t>g</a:t>
            </a:r>
            <a:r>
              <a:rPr sz="2400" spc="-370" dirty="0">
                <a:latin typeface="Trebuchet MS"/>
                <a:cs typeface="Trebuchet MS"/>
              </a:rPr>
              <a:t>e</a:t>
            </a:r>
            <a:r>
              <a:rPr sz="2400" spc="-229" dirty="0">
                <a:latin typeface="Trebuchet MS"/>
                <a:cs typeface="Trebuchet MS"/>
              </a:rPr>
              <a:t>st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655" dirty="0">
                <a:latin typeface="Trebuchet MS"/>
                <a:cs typeface="Trebuchet MS"/>
              </a:rPr>
              <a:t>&amp;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S</a:t>
            </a:r>
            <a:r>
              <a:rPr sz="2400" spc="-360" dirty="0">
                <a:latin typeface="Trebuchet MS"/>
                <a:cs typeface="Trebuchet MS"/>
              </a:rPr>
              <a:t>a</a:t>
            </a:r>
            <a:r>
              <a:rPr sz="2400" spc="-330" dirty="0">
                <a:latin typeface="Trebuchet MS"/>
                <a:cs typeface="Trebuchet MS"/>
              </a:rPr>
              <a:t>f</a:t>
            </a:r>
            <a:r>
              <a:rPr sz="2400" spc="-405" dirty="0">
                <a:latin typeface="Trebuchet MS"/>
                <a:cs typeface="Trebuchet MS"/>
              </a:rPr>
              <a:t>e</a:t>
            </a:r>
            <a:r>
              <a:rPr sz="2400" spc="-229" dirty="0">
                <a:latin typeface="Trebuchet MS"/>
                <a:cs typeface="Trebuchet MS"/>
              </a:rPr>
              <a:t>st</a:t>
            </a:r>
            <a:endParaRPr sz="2400">
              <a:latin typeface="Trebuchet MS"/>
              <a:cs typeface="Trebuchet MS"/>
            </a:endParaRPr>
          </a:p>
          <a:p>
            <a:pPr marL="90170">
              <a:lnSpc>
                <a:spcPct val="100000"/>
              </a:lnSpc>
            </a:pPr>
            <a:r>
              <a:rPr sz="2400" spc="-425" dirty="0">
                <a:latin typeface="Trebuchet MS"/>
                <a:cs typeface="Trebuchet MS"/>
              </a:rPr>
              <a:t>T</a:t>
            </a:r>
            <a:r>
              <a:rPr sz="2400" spc="-275" dirty="0">
                <a:latin typeface="Trebuchet MS"/>
                <a:cs typeface="Trebuchet MS"/>
              </a:rPr>
              <a:t>r</a:t>
            </a:r>
            <a:r>
              <a:rPr sz="2400" spc="-405" dirty="0">
                <a:latin typeface="Trebuchet MS"/>
                <a:cs typeface="Trebuchet MS"/>
              </a:rPr>
              <a:t>e</a:t>
            </a:r>
            <a:r>
              <a:rPr sz="2400" spc="-420" dirty="0">
                <a:latin typeface="Trebuchet MS"/>
                <a:cs typeface="Trebuchet MS"/>
              </a:rPr>
              <a:t>kk</a:t>
            </a:r>
            <a:r>
              <a:rPr sz="2400" spc="-250" dirty="0">
                <a:latin typeface="Trebuchet MS"/>
                <a:cs typeface="Trebuchet MS"/>
              </a:rPr>
              <a:t>i</a:t>
            </a:r>
            <a:r>
              <a:rPr sz="2400" spc="-355" dirty="0">
                <a:latin typeface="Trebuchet MS"/>
                <a:cs typeface="Trebuchet MS"/>
              </a:rPr>
              <a:t>ng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440" dirty="0">
                <a:latin typeface="Trebuchet MS"/>
                <a:cs typeface="Trebuchet MS"/>
              </a:rPr>
              <a:t>O</a:t>
            </a:r>
            <a:r>
              <a:rPr sz="2400" spc="-250" dirty="0">
                <a:latin typeface="Trebuchet MS"/>
                <a:cs typeface="Trebuchet MS"/>
              </a:rPr>
              <a:t>r</a:t>
            </a:r>
            <a:r>
              <a:rPr sz="2400" spc="-350" dirty="0">
                <a:latin typeface="Trebuchet MS"/>
                <a:cs typeface="Trebuchet MS"/>
              </a:rPr>
              <a:t>ga</a:t>
            </a:r>
            <a:r>
              <a:rPr sz="2400" spc="-365" dirty="0">
                <a:latin typeface="Trebuchet MS"/>
                <a:cs typeface="Trebuchet MS"/>
              </a:rPr>
              <a:t>n</a:t>
            </a:r>
            <a:r>
              <a:rPr sz="2400" spc="-270" dirty="0">
                <a:latin typeface="Trebuchet MS"/>
                <a:cs typeface="Trebuchet MS"/>
              </a:rPr>
              <a:t>i</a:t>
            </a:r>
            <a:r>
              <a:rPr sz="2400" spc="-350" dirty="0">
                <a:latin typeface="Trebuchet MS"/>
                <a:cs typeface="Trebuchet MS"/>
              </a:rPr>
              <a:t>z</a:t>
            </a:r>
            <a:r>
              <a:rPr sz="2400" spc="-380" dirty="0">
                <a:latin typeface="Trebuchet MS"/>
                <a:cs typeface="Trebuchet MS"/>
              </a:rPr>
              <a:t>a</a:t>
            </a:r>
            <a:r>
              <a:rPr sz="2400" spc="-275" dirty="0">
                <a:latin typeface="Trebuchet MS"/>
                <a:cs typeface="Trebuchet MS"/>
              </a:rPr>
              <a:t>ti</a:t>
            </a:r>
            <a:r>
              <a:rPr sz="2400" spc="-425" dirty="0">
                <a:latin typeface="Trebuchet MS"/>
                <a:cs typeface="Trebuchet MS"/>
              </a:rPr>
              <a:t>o</a:t>
            </a:r>
            <a:r>
              <a:rPr sz="2400" spc="-405" dirty="0"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3040" y="6368352"/>
            <a:ext cx="525610" cy="4842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36220" y="0"/>
            <a:ext cx="234950" cy="6858000"/>
          </a:xfrm>
          <a:custGeom>
            <a:avLst/>
            <a:gdLst/>
            <a:ahLst/>
            <a:cxnLst/>
            <a:rect l="l" t="t" r="r" b="b"/>
            <a:pathLst>
              <a:path w="234950" h="6858000">
                <a:moveTo>
                  <a:pt x="234695" y="0"/>
                </a:moveTo>
                <a:lnTo>
                  <a:pt x="0" y="0"/>
                </a:lnTo>
                <a:lnTo>
                  <a:pt x="0" y="6858000"/>
                </a:lnTo>
                <a:lnTo>
                  <a:pt x="234695" y="6858000"/>
                </a:lnTo>
                <a:lnTo>
                  <a:pt x="234695" y="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33602" y="2192782"/>
            <a:ext cx="802640" cy="761365"/>
            <a:chOff x="1133602" y="2192782"/>
            <a:chExt cx="802640" cy="761365"/>
          </a:xfrm>
        </p:grpSpPr>
        <p:sp>
          <p:nvSpPr>
            <p:cNvPr id="6" name="object 6"/>
            <p:cNvSpPr/>
            <p:nvPr/>
          </p:nvSpPr>
          <p:spPr>
            <a:xfrm>
              <a:off x="1139952" y="2199132"/>
              <a:ext cx="789940" cy="748665"/>
            </a:xfrm>
            <a:custGeom>
              <a:avLst/>
              <a:gdLst/>
              <a:ahLst/>
              <a:cxnLst/>
              <a:rect l="l" t="t" r="r" b="b"/>
              <a:pathLst>
                <a:path w="789939" h="748664">
                  <a:moveTo>
                    <a:pt x="789431" y="0"/>
                  </a:moveTo>
                  <a:lnTo>
                    <a:pt x="0" y="0"/>
                  </a:lnTo>
                  <a:lnTo>
                    <a:pt x="0" y="748283"/>
                  </a:lnTo>
                  <a:lnTo>
                    <a:pt x="249428" y="511809"/>
                  </a:lnTo>
                  <a:lnTo>
                    <a:pt x="249428" y="249427"/>
                  </a:lnTo>
                  <a:lnTo>
                    <a:pt x="526287" y="249427"/>
                  </a:lnTo>
                  <a:lnTo>
                    <a:pt x="789431" y="0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9952" y="2199132"/>
              <a:ext cx="789940" cy="748665"/>
            </a:xfrm>
            <a:custGeom>
              <a:avLst/>
              <a:gdLst/>
              <a:ahLst/>
              <a:cxnLst/>
              <a:rect l="l" t="t" r="r" b="b"/>
              <a:pathLst>
                <a:path w="789939" h="748664">
                  <a:moveTo>
                    <a:pt x="0" y="0"/>
                  </a:moveTo>
                  <a:lnTo>
                    <a:pt x="789431" y="0"/>
                  </a:lnTo>
                  <a:lnTo>
                    <a:pt x="526287" y="249427"/>
                  </a:lnTo>
                  <a:lnTo>
                    <a:pt x="249428" y="249427"/>
                  </a:lnTo>
                  <a:lnTo>
                    <a:pt x="249428" y="511809"/>
                  </a:lnTo>
                  <a:lnTo>
                    <a:pt x="0" y="7482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59170" y="3162045"/>
            <a:ext cx="802640" cy="761365"/>
            <a:chOff x="6059170" y="3162045"/>
            <a:chExt cx="802640" cy="761365"/>
          </a:xfrm>
        </p:grpSpPr>
        <p:sp>
          <p:nvSpPr>
            <p:cNvPr id="9" name="object 9"/>
            <p:cNvSpPr/>
            <p:nvPr/>
          </p:nvSpPr>
          <p:spPr>
            <a:xfrm>
              <a:off x="6065520" y="3168395"/>
              <a:ext cx="789940" cy="748665"/>
            </a:xfrm>
            <a:custGeom>
              <a:avLst/>
              <a:gdLst/>
              <a:ahLst/>
              <a:cxnLst/>
              <a:rect l="l" t="t" r="r" b="b"/>
              <a:pathLst>
                <a:path w="789940" h="748664">
                  <a:moveTo>
                    <a:pt x="789431" y="0"/>
                  </a:moveTo>
                  <a:lnTo>
                    <a:pt x="540003" y="236474"/>
                  </a:lnTo>
                  <a:lnTo>
                    <a:pt x="540003" y="498855"/>
                  </a:lnTo>
                  <a:lnTo>
                    <a:pt x="263143" y="498855"/>
                  </a:lnTo>
                  <a:lnTo>
                    <a:pt x="0" y="748283"/>
                  </a:lnTo>
                  <a:lnTo>
                    <a:pt x="789431" y="748283"/>
                  </a:lnTo>
                  <a:lnTo>
                    <a:pt x="789431" y="0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5520" y="3168395"/>
              <a:ext cx="789940" cy="748665"/>
            </a:xfrm>
            <a:custGeom>
              <a:avLst/>
              <a:gdLst/>
              <a:ahLst/>
              <a:cxnLst/>
              <a:rect l="l" t="t" r="r" b="b"/>
              <a:pathLst>
                <a:path w="789940" h="748664">
                  <a:moveTo>
                    <a:pt x="789431" y="748283"/>
                  </a:moveTo>
                  <a:lnTo>
                    <a:pt x="0" y="748283"/>
                  </a:lnTo>
                  <a:lnTo>
                    <a:pt x="263143" y="498855"/>
                  </a:lnTo>
                  <a:lnTo>
                    <a:pt x="540003" y="498855"/>
                  </a:lnTo>
                  <a:lnTo>
                    <a:pt x="540003" y="236474"/>
                  </a:lnTo>
                  <a:lnTo>
                    <a:pt x="789431" y="0"/>
                  </a:lnTo>
                  <a:lnTo>
                    <a:pt x="789431" y="74828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68676" y="2746705"/>
            <a:ext cx="32562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latin typeface="Calibri"/>
                <a:cs typeface="Calibri"/>
              </a:rPr>
              <a:t>THANK</a:t>
            </a:r>
            <a:r>
              <a:rPr sz="4800" b="1" spc="-55" dirty="0">
                <a:latin typeface="Calibri"/>
                <a:cs typeface="Calibri"/>
              </a:rPr>
              <a:t> </a:t>
            </a:r>
            <a:r>
              <a:rPr sz="4800" b="1" spc="-50" dirty="0">
                <a:latin typeface="Calibri"/>
                <a:cs typeface="Calibri"/>
              </a:rPr>
              <a:t>YOU!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442" y="80962"/>
            <a:ext cx="3104515" cy="488950"/>
            <a:chOff x="111442" y="80962"/>
            <a:chExt cx="3104515" cy="488950"/>
          </a:xfrm>
        </p:grpSpPr>
        <p:sp>
          <p:nvSpPr>
            <p:cNvPr id="3" name="object 3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2998724" y="0"/>
                  </a:moveTo>
                  <a:lnTo>
                    <a:pt x="76707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7"/>
                  </a:lnTo>
                  <a:lnTo>
                    <a:pt x="0" y="383539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7" y="460248"/>
                  </a:lnTo>
                  <a:lnTo>
                    <a:pt x="2998724" y="460248"/>
                  </a:lnTo>
                  <a:lnTo>
                    <a:pt x="3028604" y="454227"/>
                  </a:lnTo>
                  <a:lnTo>
                    <a:pt x="3052984" y="437800"/>
                  </a:lnTo>
                  <a:lnTo>
                    <a:pt x="3069411" y="413420"/>
                  </a:lnTo>
                  <a:lnTo>
                    <a:pt x="3075432" y="383539"/>
                  </a:lnTo>
                  <a:lnTo>
                    <a:pt x="3075432" y="76707"/>
                  </a:lnTo>
                  <a:lnTo>
                    <a:pt x="3069411" y="46827"/>
                  </a:lnTo>
                  <a:lnTo>
                    <a:pt x="3052984" y="22447"/>
                  </a:lnTo>
                  <a:lnTo>
                    <a:pt x="3028604" y="6020"/>
                  </a:lnTo>
                  <a:lnTo>
                    <a:pt x="2998724" y="0"/>
                  </a:lnTo>
                  <a:close/>
                </a:path>
              </a:pathLst>
            </a:custGeom>
            <a:solidFill>
              <a:srgbClr val="FFC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0" y="76707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7" y="0"/>
                  </a:lnTo>
                  <a:lnTo>
                    <a:pt x="2998724" y="0"/>
                  </a:lnTo>
                  <a:lnTo>
                    <a:pt x="3028604" y="6020"/>
                  </a:lnTo>
                  <a:lnTo>
                    <a:pt x="3052984" y="22447"/>
                  </a:lnTo>
                  <a:lnTo>
                    <a:pt x="3069411" y="46827"/>
                  </a:lnTo>
                  <a:lnTo>
                    <a:pt x="3075432" y="76707"/>
                  </a:lnTo>
                  <a:lnTo>
                    <a:pt x="3075432" y="383539"/>
                  </a:lnTo>
                  <a:lnTo>
                    <a:pt x="3069411" y="413420"/>
                  </a:lnTo>
                  <a:lnTo>
                    <a:pt x="3052984" y="437800"/>
                  </a:lnTo>
                  <a:lnTo>
                    <a:pt x="3028604" y="454227"/>
                  </a:lnTo>
                  <a:lnTo>
                    <a:pt x="2998724" y="460248"/>
                  </a:lnTo>
                  <a:lnTo>
                    <a:pt x="76707" y="460248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39"/>
                  </a:lnTo>
                  <a:lnTo>
                    <a:pt x="0" y="767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324" y="142494"/>
            <a:ext cx="2497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ADDRESSABLE</a:t>
            </a:r>
            <a:r>
              <a:rPr spc="-60" dirty="0"/>
              <a:t> </a:t>
            </a:r>
            <a:r>
              <a:rPr dirty="0"/>
              <a:t>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968" y="3311652"/>
            <a:ext cx="1219200" cy="4591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4"/>
              </a:lnSpc>
            </a:pPr>
            <a:r>
              <a:rPr sz="1600" spc="-40" dirty="0">
                <a:latin typeface="Calibri"/>
                <a:cs typeface="Calibri"/>
              </a:rPr>
              <a:t>Total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900"/>
              </a:lnSpc>
            </a:pPr>
            <a:r>
              <a:rPr sz="1600" spc="-10" dirty="0">
                <a:latin typeface="Calibri"/>
                <a:cs typeface="Calibri"/>
              </a:rPr>
              <a:t>Population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44167" y="1894332"/>
            <a:ext cx="720725" cy="3339465"/>
            <a:chOff x="1344167" y="1894332"/>
            <a:chExt cx="720725" cy="3339465"/>
          </a:xfrm>
        </p:grpSpPr>
        <p:sp>
          <p:nvSpPr>
            <p:cNvPr id="8" name="object 8"/>
            <p:cNvSpPr/>
            <p:nvPr/>
          </p:nvSpPr>
          <p:spPr>
            <a:xfrm>
              <a:off x="1344167" y="1932432"/>
              <a:ext cx="318770" cy="3263265"/>
            </a:xfrm>
            <a:custGeom>
              <a:avLst/>
              <a:gdLst/>
              <a:ahLst/>
              <a:cxnLst/>
              <a:rect l="l" t="t" r="r" b="b"/>
              <a:pathLst>
                <a:path w="318769" h="3263265">
                  <a:moveTo>
                    <a:pt x="0" y="1609343"/>
                  </a:moveTo>
                  <a:lnTo>
                    <a:pt x="318643" y="1609343"/>
                  </a:lnTo>
                </a:path>
                <a:path w="318769" h="3263265">
                  <a:moveTo>
                    <a:pt x="318515" y="0"/>
                  </a:moveTo>
                  <a:lnTo>
                    <a:pt x="318515" y="326275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2671" y="1894331"/>
              <a:ext cx="401955" cy="3339465"/>
            </a:xfrm>
            <a:custGeom>
              <a:avLst/>
              <a:gdLst/>
              <a:ahLst/>
              <a:cxnLst/>
              <a:rect l="l" t="t" r="r" b="b"/>
              <a:pathLst>
                <a:path w="401955" h="3339465">
                  <a:moveTo>
                    <a:pt x="401840" y="3300996"/>
                  </a:moveTo>
                  <a:lnTo>
                    <a:pt x="389140" y="3294634"/>
                  </a:lnTo>
                  <a:lnTo>
                    <a:pt x="325640" y="3262884"/>
                  </a:lnTo>
                  <a:lnTo>
                    <a:pt x="325640" y="3294634"/>
                  </a:lnTo>
                  <a:lnTo>
                    <a:pt x="0" y="3294634"/>
                  </a:lnTo>
                  <a:lnTo>
                    <a:pt x="0" y="3307346"/>
                  </a:lnTo>
                  <a:lnTo>
                    <a:pt x="325640" y="3307346"/>
                  </a:lnTo>
                  <a:lnTo>
                    <a:pt x="325640" y="3339084"/>
                  </a:lnTo>
                  <a:lnTo>
                    <a:pt x="389140" y="3307346"/>
                  </a:lnTo>
                  <a:lnTo>
                    <a:pt x="401840" y="3300996"/>
                  </a:lnTo>
                  <a:close/>
                </a:path>
                <a:path w="401955" h="3339465">
                  <a:moveTo>
                    <a:pt x="401840" y="38100"/>
                  </a:moveTo>
                  <a:lnTo>
                    <a:pt x="389140" y="31750"/>
                  </a:lnTo>
                  <a:lnTo>
                    <a:pt x="325640" y="0"/>
                  </a:lnTo>
                  <a:lnTo>
                    <a:pt x="32564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5640" y="44450"/>
                  </a:lnTo>
                  <a:lnTo>
                    <a:pt x="325640" y="76200"/>
                  </a:lnTo>
                  <a:lnTo>
                    <a:pt x="389140" y="44450"/>
                  </a:lnTo>
                  <a:lnTo>
                    <a:pt x="40184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65020" y="1714500"/>
            <a:ext cx="1135380" cy="436245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1620"/>
              </a:lnSpc>
            </a:pPr>
            <a:r>
              <a:rPr sz="1600" spc="-5" dirty="0">
                <a:latin typeface="Calibri"/>
                <a:cs typeface="Calibri"/>
              </a:rPr>
              <a:t>Urban</a:t>
            </a:r>
            <a:endParaRPr sz="1600">
              <a:latin typeface="Calibri"/>
              <a:cs typeface="Calibri"/>
            </a:endParaRPr>
          </a:p>
          <a:p>
            <a:pPr marL="332105">
              <a:lnSpc>
                <a:spcPts val="1810"/>
              </a:lnSpc>
            </a:pPr>
            <a:r>
              <a:rPr sz="1600" spc="-10" dirty="0">
                <a:latin typeface="Calibri"/>
                <a:cs typeface="Calibri"/>
              </a:rPr>
              <a:t>(40%)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5020" y="4977384"/>
            <a:ext cx="1135380" cy="4362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665"/>
              </a:spcBef>
            </a:pPr>
            <a:r>
              <a:rPr sz="1600" spc="-10" dirty="0">
                <a:latin typeface="Calibri"/>
                <a:cs typeface="Calibri"/>
              </a:rPr>
              <a:t>Rural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(60%)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00400" y="682751"/>
            <a:ext cx="1177925" cy="5590540"/>
            <a:chOff x="3200400" y="682751"/>
            <a:chExt cx="1177925" cy="5590540"/>
          </a:xfrm>
        </p:grpSpPr>
        <p:sp>
          <p:nvSpPr>
            <p:cNvPr id="13" name="object 13"/>
            <p:cNvSpPr/>
            <p:nvPr/>
          </p:nvSpPr>
          <p:spPr>
            <a:xfrm>
              <a:off x="3200400" y="720851"/>
              <a:ext cx="775970" cy="5514340"/>
            </a:xfrm>
            <a:custGeom>
              <a:avLst/>
              <a:gdLst/>
              <a:ahLst/>
              <a:cxnLst/>
              <a:rect l="l" t="t" r="r" b="b"/>
              <a:pathLst>
                <a:path w="775970" h="5514340">
                  <a:moveTo>
                    <a:pt x="775715" y="0"/>
                  </a:moveTo>
                  <a:lnTo>
                    <a:pt x="775715" y="5514111"/>
                  </a:lnTo>
                </a:path>
                <a:path w="775970" h="5514340">
                  <a:moveTo>
                    <a:pt x="0" y="1205484"/>
                  </a:moveTo>
                  <a:lnTo>
                    <a:pt x="775842" y="120548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76116" y="682751"/>
              <a:ext cx="401955" cy="5590540"/>
            </a:xfrm>
            <a:custGeom>
              <a:avLst/>
              <a:gdLst/>
              <a:ahLst/>
              <a:cxnLst/>
              <a:rect l="l" t="t" r="r" b="b"/>
              <a:pathLst>
                <a:path w="401954" h="5590540">
                  <a:moveTo>
                    <a:pt x="401828" y="5551932"/>
                  </a:moveTo>
                  <a:lnTo>
                    <a:pt x="389128" y="5545582"/>
                  </a:lnTo>
                  <a:lnTo>
                    <a:pt x="325628" y="5513832"/>
                  </a:lnTo>
                  <a:lnTo>
                    <a:pt x="325628" y="5545582"/>
                  </a:lnTo>
                  <a:lnTo>
                    <a:pt x="0" y="5545582"/>
                  </a:lnTo>
                  <a:lnTo>
                    <a:pt x="0" y="5558282"/>
                  </a:lnTo>
                  <a:lnTo>
                    <a:pt x="325628" y="5558282"/>
                  </a:lnTo>
                  <a:lnTo>
                    <a:pt x="325628" y="5590032"/>
                  </a:lnTo>
                  <a:lnTo>
                    <a:pt x="389128" y="5558282"/>
                  </a:lnTo>
                  <a:lnTo>
                    <a:pt x="401828" y="5551932"/>
                  </a:lnTo>
                  <a:close/>
                </a:path>
                <a:path w="401954" h="5590540">
                  <a:moveTo>
                    <a:pt x="401828" y="2732532"/>
                  </a:moveTo>
                  <a:lnTo>
                    <a:pt x="389128" y="2726182"/>
                  </a:lnTo>
                  <a:lnTo>
                    <a:pt x="325628" y="2694432"/>
                  </a:lnTo>
                  <a:lnTo>
                    <a:pt x="325628" y="2726182"/>
                  </a:lnTo>
                  <a:lnTo>
                    <a:pt x="0" y="2726182"/>
                  </a:lnTo>
                  <a:lnTo>
                    <a:pt x="0" y="2738882"/>
                  </a:lnTo>
                  <a:lnTo>
                    <a:pt x="325628" y="2738882"/>
                  </a:lnTo>
                  <a:lnTo>
                    <a:pt x="325628" y="2770632"/>
                  </a:lnTo>
                  <a:lnTo>
                    <a:pt x="389128" y="2738882"/>
                  </a:lnTo>
                  <a:lnTo>
                    <a:pt x="401828" y="2732532"/>
                  </a:lnTo>
                  <a:close/>
                </a:path>
                <a:path w="401954" h="5590540">
                  <a:moveTo>
                    <a:pt x="401828" y="38100"/>
                  </a:moveTo>
                  <a:lnTo>
                    <a:pt x="389128" y="31750"/>
                  </a:lnTo>
                  <a:lnTo>
                    <a:pt x="325628" y="0"/>
                  </a:lnTo>
                  <a:lnTo>
                    <a:pt x="32562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5628" y="44450"/>
                  </a:lnTo>
                  <a:lnTo>
                    <a:pt x="325628" y="76200"/>
                  </a:lnTo>
                  <a:lnTo>
                    <a:pt x="389128" y="44450"/>
                  </a:lnTo>
                  <a:lnTo>
                    <a:pt x="40182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78452" y="502919"/>
            <a:ext cx="1135380" cy="4343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ts val="1614"/>
              </a:lnSpc>
            </a:pPr>
            <a:r>
              <a:rPr sz="1600" spc="-5" dirty="0">
                <a:latin typeface="Calibri"/>
                <a:cs typeface="Calibri"/>
              </a:rPr>
              <a:t>0-18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Yrs</a:t>
            </a:r>
            <a:endParaRPr sz="1600">
              <a:latin typeface="Calibri"/>
              <a:cs typeface="Calibri"/>
            </a:endParaRPr>
          </a:p>
          <a:p>
            <a:pPr marL="332740">
              <a:lnSpc>
                <a:spcPts val="1805"/>
              </a:lnSpc>
            </a:pPr>
            <a:r>
              <a:rPr sz="1600" spc="-10" dirty="0">
                <a:latin typeface="Calibri"/>
                <a:cs typeface="Calibri"/>
              </a:rPr>
              <a:t>(30%)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8452" y="3197351"/>
            <a:ext cx="1135380" cy="436245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620"/>
              </a:lnSpc>
            </a:pPr>
            <a:r>
              <a:rPr sz="1600" spc="-5" dirty="0">
                <a:latin typeface="Calibri"/>
                <a:cs typeface="Calibri"/>
              </a:rPr>
              <a:t>18-40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Yrs</a:t>
            </a:r>
            <a:endParaRPr sz="1600">
              <a:latin typeface="Calibri"/>
              <a:cs typeface="Calibri"/>
            </a:endParaRPr>
          </a:p>
          <a:p>
            <a:pPr marL="1905" algn="ctr">
              <a:lnSpc>
                <a:spcPts val="1810"/>
              </a:lnSpc>
            </a:pPr>
            <a:r>
              <a:rPr sz="1600" spc="-10" dirty="0">
                <a:latin typeface="Calibri"/>
                <a:cs typeface="Calibri"/>
              </a:rPr>
              <a:t>(40%)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8452" y="6016752"/>
            <a:ext cx="1135380" cy="436245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625"/>
              </a:lnSpc>
            </a:pPr>
            <a:r>
              <a:rPr sz="1600" spc="-5" dirty="0">
                <a:latin typeface="Calibri"/>
                <a:cs typeface="Calibri"/>
              </a:rPr>
              <a:t>40-70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Yrs</a:t>
            </a:r>
            <a:endParaRPr sz="1600">
              <a:latin typeface="Calibri"/>
              <a:cs typeface="Calibri"/>
            </a:endParaRPr>
          </a:p>
          <a:p>
            <a:pPr marL="1905" algn="ctr">
              <a:lnSpc>
                <a:spcPts val="1805"/>
              </a:lnSpc>
            </a:pPr>
            <a:r>
              <a:rPr sz="1600" spc="-10" dirty="0">
                <a:latin typeface="Calibri"/>
                <a:cs typeface="Calibri"/>
              </a:rPr>
              <a:t>(30%)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7067" y="620268"/>
            <a:ext cx="1014730" cy="2833370"/>
            <a:chOff x="5497067" y="620268"/>
            <a:chExt cx="1014730" cy="2833370"/>
          </a:xfrm>
        </p:grpSpPr>
        <p:sp>
          <p:nvSpPr>
            <p:cNvPr id="19" name="object 19"/>
            <p:cNvSpPr/>
            <p:nvPr/>
          </p:nvSpPr>
          <p:spPr>
            <a:xfrm>
              <a:off x="6095999" y="658368"/>
              <a:ext cx="13970" cy="2757170"/>
            </a:xfrm>
            <a:custGeom>
              <a:avLst/>
              <a:gdLst/>
              <a:ahLst/>
              <a:cxnLst/>
              <a:rect l="l" t="t" r="r" b="b"/>
              <a:pathLst>
                <a:path w="13970" h="2757170">
                  <a:moveTo>
                    <a:pt x="13842" y="0"/>
                  </a:moveTo>
                  <a:lnTo>
                    <a:pt x="0" y="27570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09716" y="620267"/>
              <a:ext cx="401955" cy="2833370"/>
            </a:xfrm>
            <a:custGeom>
              <a:avLst/>
              <a:gdLst/>
              <a:ahLst/>
              <a:cxnLst/>
              <a:rect l="l" t="t" r="r" b="b"/>
              <a:pathLst>
                <a:path w="401954" h="2833370">
                  <a:moveTo>
                    <a:pt x="378206" y="2795016"/>
                  </a:moveTo>
                  <a:lnTo>
                    <a:pt x="365506" y="2788666"/>
                  </a:lnTo>
                  <a:lnTo>
                    <a:pt x="302006" y="2756916"/>
                  </a:lnTo>
                  <a:lnTo>
                    <a:pt x="302006" y="2788666"/>
                  </a:lnTo>
                  <a:lnTo>
                    <a:pt x="7620" y="2788666"/>
                  </a:lnTo>
                  <a:lnTo>
                    <a:pt x="7620" y="2801366"/>
                  </a:lnTo>
                  <a:lnTo>
                    <a:pt x="302006" y="2801366"/>
                  </a:lnTo>
                  <a:lnTo>
                    <a:pt x="302006" y="2833116"/>
                  </a:lnTo>
                  <a:lnTo>
                    <a:pt x="365506" y="2801366"/>
                  </a:lnTo>
                  <a:lnTo>
                    <a:pt x="378206" y="2795016"/>
                  </a:lnTo>
                  <a:close/>
                </a:path>
                <a:path w="401954" h="2833370">
                  <a:moveTo>
                    <a:pt x="401828" y="38100"/>
                  </a:moveTo>
                  <a:lnTo>
                    <a:pt x="389128" y="31750"/>
                  </a:lnTo>
                  <a:lnTo>
                    <a:pt x="325628" y="0"/>
                  </a:lnTo>
                  <a:lnTo>
                    <a:pt x="32562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5628" y="44450"/>
                  </a:lnTo>
                  <a:lnTo>
                    <a:pt x="325628" y="76200"/>
                  </a:lnTo>
                  <a:lnTo>
                    <a:pt x="389128" y="44450"/>
                  </a:lnTo>
                  <a:lnTo>
                    <a:pt x="40182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97067" y="3415284"/>
              <a:ext cx="775970" cy="0"/>
            </a:xfrm>
            <a:custGeom>
              <a:avLst/>
              <a:gdLst/>
              <a:ahLst/>
              <a:cxnLst/>
              <a:rect l="l" t="t" r="r" b="b"/>
              <a:pathLst>
                <a:path w="775970">
                  <a:moveTo>
                    <a:pt x="0" y="0"/>
                  </a:moveTo>
                  <a:lnTo>
                    <a:pt x="77584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527547" y="4187952"/>
            <a:ext cx="977900" cy="2284730"/>
            <a:chOff x="5527547" y="4187952"/>
            <a:chExt cx="977900" cy="2284730"/>
          </a:xfrm>
        </p:grpSpPr>
        <p:sp>
          <p:nvSpPr>
            <p:cNvPr id="23" name="object 23"/>
            <p:cNvSpPr/>
            <p:nvPr/>
          </p:nvSpPr>
          <p:spPr>
            <a:xfrm>
              <a:off x="6095999" y="4226052"/>
              <a:ext cx="0" cy="2226945"/>
            </a:xfrm>
            <a:custGeom>
              <a:avLst/>
              <a:gdLst/>
              <a:ahLst/>
              <a:cxnLst/>
              <a:rect l="l" t="t" r="r" b="b"/>
              <a:pathLst>
                <a:path h="2226945">
                  <a:moveTo>
                    <a:pt x="0" y="0"/>
                  </a:moveTo>
                  <a:lnTo>
                    <a:pt x="0" y="222646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4187951"/>
              <a:ext cx="409575" cy="2284730"/>
            </a:xfrm>
            <a:custGeom>
              <a:avLst/>
              <a:gdLst/>
              <a:ahLst/>
              <a:cxnLst/>
              <a:rect l="l" t="t" r="r" b="b"/>
              <a:pathLst>
                <a:path w="409575" h="2284729">
                  <a:moveTo>
                    <a:pt x="401828" y="38100"/>
                  </a:moveTo>
                  <a:lnTo>
                    <a:pt x="389128" y="31750"/>
                  </a:lnTo>
                  <a:lnTo>
                    <a:pt x="325628" y="0"/>
                  </a:lnTo>
                  <a:lnTo>
                    <a:pt x="32562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25628" y="44450"/>
                  </a:lnTo>
                  <a:lnTo>
                    <a:pt x="325628" y="76200"/>
                  </a:lnTo>
                  <a:lnTo>
                    <a:pt x="389128" y="44450"/>
                  </a:lnTo>
                  <a:lnTo>
                    <a:pt x="401828" y="38100"/>
                  </a:lnTo>
                  <a:close/>
                </a:path>
                <a:path w="409575" h="2284729">
                  <a:moveTo>
                    <a:pt x="409448" y="2246376"/>
                  </a:moveTo>
                  <a:lnTo>
                    <a:pt x="396748" y="2240026"/>
                  </a:lnTo>
                  <a:lnTo>
                    <a:pt x="333248" y="2208276"/>
                  </a:lnTo>
                  <a:lnTo>
                    <a:pt x="333248" y="2240026"/>
                  </a:lnTo>
                  <a:lnTo>
                    <a:pt x="7620" y="2240026"/>
                  </a:lnTo>
                  <a:lnTo>
                    <a:pt x="7620" y="2252726"/>
                  </a:lnTo>
                  <a:lnTo>
                    <a:pt x="333248" y="2252726"/>
                  </a:lnTo>
                  <a:lnTo>
                    <a:pt x="333248" y="2284476"/>
                  </a:lnTo>
                  <a:lnTo>
                    <a:pt x="396748" y="2252726"/>
                  </a:lnTo>
                  <a:lnTo>
                    <a:pt x="409448" y="2246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27547" y="6234684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10">
                  <a:moveTo>
                    <a:pt x="0" y="0"/>
                  </a:moveTo>
                  <a:lnTo>
                    <a:pt x="57492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56247" y="413004"/>
            <a:ext cx="1137285" cy="434340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01600" marR="92710" indent="23876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Calibri"/>
                <a:cs typeface="Calibri"/>
              </a:rPr>
              <a:t>College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ude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(20%)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87667" y="3197351"/>
            <a:ext cx="1135380" cy="436245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3345" marR="83820" indent="170180">
              <a:lnSpc>
                <a:spcPts val="168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Working </a:t>
            </a:r>
            <a:r>
              <a:rPr sz="1400" spc="-5" dirty="0">
                <a:latin typeface="Calibri"/>
                <a:cs typeface="Calibri"/>
              </a:rPr>
              <a:t> People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(80%)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87667" y="4008120"/>
            <a:ext cx="1135380" cy="434340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3345" marR="83820" indent="170180">
              <a:lnSpc>
                <a:spcPts val="168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Working </a:t>
            </a:r>
            <a:r>
              <a:rPr sz="1400" spc="-5" dirty="0">
                <a:latin typeface="Calibri"/>
                <a:cs typeface="Calibri"/>
              </a:rPr>
              <a:t> People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(40%)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12052" y="6216396"/>
            <a:ext cx="1135380" cy="436245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0510">
              <a:lnSpc>
                <a:spcPts val="1625"/>
              </a:lnSpc>
            </a:pPr>
            <a:r>
              <a:rPr sz="1600" spc="-15" dirty="0">
                <a:latin typeface="Calibri"/>
                <a:cs typeface="Calibri"/>
              </a:rPr>
              <a:t>Retired</a:t>
            </a:r>
            <a:endParaRPr sz="1600">
              <a:latin typeface="Calibri"/>
              <a:cs typeface="Calibri"/>
            </a:endParaRPr>
          </a:p>
          <a:p>
            <a:pPr marL="332740">
              <a:lnSpc>
                <a:spcPts val="1805"/>
              </a:lnSpc>
            </a:pPr>
            <a:r>
              <a:rPr sz="1600" spc="-10" dirty="0">
                <a:latin typeface="Calibri"/>
                <a:cs typeface="Calibri"/>
              </a:rPr>
              <a:t>(60%)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38616" y="413004"/>
            <a:ext cx="2310765" cy="434340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780"/>
              </a:spcBef>
            </a:pPr>
            <a:r>
              <a:rPr sz="1400" spc="-15" dirty="0">
                <a:latin typeface="Calibri"/>
                <a:cs typeface="Calibri"/>
              </a:rPr>
              <a:t>Prefer </a:t>
            </a:r>
            <a:r>
              <a:rPr sz="1400" spc="-10" dirty="0">
                <a:latin typeface="Calibri"/>
                <a:cs typeface="Calibri"/>
              </a:rPr>
              <a:t>Adventure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Trips</a:t>
            </a:r>
            <a:r>
              <a:rPr sz="1400" spc="-5" dirty="0">
                <a:latin typeface="Calibri"/>
                <a:cs typeface="Calibri"/>
              </a:rPr>
              <a:t> (65%)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38616" y="1341119"/>
            <a:ext cx="2310765" cy="4343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620"/>
              </a:lnSpc>
            </a:pPr>
            <a:r>
              <a:rPr sz="1400" spc="-15" dirty="0">
                <a:latin typeface="Calibri"/>
                <a:cs typeface="Calibri"/>
              </a:rPr>
              <a:t>Prefer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Non-Adventure</a:t>
            </a:r>
            <a:r>
              <a:rPr sz="1400" spc="-20" dirty="0">
                <a:latin typeface="Calibri"/>
                <a:cs typeface="Calibri"/>
              </a:rPr>
              <a:t> Trips</a:t>
            </a:r>
            <a:endParaRPr sz="14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(35%)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38616" y="2269235"/>
            <a:ext cx="2310765" cy="434340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780"/>
              </a:spcBef>
            </a:pPr>
            <a:r>
              <a:rPr sz="1400" spc="-15" dirty="0">
                <a:latin typeface="Calibri"/>
                <a:cs typeface="Calibri"/>
              </a:rPr>
              <a:t>Prefer </a:t>
            </a:r>
            <a:r>
              <a:rPr sz="1400" spc="-10" dirty="0">
                <a:latin typeface="Calibri"/>
                <a:cs typeface="Calibri"/>
              </a:rPr>
              <a:t>Adventure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Trips</a:t>
            </a:r>
            <a:r>
              <a:rPr sz="1400" spc="-5" dirty="0">
                <a:latin typeface="Calibri"/>
                <a:cs typeface="Calibri"/>
              </a:rPr>
              <a:t> (40%)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38616" y="3192779"/>
            <a:ext cx="2310765" cy="4362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48690" marR="158115" indent="-780415">
              <a:lnSpc>
                <a:spcPts val="1680"/>
              </a:lnSpc>
              <a:spcBef>
                <a:spcPts val="5"/>
              </a:spcBef>
            </a:pPr>
            <a:r>
              <a:rPr sz="1400" spc="-15" dirty="0">
                <a:latin typeface="Calibri"/>
                <a:cs typeface="Calibri"/>
              </a:rPr>
              <a:t>Prefer </a:t>
            </a:r>
            <a:r>
              <a:rPr sz="1400" spc="-5" dirty="0">
                <a:latin typeface="Calibri"/>
                <a:cs typeface="Calibri"/>
              </a:rPr>
              <a:t>Non-Adventure </a:t>
            </a:r>
            <a:r>
              <a:rPr sz="1400" spc="-20" dirty="0">
                <a:latin typeface="Calibri"/>
                <a:cs typeface="Calibri"/>
              </a:rPr>
              <a:t>Trips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(60%)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38616" y="6216396"/>
            <a:ext cx="2310765" cy="4362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48690" marR="158115" indent="-780415">
              <a:lnSpc>
                <a:spcPts val="1680"/>
              </a:lnSpc>
              <a:spcBef>
                <a:spcPts val="10"/>
              </a:spcBef>
            </a:pPr>
            <a:r>
              <a:rPr sz="1400" spc="-15" dirty="0">
                <a:latin typeface="Calibri"/>
                <a:cs typeface="Calibri"/>
              </a:rPr>
              <a:t>Prefer </a:t>
            </a:r>
            <a:r>
              <a:rPr sz="1400" spc="-5" dirty="0">
                <a:latin typeface="Calibri"/>
                <a:cs typeface="Calibri"/>
              </a:rPr>
              <a:t>Non-Adventure </a:t>
            </a:r>
            <a:r>
              <a:rPr sz="1400" spc="-20" dirty="0">
                <a:latin typeface="Calibri"/>
                <a:cs typeface="Calibri"/>
              </a:rPr>
              <a:t>Trips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(90%)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38616" y="4760976"/>
            <a:ext cx="2310765" cy="4343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48690" marR="158115" indent="-780415">
              <a:lnSpc>
                <a:spcPts val="1680"/>
              </a:lnSpc>
              <a:spcBef>
                <a:spcPts val="5"/>
              </a:spcBef>
            </a:pPr>
            <a:r>
              <a:rPr sz="1400" spc="-15" dirty="0">
                <a:latin typeface="Calibri"/>
                <a:cs typeface="Calibri"/>
              </a:rPr>
              <a:t>Prefer </a:t>
            </a:r>
            <a:r>
              <a:rPr sz="1400" spc="-5" dirty="0">
                <a:latin typeface="Calibri"/>
                <a:cs typeface="Calibri"/>
              </a:rPr>
              <a:t>Non-Adventure </a:t>
            </a:r>
            <a:r>
              <a:rPr sz="1400" spc="-20" dirty="0">
                <a:latin typeface="Calibri"/>
                <a:cs typeface="Calibri"/>
              </a:rPr>
              <a:t>Trips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(80%)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38616" y="4008120"/>
            <a:ext cx="2310765" cy="434340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790"/>
              </a:spcBef>
            </a:pPr>
            <a:r>
              <a:rPr sz="1400" spc="-15" dirty="0">
                <a:latin typeface="Calibri"/>
                <a:cs typeface="Calibri"/>
              </a:rPr>
              <a:t>Prefer </a:t>
            </a:r>
            <a:r>
              <a:rPr sz="1400" spc="-10" dirty="0">
                <a:latin typeface="Calibri"/>
                <a:cs typeface="Calibri"/>
              </a:rPr>
              <a:t>Adventure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Trips</a:t>
            </a:r>
            <a:r>
              <a:rPr sz="1400" spc="-5" dirty="0">
                <a:latin typeface="Calibri"/>
                <a:cs typeface="Calibri"/>
              </a:rPr>
              <a:t> (20%)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38616" y="5513832"/>
            <a:ext cx="2310765" cy="434340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785"/>
              </a:spcBef>
            </a:pPr>
            <a:r>
              <a:rPr sz="1400" spc="-15" dirty="0">
                <a:latin typeface="Calibri"/>
                <a:cs typeface="Calibri"/>
              </a:rPr>
              <a:t>Prefer </a:t>
            </a:r>
            <a:r>
              <a:rPr sz="1400" spc="-10" dirty="0">
                <a:latin typeface="Calibri"/>
                <a:cs typeface="Calibri"/>
              </a:rPr>
              <a:t>Adventure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Trips</a:t>
            </a:r>
            <a:r>
              <a:rPr sz="1400" spc="-5" dirty="0">
                <a:latin typeface="Calibri"/>
                <a:cs typeface="Calibri"/>
              </a:rPr>
              <a:t> (10%)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693152" y="592836"/>
            <a:ext cx="1059815" cy="1013460"/>
            <a:chOff x="7693152" y="592836"/>
            <a:chExt cx="1059815" cy="1013460"/>
          </a:xfrm>
        </p:grpSpPr>
        <p:sp>
          <p:nvSpPr>
            <p:cNvPr id="39" name="object 39"/>
            <p:cNvSpPr/>
            <p:nvPr/>
          </p:nvSpPr>
          <p:spPr>
            <a:xfrm>
              <a:off x="7693152" y="592836"/>
              <a:ext cx="1046480" cy="76200"/>
            </a:xfrm>
            <a:custGeom>
              <a:avLst/>
              <a:gdLst/>
              <a:ahLst/>
              <a:cxnLst/>
              <a:rect l="l" t="t" r="r" b="b"/>
              <a:pathLst>
                <a:path w="1046479" h="76200">
                  <a:moveTo>
                    <a:pt x="969772" y="0"/>
                  </a:moveTo>
                  <a:lnTo>
                    <a:pt x="969772" y="76200"/>
                  </a:lnTo>
                  <a:lnTo>
                    <a:pt x="1033272" y="44450"/>
                  </a:lnTo>
                  <a:lnTo>
                    <a:pt x="982472" y="44450"/>
                  </a:lnTo>
                  <a:lnTo>
                    <a:pt x="982472" y="31750"/>
                  </a:lnTo>
                  <a:lnTo>
                    <a:pt x="1033272" y="31750"/>
                  </a:lnTo>
                  <a:lnTo>
                    <a:pt x="969772" y="0"/>
                  </a:lnTo>
                  <a:close/>
                </a:path>
                <a:path w="1046479" h="76200">
                  <a:moveTo>
                    <a:pt x="96977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69772" y="44450"/>
                  </a:lnTo>
                  <a:lnTo>
                    <a:pt x="969772" y="31750"/>
                  </a:lnTo>
                  <a:close/>
                </a:path>
                <a:path w="1046479" h="76200">
                  <a:moveTo>
                    <a:pt x="1033272" y="31750"/>
                  </a:moveTo>
                  <a:lnTo>
                    <a:pt x="982472" y="31750"/>
                  </a:lnTo>
                  <a:lnTo>
                    <a:pt x="982472" y="44450"/>
                  </a:lnTo>
                  <a:lnTo>
                    <a:pt x="1033272" y="44450"/>
                  </a:lnTo>
                  <a:lnTo>
                    <a:pt x="1045972" y="38100"/>
                  </a:lnTo>
                  <a:lnTo>
                    <a:pt x="103327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88452" y="630936"/>
              <a:ext cx="0" cy="928369"/>
            </a:xfrm>
            <a:custGeom>
              <a:avLst/>
              <a:gdLst/>
              <a:ahLst/>
              <a:cxnLst/>
              <a:rect l="l" t="t" r="r" b="b"/>
              <a:pathLst>
                <a:path h="928369">
                  <a:moveTo>
                    <a:pt x="0" y="0"/>
                  </a:moveTo>
                  <a:lnTo>
                    <a:pt x="0" y="92786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82356" y="1530096"/>
              <a:ext cx="570230" cy="76200"/>
            </a:xfrm>
            <a:custGeom>
              <a:avLst/>
              <a:gdLst/>
              <a:ahLst/>
              <a:cxnLst/>
              <a:rect l="l" t="t" r="r" b="b"/>
              <a:pathLst>
                <a:path w="570229" h="76200">
                  <a:moveTo>
                    <a:pt x="493902" y="0"/>
                  </a:moveTo>
                  <a:lnTo>
                    <a:pt x="493902" y="76200"/>
                  </a:lnTo>
                  <a:lnTo>
                    <a:pt x="557402" y="44450"/>
                  </a:lnTo>
                  <a:lnTo>
                    <a:pt x="506602" y="44450"/>
                  </a:lnTo>
                  <a:lnTo>
                    <a:pt x="506602" y="31750"/>
                  </a:lnTo>
                  <a:lnTo>
                    <a:pt x="557402" y="31750"/>
                  </a:lnTo>
                  <a:lnTo>
                    <a:pt x="493902" y="0"/>
                  </a:lnTo>
                  <a:close/>
                </a:path>
                <a:path w="570229" h="76200">
                  <a:moveTo>
                    <a:pt x="49390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93902" y="44450"/>
                  </a:lnTo>
                  <a:lnTo>
                    <a:pt x="493902" y="31750"/>
                  </a:lnTo>
                  <a:close/>
                </a:path>
                <a:path w="570229" h="76200">
                  <a:moveTo>
                    <a:pt x="557402" y="31750"/>
                  </a:moveTo>
                  <a:lnTo>
                    <a:pt x="506602" y="31750"/>
                  </a:lnTo>
                  <a:lnTo>
                    <a:pt x="506602" y="44450"/>
                  </a:lnTo>
                  <a:lnTo>
                    <a:pt x="557402" y="44450"/>
                  </a:lnTo>
                  <a:lnTo>
                    <a:pt x="570102" y="38100"/>
                  </a:lnTo>
                  <a:lnTo>
                    <a:pt x="55740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623047" y="2465832"/>
            <a:ext cx="1115695" cy="983615"/>
            <a:chOff x="7623047" y="2465832"/>
            <a:chExt cx="1115695" cy="983615"/>
          </a:xfrm>
        </p:grpSpPr>
        <p:sp>
          <p:nvSpPr>
            <p:cNvPr id="43" name="object 43"/>
            <p:cNvSpPr/>
            <p:nvPr/>
          </p:nvSpPr>
          <p:spPr>
            <a:xfrm>
              <a:off x="7623048" y="2465831"/>
              <a:ext cx="1115695" cy="983615"/>
            </a:xfrm>
            <a:custGeom>
              <a:avLst/>
              <a:gdLst/>
              <a:ahLst/>
              <a:cxnLst/>
              <a:rect l="l" t="t" r="r" b="b"/>
              <a:pathLst>
                <a:path w="1115695" h="983614">
                  <a:moveTo>
                    <a:pt x="1115187" y="944880"/>
                  </a:moveTo>
                  <a:lnTo>
                    <a:pt x="1102880" y="938784"/>
                  </a:lnTo>
                  <a:lnTo>
                    <a:pt x="1038860" y="907034"/>
                  </a:lnTo>
                  <a:lnTo>
                    <a:pt x="1038961" y="938834"/>
                  </a:lnTo>
                  <a:lnTo>
                    <a:pt x="0" y="942848"/>
                  </a:lnTo>
                  <a:lnTo>
                    <a:pt x="0" y="955548"/>
                  </a:lnTo>
                  <a:lnTo>
                    <a:pt x="1038999" y="951534"/>
                  </a:lnTo>
                  <a:lnTo>
                    <a:pt x="1039114" y="983234"/>
                  </a:lnTo>
                  <a:lnTo>
                    <a:pt x="1115187" y="944880"/>
                  </a:lnTo>
                  <a:close/>
                </a:path>
                <a:path w="1115695" h="983614">
                  <a:moveTo>
                    <a:pt x="1115695" y="38100"/>
                  </a:moveTo>
                  <a:lnTo>
                    <a:pt x="1102995" y="31750"/>
                  </a:lnTo>
                  <a:lnTo>
                    <a:pt x="1039495" y="0"/>
                  </a:lnTo>
                  <a:lnTo>
                    <a:pt x="1039495" y="31750"/>
                  </a:lnTo>
                  <a:lnTo>
                    <a:pt x="545592" y="31750"/>
                  </a:lnTo>
                  <a:lnTo>
                    <a:pt x="545592" y="44450"/>
                  </a:lnTo>
                  <a:lnTo>
                    <a:pt x="1039495" y="44450"/>
                  </a:lnTo>
                  <a:lnTo>
                    <a:pt x="1039495" y="76200"/>
                  </a:lnTo>
                  <a:lnTo>
                    <a:pt x="1102995" y="44450"/>
                  </a:lnTo>
                  <a:lnTo>
                    <a:pt x="111569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68639" y="2503932"/>
              <a:ext cx="0" cy="897255"/>
            </a:xfrm>
            <a:custGeom>
              <a:avLst/>
              <a:gdLst/>
              <a:ahLst/>
              <a:cxnLst/>
              <a:rect l="l" t="t" r="r" b="b"/>
              <a:pathLst>
                <a:path h="897254">
                  <a:moveTo>
                    <a:pt x="0" y="0"/>
                  </a:moveTo>
                  <a:lnTo>
                    <a:pt x="0" y="89700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622920" y="4203319"/>
            <a:ext cx="1116330" cy="829310"/>
            <a:chOff x="7622920" y="4203319"/>
            <a:chExt cx="1116330" cy="829310"/>
          </a:xfrm>
        </p:grpSpPr>
        <p:sp>
          <p:nvSpPr>
            <p:cNvPr id="46" name="object 46"/>
            <p:cNvSpPr/>
            <p:nvPr/>
          </p:nvSpPr>
          <p:spPr>
            <a:xfrm>
              <a:off x="7622921" y="4203318"/>
              <a:ext cx="1116330" cy="829310"/>
            </a:xfrm>
            <a:custGeom>
              <a:avLst/>
              <a:gdLst/>
              <a:ahLst/>
              <a:cxnLst/>
              <a:rect l="l" t="t" r="r" b="b"/>
              <a:pathLst>
                <a:path w="1116329" h="829310">
                  <a:moveTo>
                    <a:pt x="1104239" y="44577"/>
                  </a:moveTo>
                  <a:lnTo>
                    <a:pt x="1051814" y="44577"/>
                  </a:lnTo>
                  <a:lnTo>
                    <a:pt x="1039075" y="44577"/>
                  </a:lnTo>
                  <a:lnTo>
                    <a:pt x="1038606" y="76200"/>
                  </a:lnTo>
                  <a:lnTo>
                    <a:pt x="1104239" y="44577"/>
                  </a:lnTo>
                  <a:close/>
                </a:path>
                <a:path w="1116329" h="829310">
                  <a:moveTo>
                    <a:pt x="1115314" y="39243"/>
                  </a:moveTo>
                  <a:lnTo>
                    <a:pt x="1039749" y="0"/>
                  </a:lnTo>
                  <a:lnTo>
                    <a:pt x="1039266" y="31699"/>
                  </a:lnTo>
                  <a:lnTo>
                    <a:pt x="254" y="16383"/>
                  </a:lnTo>
                  <a:lnTo>
                    <a:pt x="0" y="29083"/>
                  </a:lnTo>
                  <a:lnTo>
                    <a:pt x="1039075" y="44399"/>
                  </a:lnTo>
                  <a:lnTo>
                    <a:pt x="1051814" y="44399"/>
                  </a:lnTo>
                  <a:lnTo>
                    <a:pt x="1104620" y="44399"/>
                  </a:lnTo>
                  <a:lnTo>
                    <a:pt x="1115314" y="39243"/>
                  </a:lnTo>
                  <a:close/>
                </a:path>
                <a:path w="1116329" h="829310">
                  <a:moveTo>
                    <a:pt x="1115822" y="790829"/>
                  </a:moveTo>
                  <a:lnTo>
                    <a:pt x="1103122" y="784479"/>
                  </a:lnTo>
                  <a:lnTo>
                    <a:pt x="1039622" y="752729"/>
                  </a:lnTo>
                  <a:lnTo>
                    <a:pt x="1039622" y="784479"/>
                  </a:lnTo>
                  <a:lnTo>
                    <a:pt x="545719" y="784479"/>
                  </a:lnTo>
                  <a:lnTo>
                    <a:pt x="545719" y="797179"/>
                  </a:lnTo>
                  <a:lnTo>
                    <a:pt x="1039622" y="797179"/>
                  </a:lnTo>
                  <a:lnTo>
                    <a:pt x="1039622" y="828929"/>
                  </a:lnTo>
                  <a:lnTo>
                    <a:pt x="1103122" y="797179"/>
                  </a:lnTo>
                  <a:lnTo>
                    <a:pt x="1115822" y="790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93023" y="4245864"/>
              <a:ext cx="0" cy="739775"/>
            </a:xfrm>
            <a:custGeom>
              <a:avLst/>
              <a:gdLst/>
              <a:ahLst/>
              <a:cxnLst/>
              <a:rect l="l" t="t" r="r" b="b"/>
              <a:pathLst>
                <a:path h="739775">
                  <a:moveTo>
                    <a:pt x="0" y="0"/>
                  </a:moveTo>
                  <a:lnTo>
                    <a:pt x="0" y="73977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647305" y="5699759"/>
            <a:ext cx="1105535" cy="761365"/>
            <a:chOff x="7647305" y="5699759"/>
            <a:chExt cx="1105535" cy="761365"/>
          </a:xfrm>
        </p:grpSpPr>
        <p:sp>
          <p:nvSpPr>
            <p:cNvPr id="49" name="object 49"/>
            <p:cNvSpPr/>
            <p:nvPr/>
          </p:nvSpPr>
          <p:spPr>
            <a:xfrm>
              <a:off x="7647305" y="5699759"/>
              <a:ext cx="1105535" cy="761365"/>
            </a:xfrm>
            <a:custGeom>
              <a:avLst/>
              <a:gdLst/>
              <a:ahLst/>
              <a:cxnLst/>
              <a:rect l="l" t="t" r="r" b="b"/>
              <a:pathLst>
                <a:path w="1105534" h="761364">
                  <a:moveTo>
                    <a:pt x="1091057" y="722376"/>
                  </a:moveTo>
                  <a:lnTo>
                    <a:pt x="1079411" y="716711"/>
                  </a:lnTo>
                  <a:lnTo>
                    <a:pt x="1014476" y="685101"/>
                  </a:lnTo>
                  <a:lnTo>
                    <a:pt x="1014793" y="716851"/>
                  </a:lnTo>
                  <a:lnTo>
                    <a:pt x="0" y="727773"/>
                  </a:lnTo>
                  <a:lnTo>
                    <a:pt x="254" y="740473"/>
                  </a:lnTo>
                  <a:lnTo>
                    <a:pt x="1014920" y="729551"/>
                  </a:lnTo>
                  <a:lnTo>
                    <a:pt x="1015238" y="761288"/>
                  </a:lnTo>
                  <a:lnTo>
                    <a:pt x="1091057" y="722376"/>
                  </a:lnTo>
                  <a:close/>
                </a:path>
                <a:path w="1105534" h="761364">
                  <a:moveTo>
                    <a:pt x="1105154" y="38100"/>
                  </a:moveTo>
                  <a:lnTo>
                    <a:pt x="1092454" y="31750"/>
                  </a:lnTo>
                  <a:lnTo>
                    <a:pt x="1028954" y="0"/>
                  </a:lnTo>
                  <a:lnTo>
                    <a:pt x="1028954" y="31750"/>
                  </a:lnTo>
                  <a:lnTo>
                    <a:pt x="535051" y="31750"/>
                  </a:lnTo>
                  <a:lnTo>
                    <a:pt x="535051" y="44450"/>
                  </a:lnTo>
                  <a:lnTo>
                    <a:pt x="1028954" y="44450"/>
                  </a:lnTo>
                  <a:lnTo>
                    <a:pt x="1028954" y="76200"/>
                  </a:lnTo>
                  <a:lnTo>
                    <a:pt x="1092454" y="44450"/>
                  </a:lnTo>
                  <a:lnTo>
                    <a:pt x="110515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88452" y="5730239"/>
              <a:ext cx="0" cy="703580"/>
            </a:xfrm>
            <a:custGeom>
              <a:avLst/>
              <a:gdLst/>
              <a:ahLst/>
              <a:cxnLst/>
              <a:rect l="l" t="t" r="r" b="b"/>
              <a:pathLst>
                <a:path h="703579">
                  <a:moveTo>
                    <a:pt x="0" y="0"/>
                  </a:moveTo>
                  <a:lnTo>
                    <a:pt x="0" y="70356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3040" y="6368352"/>
            <a:ext cx="525610" cy="484204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14629" y="6210046"/>
            <a:ext cx="598170" cy="473075"/>
            <a:chOff x="214629" y="6210046"/>
            <a:chExt cx="598170" cy="473075"/>
          </a:xfrm>
        </p:grpSpPr>
        <p:sp>
          <p:nvSpPr>
            <p:cNvPr id="53" name="object 53"/>
            <p:cNvSpPr/>
            <p:nvPr/>
          </p:nvSpPr>
          <p:spPr>
            <a:xfrm>
              <a:off x="220979" y="6216396"/>
              <a:ext cx="585470" cy="460375"/>
            </a:xfrm>
            <a:custGeom>
              <a:avLst/>
              <a:gdLst/>
              <a:ahLst/>
              <a:cxnLst/>
              <a:rect l="l" t="t" r="r" b="b"/>
              <a:pathLst>
                <a:path w="585470" h="460375">
                  <a:moveTo>
                    <a:pt x="585216" y="0"/>
                  </a:moveTo>
                  <a:lnTo>
                    <a:pt x="0" y="0"/>
                  </a:lnTo>
                  <a:lnTo>
                    <a:pt x="0" y="460247"/>
                  </a:lnTo>
                  <a:lnTo>
                    <a:pt x="585216" y="460247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979" y="6216396"/>
              <a:ext cx="585470" cy="460375"/>
            </a:xfrm>
            <a:custGeom>
              <a:avLst/>
              <a:gdLst/>
              <a:ahLst/>
              <a:cxnLst/>
              <a:rect l="l" t="t" r="r" b="b"/>
              <a:pathLst>
                <a:path w="585470" h="460375">
                  <a:moveTo>
                    <a:pt x="0" y="460247"/>
                  </a:moveTo>
                  <a:lnTo>
                    <a:pt x="585216" y="460247"/>
                  </a:lnTo>
                  <a:lnTo>
                    <a:pt x="585216" y="0"/>
                  </a:lnTo>
                  <a:lnTo>
                    <a:pt x="0" y="0"/>
                  </a:lnTo>
                  <a:lnTo>
                    <a:pt x="0" y="4602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927608" y="6212840"/>
            <a:ext cx="1938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market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442" y="80962"/>
            <a:ext cx="3104515" cy="488950"/>
            <a:chOff x="111442" y="80962"/>
            <a:chExt cx="3104515" cy="488950"/>
          </a:xfrm>
        </p:grpSpPr>
        <p:sp>
          <p:nvSpPr>
            <p:cNvPr id="3" name="object 3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2998724" y="0"/>
                  </a:moveTo>
                  <a:lnTo>
                    <a:pt x="76707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7"/>
                  </a:lnTo>
                  <a:lnTo>
                    <a:pt x="0" y="383539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7" y="460248"/>
                  </a:lnTo>
                  <a:lnTo>
                    <a:pt x="2998724" y="460248"/>
                  </a:lnTo>
                  <a:lnTo>
                    <a:pt x="3028604" y="454227"/>
                  </a:lnTo>
                  <a:lnTo>
                    <a:pt x="3052984" y="437800"/>
                  </a:lnTo>
                  <a:lnTo>
                    <a:pt x="3069411" y="413420"/>
                  </a:lnTo>
                  <a:lnTo>
                    <a:pt x="3075432" y="383539"/>
                  </a:lnTo>
                  <a:lnTo>
                    <a:pt x="3075432" y="76707"/>
                  </a:lnTo>
                  <a:lnTo>
                    <a:pt x="3069411" y="46827"/>
                  </a:lnTo>
                  <a:lnTo>
                    <a:pt x="3052984" y="22447"/>
                  </a:lnTo>
                  <a:lnTo>
                    <a:pt x="3028604" y="6020"/>
                  </a:lnTo>
                  <a:lnTo>
                    <a:pt x="2998724" y="0"/>
                  </a:lnTo>
                  <a:close/>
                </a:path>
              </a:pathLst>
            </a:custGeom>
            <a:solidFill>
              <a:srgbClr val="FFC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0" y="76707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7" y="0"/>
                  </a:lnTo>
                  <a:lnTo>
                    <a:pt x="2998724" y="0"/>
                  </a:lnTo>
                  <a:lnTo>
                    <a:pt x="3028604" y="6020"/>
                  </a:lnTo>
                  <a:lnTo>
                    <a:pt x="3052984" y="22447"/>
                  </a:lnTo>
                  <a:lnTo>
                    <a:pt x="3069411" y="46827"/>
                  </a:lnTo>
                  <a:lnTo>
                    <a:pt x="3075432" y="76707"/>
                  </a:lnTo>
                  <a:lnTo>
                    <a:pt x="3075432" y="383539"/>
                  </a:lnTo>
                  <a:lnTo>
                    <a:pt x="3069411" y="413420"/>
                  </a:lnTo>
                  <a:lnTo>
                    <a:pt x="3052984" y="437800"/>
                  </a:lnTo>
                  <a:lnTo>
                    <a:pt x="3028604" y="454227"/>
                  </a:lnTo>
                  <a:lnTo>
                    <a:pt x="2998724" y="460248"/>
                  </a:lnTo>
                  <a:lnTo>
                    <a:pt x="76707" y="460248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39"/>
                  </a:lnTo>
                  <a:lnTo>
                    <a:pt x="0" y="767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324" y="142494"/>
            <a:ext cx="2497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ADDRESSABLE</a:t>
            </a:r>
            <a:r>
              <a:rPr spc="-60" dirty="0"/>
              <a:t> </a:t>
            </a:r>
            <a:r>
              <a:rPr dirty="0"/>
              <a:t>MARKET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1510" y="728599"/>
            <a:ext cx="20389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Some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Assumptions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9903" y="1307591"/>
            <a:ext cx="5875020" cy="440690"/>
          </a:xfrm>
          <a:prstGeom prst="rect">
            <a:avLst/>
          </a:prstGeom>
          <a:solidFill>
            <a:srgbClr val="FFC908"/>
          </a:solidFill>
          <a:ln w="12700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600" spc="-40" dirty="0">
                <a:latin typeface="Calibri"/>
                <a:cs typeface="Calibri"/>
              </a:rPr>
              <a:t>Total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Urban </a:t>
            </a:r>
            <a:r>
              <a:rPr sz="1600" spc="-10" dirty="0">
                <a:latin typeface="Calibri"/>
                <a:cs typeface="Calibri"/>
              </a:rPr>
              <a:t>Population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135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0.4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54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9903" y="1813560"/>
            <a:ext cx="5875020" cy="1813560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600" b="1" spc="-10" dirty="0">
                <a:latin typeface="Calibri"/>
                <a:cs typeface="Calibri"/>
              </a:rPr>
              <a:t>18-40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40" dirty="0">
                <a:latin typeface="Calibri"/>
                <a:cs typeface="Calibri"/>
              </a:rPr>
              <a:t>Year</a:t>
            </a:r>
            <a:r>
              <a:rPr sz="1600" b="1" spc="-10" dirty="0">
                <a:latin typeface="Calibri"/>
                <a:cs typeface="Calibri"/>
              </a:rPr>
              <a:t> Olds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Population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0.4 *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54 Cr 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21.6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60%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trip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0.6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21.6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12.96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</a:t>
            </a:r>
            <a:endParaRPr sz="160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tabLst>
                <a:tab pos="450215" algn="l"/>
              </a:tabLst>
            </a:pPr>
            <a:r>
              <a:rPr sz="1600" spc="-5" dirty="0">
                <a:latin typeface="Calibri"/>
                <a:cs typeface="Calibri"/>
              </a:rPr>
              <a:t>a.	</a:t>
            </a:r>
            <a:r>
              <a:rPr sz="1600" spc="-10" dirty="0">
                <a:latin typeface="Calibri"/>
                <a:cs typeface="Calibri"/>
              </a:rPr>
              <a:t>College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Students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favouring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adventure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trips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0.2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0.65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12.96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endParaRPr sz="1600">
              <a:latin typeface="Calibri"/>
              <a:cs typeface="Calibri"/>
            </a:endParaRPr>
          </a:p>
          <a:p>
            <a:pPr marL="281432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1.68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Cr</a:t>
            </a:r>
            <a:endParaRPr sz="1600">
              <a:latin typeface="Calibri"/>
              <a:cs typeface="Calibri"/>
            </a:endParaRPr>
          </a:p>
          <a:p>
            <a:pPr marL="33718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b.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Working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professionals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favouring</a:t>
            </a:r>
            <a:r>
              <a:rPr sz="1600" spc="-10" dirty="0">
                <a:latin typeface="Calibri"/>
                <a:cs typeface="Calibri"/>
              </a:rPr>
              <a:t> adventure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trips</a:t>
            </a:r>
            <a:r>
              <a:rPr sz="1600" spc="-5" dirty="0">
                <a:latin typeface="Calibri"/>
                <a:cs typeface="Calibri"/>
              </a:rPr>
              <a:t> 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0.8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0.4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endParaRPr sz="1600">
              <a:latin typeface="Calibri"/>
              <a:cs typeface="Calibri"/>
            </a:endParaRPr>
          </a:p>
          <a:p>
            <a:pPr marL="231457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12.96 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4.25 </a:t>
            </a:r>
            <a:r>
              <a:rPr sz="1600" b="1" spc="-10" dirty="0">
                <a:latin typeface="Calibri"/>
                <a:cs typeface="Calibri"/>
              </a:rPr>
              <a:t>Cr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428" y="3721608"/>
            <a:ext cx="5873750" cy="1815464"/>
          </a:xfrm>
          <a:prstGeom prst="rect">
            <a:avLst/>
          </a:prstGeom>
          <a:solidFill>
            <a:srgbClr val="FFF4CE"/>
          </a:solidFill>
          <a:ln w="12700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600" b="1" spc="-5" dirty="0">
                <a:latin typeface="Calibri"/>
                <a:cs typeface="Calibri"/>
              </a:rPr>
              <a:t>40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–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70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40" dirty="0">
                <a:latin typeface="Calibri"/>
                <a:cs typeface="Calibri"/>
              </a:rPr>
              <a:t>Year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Olds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Population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0.3 *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54 Cr 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16.2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60%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trip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0.6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16.2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 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9.72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</a:t>
            </a:r>
            <a:endParaRPr sz="16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a.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Working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professionals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favouring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adventure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trips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0.4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0.2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9.72</a:t>
            </a:r>
            <a:endParaRPr sz="1600">
              <a:latin typeface="Calibri"/>
              <a:cs typeface="Calibri"/>
            </a:endParaRPr>
          </a:p>
          <a:p>
            <a:pPr marL="251714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0.776</a:t>
            </a:r>
            <a:r>
              <a:rPr sz="1600" b="1" spc="-10" dirty="0">
                <a:latin typeface="Calibri"/>
                <a:cs typeface="Calibri"/>
              </a:rPr>
              <a:t> Cr</a:t>
            </a:r>
            <a:endParaRPr sz="16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  <a:tabLst>
                <a:tab pos="482600" algn="l"/>
              </a:tabLst>
            </a:pPr>
            <a:r>
              <a:rPr sz="1600" spc="-5" dirty="0">
                <a:latin typeface="Calibri"/>
                <a:cs typeface="Calibri"/>
              </a:rPr>
              <a:t>a.	</a:t>
            </a:r>
            <a:r>
              <a:rPr sz="1600" spc="-15" dirty="0">
                <a:latin typeface="Calibri"/>
                <a:cs typeface="Calibri"/>
              </a:rPr>
              <a:t>Retired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people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favouring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adventure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trips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0.6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 0.1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9.72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0.5</a:t>
            </a:r>
            <a:endParaRPr sz="1600">
              <a:latin typeface="Calibri"/>
              <a:cs typeface="Calibri"/>
            </a:endParaRPr>
          </a:p>
          <a:p>
            <a:pPr marL="34226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761" y="5650229"/>
            <a:ext cx="5873750" cy="440690"/>
          </a:xfrm>
          <a:prstGeom prst="rect">
            <a:avLst/>
          </a:prstGeom>
          <a:solidFill>
            <a:srgbClr val="FFC908"/>
          </a:solidFill>
          <a:ln w="28575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9"/>
              </a:spcBef>
            </a:pPr>
            <a:r>
              <a:rPr sz="2000" b="1" spc="-15" dirty="0">
                <a:latin typeface="Calibri"/>
                <a:cs typeface="Calibri"/>
              </a:rPr>
              <a:t>Market </a:t>
            </a:r>
            <a:r>
              <a:rPr sz="2000" b="1" spc="-10" dirty="0">
                <a:latin typeface="Calibri"/>
                <a:cs typeface="Calibri"/>
              </a:rPr>
              <a:t>Size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7.2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4677" y="723645"/>
            <a:ext cx="1301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Calculations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9448" y="6400596"/>
            <a:ext cx="52482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  <a:hlinkClick r:id="rId2"/>
              </a:rPr>
              <a:t>Sources : </a:t>
            </a:r>
            <a:r>
              <a:rPr sz="11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https://www.livemint.com/Consumer/1oPnkPjZgoHFAhH7lqqPOK/How-many- </a:t>
            </a:r>
            <a:r>
              <a:rPr sz="1100" spc="-235" dirty="0">
                <a:solidFill>
                  <a:srgbClr val="2997E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1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Indians-travel.htm</a:t>
            </a:r>
            <a:r>
              <a:rPr sz="1100" spc="-5" dirty="0">
                <a:solidFill>
                  <a:srgbClr val="2997E2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100" spc="-20" dirty="0">
                <a:solidFill>
                  <a:srgbClr val="2997E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100" dirty="0">
                <a:latin typeface="Calibri"/>
                <a:cs typeface="Calibri"/>
                <a:hlinkClick r:id="rId2"/>
              </a:rPr>
              <a:t>|</a:t>
            </a:r>
            <a:r>
              <a:rPr sz="1100" spc="30" dirty="0">
                <a:latin typeface="Calibri"/>
                <a:cs typeface="Calibri"/>
                <a:hlinkClick r:id="rId2"/>
              </a:rPr>
              <a:t> </a:t>
            </a:r>
            <a:r>
              <a:rPr sz="11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3"/>
              </a:rPr>
              <a:t>https://blog.townscript.com/promoting-your-trekking-hiking-business/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5947" y="2830067"/>
            <a:ext cx="5250815" cy="3943985"/>
            <a:chOff x="345947" y="2830067"/>
            <a:chExt cx="5250815" cy="3943985"/>
          </a:xfrm>
        </p:grpSpPr>
        <p:sp>
          <p:nvSpPr>
            <p:cNvPr id="14" name="object 14"/>
            <p:cNvSpPr/>
            <p:nvPr/>
          </p:nvSpPr>
          <p:spPr>
            <a:xfrm>
              <a:off x="345948" y="2830067"/>
              <a:ext cx="5250815" cy="3943985"/>
            </a:xfrm>
            <a:custGeom>
              <a:avLst/>
              <a:gdLst/>
              <a:ahLst/>
              <a:cxnLst/>
              <a:rect l="l" t="t" r="r" b="b"/>
              <a:pathLst>
                <a:path w="5250815" h="3943984">
                  <a:moveTo>
                    <a:pt x="5250815" y="2033016"/>
                  </a:moveTo>
                  <a:lnTo>
                    <a:pt x="5238115" y="2026666"/>
                  </a:lnTo>
                  <a:lnTo>
                    <a:pt x="5174615" y="1994916"/>
                  </a:lnTo>
                  <a:lnTo>
                    <a:pt x="5174615" y="2026666"/>
                  </a:lnTo>
                  <a:lnTo>
                    <a:pt x="2586482" y="2026666"/>
                  </a:lnTo>
                  <a:lnTo>
                    <a:pt x="2586482" y="76200"/>
                  </a:lnTo>
                  <a:lnTo>
                    <a:pt x="2618232" y="76200"/>
                  </a:lnTo>
                  <a:lnTo>
                    <a:pt x="2611882" y="63500"/>
                  </a:lnTo>
                  <a:lnTo>
                    <a:pt x="2580132" y="0"/>
                  </a:lnTo>
                  <a:lnTo>
                    <a:pt x="2542032" y="76200"/>
                  </a:lnTo>
                  <a:lnTo>
                    <a:pt x="2573782" y="76200"/>
                  </a:lnTo>
                  <a:lnTo>
                    <a:pt x="2573782" y="2026666"/>
                  </a:lnTo>
                  <a:lnTo>
                    <a:pt x="76200" y="2026666"/>
                  </a:lnTo>
                  <a:lnTo>
                    <a:pt x="76200" y="1994916"/>
                  </a:lnTo>
                  <a:lnTo>
                    <a:pt x="0" y="2033016"/>
                  </a:lnTo>
                  <a:lnTo>
                    <a:pt x="76200" y="2071116"/>
                  </a:lnTo>
                  <a:lnTo>
                    <a:pt x="76200" y="2039366"/>
                  </a:lnTo>
                  <a:lnTo>
                    <a:pt x="2573782" y="2039366"/>
                  </a:lnTo>
                  <a:lnTo>
                    <a:pt x="2573782" y="3867239"/>
                  </a:lnTo>
                  <a:lnTo>
                    <a:pt x="2542032" y="3867239"/>
                  </a:lnTo>
                  <a:lnTo>
                    <a:pt x="2580132" y="3943426"/>
                  </a:lnTo>
                  <a:lnTo>
                    <a:pt x="2611869" y="3879926"/>
                  </a:lnTo>
                  <a:lnTo>
                    <a:pt x="2618232" y="3867239"/>
                  </a:lnTo>
                  <a:lnTo>
                    <a:pt x="2586482" y="3867239"/>
                  </a:lnTo>
                  <a:lnTo>
                    <a:pt x="2586482" y="2039366"/>
                  </a:lnTo>
                  <a:lnTo>
                    <a:pt x="5174615" y="2039366"/>
                  </a:lnTo>
                  <a:lnTo>
                    <a:pt x="5174615" y="2071116"/>
                  </a:lnTo>
                  <a:lnTo>
                    <a:pt x="5238115" y="2039366"/>
                  </a:lnTo>
                  <a:lnTo>
                    <a:pt x="5250815" y="2033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0684" y="4747260"/>
              <a:ext cx="786765" cy="231775"/>
            </a:xfrm>
            <a:custGeom>
              <a:avLst/>
              <a:gdLst/>
              <a:ahLst/>
              <a:cxnLst/>
              <a:rect l="l" t="t" r="r" b="b"/>
              <a:pathLst>
                <a:path w="786764" h="231775">
                  <a:moveTo>
                    <a:pt x="747776" y="0"/>
                  </a:moveTo>
                  <a:lnTo>
                    <a:pt x="38607" y="0"/>
                  </a:lnTo>
                  <a:lnTo>
                    <a:pt x="23579" y="3032"/>
                  </a:lnTo>
                  <a:lnTo>
                    <a:pt x="11307" y="11302"/>
                  </a:lnTo>
                  <a:lnTo>
                    <a:pt x="3033" y="23574"/>
                  </a:lnTo>
                  <a:lnTo>
                    <a:pt x="0" y="38607"/>
                  </a:lnTo>
                  <a:lnTo>
                    <a:pt x="0" y="193039"/>
                  </a:lnTo>
                  <a:lnTo>
                    <a:pt x="3033" y="208073"/>
                  </a:lnTo>
                  <a:lnTo>
                    <a:pt x="11307" y="220344"/>
                  </a:lnTo>
                  <a:lnTo>
                    <a:pt x="23579" y="228615"/>
                  </a:lnTo>
                  <a:lnTo>
                    <a:pt x="38607" y="231647"/>
                  </a:lnTo>
                  <a:lnTo>
                    <a:pt x="747776" y="231647"/>
                  </a:lnTo>
                  <a:lnTo>
                    <a:pt x="762809" y="228615"/>
                  </a:lnTo>
                  <a:lnTo>
                    <a:pt x="775080" y="220344"/>
                  </a:lnTo>
                  <a:lnTo>
                    <a:pt x="783351" y="208073"/>
                  </a:lnTo>
                  <a:lnTo>
                    <a:pt x="786384" y="193039"/>
                  </a:lnTo>
                  <a:lnTo>
                    <a:pt x="786384" y="38607"/>
                  </a:lnTo>
                  <a:lnTo>
                    <a:pt x="783351" y="23574"/>
                  </a:lnTo>
                  <a:lnTo>
                    <a:pt x="775081" y="11303"/>
                  </a:lnTo>
                  <a:lnTo>
                    <a:pt x="762809" y="3032"/>
                  </a:lnTo>
                  <a:lnTo>
                    <a:pt x="747776" y="0"/>
                  </a:lnTo>
                  <a:close/>
                </a:path>
              </a:pathLst>
            </a:custGeom>
            <a:solidFill>
              <a:srgbClr val="FFF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0684" y="4747260"/>
              <a:ext cx="786765" cy="231775"/>
            </a:xfrm>
            <a:custGeom>
              <a:avLst/>
              <a:gdLst/>
              <a:ahLst/>
              <a:cxnLst/>
              <a:rect l="l" t="t" r="r" b="b"/>
              <a:pathLst>
                <a:path w="786764" h="231775">
                  <a:moveTo>
                    <a:pt x="0" y="38607"/>
                  </a:moveTo>
                  <a:lnTo>
                    <a:pt x="3033" y="23574"/>
                  </a:lnTo>
                  <a:lnTo>
                    <a:pt x="11307" y="11302"/>
                  </a:lnTo>
                  <a:lnTo>
                    <a:pt x="23579" y="3032"/>
                  </a:lnTo>
                  <a:lnTo>
                    <a:pt x="38607" y="0"/>
                  </a:lnTo>
                  <a:lnTo>
                    <a:pt x="747776" y="0"/>
                  </a:lnTo>
                  <a:lnTo>
                    <a:pt x="762809" y="3032"/>
                  </a:lnTo>
                  <a:lnTo>
                    <a:pt x="775081" y="11303"/>
                  </a:lnTo>
                  <a:lnTo>
                    <a:pt x="783351" y="23574"/>
                  </a:lnTo>
                  <a:lnTo>
                    <a:pt x="786384" y="38607"/>
                  </a:lnTo>
                  <a:lnTo>
                    <a:pt x="786384" y="193039"/>
                  </a:lnTo>
                  <a:lnTo>
                    <a:pt x="783351" y="208073"/>
                  </a:lnTo>
                  <a:lnTo>
                    <a:pt x="775080" y="220344"/>
                  </a:lnTo>
                  <a:lnTo>
                    <a:pt x="762809" y="228615"/>
                  </a:lnTo>
                  <a:lnTo>
                    <a:pt x="747776" y="231647"/>
                  </a:lnTo>
                  <a:lnTo>
                    <a:pt x="38607" y="231647"/>
                  </a:lnTo>
                  <a:lnTo>
                    <a:pt x="23579" y="228615"/>
                  </a:lnTo>
                  <a:lnTo>
                    <a:pt x="11307" y="220344"/>
                  </a:lnTo>
                  <a:lnTo>
                    <a:pt x="3033" y="208073"/>
                  </a:lnTo>
                  <a:lnTo>
                    <a:pt x="0" y="193039"/>
                  </a:lnTo>
                  <a:lnTo>
                    <a:pt x="0" y="3860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23899" y="4717160"/>
            <a:ext cx="33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67583" y="3479291"/>
            <a:ext cx="230504" cy="871855"/>
          </a:xfrm>
          <a:custGeom>
            <a:avLst/>
            <a:gdLst/>
            <a:ahLst/>
            <a:cxnLst/>
            <a:rect l="l" t="t" r="r" b="b"/>
            <a:pathLst>
              <a:path w="230505" h="871854">
                <a:moveTo>
                  <a:pt x="191770" y="0"/>
                </a:moveTo>
                <a:lnTo>
                  <a:pt x="38354" y="0"/>
                </a:lnTo>
                <a:lnTo>
                  <a:pt x="23413" y="3010"/>
                </a:lnTo>
                <a:lnTo>
                  <a:pt x="11223" y="11223"/>
                </a:lnTo>
                <a:lnTo>
                  <a:pt x="3010" y="23413"/>
                </a:lnTo>
                <a:lnTo>
                  <a:pt x="0" y="38354"/>
                </a:lnTo>
                <a:lnTo>
                  <a:pt x="0" y="833374"/>
                </a:lnTo>
                <a:lnTo>
                  <a:pt x="3010" y="848314"/>
                </a:lnTo>
                <a:lnTo>
                  <a:pt x="11223" y="860504"/>
                </a:lnTo>
                <a:lnTo>
                  <a:pt x="23413" y="868717"/>
                </a:lnTo>
                <a:lnTo>
                  <a:pt x="38354" y="871728"/>
                </a:lnTo>
                <a:lnTo>
                  <a:pt x="191770" y="871728"/>
                </a:lnTo>
                <a:lnTo>
                  <a:pt x="206710" y="868717"/>
                </a:lnTo>
                <a:lnTo>
                  <a:pt x="218900" y="860504"/>
                </a:lnTo>
                <a:lnTo>
                  <a:pt x="227113" y="848314"/>
                </a:lnTo>
                <a:lnTo>
                  <a:pt x="230124" y="833374"/>
                </a:lnTo>
                <a:lnTo>
                  <a:pt x="230124" y="38354"/>
                </a:lnTo>
                <a:lnTo>
                  <a:pt x="227113" y="23413"/>
                </a:lnTo>
                <a:lnTo>
                  <a:pt x="218900" y="11223"/>
                </a:lnTo>
                <a:lnTo>
                  <a:pt x="206710" y="3010"/>
                </a:lnTo>
                <a:lnTo>
                  <a:pt x="191770" y="0"/>
                </a:lnTo>
                <a:close/>
              </a:path>
            </a:pathLst>
          </a:custGeom>
          <a:solidFill>
            <a:srgbClr val="FFF4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51454" y="3469602"/>
            <a:ext cx="228600" cy="8832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Demand</a:t>
            </a:r>
            <a:r>
              <a:rPr sz="1600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24682" y="2557017"/>
            <a:ext cx="1198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High </a:t>
            </a:r>
            <a:r>
              <a:rPr sz="1200" dirty="0">
                <a:latin typeface="Calibri"/>
                <a:cs typeface="Calibri"/>
              </a:rPr>
              <a:t>Demand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tu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5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rism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706" y="471957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3019" y="4746497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70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296" y="3031235"/>
            <a:ext cx="2423160" cy="186055"/>
          </a:xfrm>
          <a:prstGeom prst="rect">
            <a:avLst/>
          </a:prstGeom>
          <a:solidFill>
            <a:srgbClr val="FFC908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ts val="1465"/>
              </a:lnSpc>
            </a:pPr>
            <a:r>
              <a:rPr sz="1600" b="1" spc="-30" dirty="0">
                <a:latin typeface="Calibri"/>
                <a:cs typeface="Calibri"/>
              </a:rPr>
              <a:t>Young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Trekking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Enthusiasts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59251" y="3031235"/>
            <a:ext cx="2434590" cy="186055"/>
          </a:xfrm>
          <a:prstGeom prst="rect">
            <a:avLst/>
          </a:prstGeom>
          <a:solidFill>
            <a:srgbClr val="FFC908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65"/>
              </a:lnSpc>
            </a:pPr>
            <a:r>
              <a:rPr sz="1600" b="1" spc="-10" dirty="0">
                <a:latin typeface="Calibri"/>
                <a:cs typeface="Calibri"/>
              </a:rPr>
              <a:t>Mature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Trekking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Enthusiasts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574" y="3216097"/>
            <a:ext cx="31635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355600" algn="l"/>
                <a:tab pos="356235" algn="l"/>
                <a:tab pos="2815590" algn="l"/>
                <a:tab pos="3001010" algn="l"/>
              </a:tabLst>
            </a:pPr>
            <a:r>
              <a:rPr sz="1600" spc="-125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oun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 ene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tic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P</a:t>
            </a:r>
            <a:r>
              <a:rPr sz="1600" spc="-5" dirty="0">
                <a:latin typeface="Calibri"/>
                <a:cs typeface="Calibri"/>
              </a:rPr>
              <a:t>eople</a:t>
            </a:r>
            <a:r>
              <a:rPr sz="1600" dirty="0">
                <a:latin typeface="Calibri"/>
                <a:cs typeface="Calibri"/>
              </a:rPr>
              <a:t>  </a:t>
            </a:r>
            <a:r>
              <a:rPr sz="1600" spc="-120" dirty="0">
                <a:latin typeface="Calibri"/>
                <a:cs typeface="Calibri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2400" spc="-7" baseline="1736" dirty="0">
                <a:latin typeface="Calibri"/>
                <a:cs typeface="Calibri"/>
              </a:rPr>
              <a:t>a.</a:t>
            </a:r>
            <a:endParaRPr sz="2400" baseline="1736">
              <a:latin typeface="Calibri"/>
              <a:cs typeface="Calibri"/>
            </a:endParaRPr>
          </a:p>
          <a:p>
            <a:pPr marL="355600" marR="1196975" indent="-343535">
              <a:lnSpc>
                <a:spcPct val="100000"/>
              </a:lnSpc>
              <a:buAutoNum type="alphaLcPeriod"/>
              <a:tabLst>
                <a:tab pos="355600" algn="l"/>
                <a:tab pos="356235" algn="l"/>
              </a:tabLst>
            </a:pPr>
            <a:r>
              <a:rPr sz="1600" spc="-15" dirty="0">
                <a:latin typeface="Calibri"/>
                <a:cs typeface="Calibri"/>
              </a:rPr>
              <a:t>Prefer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Adventurous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physical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challenges</a:t>
            </a: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lphaLcPeriod"/>
              <a:tabLst>
                <a:tab pos="355600" algn="l"/>
                <a:tab pos="356235" algn="l"/>
              </a:tabLst>
            </a:pPr>
            <a:r>
              <a:rPr sz="1600" spc="-10" dirty="0">
                <a:latin typeface="Calibri"/>
                <a:cs typeface="Calibri"/>
              </a:rPr>
              <a:t>Interested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higher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risk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Calibri"/>
                <a:cs typeface="Calibri"/>
              </a:rPr>
              <a:t>treks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90494" y="3211779"/>
            <a:ext cx="245300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129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Even </a:t>
            </a:r>
            <a:r>
              <a:rPr sz="1600" spc="-5" dirty="0">
                <a:latin typeface="Calibri"/>
                <a:cs typeface="Calibri"/>
              </a:rPr>
              <a:t>though their main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holiday </a:t>
            </a:r>
            <a:r>
              <a:rPr sz="1600" spc="-15" dirty="0">
                <a:latin typeface="Calibri"/>
                <a:cs typeface="Calibri"/>
              </a:rPr>
              <a:t>focus </a:t>
            </a:r>
            <a:r>
              <a:rPr sz="1600" spc="-5" dirty="0">
                <a:latin typeface="Calibri"/>
                <a:cs typeface="Calibri"/>
              </a:rPr>
              <a:t>lies </a:t>
            </a:r>
            <a:r>
              <a:rPr sz="1600" spc="-10" dirty="0">
                <a:latin typeface="Calibri"/>
                <a:cs typeface="Calibri"/>
              </a:rPr>
              <a:t>on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trekking,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directly</a:t>
            </a:r>
            <a:r>
              <a:rPr sz="1600" spc="-5" dirty="0">
                <a:latin typeface="Calibri"/>
                <a:cs typeface="Calibri"/>
              </a:rPr>
              <a:t> thrill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seekers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00" spc="-5" dirty="0">
                <a:latin typeface="Calibri"/>
                <a:cs typeface="Calibri"/>
              </a:rPr>
              <a:t>b.	</a:t>
            </a:r>
            <a:r>
              <a:rPr sz="1600" spc="-10" dirty="0">
                <a:latin typeface="Calibri"/>
                <a:cs typeface="Calibri"/>
              </a:rPr>
              <a:t>They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generally </a:t>
            </a:r>
            <a:r>
              <a:rPr sz="1600" spc="-5" dirty="0">
                <a:latin typeface="Calibri"/>
                <a:cs typeface="Calibri"/>
              </a:rPr>
              <a:t>fit 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active </a:t>
            </a:r>
            <a:r>
              <a:rPr sz="1600" spc="-15" dirty="0">
                <a:latin typeface="Calibri"/>
                <a:cs typeface="Calibri"/>
              </a:rPr>
              <a:t>travellers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739" y="5087873"/>
            <a:ext cx="2792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Calibri"/>
                <a:cs typeface="Calibri"/>
              </a:rPr>
              <a:t>Young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Leisure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Trekking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Travellers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739" y="5331967"/>
            <a:ext cx="258127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600" spc="-30" dirty="0">
                <a:latin typeface="Calibri"/>
                <a:cs typeface="Calibri"/>
              </a:rPr>
              <a:t>Young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energetic</a:t>
            </a:r>
            <a:endParaRPr sz="1600">
              <a:latin typeface="Calibri"/>
              <a:cs typeface="Calibri"/>
            </a:endParaRPr>
          </a:p>
          <a:p>
            <a:pPr marL="355600" marR="181610" indent="-342900">
              <a:lnSpc>
                <a:spcPct val="10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15" dirty="0">
                <a:latin typeface="Calibri"/>
                <a:cs typeface="Calibri"/>
              </a:rPr>
              <a:t>Likely</a:t>
            </a:r>
            <a:r>
              <a:rPr sz="1600" spc="-10" dirty="0">
                <a:latin typeface="Calibri"/>
                <a:cs typeface="Calibri"/>
              </a:rPr>
              <a:t> 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task risks</a:t>
            </a:r>
            <a:r>
              <a:rPr sz="1600" spc="-5" dirty="0">
                <a:latin typeface="Calibri"/>
                <a:cs typeface="Calibri"/>
              </a:rPr>
              <a:t> within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limits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Influenced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good</a:t>
            </a:r>
            <a:r>
              <a:rPr sz="1600" spc="-5" dirty="0">
                <a:latin typeface="Calibri"/>
                <a:cs typeface="Calibri"/>
              </a:rPr>
              <a:t> deals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Require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few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days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leisure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towards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end</a:t>
            </a:r>
            <a:r>
              <a:rPr sz="1600" spc="-10" dirty="0">
                <a:latin typeface="Calibri"/>
                <a:cs typeface="Calibri"/>
              </a:rPr>
              <a:t> 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2802" y="4900422"/>
            <a:ext cx="2057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Mature </a:t>
            </a:r>
            <a:r>
              <a:rPr sz="1600" b="1" spc="-5" dirty="0">
                <a:latin typeface="Calibri"/>
                <a:cs typeface="Calibri"/>
              </a:rPr>
              <a:t>Leisure </a:t>
            </a:r>
            <a:r>
              <a:rPr sz="1600" b="1" spc="-20" dirty="0">
                <a:latin typeface="Calibri"/>
                <a:cs typeface="Calibri"/>
              </a:rPr>
              <a:t>Trekking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Travellers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22802" y="5388051"/>
            <a:ext cx="267589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Experienced </a:t>
            </a:r>
            <a:r>
              <a:rPr sz="1600" spc="-10" dirty="0">
                <a:latin typeface="Calibri"/>
                <a:cs typeface="Calibri"/>
              </a:rPr>
              <a:t>trekking during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youth</a:t>
            </a:r>
            <a:r>
              <a:rPr sz="1600" spc="-5" dirty="0">
                <a:latin typeface="Calibri"/>
                <a:cs typeface="Calibri"/>
              </a:rPr>
              <a:t> 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still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continue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lphaL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Bigger</a:t>
            </a:r>
            <a:r>
              <a:rPr sz="1600" spc="-10" dirty="0">
                <a:latin typeface="Calibri"/>
                <a:cs typeface="Calibri"/>
              </a:rPr>
              <a:t> budget,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prefer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known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tour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operators</a:t>
            </a:r>
            <a:endParaRPr sz="1600">
              <a:latin typeface="Calibri"/>
              <a:cs typeface="Calibri"/>
            </a:endParaRPr>
          </a:p>
          <a:p>
            <a:pPr marL="355600" marR="201295" indent="-342900">
              <a:lnSpc>
                <a:spcPct val="100000"/>
              </a:lnSpc>
              <a:buAutoNum type="alphaLcPeriod" startAt="3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Not</a:t>
            </a:r>
            <a:r>
              <a:rPr sz="1600" spc="-10" dirty="0">
                <a:latin typeface="Calibri"/>
                <a:cs typeface="Calibri"/>
              </a:rPr>
              <a:t> too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adventurous,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low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risk activities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23040" y="6368352"/>
            <a:ext cx="525610" cy="484204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11442" y="635380"/>
            <a:ext cx="11868785" cy="6170930"/>
            <a:chOff x="111442" y="635380"/>
            <a:chExt cx="11868785" cy="6170930"/>
          </a:xfrm>
        </p:grpSpPr>
        <p:sp>
          <p:nvSpPr>
            <p:cNvPr id="33" name="object 33"/>
            <p:cNvSpPr/>
            <p:nvPr/>
          </p:nvSpPr>
          <p:spPr>
            <a:xfrm>
              <a:off x="5824727" y="638555"/>
              <a:ext cx="0" cy="6164580"/>
            </a:xfrm>
            <a:custGeom>
              <a:avLst/>
              <a:gdLst/>
              <a:ahLst/>
              <a:cxnLst/>
              <a:rect l="l" t="t" r="r" b="b"/>
              <a:pathLst>
                <a:path h="6164580">
                  <a:moveTo>
                    <a:pt x="0" y="0"/>
                  </a:moveTo>
                  <a:lnTo>
                    <a:pt x="0" y="6164520"/>
                  </a:lnTo>
                </a:path>
              </a:pathLst>
            </a:custGeom>
            <a:ln w="6350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729" y="1046225"/>
              <a:ext cx="11840210" cy="15240"/>
            </a:xfrm>
            <a:custGeom>
              <a:avLst/>
              <a:gdLst/>
              <a:ahLst/>
              <a:cxnLst/>
              <a:rect l="l" t="t" r="r" b="b"/>
              <a:pathLst>
                <a:path w="11840210" h="15240">
                  <a:moveTo>
                    <a:pt x="0" y="14859"/>
                  </a:moveTo>
                  <a:lnTo>
                    <a:pt x="11839956" y="0"/>
                  </a:lnTo>
                </a:path>
              </a:pathLst>
            </a:custGeom>
            <a:ln w="28575">
              <a:solidFill>
                <a:srgbClr val="FFC9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4706" y="1133983"/>
            <a:ext cx="5596890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~</a:t>
            </a:r>
            <a:r>
              <a:rPr sz="1500" b="1" spc="-5" dirty="0">
                <a:latin typeface="Calibri"/>
                <a:cs typeface="Calibri"/>
              </a:rPr>
              <a:t>40%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Urban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Population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India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Lesser </a:t>
            </a:r>
            <a:r>
              <a:rPr sz="1500" spc="-5" dirty="0">
                <a:latin typeface="Calibri"/>
                <a:cs typeface="Calibri"/>
              </a:rPr>
              <a:t>population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rural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india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goes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vacations,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not considered</a:t>
            </a:r>
            <a:endParaRPr sz="1500">
              <a:latin typeface="Calibri"/>
              <a:cs typeface="Calibri"/>
            </a:endParaRPr>
          </a:p>
          <a:p>
            <a:pPr marL="299085" marR="876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Calibri"/>
                <a:cs typeface="Calibri"/>
              </a:rPr>
              <a:t>60% </a:t>
            </a:r>
            <a:r>
              <a:rPr sz="1500" spc="-5" dirty="0">
                <a:latin typeface="Calibri"/>
                <a:cs typeface="Calibri"/>
              </a:rPr>
              <a:t>of urban population </a:t>
            </a:r>
            <a:r>
              <a:rPr sz="1500" dirty="0">
                <a:latin typeface="Calibri"/>
                <a:cs typeface="Calibri"/>
              </a:rPr>
              <a:t>– Plans </a:t>
            </a:r>
            <a:r>
              <a:rPr sz="1500" spc="-10" dirty="0">
                <a:latin typeface="Calibri"/>
                <a:cs typeface="Calibri"/>
              </a:rPr>
              <a:t>at </a:t>
            </a:r>
            <a:r>
              <a:rPr sz="1500" spc="-5" dirty="0">
                <a:latin typeface="Calibri"/>
                <a:cs typeface="Calibri"/>
              </a:rPr>
              <a:t>least </a:t>
            </a:r>
            <a:r>
              <a:rPr sz="1500" dirty="0">
                <a:latin typeface="Calibri"/>
                <a:cs typeface="Calibri"/>
              </a:rPr>
              <a:t>1 </a:t>
            </a:r>
            <a:r>
              <a:rPr sz="1500" spc="-5" dirty="0">
                <a:latin typeface="Calibri"/>
                <a:cs typeface="Calibri"/>
              </a:rPr>
              <a:t>trip/year </a:t>
            </a:r>
            <a:r>
              <a:rPr sz="1500" spc="-10" dirty="0">
                <a:latin typeface="Calibri"/>
                <a:cs typeface="Calibri"/>
              </a:rPr>
              <a:t>and/or </a:t>
            </a:r>
            <a:r>
              <a:rPr sz="1500" dirty="0">
                <a:latin typeface="Calibri"/>
                <a:cs typeface="Calibri"/>
              </a:rPr>
              <a:t>Plans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trip</a:t>
            </a:r>
            <a:endParaRPr sz="1500">
              <a:latin typeface="Calibri"/>
              <a:cs typeface="Calibri"/>
            </a:endParaRPr>
          </a:p>
          <a:p>
            <a:pPr marL="327660" algn="ctr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latin typeface="Calibri"/>
                <a:cs typeface="Calibri"/>
              </a:rPr>
              <a:t>Evaluating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audience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market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2702" y="2506217"/>
            <a:ext cx="5401310" cy="16510"/>
          </a:xfrm>
          <a:custGeom>
            <a:avLst/>
            <a:gdLst/>
            <a:ahLst/>
            <a:cxnLst/>
            <a:rect l="l" t="t" r="r" b="b"/>
            <a:pathLst>
              <a:path w="5401310" h="16510">
                <a:moveTo>
                  <a:pt x="0" y="0"/>
                </a:moveTo>
                <a:lnTo>
                  <a:pt x="5401183" y="16002"/>
                </a:lnTo>
              </a:path>
            </a:pathLst>
          </a:custGeom>
          <a:ln w="28575">
            <a:solidFill>
              <a:srgbClr val="FFC9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442" y="80962"/>
            <a:ext cx="3104515" cy="488950"/>
            <a:chOff x="111442" y="80962"/>
            <a:chExt cx="3104515" cy="488950"/>
          </a:xfrm>
        </p:grpSpPr>
        <p:sp>
          <p:nvSpPr>
            <p:cNvPr id="3" name="object 3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2998724" y="0"/>
                  </a:moveTo>
                  <a:lnTo>
                    <a:pt x="76707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7"/>
                  </a:lnTo>
                  <a:lnTo>
                    <a:pt x="0" y="383539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7" y="460248"/>
                  </a:lnTo>
                  <a:lnTo>
                    <a:pt x="2998724" y="460248"/>
                  </a:lnTo>
                  <a:lnTo>
                    <a:pt x="3028604" y="454227"/>
                  </a:lnTo>
                  <a:lnTo>
                    <a:pt x="3052984" y="437800"/>
                  </a:lnTo>
                  <a:lnTo>
                    <a:pt x="3069411" y="413420"/>
                  </a:lnTo>
                  <a:lnTo>
                    <a:pt x="3075432" y="383539"/>
                  </a:lnTo>
                  <a:lnTo>
                    <a:pt x="3075432" y="76707"/>
                  </a:lnTo>
                  <a:lnTo>
                    <a:pt x="3069411" y="46827"/>
                  </a:lnTo>
                  <a:lnTo>
                    <a:pt x="3052984" y="22447"/>
                  </a:lnTo>
                  <a:lnTo>
                    <a:pt x="3028604" y="6020"/>
                  </a:lnTo>
                  <a:lnTo>
                    <a:pt x="2998724" y="0"/>
                  </a:lnTo>
                  <a:close/>
                </a:path>
              </a:pathLst>
            </a:custGeom>
            <a:solidFill>
              <a:srgbClr val="FFC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0" y="76707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7" y="0"/>
                  </a:lnTo>
                  <a:lnTo>
                    <a:pt x="2998724" y="0"/>
                  </a:lnTo>
                  <a:lnTo>
                    <a:pt x="3028604" y="6020"/>
                  </a:lnTo>
                  <a:lnTo>
                    <a:pt x="3052984" y="22447"/>
                  </a:lnTo>
                  <a:lnTo>
                    <a:pt x="3069411" y="46827"/>
                  </a:lnTo>
                  <a:lnTo>
                    <a:pt x="3075432" y="76707"/>
                  </a:lnTo>
                  <a:lnTo>
                    <a:pt x="3075432" y="383539"/>
                  </a:lnTo>
                  <a:lnTo>
                    <a:pt x="3069411" y="413420"/>
                  </a:lnTo>
                  <a:lnTo>
                    <a:pt x="3052984" y="437800"/>
                  </a:lnTo>
                  <a:lnTo>
                    <a:pt x="3028604" y="454227"/>
                  </a:lnTo>
                  <a:lnTo>
                    <a:pt x="2998724" y="460248"/>
                  </a:lnTo>
                  <a:lnTo>
                    <a:pt x="76707" y="460248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39"/>
                  </a:lnTo>
                  <a:lnTo>
                    <a:pt x="0" y="767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7912" y="142494"/>
            <a:ext cx="146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WIREFRAMES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14172" y="940308"/>
            <a:ext cx="2489835" cy="4950460"/>
            <a:chOff x="614172" y="940308"/>
            <a:chExt cx="2489835" cy="49504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172" y="940308"/>
              <a:ext cx="2489239" cy="49499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915" y="1744980"/>
              <a:ext cx="1976627" cy="3185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6215" y="4437887"/>
              <a:ext cx="358140" cy="3566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8780" y="4437887"/>
              <a:ext cx="356616" cy="3566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1532" y="4427219"/>
              <a:ext cx="356616" cy="35661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661150" y="2414142"/>
            <a:ext cx="5120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 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  <a:tab pos="774065" algn="l"/>
                <a:tab pos="1781810" algn="l"/>
                <a:tab pos="2231390" algn="l"/>
                <a:tab pos="2597150" algn="l"/>
                <a:tab pos="3225165" algn="l"/>
                <a:tab pos="3586479" algn="l"/>
                <a:tab pos="4327525" algn="l"/>
                <a:tab pos="4653280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ome</a:t>
            </a:r>
            <a:r>
              <a:rPr sz="1800" dirty="0">
                <a:latin typeface="Calibri"/>
                <a:cs typeface="Calibri"/>
              </a:rPr>
              <a:t>r	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	be	</a:t>
            </a:r>
            <a:r>
              <a:rPr sz="1800" spc="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en	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	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	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	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gin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algn="just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through</a:t>
            </a:r>
            <a:r>
              <a:rPr spc="100" dirty="0"/>
              <a:t> </a:t>
            </a:r>
            <a:r>
              <a:rPr dirty="0"/>
              <a:t>email</a:t>
            </a:r>
            <a:r>
              <a:rPr spc="90" dirty="0"/>
              <a:t> </a:t>
            </a:r>
            <a:r>
              <a:rPr spc="-5" dirty="0"/>
              <a:t>address/phone</a:t>
            </a:r>
            <a:r>
              <a:rPr spc="95" dirty="0"/>
              <a:t> </a:t>
            </a:r>
            <a:r>
              <a:rPr spc="-25" dirty="0"/>
              <a:t>number,</a:t>
            </a:r>
            <a:r>
              <a:rPr spc="95" dirty="0"/>
              <a:t> </a:t>
            </a:r>
            <a:r>
              <a:rPr spc="5" dirty="0"/>
              <a:t>or</a:t>
            </a:r>
            <a:r>
              <a:rPr spc="95" dirty="0"/>
              <a:t> </a:t>
            </a:r>
            <a:r>
              <a:rPr dirty="0"/>
              <a:t>via</a:t>
            </a:r>
            <a:r>
              <a:rPr spc="95" dirty="0"/>
              <a:t> </a:t>
            </a:r>
            <a:r>
              <a:rPr spc="-5" dirty="0"/>
              <a:t>social</a:t>
            </a:r>
          </a:p>
          <a:p>
            <a:pPr marL="299085" algn="just">
              <a:lnSpc>
                <a:spcPct val="100000"/>
              </a:lnSpc>
            </a:pPr>
            <a:r>
              <a:rPr dirty="0"/>
              <a:t>media</a:t>
            </a:r>
            <a:r>
              <a:rPr spc="-25" dirty="0"/>
              <a:t> </a:t>
            </a:r>
            <a:r>
              <a:rPr spc="-5" dirty="0"/>
              <a:t>handles</a:t>
            </a:r>
          </a:p>
          <a:p>
            <a:pPr marL="299085" marR="6350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pc="-5" dirty="0"/>
              <a:t>The sign </a:t>
            </a:r>
            <a:r>
              <a:rPr dirty="0"/>
              <a:t>up </a:t>
            </a:r>
            <a:r>
              <a:rPr spc="-5" dirty="0"/>
              <a:t>page </a:t>
            </a:r>
            <a:r>
              <a:rPr spc="-10" dirty="0"/>
              <a:t>would consist </a:t>
            </a:r>
            <a:r>
              <a:rPr spc="-5" dirty="0"/>
              <a:t>of minimum </a:t>
            </a:r>
            <a:r>
              <a:rPr spc="-10" dirty="0"/>
              <a:t>details </a:t>
            </a:r>
            <a:r>
              <a:rPr spc="-5" dirty="0"/>
              <a:t> </a:t>
            </a:r>
            <a:r>
              <a:rPr dirty="0"/>
              <a:t>so</a:t>
            </a:r>
            <a:r>
              <a:rPr spc="110" dirty="0"/>
              <a:t> </a:t>
            </a:r>
            <a:r>
              <a:rPr spc="-5" dirty="0"/>
              <a:t>that</a:t>
            </a:r>
            <a:r>
              <a:rPr spc="110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spc="-15" dirty="0"/>
              <a:t>customer’s</a:t>
            </a:r>
            <a:r>
              <a:rPr spc="125" dirty="0"/>
              <a:t> </a:t>
            </a:r>
            <a:r>
              <a:rPr spc="-5" dirty="0"/>
              <a:t>time</a:t>
            </a:r>
            <a:r>
              <a:rPr spc="120" dirty="0"/>
              <a:t> </a:t>
            </a:r>
            <a:r>
              <a:rPr spc="-5" dirty="0"/>
              <a:t>is</a:t>
            </a:r>
            <a:r>
              <a:rPr spc="125" dirty="0"/>
              <a:t> </a:t>
            </a:r>
            <a:r>
              <a:rPr spc="-10" dirty="0"/>
              <a:t>saved</a:t>
            </a:r>
            <a:r>
              <a:rPr spc="120" dirty="0"/>
              <a:t> </a:t>
            </a:r>
            <a:r>
              <a:rPr spc="-5" dirty="0"/>
              <a:t>while</a:t>
            </a:r>
            <a:r>
              <a:rPr spc="125" dirty="0"/>
              <a:t> </a:t>
            </a:r>
            <a:r>
              <a:rPr spc="-10" dirty="0"/>
              <a:t>creating </a:t>
            </a:r>
            <a:r>
              <a:rPr spc="-395" dirty="0"/>
              <a:t> </a:t>
            </a:r>
            <a:r>
              <a:rPr dirty="0"/>
              <a:t>a</a:t>
            </a:r>
            <a:r>
              <a:rPr spc="-5" dirty="0"/>
              <a:t> new</a:t>
            </a:r>
            <a:r>
              <a:rPr spc="10" dirty="0"/>
              <a:t> </a:t>
            </a:r>
            <a:r>
              <a:rPr spc="-10" dirty="0"/>
              <a:t>profile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85341" y="3174237"/>
            <a:ext cx="6140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6C6C6C"/>
                </a:solidFill>
                <a:latin typeface="Calibri"/>
                <a:cs typeface="Calibri"/>
              </a:rPr>
              <a:t>/</a:t>
            </a:r>
            <a:r>
              <a:rPr sz="700" spc="-25" dirty="0">
                <a:solidFill>
                  <a:srgbClr val="6C6C6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6C6C6C"/>
                </a:solidFill>
                <a:latin typeface="Calibri"/>
                <a:cs typeface="Calibri"/>
              </a:rPr>
              <a:t>Phone</a:t>
            </a:r>
            <a:r>
              <a:rPr sz="700" spc="-5" dirty="0">
                <a:solidFill>
                  <a:srgbClr val="6C6C6C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6C6C6C"/>
                </a:solidFill>
                <a:latin typeface="Calibri"/>
                <a:cs typeface="Calibri"/>
              </a:rPr>
              <a:t>number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8700" y="3933444"/>
            <a:ext cx="1623060" cy="201295"/>
          </a:xfrm>
          <a:prstGeom prst="rect">
            <a:avLst/>
          </a:prstGeom>
          <a:solidFill>
            <a:srgbClr val="FFC908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9905">
              <a:lnSpc>
                <a:spcPts val="1585"/>
              </a:lnSpc>
            </a:pPr>
            <a:r>
              <a:rPr sz="1800" b="1" spc="-15" dirty="0">
                <a:latin typeface="Calibri"/>
                <a:cs typeface="Calibri"/>
              </a:rPr>
              <a:t>LOGIN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21252" y="954024"/>
            <a:ext cx="2489200" cy="4950460"/>
            <a:chOff x="3921252" y="954024"/>
            <a:chExt cx="2489200" cy="495046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1252" y="954024"/>
              <a:ext cx="2488692" cy="494995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7284" y="1729740"/>
              <a:ext cx="1976627" cy="31851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23040" y="6368352"/>
            <a:ext cx="525610" cy="4842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442" y="80962"/>
            <a:ext cx="3104515" cy="488950"/>
            <a:chOff x="111442" y="80962"/>
            <a:chExt cx="3104515" cy="488950"/>
          </a:xfrm>
        </p:grpSpPr>
        <p:sp>
          <p:nvSpPr>
            <p:cNvPr id="3" name="object 3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2998724" y="0"/>
                  </a:moveTo>
                  <a:lnTo>
                    <a:pt x="76707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7"/>
                  </a:lnTo>
                  <a:lnTo>
                    <a:pt x="0" y="383539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7" y="460248"/>
                  </a:lnTo>
                  <a:lnTo>
                    <a:pt x="2998724" y="460248"/>
                  </a:lnTo>
                  <a:lnTo>
                    <a:pt x="3028604" y="454227"/>
                  </a:lnTo>
                  <a:lnTo>
                    <a:pt x="3052984" y="437800"/>
                  </a:lnTo>
                  <a:lnTo>
                    <a:pt x="3069411" y="413420"/>
                  </a:lnTo>
                  <a:lnTo>
                    <a:pt x="3075432" y="383539"/>
                  </a:lnTo>
                  <a:lnTo>
                    <a:pt x="3075432" y="76707"/>
                  </a:lnTo>
                  <a:lnTo>
                    <a:pt x="3069411" y="46827"/>
                  </a:lnTo>
                  <a:lnTo>
                    <a:pt x="3052984" y="22447"/>
                  </a:lnTo>
                  <a:lnTo>
                    <a:pt x="3028604" y="6020"/>
                  </a:lnTo>
                  <a:lnTo>
                    <a:pt x="2998724" y="0"/>
                  </a:lnTo>
                  <a:close/>
                </a:path>
              </a:pathLst>
            </a:custGeom>
            <a:solidFill>
              <a:srgbClr val="FFC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0" y="76707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7" y="0"/>
                  </a:lnTo>
                  <a:lnTo>
                    <a:pt x="2998724" y="0"/>
                  </a:lnTo>
                  <a:lnTo>
                    <a:pt x="3028604" y="6020"/>
                  </a:lnTo>
                  <a:lnTo>
                    <a:pt x="3052984" y="22447"/>
                  </a:lnTo>
                  <a:lnTo>
                    <a:pt x="3069411" y="46827"/>
                  </a:lnTo>
                  <a:lnTo>
                    <a:pt x="3075432" y="76707"/>
                  </a:lnTo>
                  <a:lnTo>
                    <a:pt x="3075432" y="383539"/>
                  </a:lnTo>
                  <a:lnTo>
                    <a:pt x="3069411" y="413420"/>
                  </a:lnTo>
                  <a:lnTo>
                    <a:pt x="3052984" y="437800"/>
                  </a:lnTo>
                  <a:lnTo>
                    <a:pt x="3028604" y="454227"/>
                  </a:lnTo>
                  <a:lnTo>
                    <a:pt x="2998724" y="460248"/>
                  </a:lnTo>
                  <a:lnTo>
                    <a:pt x="76707" y="460248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39"/>
                  </a:lnTo>
                  <a:lnTo>
                    <a:pt x="0" y="767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7912" y="142494"/>
            <a:ext cx="146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WIREFRAMES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086605" y="554736"/>
            <a:ext cx="4680585" cy="6026150"/>
            <a:chOff x="4086605" y="554736"/>
            <a:chExt cx="4680585" cy="60261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0600" y="554736"/>
              <a:ext cx="3029711" cy="6025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8259" y="1517903"/>
              <a:ext cx="2375916" cy="8793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7508" y="3407663"/>
              <a:ext cx="2375916" cy="17510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86605" y="1246631"/>
              <a:ext cx="1007110" cy="114300"/>
            </a:xfrm>
            <a:custGeom>
              <a:avLst/>
              <a:gdLst/>
              <a:ahLst/>
              <a:cxnLst/>
              <a:rect l="l" t="t" r="r" b="b"/>
              <a:pathLst>
                <a:path w="1007110" h="114300">
                  <a:moveTo>
                    <a:pt x="892302" y="0"/>
                  </a:moveTo>
                  <a:lnTo>
                    <a:pt x="892302" y="114300"/>
                  </a:lnTo>
                  <a:lnTo>
                    <a:pt x="968502" y="76200"/>
                  </a:lnTo>
                  <a:lnTo>
                    <a:pt x="911352" y="76200"/>
                  </a:lnTo>
                  <a:lnTo>
                    <a:pt x="911352" y="38100"/>
                  </a:lnTo>
                  <a:lnTo>
                    <a:pt x="968502" y="38100"/>
                  </a:lnTo>
                  <a:lnTo>
                    <a:pt x="892302" y="0"/>
                  </a:lnTo>
                  <a:close/>
                </a:path>
                <a:path w="1007110" h="114300">
                  <a:moveTo>
                    <a:pt x="89230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892302" y="76200"/>
                  </a:lnTo>
                  <a:lnTo>
                    <a:pt x="892302" y="38100"/>
                  </a:lnTo>
                  <a:close/>
                </a:path>
                <a:path w="1007110" h="114300">
                  <a:moveTo>
                    <a:pt x="968502" y="38100"/>
                  </a:moveTo>
                  <a:lnTo>
                    <a:pt x="911352" y="38100"/>
                  </a:lnTo>
                  <a:lnTo>
                    <a:pt x="911352" y="76200"/>
                  </a:lnTo>
                  <a:lnTo>
                    <a:pt x="968502" y="76200"/>
                  </a:lnTo>
                  <a:lnTo>
                    <a:pt x="1006602" y="57150"/>
                  </a:lnTo>
                  <a:lnTo>
                    <a:pt x="968502" y="38100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04938" y="1234820"/>
              <a:ext cx="814705" cy="2095500"/>
            </a:xfrm>
            <a:custGeom>
              <a:avLst/>
              <a:gdLst/>
              <a:ahLst/>
              <a:cxnLst/>
              <a:rect l="l" t="t" r="r" b="b"/>
              <a:pathLst>
                <a:path w="814704" h="2095500">
                  <a:moveTo>
                    <a:pt x="814451" y="56895"/>
                  </a:moveTo>
                  <a:lnTo>
                    <a:pt x="776351" y="56895"/>
                  </a:lnTo>
                  <a:lnTo>
                    <a:pt x="795527" y="75945"/>
                  </a:lnTo>
                  <a:lnTo>
                    <a:pt x="776351" y="75998"/>
                  </a:lnTo>
                  <a:lnTo>
                    <a:pt x="776351" y="2095245"/>
                  </a:lnTo>
                  <a:lnTo>
                    <a:pt x="814451" y="2095245"/>
                  </a:lnTo>
                  <a:lnTo>
                    <a:pt x="814451" y="56895"/>
                  </a:lnTo>
                  <a:close/>
                </a:path>
                <a:path w="814704" h="2095500">
                  <a:moveTo>
                    <a:pt x="107568" y="0"/>
                  </a:moveTo>
                  <a:lnTo>
                    <a:pt x="0" y="68961"/>
                  </a:lnTo>
                  <a:lnTo>
                    <a:pt x="119760" y="113664"/>
                  </a:lnTo>
                  <a:lnTo>
                    <a:pt x="115919" y="77850"/>
                  </a:lnTo>
                  <a:lnTo>
                    <a:pt x="94741" y="77850"/>
                  </a:lnTo>
                  <a:lnTo>
                    <a:pt x="94614" y="39750"/>
                  </a:lnTo>
                  <a:lnTo>
                    <a:pt x="111827" y="39702"/>
                  </a:lnTo>
                  <a:lnTo>
                    <a:pt x="107568" y="0"/>
                  </a:lnTo>
                  <a:close/>
                </a:path>
                <a:path w="814704" h="2095500">
                  <a:moveTo>
                    <a:pt x="111827" y="39702"/>
                  </a:moveTo>
                  <a:lnTo>
                    <a:pt x="94614" y="39750"/>
                  </a:lnTo>
                  <a:lnTo>
                    <a:pt x="94741" y="77850"/>
                  </a:lnTo>
                  <a:lnTo>
                    <a:pt x="115913" y="77793"/>
                  </a:lnTo>
                  <a:lnTo>
                    <a:pt x="111827" y="39702"/>
                  </a:lnTo>
                  <a:close/>
                </a:path>
                <a:path w="814704" h="2095500">
                  <a:moveTo>
                    <a:pt x="115913" y="77793"/>
                  </a:moveTo>
                  <a:lnTo>
                    <a:pt x="94741" y="77850"/>
                  </a:lnTo>
                  <a:lnTo>
                    <a:pt x="115919" y="77850"/>
                  </a:lnTo>
                  <a:close/>
                </a:path>
                <a:path w="814704" h="2095500">
                  <a:moveTo>
                    <a:pt x="814451" y="37718"/>
                  </a:moveTo>
                  <a:lnTo>
                    <a:pt x="111827" y="39702"/>
                  </a:lnTo>
                  <a:lnTo>
                    <a:pt x="115913" y="77793"/>
                  </a:lnTo>
                  <a:lnTo>
                    <a:pt x="776351" y="75998"/>
                  </a:lnTo>
                  <a:lnTo>
                    <a:pt x="776351" y="56895"/>
                  </a:lnTo>
                  <a:lnTo>
                    <a:pt x="814451" y="56895"/>
                  </a:lnTo>
                  <a:lnTo>
                    <a:pt x="814451" y="37718"/>
                  </a:lnTo>
                  <a:close/>
                </a:path>
                <a:path w="814704" h="2095500">
                  <a:moveTo>
                    <a:pt x="776351" y="56895"/>
                  </a:moveTo>
                  <a:lnTo>
                    <a:pt x="776351" y="75998"/>
                  </a:lnTo>
                  <a:lnTo>
                    <a:pt x="795527" y="75945"/>
                  </a:lnTo>
                  <a:lnTo>
                    <a:pt x="776351" y="56895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98941" y="3307841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5">
                  <a:moveTo>
                    <a:pt x="0" y="0"/>
                  </a:moveTo>
                  <a:lnTo>
                    <a:pt x="467994" y="0"/>
                  </a:lnTo>
                </a:path>
              </a:pathLst>
            </a:custGeom>
            <a:ln w="38100">
              <a:solidFill>
                <a:srgbClr val="FFC9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47218" y="994917"/>
            <a:ext cx="3644900" cy="2541270"/>
            <a:chOff x="347218" y="994917"/>
            <a:chExt cx="3644900" cy="2541270"/>
          </a:xfrm>
        </p:grpSpPr>
        <p:sp>
          <p:nvSpPr>
            <p:cNvPr id="14" name="object 14"/>
            <p:cNvSpPr/>
            <p:nvPr/>
          </p:nvSpPr>
          <p:spPr>
            <a:xfrm>
              <a:off x="353568" y="1001267"/>
              <a:ext cx="3632200" cy="2528570"/>
            </a:xfrm>
            <a:custGeom>
              <a:avLst/>
              <a:gdLst/>
              <a:ahLst/>
              <a:cxnLst/>
              <a:rect l="l" t="t" r="r" b="b"/>
              <a:pathLst>
                <a:path w="3632200" h="2528570">
                  <a:moveTo>
                    <a:pt x="3631691" y="0"/>
                  </a:moveTo>
                  <a:lnTo>
                    <a:pt x="0" y="0"/>
                  </a:lnTo>
                  <a:lnTo>
                    <a:pt x="0" y="2528316"/>
                  </a:lnTo>
                  <a:lnTo>
                    <a:pt x="3631691" y="2528316"/>
                  </a:lnTo>
                  <a:lnTo>
                    <a:pt x="3631691" y="0"/>
                  </a:lnTo>
                  <a:close/>
                </a:path>
              </a:pathLst>
            </a:custGeom>
            <a:solidFill>
              <a:srgbClr val="FFD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568" y="1001267"/>
              <a:ext cx="3632200" cy="2528570"/>
            </a:xfrm>
            <a:custGeom>
              <a:avLst/>
              <a:gdLst/>
              <a:ahLst/>
              <a:cxnLst/>
              <a:rect l="l" t="t" r="r" b="b"/>
              <a:pathLst>
                <a:path w="3632200" h="2528570">
                  <a:moveTo>
                    <a:pt x="0" y="2528316"/>
                  </a:moveTo>
                  <a:lnTo>
                    <a:pt x="3631691" y="2528316"/>
                  </a:lnTo>
                  <a:lnTo>
                    <a:pt x="3631691" y="0"/>
                  </a:lnTo>
                  <a:lnTo>
                    <a:pt x="0" y="0"/>
                  </a:lnTo>
                  <a:lnTo>
                    <a:pt x="0" y="25283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6227" y="1143380"/>
            <a:ext cx="344424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-127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sidebar menu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give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choose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from,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currently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website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too.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options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be:</a:t>
            </a:r>
            <a:endParaRPr sz="1600">
              <a:latin typeface="Calibri"/>
              <a:cs typeface="Calibri"/>
            </a:endParaRPr>
          </a:p>
          <a:p>
            <a:pPr marL="1212850" indent="-287020">
              <a:lnSpc>
                <a:spcPct val="100000"/>
              </a:lnSpc>
              <a:buFont typeface="Arial MT"/>
              <a:buChar char="•"/>
              <a:tabLst>
                <a:tab pos="1212850" algn="l"/>
                <a:tab pos="1213485" algn="l"/>
              </a:tabLst>
            </a:pPr>
            <a:r>
              <a:rPr sz="1600" spc="-10" dirty="0">
                <a:latin typeface="Calibri"/>
                <a:cs typeface="Calibri"/>
              </a:rPr>
              <a:t>Upcoming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Treks</a:t>
            </a:r>
            <a:endParaRPr sz="1600">
              <a:latin typeface="Calibri"/>
              <a:cs typeface="Calibri"/>
            </a:endParaRPr>
          </a:p>
          <a:p>
            <a:pPr marL="1647189" lvl="1" indent="-287020">
              <a:lnSpc>
                <a:spcPct val="100000"/>
              </a:lnSpc>
              <a:buFont typeface="Arial MT"/>
              <a:buChar char="•"/>
              <a:tabLst>
                <a:tab pos="1647189" algn="l"/>
                <a:tab pos="1647825" algn="l"/>
              </a:tabLst>
            </a:pPr>
            <a:r>
              <a:rPr sz="1600" spc="-5" dirty="0">
                <a:latin typeface="Calibri"/>
                <a:cs typeface="Calibri"/>
              </a:rPr>
              <a:t>Blogs</a:t>
            </a:r>
            <a:endParaRPr sz="1600">
              <a:latin typeface="Calibri"/>
              <a:cs typeface="Calibri"/>
            </a:endParaRPr>
          </a:p>
          <a:p>
            <a:pPr marL="1494790" indent="-287020">
              <a:lnSpc>
                <a:spcPct val="100000"/>
              </a:lnSpc>
              <a:buFont typeface="Arial MT"/>
              <a:buChar char="•"/>
              <a:tabLst>
                <a:tab pos="1494790" algn="l"/>
                <a:tab pos="1495425" algn="l"/>
              </a:tabLst>
            </a:pPr>
            <a:r>
              <a:rPr sz="1600" spc="-5" dirty="0">
                <a:latin typeface="Calibri"/>
                <a:cs typeface="Calibri"/>
              </a:rPr>
              <a:t>DIY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Treks</a:t>
            </a:r>
            <a:endParaRPr sz="1600">
              <a:latin typeface="Calibri"/>
              <a:cs typeface="Calibri"/>
            </a:endParaRPr>
          </a:p>
          <a:p>
            <a:pPr marL="953769" indent="-287020">
              <a:lnSpc>
                <a:spcPct val="100000"/>
              </a:lnSpc>
              <a:buFont typeface="Arial MT"/>
              <a:buChar char="•"/>
              <a:tabLst>
                <a:tab pos="953769" algn="l"/>
                <a:tab pos="954405" algn="l"/>
              </a:tabLst>
            </a:pPr>
            <a:r>
              <a:rPr sz="1600" spc="-35" dirty="0">
                <a:latin typeface="Calibri"/>
                <a:cs typeface="Calibri"/>
              </a:rPr>
              <a:t>Treks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family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 Kids</a:t>
            </a:r>
            <a:endParaRPr sz="1600">
              <a:latin typeface="Calibri"/>
              <a:cs typeface="Calibri"/>
            </a:endParaRPr>
          </a:p>
          <a:p>
            <a:pPr marL="1124585" lvl="1" indent="-287020">
              <a:lnSpc>
                <a:spcPct val="100000"/>
              </a:lnSpc>
              <a:buFont typeface="Arial MT"/>
              <a:buChar char="•"/>
              <a:tabLst>
                <a:tab pos="1124585" algn="l"/>
                <a:tab pos="1125220" algn="l"/>
              </a:tabLst>
            </a:pPr>
            <a:r>
              <a:rPr sz="1600" spc="-35" dirty="0">
                <a:latin typeface="Calibri"/>
                <a:cs typeface="Calibri"/>
              </a:rPr>
              <a:t>Treks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10" dirty="0">
                <a:latin typeface="Calibri"/>
                <a:cs typeface="Calibri"/>
              </a:rPr>
              <a:t>Students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083" y="3793617"/>
            <a:ext cx="40055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spc="4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logging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in,</a:t>
            </a:r>
            <a:r>
              <a:rPr sz="1800" spc="4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home</a:t>
            </a:r>
            <a:r>
              <a:rPr sz="1800" spc="5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083" y="4067936"/>
            <a:ext cx="40036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  <a:tabLst>
                <a:tab pos="904240" algn="l"/>
                <a:tab pos="1376680" algn="l"/>
                <a:tab pos="2035175" algn="l"/>
                <a:tab pos="2914650" algn="l"/>
                <a:tab pos="3277235" algn="l"/>
                <a:tab pos="3679825" algn="l"/>
              </a:tabLst>
            </a:pPr>
            <a:r>
              <a:rPr sz="1800" dirty="0">
                <a:latin typeface="Calibri"/>
                <a:cs typeface="Calibri"/>
              </a:rPr>
              <a:t>h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	the	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ame	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	as	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	the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vertically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scrollable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67571" y="2673095"/>
            <a:ext cx="3192780" cy="1270000"/>
          </a:xfrm>
          <a:prstGeom prst="rect">
            <a:avLst/>
          </a:prstGeom>
          <a:solidFill>
            <a:srgbClr val="FFDF6B"/>
          </a:solidFill>
          <a:ln w="1270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31445" marR="125730" indent="190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search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tab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enable </a:t>
            </a:r>
            <a:r>
              <a:rPr sz="1600" spc="-10" dirty="0">
                <a:latin typeface="Calibri"/>
                <a:cs typeface="Calibri"/>
              </a:rPr>
              <a:t>user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search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directly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location,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looking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5" dirty="0">
                <a:latin typeface="Calibri"/>
                <a:cs typeface="Calibri"/>
              </a:rPr>
              <a:t>for.</a:t>
            </a:r>
            <a:endParaRPr sz="1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search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give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desired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results</a:t>
            </a:r>
            <a:r>
              <a:rPr sz="1600" spc="-5" dirty="0">
                <a:latin typeface="Calibri"/>
                <a:cs typeface="Calibri"/>
              </a:rPr>
              <a:t> (as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next </a:t>
            </a:r>
            <a:r>
              <a:rPr sz="1600" spc="-5" dirty="0">
                <a:latin typeface="Calibri"/>
                <a:cs typeface="Calibri"/>
              </a:rPr>
              <a:t>slide)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23040" y="6368352"/>
            <a:ext cx="525610" cy="484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442" y="80962"/>
            <a:ext cx="3104515" cy="488950"/>
            <a:chOff x="111442" y="80962"/>
            <a:chExt cx="3104515" cy="488950"/>
          </a:xfrm>
        </p:grpSpPr>
        <p:sp>
          <p:nvSpPr>
            <p:cNvPr id="3" name="object 3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2998724" y="0"/>
                  </a:moveTo>
                  <a:lnTo>
                    <a:pt x="76707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7"/>
                  </a:lnTo>
                  <a:lnTo>
                    <a:pt x="0" y="383539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7" y="460248"/>
                  </a:lnTo>
                  <a:lnTo>
                    <a:pt x="2998724" y="460248"/>
                  </a:lnTo>
                  <a:lnTo>
                    <a:pt x="3028604" y="454227"/>
                  </a:lnTo>
                  <a:lnTo>
                    <a:pt x="3052984" y="437800"/>
                  </a:lnTo>
                  <a:lnTo>
                    <a:pt x="3069411" y="413420"/>
                  </a:lnTo>
                  <a:lnTo>
                    <a:pt x="3075432" y="383539"/>
                  </a:lnTo>
                  <a:lnTo>
                    <a:pt x="3075432" y="76707"/>
                  </a:lnTo>
                  <a:lnTo>
                    <a:pt x="3069411" y="46827"/>
                  </a:lnTo>
                  <a:lnTo>
                    <a:pt x="3052984" y="22447"/>
                  </a:lnTo>
                  <a:lnTo>
                    <a:pt x="3028604" y="6020"/>
                  </a:lnTo>
                  <a:lnTo>
                    <a:pt x="2998724" y="0"/>
                  </a:lnTo>
                  <a:close/>
                </a:path>
              </a:pathLst>
            </a:custGeom>
            <a:solidFill>
              <a:srgbClr val="FFC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0" y="76707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7" y="0"/>
                  </a:lnTo>
                  <a:lnTo>
                    <a:pt x="2998724" y="0"/>
                  </a:lnTo>
                  <a:lnTo>
                    <a:pt x="3028604" y="6020"/>
                  </a:lnTo>
                  <a:lnTo>
                    <a:pt x="3052984" y="22447"/>
                  </a:lnTo>
                  <a:lnTo>
                    <a:pt x="3069411" y="46827"/>
                  </a:lnTo>
                  <a:lnTo>
                    <a:pt x="3075432" y="76707"/>
                  </a:lnTo>
                  <a:lnTo>
                    <a:pt x="3075432" y="383539"/>
                  </a:lnTo>
                  <a:lnTo>
                    <a:pt x="3069411" y="413420"/>
                  </a:lnTo>
                  <a:lnTo>
                    <a:pt x="3052984" y="437800"/>
                  </a:lnTo>
                  <a:lnTo>
                    <a:pt x="3028604" y="454227"/>
                  </a:lnTo>
                  <a:lnTo>
                    <a:pt x="2998724" y="460248"/>
                  </a:lnTo>
                  <a:lnTo>
                    <a:pt x="76707" y="460248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39"/>
                  </a:lnTo>
                  <a:lnTo>
                    <a:pt x="0" y="767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7912" y="142494"/>
            <a:ext cx="146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WIREFRAMES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626864" y="525780"/>
            <a:ext cx="3926204" cy="5875020"/>
            <a:chOff x="4626864" y="525780"/>
            <a:chExt cx="3926204" cy="58750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6864" y="525780"/>
              <a:ext cx="3192780" cy="58750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0" y="1418844"/>
              <a:ext cx="2572511" cy="18653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3311652"/>
              <a:ext cx="2606040" cy="18638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7110" y="1077849"/>
              <a:ext cx="1195705" cy="114300"/>
            </a:xfrm>
            <a:custGeom>
              <a:avLst/>
              <a:gdLst/>
              <a:ahLst/>
              <a:cxnLst/>
              <a:rect l="l" t="t" r="r" b="b"/>
              <a:pathLst>
                <a:path w="1195704" h="114300">
                  <a:moveTo>
                    <a:pt x="113538" y="0"/>
                  </a:moveTo>
                  <a:lnTo>
                    <a:pt x="0" y="58674"/>
                  </a:lnTo>
                  <a:lnTo>
                    <a:pt x="115062" y="114300"/>
                  </a:lnTo>
                  <a:lnTo>
                    <a:pt x="114557" y="76453"/>
                  </a:lnTo>
                  <a:lnTo>
                    <a:pt x="95504" y="76453"/>
                  </a:lnTo>
                  <a:lnTo>
                    <a:pt x="94996" y="38353"/>
                  </a:lnTo>
                  <a:lnTo>
                    <a:pt x="114046" y="38105"/>
                  </a:lnTo>
                  <a:lnTo>
                    <a:pt x="113538" y="0"/>
                  </a:lnTo>
                  <a:close/>
                </a:path>
                <a:path w="1195704" h="114300">
                  <a:moveTo>
                    <a:pt x="114046" y="38105"/>
                  </a:moveTo>
                  <a:lnTo>
                    <a:pt x="94996" y="38353"/>
                  </a:lnTo>
                  <a:lnTo>
                    <a:pt x="95504" y="76453"/>
                  </a:lnTo>
                  <a:lnTo>
                    <a:pt x="114554" y="76205"/>
                  </a:lnTo>
                  <a:lnTo>
                    <a:pt x="114046" y="38105"/>
                  </a:lnTo>
                  <a:close/>
                </a:path>
                <a:path w="1195704" h="114300">
                  <a:moveTo>
                    <a:pt x="114554" y="76205"/>
                  </a:moveTo>
                  <a:lnTo>
                    <a:pt x="95504" y="76453"/>
                  </a:lnTo>
                  <a:lnTo>
                    <a:pt x="114557" y="76453"/>
                  </a:lnTo>
                  <a:lnTo>
                    <a:pt x="114554" y="76205"/>
                  </a:lnTo>
                  <a:close/>
                </a:path>
                <a:path w="1195704" h="114300">
                  <a:moveTo>
                    <a:pt x="1195197" y="24002"/>
                  </a:moveTo>
                  <a:lnTo>
                    <a:pt x="114046" y="38105"/>
                  </a:lnTo>
                  <a:lnTo>
                    <a:pt x="114554" y="76205"/>
                  </a:lnTo>
                  <a:lnTo>
                    <a:pt x="1195578" y="62102"/>
                  </a:lnTo>
                  <a:lnTo>
                    <a:pt x="1195197" y="24002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51164" y="769619"/>
            <a:ext cx="3194685" cy="3714115"/>
          </a:xfrm>
          <a:prstGeom prst="rect">
            <a:avLst/>
          </a:prstGeom>
          <a:solidFill>
            <a:srgbClr val="FFDF6B"/>
          </a:solidFill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381000" marR="86995" indent="-230504">
              <a:lnSpc>
                <a:spcPct val="100000"/>
              </a:lnSpc>
              <a:buFont typeface="Wingdings"/>
              <a:buChar char=""/>
              <a:tabLst>
                <a:tab pos="437515" algn="l"/>
                <a:tab pos="438150" algn="l"/>
              </a:tabLst>
            </a:pPr>
            <a:r>
              <a:rPr dirty="0"/>
              <a:t>	</a:t>
            </a:r>
            <a:r>
              <a:rPr sz="1600" spc="-5" dirty="0">
                <a:latin typeface="Calibri"/>
                <a:cs typeface="Calibri"/>
              </a:rPr>
              <a:t>The filter </a:t>
            </a:r>
            <a:r>
              <a:rPr sz="1600" spc="-10" dirty="0">
                <a:latin typeface="Calibri"/>
                <a:cs typeface="Calibri"/>
              </a:rPr>
              <a:t>button </a:t>
            </a:r>
            <a:r>
              <a:rPr sz="1600" spc="-5" dirty="0">
                <a:latin typeface="Calibri"/>
                <a:cs typeface="Calibri"/>
              </a:rPr>
              <a:t>will enable 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filter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search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results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  <a:p>
            <a:pPr marL="70294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criteria </a:t>
            </a:r>
            <a:r>
              <a:rPr sz="1600" spc="-10" dirty="0">
                <a:latin typeface="Calibri"/>
                <a:cs typeface="Calibri"/>
              </a:rPr>
              <a:t>further:</a:t>
            </a:r>
            <a:endParaRPr sz="1600">
              <a:latin typeface="Calibri"/>
              <a:cs typeface="Calibri"/>
            </a:endParaRPr>
          </a:p>
          <a:p>
            <a:pPr marL="1247140" lvl="1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47140" algn="l"/>
                <a:tab pos="1247775" algn="l"/>
              </a:tabLst>
            </a:pPr>
            <a:r>
              <a:rPr sz="1600" spc="-15" dirty="0">
                <a:latin typeface="Calibri"/>
                <a:cs typeface="Calibri"/>
              </a:rPr>
              <a:t>By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Difficulty</a:t>
            </a:r>
            <a:endParaRPr sz="1600">
              <a:latin typeface="Calibri"/>
              <a:cs typeface="Calibri"/>
            </a:endParaRPr>
          </a:p>
          <a:p>
            <a:pPr marL="1286510" lvl="1" indent="-287020">
              <a:lnSpc>
                <a:spcPct val="100000"/>
              </a:lnSpc>
              <a:buFont typeface="Arial MT"/>
              <a:buChar char="•"/>
              <a:tabLst>
                <a:tab pos="1286510" algn="l"/>
                <a:tab pos="1287145" algn="l"/>
              </a:tabLst>
            </a:pPr>
            <a:r>
              <a:rPr sz="1600" spc="-15" dirty="0">
                <a:latin typeface="Calibri"/>
                <a:cs typeface="Calibri"/>
              </a:rPr>
              <a:t>By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Seasons</a:t>
            </a:r>
            <a:endParaRPr sz="1600">
              <a:latin typeface="Calibri"/>
              <a:cs typeface="Calibri"/>
            </a:endParaRPr>
          </a:p>
          <a:p>
            <a:pPr marL="1297305" lvl="1" indent="-287020">
              <a:lnSpc>
                <a:spcPct val="100000"/>
              </a:lnSpc>
              <a:buFont typeface="Arial MT"/>
              <a:buChar char="•"/>
              <a:tabLst>
                <a:tab pos="1297305" algn="l"/>
                <a:tab pos="1297940" algn="l"/>
              </a:tabLst>
            </a:pP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Months</a:t>
            </a:r>
            <a:endParaRPr sz="160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buFont typeface="Arial MT"/>
              <a:buChar char="•"/>
              <a:tabLst>
                <a:tab pos="1295400" algn="l"/>
                <a:tab pos="1296035" algn="l"/>
              </a:tabLst>
            </a:pP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Regions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509270" indent="-509905">
              <a:lnSpc>
                <a:spcPct val="100000"/>
              </a:lnSpc>
              <a:buFont typeface="Wingdings"/>
              <a:buChar char=""/>
              <a:tabLst>
                <a:tab pos="509905" algn="l"/>
              </a:tabLst>
            </a:pP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search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already</a:t>
            </a:r>
            <a:r>
              <a:rPr sz="1600" spc="-10" dirty="0">
                <a:latin typeface="Calibri"/>
                <a:cs typeface="Calibri"/>
              </a:rPr>
              <a:t> been</a:t>
            </a:r>
            <a:endParaRPr sz="1600">
              <a:latin typeface="Calibri"/>
              <a:cs typeface="Calibri"/>
            </a:endParaRPr>
          </a:p>
          <a:p>
            <a:pPr marL="443865" marR="149225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made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-10" dirty="0">
                <a:latin typeface="Calibri"/>
                <a:cs typeface="Calibri"/>
              </a:rPr>
              <a:t> per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criteria,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particular </a:t>
            </a:r>
            <a:r>
              <a:rPr sz="1600" spc="-10" dirty="0">
                <a:latin typeface="Calibri"/>
                <a:cs typeface="Calibri"/>
              </a:rPr>
              <a:t>option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already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selected,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5" dirty="0">
                <a:latin typeface="Calibri"/>
                <a:cs typeface="Calibri"/>
              </a:rPr>
              <a:t>more </a:t>
            </a:r>
            <a:r>
              <a:rPr sz="1600" spc="-10" dirty="0">
                <a:latin typeface="Calibri"/>
                <a:cs typeface="Calibri"/>
              </a:rPr>
              <a:t> options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could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selected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23040" y="6368352"/>
            <a:ext cx="525610" cy="48420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74320" y="4613147"/>
            <a:ext cx="4231005" cy="1442085"/>
          </a:xfrm>
          <a:prstGeom prst="rect">
            <a:avLst/>
          </a:prstGeom>
          <a:solidFill>
            <a:srgbClr val="FFDF6B"/>
          </a:solidFill>
          <a:ln w="12700">
            <a:solidFill>
              <a:srgbClr val="000000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378460" indent="-287655">
              <a:lnSpc>
                <a:spcPct val="100000"/>
              </a:lnSpc>
              <a:spcBef>
                <a:spcPts val="785"/>
              </a:spcBef>
              <a:buFont typeface="Wingdings"/>
              <a:buChar char=""/>
              <a:tabLst>
                <a:tab pos="378460" algn="l"/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desired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results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spc="-20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550">
              <a:latin typeface="Calibri"/>
              <a:cs typeface="Calibri"/>
            </a:endParaRPr>
          </a:p>
          <a:p>
            <a:pPr marL="378460" marR="85725" indent="-287020" algn="just">
              <a:lnSpc>
                <a:spcPct val="100000"/>
              </a:lnSpc>
              <a:buFont typeface="Wingdings"/>
              <a:buChar char=""/>
              <a:tabLst>
                <a:tab pos="379095" algn="l"/>
              </a:tabLst>
            </a:pPr>
            <a:r>
              <a:rPr sz="1600" spc="-5" dirty="0">
                <a:latin typeface="Calibri"/>
                <a:cs typeface="Calibri"/>
              </a:rPr>
              <a:t>These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selected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further </a:t>
            </a:r>
            <a:r>
              <a:rPr sz="1600" spc="-15" dirty="0">
                <a:latin typeface="Calibri"/>
                <a:cs typeface="Calibri"/>
              </a:rPr>
              <a:t>redirect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user</a:t>
            </a:r>
            <a:r>
              <a:rPr sz="1600" dirty="0">
                <a:latin typeface="Calibri"/>
                <a:cs typeface="Calibri"/>
              </a:rPr>
              <a:t> 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take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page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where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details 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found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particular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1344" y="2104644"/>
            <a:ext cx="2658745" cy="2509520"/>
          </a:xfrm>
          <a:custGeom>
            <a:avLst/>
            <a:gdLst/>
            <a:ahLst/>
            <a:cxnLst/>
            <a:rect l="l" t="t" r="r" b="b"/>
            <a:pathLst>
              <a:path w="2658745" h="2509520">
                <a:moveTo>
                  <a:pt x="2543936" y="38100"/>
                </a:moveTo>
                <a:lnTo>
                  <a:pt x="0" y="38100"/>
                </a:lnTo>
                <a:lnTo>
                  <a:pt x="0" y="2509392"/>
                </a:lnTo>
                <a:lnTo>
                  <a:pt x="38100" y="2509392"/>
                </a:lnTo>
                <a:lnTo>
                  <a:pt x="38100" y="76200"/>
                </a:lnTo>
                <a:lnTo>
                  <a:pt x="19050" y="76200"/>
                </a:lnTo>
                <a:lnTo>
                  <a:pt x="38100" y="57150"/>
                </a:lnTo>
                <a:lnTo>
                  <a:pt x="2543936" y="57150"/>
                </a:lnTo>
                <a:lnTo>
                  <a:pt x="2543936" y="38100"/>
                </a:lnTo>
                <a:close/>
              </a:path>
              <a:path w="2658745" h="2509520">
                <a:moveTo>
                  <a:pt x="2543936" y="0"/>
                </a:moveTo>
                <a:lnTo>
                  <a:pt x="2543936" y="114300"/>
                </a:lnTo>
                <a:lnTo>
                  <a:pt x="2620136" y="76200"/>
                </a:lnTo>
                <a:lnTo>
                  <a:pt x="2562986" y="76200"/>
                </a:lnTo>
                <a:lnTo>
                  <a:pt x="2562986" y="38100"/>
                </a:lnTo>
                <a:lnTo>
                  <a:pt x="2620136" y="38100"/>
                </a:lnTo>
                <a:lnTo>
                  <a:pt x="2543936" y="0"/>
                </a:lnTo>
                <a:close/>
              </a:path>
              <a:path w="2658745" h="2509520">
                <a:moveTo>
                  <a:pt x="38100" y="57150"/>
                </a:moveTo>
                <a:lnTo>
                  <a:pt x="19050" y="76200"/>
                </a:lnTo>
                <a:lnTo>
                  <a:pt x="38100" y="76200"/>
                </a:lnTo>
                <a:lnTo>
                  <a:pt x="38100" y="57150"/>
                </a:lnTo>
                <a:close/>
              </a:path>
              <a:path w="2658745" h="2509520">
                <a:moveTo>
                  <a:pt x="2543936" y="57150"/>
                </a:moveTo>
                <a:lnTo>
                  <a:pt x="38100" y="57150"/>
                </a:lnTo>
                <a:lnTo>
                  <a:pt x="38100" y="76200"/>
                </a:lnTo>
                <a:lnTo>
                  <a:pt x="2543936" y="76200"/>
                </a:lnTo>
                <a:lnTo>
                  <a:pt x="2543936" y="57150"/>
                </a:lnTo>
                <a:close/>
              </a:path>
              <a:path w="2658745" h="2509520">
                <a:moveTo>
                  <a:pt x="2620136" y="38100"/>
                </a:moveTo>
                <a:lnTo>
                  <a:pt x="2562986" y="38100"/>
                </a:lnTo>
                <a:lnTo>
                  <a:pt x="2562986" y="76200"/>
                </a:lnTo>
                <a:lnTo>
                  <a:pt x="2620136" y="76200"/>
                </a:lnTo>
                <a:lnTo>
                  <a:pt x="2658236" y="57150"/>
                </a:lnTo>
                <a:lnTo>
                  <a:pt x="2620136" y="3810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912" y="142494"/>
            <a:ext cx="146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WIREFRAMES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80182" y="554736"/>
            <a:ext cx="3084195" cy="5694045"/>
            <a:chOff x="2980182" y="554736"/>
            <a:chExt cx="3084195" cy="5694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0" y="554736"/>
              <a:ext cx="2863596" cy="56936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80182" y="2167127"/>
              <a:ext cx="678815" cy="114300"/>
            </a:xfrm>
            <a:custGeom>
              <a:avLst/>
              <a:gdLst/>
              <a:ahLst/>
              <a:cxnLst/>
              <a:rect l="l" t="t" r="r" b="b"/>
              <a:pathLst>
                <a:path w="678814" h="114300">
                  <a:moveTo>
                    <a:pt x="564515" y="0"/>
                  </a:moveTo>
                  <a:lnTo>
                    <a:pt x="564515" y="114300"/>
                  </a:lnTo>
                  <a:lnTo>
                    <a:pt x="640715" y="76200"/>
                  </a:lnTo>
                  <a:lnTo>
                    <a:pt x="583565" y="76200"/>
                  </a:lnTo>
                  <a:lnTo>
                    <a:pt x="583565" y="38100"/>
                  </a:lnTo>
                  <a:lnTo>
                    <a:pt x="640715" y="38100"/>
                  </a:lnTo>
                  <a:lnTo>
                    <a:pt x="564515" y="0"/>
                  </a:lnTo>
                  <a:close/>
                </a:path>
                <a:path w="678814" h="114300">
                  <a:moveTo>
                    <a:pt x="564515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64515" y="76200"/>
                  </a:lnTo>
                  <a:lnTo>
                    <a:pt x="564515" y="38100"/>
                  </a:lnTo>
                  <a:close/>
                </a:path>
                <a:path w="678814" h="114300">
                  <a:moveTo>
                    <a:pt x="640715" y="38100"/>
                  </a:moveTo>
                  <a:lnTo>
                    <a:pt x="583565" y="38100"/>
                  </a:lnTo>
                  <a:lnTo>
                    <a:pt x="583565" y="76200"/>
                  </a:lnTo>
                  <a:lnTo>
                    <a:pt x="640715" y="76200"/>
                  </a:lnTo>
                  <a:lnTo>
                    <a:pt x="678815" y="57150"/>
                  </a:lnTo>
                  <a:lnTo>
                    <a:pt x="640715" y="38100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0182" y="3552443"/>
              <a:ext cx="443865" cy="114300"/>
            </a:xfrm>
            <a:custGeom>
              <a:avLst/>
              <a:gdLst/>
              <a:ahLst/>
              <a:cxnLst/>
              <a:rect l="l" t="t" r="r" b="b"/>
              <a:pathLst>
                <a:path w="443864" h="114300">
                  <a:moveTo>
                    <a:pt x="329056" y="0"/>
                  </a:moveTo>
                  <a:lnTo>
                    <a:pt x="329056" y="114299"/>
                  </a:lnTo>
                  <a:lnTo>
                    <a:pt x="405256" y="76199"/>
                  </a:lnTo>
                  <a:lnTo>
                    <a:pt x="348106" y="76199"/>
                  </a:lnTo>
                  <a:lnTo>
                    <a:pt x="348106" y="38100"/>
                  </a:lnTo>
                  <a:lnTo>
                    <a:pt x="405257" y="38100"/>
                  </a:lnTo>
                  <a:lnTo>
                    <a:pt x="329056" y="0"/>
                  </a:lnTo>
                  <a:close/>
                </a:path>
                <a:path w="443864" h="114300">
                  <a:moveTo>
                    <a:pt x="329056" y="38100"/>
                  </a:moveTo>
                  <a:lnTo>
                    <a:pt x="0" y="38100"/>
                  </a:lnTo>
                  <a:lnTo>
                    <a:pt x="0" y="76199"/>
                  </a:lnTo>
                  <a:lnTo>
                    <a:pt x="329056" y="76199"/>
                  </a:lnTo>
                  <a:lnTo>
                    <a:pt x="329056" y="38100"/>
                  </a:lnTo>
                  <a:close/>
                </a:path>
                <a:path w="443864" h="114300">
                  <a:moveTo>
                    <a:pt x="405257" y="38100"/>
                  </a:moveTo>
                  <a:lnTo>
                    <a:pt x="348106" y="38100"/>
                  </a:lnTo>
                  <a:lnTo>
                    <a:pt x="348106" y="76199"/>
                  </a:lnTo>
                  <a:lnTo>
                    <a:pt x="405256" y="76199"/>
                  </a:lnTo>
                  <a:lnTo>
                    <a:pt x="443356" y="57149"/>
                  </a:lnTo>
                  <a:lnTo>
                    <a:pt x="405257" y="38100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1380" y="3962399"/>
              <a:ext cx="2217420" cy="1610995"/>
            </a:xfrm>
            <a:custGeom>
              <a:avLst/>
              <a:gdLst/>
              <a:ahLst/>
              <a:cxnLst/>
              <a:rect l="l" t="t" r="r" b="b"/>
              <a:pathLst>
                <a:path w="2217420" h="1610995">
                  <a:moveTo>
                    <a:pt x="2217420" y="1458468"/>
                  </a:moveTo>
                  <a:lnTo>
                    <a:pt x="0" y="1458468"/>
                  </a:lnTo>
                  <a:lnTo>
                    <a:pt x="0" y="1610868"/>
                  </a:lnTo>
                  <a:lnTo>
                    <a:pt x="2217420" y="1610868"/>
                  </a:lnTo>
                  <a:lnTo>
                    <a:pt x="2217420" y="1458468"/>
                  </a:lnTo>
                  <a:close/>
                </a:path>
                <a:path w="2217420" h="1610995">
                  <a:moveTo>
                    <a:pt x="2217420" y="1147572"/>
                  </a:moveTo>
                  <a:lnTo>
                    <a:pt x="0" y="1147572"/>
                  </a:lnTo>
                  <a:lnTo>
                    <a:pt x="0" y="1299972"/>
                  </a:lnTo>
                  <a:lnTo>
                    <a:pt x="2217420" y="1299972"/>
                  </a:lnTo>
                  <a:lnTo>
                    <a:pt x="2217420" y="1147572"/>
                  </a:lnTo>
                  <a:close/>
                </a:path>
                <a:path w="2217420" h="1610995">
                  <a:moveTo>
                    <a:pt x="2217420" y="822960"/>
                  </a:moveTo>
                  <a:lnTo>
                    <a:pt x="0" y="822960"/>
                  </a:lnTo>
                  <a:lnTo>
                    <a:pt x="0" y="975360"/>
                  </a:lnTo>
                  <a:lnTo>
                    <a:pt x="2217420" y="975360"/>
                  </a:lnTo>
                  <a:lnTo>
                    <a:pt x="2217420" y="822960"/>
                  </a:lnTo>
                  <a:close/>
                </a:path>
                <a:path w="2217420" h="1610995">
                  <a:moveTo>
                    <a:pt x="2217420" y="536448"/>
                  </a:moveTo>
                  <a:lnTo>
                    <a:pt x="0" y="536448"/>
                  </a:lnTo>
                  <a:lnTo>
                    <a:pt x="0" y="688848"/>
                  </a:lnTo>
                  <a:lnTo>
                    <a:pt x="2217420" y="688848"/>
                  </a:lnTo>
                  <a:lnTo>
                    <a:pt x="2217420" y="536448"/>
                  </a:lnTo>
                  <a:close/>
                </a:path>
                <a:path w="2217420" h="1610995">
                  <a:moveTo>
                    <a:pt x="2217420" y="256032"/>
                  </a:moveTo>
                  <a:lnTo>
                    <a:pt x="0" y="256032"/>
                  </a:lnTo>
                  <a:lnTo>
                    <a:pt x="0" y="408432"/>
                  </a:lnTo>
                  <a:lnTo>
                    <a:pt x="2217420" y="408432"/>
                  </a:lnTo>
                  <a:lnTo>
                    <a:pt x="2217420" y="256032"/>
                  </a:lnTo>
                  <a:close/>
                </a:path>
                <a:path w="2217420" h="1610995">
                  <a:moveTo>
                    <a:pt x="221742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217420" y="152400"/>
                  </a:lnTo>
                  <a:lnTo>
                    <a:pt x="221742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41307" y="554736"/>
            <a:ext cx="2813304" cy="559612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289547" y="2372867"/>
            <a:ext cx="2383790" cy="228600"/>
          </a:xfrm>
          <a:custGeom>
            <a:avLst/>
            <a:gdLst/>
            <a:ahLst/>
            <a:cxnLst/>
            <a:rect l="l" t="t" r="r" b="b"/>
            <a:pathLst>
              <a:path w="2383790" h="228600">
                <a:moveTo>
                  <a:pt x="2155190" y="0"/>
                </a:moveTo>
                <a:lnTo>
                  <a:pt x="2155190" y="228600"/>
                </a:lnTo>
                <a:lnTo>
                  <a:pt x="2307590" y="152400"/>
                </a:lnTo>
                <a:lnTo>
                  <a:pt x="2193290" y="152400"/>
                </a:lnTo>
                <a:lnTo>
                  <a:pt x="2193290" y="76200"/>
                </a:lnTo>
                <a:lnTo>
                  <a:pt x="2307590" y="76200"/>
                </a:lnTo>
                <a:lnTo>
                  <a:pt x="2155190" y="0"/>
                </a:lnTo>
                <a:close/>
              </a:path>
              <a:path w="2383790" h="228600">
                <a:moveTo>
                  <a:pt x="215519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155190" y="152400"/>
                </a:lnTo>
                <a:lnTo>
                  <a:pt x="2155190" y="76200"/>
                </a:lnTo>
                <a:close/>
              </a:path>
              <a:path w="2383790" h="228600">
                <a:moveTo>
                  <a:pt x="2307590" y="76200"/>
                </a:moveTo>
                <a:lnTo>
                  <a:pt x="2193290" y="76200"/>
                </a:lnTo>
                <a:lnTo>
                  <a:pt x="2193290" y="152400"/>
                </a:lnTo>
                <a:lnTo>
                  <a:pt x="2307590" y="152400"/>
                </a:lnTo>
                <a:lnTo>
                  <a:pt x="2383790" y="114300"/>
                </a:lnTo>
                <a:lnTo>
                  <a:pt x="2307590" y="7620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5656" y="1591055"/>
            <a:ext cx="2590800" cy="1264920"/>
          </a:xfrm>
          <a:prstGeom prst="rect">
            <a:avLst/>
          </a:prstGeom>
          <a:solidFill>
            <a:srgbClr val="FFDF6B"/>
          </a:solidFill>
          <a:ln w="127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111760" marR="107314" algn="ctr">
              <a:lnSpc>
                <a:spcPct val="100000"/>
              </a:lnSpc>
              <a:spcBef>
                <a:spcPts val="1045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content</a:t>
            </a:r>
            <a:r>
              <a:rPr sz="1600" spc="-5" dirty="0">
                <a:latin typeface="Calibri"/>
                <a:cs typeface="Calibri"/>
              </a:rPr>
              <a:t> will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horizontal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scrollable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area, </a:t>
            </a:r>
            <a:r>
              <a:rPr sz="1600" spc="-5" dirty="0">
                <a:latin typeface="Calibri"/>
                <a:cs typeface="Calibri"/>
              </a:rPr>
              <a:t> about the place, </a:t>
            </a:r>
            <a:r>
              <a:rPr sz="1600" dirty="0">
                <a:latin typeface="Calibri"/>
                <a:cs typeface="Calibri"/>
              </a:rPr>
              <a:t>its </a:t>
            </a:r>
            <a:r>
              <a:rPr sz="1600" spc="-5" dirty="0">
                <a:latin typeface="Calibri"/>
                <a:cs typeface="Calibri"/>
              </a:rPr>
              <a:t>videos,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pictures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320" y="3131820"/>
            <a:ext cx="2590800" cy="1024255"/>
          </a:xfrm>
          <a:prstGeom prst="rect">
            <a:avLst/>
          </a:prstGeom>
          <a:solidFill>
            <a:srgbClr val="FFDF6B"/>
          </a:solidFill>
          <a:ln w="1270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39725" marR="3359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Clicking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button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redirect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calendar </a:t>
            </a:r>
            <a:r>
              <a:rPr sz="1600" spc="-10" dirty="0">
                <a:latin typeface="Calibri"/>
                <a:cs typeface="Calibri"/>
              </a:rPr>
              <a:t>to show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available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0959" y="2822524"/>
            <a:ext cx="227457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720" algn="l"/>
                <a:tab pos="1510665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screen</a:t>
            </a:r>
            <a:r>
              <a:rPr sz="1600" dirty="0">
                <a:latin typeface="Calibri"/>
                <a:cs typeface="Calibri"/>
              </a:rPr>
              <a:t> will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 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calendar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k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le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b="1" spc="-30" dirty="0">
                <a:solidFill>
                  <a:srgbClr val="00AF50"/>
                </a:solidFill>
                <a:latin typeface="Calibri"/>
                <a:cs typeface="Calibri"/>
              </a:rPr>
              <a:t>av</a:t>
            </a:r>
            <a:r>
              <a:rPr sz="1600" b="1" spc="-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600" b="1" spc="-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1600" b="1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00AF50"/>
                </a:solidFill>
                <a:latin typeface="Calibri"/>
                <a:cs typeface="Calibri"/>
              </a:rPr>
              <a:t>b</a:t>
            </a:r>
            <a:r>
              <a:rPr sz="1600" b="1" spc="-15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00AF50"/>
                </a:solidFill>
                <a:latin typeface="Calibri"/>
                <a:cs typeface="Calibri"/>
              </a:rPr>
              <a:t>e  </a:t>
            </a:r>
            <a:r>
              <a:rPr sz="1600" spc="-10" dirty="0">
                <a:latin typeface="Calibri"/>
                <a:cs typeface="Calibri"/>
              </a:rPr>
              <a:t>buttons.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When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clicks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redirected to </a:t>
            </a:r>
            <a:r>
              <a:rPr sz="1600" spc="-5" dirty="0">
                <a:latin typeface="Calibri"/>
                <a:cs typeface="Calibri"/>
              </a:rPr>
              <a:t>a form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 fill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required details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post</a:t>
            </a:r>
            <a:r>
              <a:rPr sz="1600" spc="-5" dirty="0">
                <a:latin typeface="Calibri"/>
                <a:cs typeface="Calibri"/>
              </a:rPr>
              <a:t> which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checkout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03" y="4225493"/>
            <a:ext cx="2919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43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4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how</a:t>
            </a:r>
            <a:r>
              <a:rPr sz="1600" spc="4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4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page</a:t>
            </a:r>
            <a:r>
              <a:rPr sz="1600" spc="4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4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6223" y="4470019"/>
            <a:ext cx="10763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8805" algn="l"/>
                <a:tab pos="964565" algn="l"/>
              </a:tabLst>
            </a:pPr>
            <a:r>
              <a:rPr sz="1600" spc="-5" dirty="0">
                <a:latin typeface="Calibri"/>
                <a:cs typeface="Calibri"/>
              </a:rPr>
              <a:t>cl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c</a:t>
            </a:r>
            <a:r>
              <a:rPr sz="1600" spc="-30" dirty="0">
                <a:latin typeface="Calibri"/>
                <a:cs typeface="Calibri"/>
              </a:rPr>
              <a:t>k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  <a:tabLst>
                <a:tab pos="486409" algn="l"/>
                <a:tab pos="962025" algn="l"/>
              </a:tabLst>
            </a:pP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10" dirty="0">
                <a:latin typeface="Calibri"/>
                <a:cs typeface="Calibri"/>
              </a:rPr>
              <a:t>t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k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–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403" y="4470019"/>
            <a:ext cx="17970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88900">
              <a:lnSpc>
                <a:spcPct val="100000"/>
              </a:lnSpc>
              <a:spcBef>
                <a:spcPts val="95"/>
              </a:spcBef>
              <a:tabLst>
                <a:tab pos="911860" algn="l"/>
                <a:tab pos="1341755" algn="l"/>
              </a:tabLst>
            </a:pPr>
            <a:r>
              <a:rPr sz="1600" spc="-5" dirty="0">
                <a:latin typeface="Calibri"/>
                <a:cs typeface="Calibri"/>
              </a:rPr>
              <a:t>when	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us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r  particular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trek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  <a:tab pos="748665" algn="l"/>
                <a:tab pos="1199515" algn="l"/>
                <a:tab pos="1529080" algn="l"/>
              </a:tabLst>
            </a:pPr>
            <a:r>
              <a:rPr sz="1600" spc="-5" dirty="0">
                <a:latin typeface="Calibri"/>
                <a:cs typeface="Calibri"/>
              </a:rPr>
              <a:t>The	</a:t>
            </a:r>
            <a:r>
              <a:rPr sz="1600" spc="-10" dirty="0">
                <a:latin typeface="Calibri"/>
                <a:cs typeface="Calibri"/>
              </a:rPr>
              <a:t>content	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photos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vi</a:t>
            </a:r>
            <a:r>
              <a:rPr sz="160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eo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1964" y="5201539"/>
            <a:ext cx="870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blogposts,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915" y="5445353"/>
            <a:ext cx="26333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Calibri"/>
                <a:cs typeface="Calibri"/>
              </a:rPr>
              <a:t>FAQs, </a:t>
            </a:r>
            <a:r>
              <a:rPr sz="1600" spc="-15" dirty="0">
                <a:latin typeface="Calibri"/>
                <a:cs typeface="Calibri"/>
              </a:rPr>
              <a:t>etc. </a:t>
            </a:r>
            <a:r>
              <a:rPr sz="1600" spc="-5" dirty="0">
                <a:latin typeface="Calibri"/>
                <a:cs typeface="Calibri"/>
              </a:rPr>
              <a:t>will be on the page,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well</a:t>
            </a:r>
            <a:r>
              <a:rPr sz="1600" spc="-5" dirty="0">
                <a:latin typeface="Calibri"/>
                <a:cs typeface="Calibri"/>
              </a:rPr>
              <a:t> 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cost,</a:t>
            </a:r>
            <a:r>
              <a:rPr sz="1600" spc="-5" dirty="0">
                <a:latin typeface="Calibri"/>
                <a:cs typeface="Calibri"/>
              </a:rPr>
              <a:t> 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CTA 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button to register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6343" y="1923414"/>
            <a:ext cx="1315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Clicked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View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Dates/Register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23040" y="6368352"/>
            <a:ext cx="525610" cy="4842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68" y="746759"/>
            <a:ext cx="11928475" cy="460375"/>
          </a:xfrm>
          <a:prstGeom prst="rect">
            <a:avLst/>
          </a:prstGeom>
          <a:solidFill>
            <a:srgbClr val="FFDF6B"/>
          </a:solidFill>
          <a:ln w="127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10"/>
              </a:spcBef>
            </a:pPr>
            <a:r>
              <a:rPr sz="1800" b="1" spc="-5" dirty="0">
                <a:latin typeface="Calibri"/>
                <a:cs typeface="Calibri"/>
              </a:rPr>
              <a:t>The majority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revenue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will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</a:t>
            </a:r>
            <a:r>
              <a:rPr sz="1800" b="1" spc="-10" dirty="0">
                <a:latin typeface="Calibri"/>
                <a:cs typeface="Calibri"/>
              </a:rPr>
              <a:t> from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organizing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treks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 </a:t>
            </a:r>
            <a:r>
              <a:rPr sz="1800" b="1" spc="-10" dirty="0">
                <a:latin typeface="Calibri"/>
                <a:cs typeface="Calibri"/>
              </a:rPr>
              <a:t>Approx.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65-70%</a:t>
            </a:r>
            <a:r>
              <a:rPr sz="1800" b="1" spc="-10" dirty="0">
                <a:latin typeface="Calibri"/>
                <a:cs typeface="Calibri"/>
              </a:rPr>
              <a:t> revenue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03" y="1412875"/>
            <a:ext cx="447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1.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Advertisements/Sponsored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Posts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729" y="1811273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>
                <a:moveTo>
                  <a:pt x="0" y="0"/>
                </a:moveTo>
                <a:lnTo>
                  <a:pt x="4989703" y="0"/>
                </a:lnTo>
              </a:path>
            </a:pathLst>
          </a:custGeom>
          <a:ln w="28575">
            <a:solidFill>
              <a:srgbClr val="FFC9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309104" y="1461516"/>
            <a:ext cx="3005455" cy="5203190"/>
            <a:chOff x="7309104" y="1461516"/>
            <a:chExt cx="3005455" cy="52031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9104" y="1461516"/>
              <a:ext cx="3005328" cy="52029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1044" y="2199132"/>
              <a:ext cx="2441448" cy="186385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67573" y="4171315"/>
            <a:ext cx="899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Sponsored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70038" y="3130295"/>
            <a:ext cx="2978150" cy="3069590"/>
            <a:chOff x="7670038" y="3130295"/>
            <a:chExt cx="2978150" cy="3069590"/>
          </a:xfrm>
        </p:grpSpPr>
        <p:sp>
          <p:nvSpPr>
            <p:cNvPr id="10" name="object 10"/>
            <p:cNvSpPr/>
            <p:nvPr/>
          </p:nvSpPr>
          <p:spPr>
            <a:xfrm>
              <a:off x="7676388" y="4110227"/>
              <a:ext cx="2269490" cy="2083435"/>
            </a:xfrm>
            <a:custGeom>
              <a:avLst/>
              <a:gdLst/>
              <a:ahLst/>
              <a:cxnLst/>
              <a:rect l="l" t="t" r="r" b="b"/>
              <a:pathLst>
                <a:path w="2269490" h="2083435">
                  <a:moveTo>
                    <a:pt x="0" y="2083308"/>
                  </a:moveTo>
                  <a:lnTo>
                    <a:pt x="2269236" y="2083308"/>
                  </a:lnTo>
                  <a:lnTo>
                    <a:pt x="2269236" y="0"/>
                  </a:lnTo>
                  <a:lnTo>
                    <a:pt x="0" y="0"/>
                  </a:lnTo>
                  <a:lnTo>
                    <a:pt x="0" y="20833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1836" y="4604003"/>
              <a:ext cx="1959864" cy="14965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714738" y="3130295"/>
              <a:ext cx="933450" cy="1777364"/>
            </a:xfrm>
            <a:custGeom>
              <a:avLst/>
              <a:gdLst/>
              <a:ahLst/>
              <a:cxnLst/>
              <a:rect l="l" t="t" r="r" b="b"/>
              <a:pathLst>
                <a:path w="933450" h="1777364">
                  <a:moveTo>
                    <a:pt x="835406" y="38100"/>
                  </a:move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835406" y="76200"/>
                  </a:lnTo>
                  <a:lnTo>
                    <a:pt x="835406" y="38100"/>
                  </a:lnTo>
                  <a:close/>
                </a:path>
                <a:path w="933450" h="1777364">
                  <a:moveTo>
                    <a:pt x="932942" y="1687068"/>
                  </a:moveTo>
                  <a:lnTo>
                    <a:pt x="211836" y="1687068"/>
                  </a:lnTo>
                  <a:lnTo>
                    <a:pt x="211836" y="1648968"/>
                  </a:lnTo>
                  <a:lnTo>
                    <a:pt x="97536" y="1706118"/>
                  </a:lnTo>
                  <a:lnTo>
                    <a:pt x="101346" y="1708023"/>
                  </a:lnTo>
                  <a:lnTo>
                    <a:pt x="77724" y="1719834"/>
                  </a:lnTo>
                  <a:lnTo>
                    <a:pt x="192024" y="1776984"/>
                  </a:lnTo>
                  <a:lnTo>
                    <a:pt x="192024" y="1753362"/>
                  </a:lnTo>
                  <a:lnTo>
                    <a:pt x="211836" y="1763268"/>
                  </a:lnTo>
                  <a:lnTo>
                    <a:pt x="211836" y="1738884"/>
                  </a:lnTo>
                  <a:lnTo>
                    <a:pt x="913130" y="1738884"/>
                  </a:lnTo>
                  <a:lnTo>
                    <a:pt x="913130" y="1725168"/>
                  </a:lnTo>
                  <a:lnTo>
                    <a:pt x="932942" y="1725168"/>
                  </a:lnTo>
                  <a:lnTo>
                    <a:pt x="932942" y="1687068"/>
                  </a:lnTo>
                  <a:close/>
                </a:path>
              </a:pathLst>
            </a:custGeom>
            <a:solidFill>
              <a:srgbClr val="FFC9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6412" y="2831414"/>
            <a:ext cx="66986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Sponsored/Promoted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Ads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 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Banner</a:t>
            </a:r>
            <a:r>
              <a:rPr sz="1800" dirty="0">
                <a:latin typeface="Calibri"/>
                <a:cs typeface="Calibri"/>
              </a:rPr>
              <a:t> Ads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300x50 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320x50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CTA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redirect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site/app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6412" y="4203268"/>
            <a:ext cx="669861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revenue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10-20%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approx.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Ads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pages,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except  checkout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trekking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page, since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5" dirty="0">
                <a:latin typeface="Calibri"/>
                <a:cs typeface="Calibri"/>
              </a:rPr>
              <a:t> 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give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5" dirty="0">
                <a:latin typeface="Calibri"/>
                <a:cs typeface="Calibri"/>
              </a:rPr>
              <a:t>cluttered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29138" y="3038982"/>
            <a:ext cx="1129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Main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06481" y="4687951"/>
            <a:ext cx="1303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Sponsored </a:t>
            </a:r>
            <a:r>
              <a:rPr sz="1600" spc="-20" dirty="0">
                <a:latin typeface="Calibri"/>
                <a:cs typeface="Calibri"/>
              </a:rPr>
              <a:t>Post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23040" y="6368352"/>
            <a:ext cx="525610" cy="48420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11442" y="80962"/>
            <a:ext cx="3104515" cy="488950"/>
            <a:chOff x="111442" y="80962"/>
            <a:chExt cx="3104515" cy="488950"/>
          </a:xfrm>
        </p:grpSpPr>
        <p:sp>
          <p:nvSpPr>
            <p:cNvPr id="19" name="object 19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2998724" y="0"/>
                  </a:moveTo>
                  <a:lnTo>
                    <a:pt x="76707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7"/>
                  </a:lnTo>
                  <a:lnTo>
                    <a:pt x="0" y="383539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7" y="460248"/>
                  </a:lnTo>
                  <a:lnTo>
                    <a:pt x="2998724" y="460248"/>
                  </a:lnTo>
                  <a:lnTo>
                    <a:pt x="3028604" y="454227"/>
                  </a:lnTo>
                  <a:lnTo>
                    <a:pt x="3052984" y="437800"/>
                  </a:lnTo>
                  <a:lnTo>
                    <a:pt x="3069411" y="413420"/>
                  </a:lnTo>
                  <a:lnTo>
                    <a:pt x="3075432" y="383539"/>
                  </a:lnTo>
                  <a:lnTo>
                    <a:pt x="3075432" y="76707"/>
                  </a:lnTo>
                  <a:lnTo>
                    <a:pt x="3069411" y="46827"/>
                  </a:lnTo>
                  <a:lnTo>
                    <a:pt x="3052984" y="22447"/>
                  </a:lnTo>
                  <a:lnTo>
                    <a:pt x="3028604" y="6020"/>
                  </a:lnTo>
                  <a:lnTo>
                    <a:pt x="2998724" y="0"/>
                  </a:lnTo>
                  <a:close/>
                </a:path>
              </a:pathLst>
            </a:custGeom>
            <a:solidFill>
              <a:srgbClr val="FFC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0" y="76707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7" y="0"/>
                  </a:lnTo>
                  <a:lnTo>
                    <a:pt x="2998724" y="0"/>
                  </a:lnTo>
                  <a:lnTo>
                    <a:pt x="3028604" y="6020"/>
                  </a:lnTo>
                  <a:lnTo>
                    <a:pt x="3052984" y="22447"/>
                  </a:lnTo>
                  <a:lnTo>
                    <a:pt x="3069411" y="46827"/>
                  </a:lnTo>
                  <a:lnTo>
                    <a:pt x="3075432" y="76707"/>
                  </a:lnTo>
                  <a:lnTo>
                    <a:pt x="3075432" y="383539"/>
                  </a:lnTo>
                  <a:lnTo>
                    <a:pt x="3069411" y="413420"/>
                  </a:lnTo>
                  <a:lnTo>
                    <a:pt x="3052984" y="437800"/>
                  </a:lnTo>
                  <a:lnTo>
                    <a:pt x="3028604" y="454227"/>
                  </a:lnTo>
                  <a:lnTo>
                    <a:pt x="2998724" y="460248"/>
                  </a:lnTo>
                  <a:lnTo>
                    <a:pt x="76707" y="460248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39"/>
                  </a:lnTo>
                  <a:lnTo>
                    <a:pt x="0" y="767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6016" y="142494"/>
            <a:ext cx="2852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MONETIZATION</a:t>
            </a:r>
            <a:r>
              <a:rPr spc="-65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03" y="706373"/>
            <a:ext cx="2178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Adventure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Activities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729" y="1058417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>
                <a:moveTo>
                  <a:pt x="0" y="0"/>
                </a:moveTo>
                <a:lnTo>
                  <a:pt x="4989703" y="0"/>
                </a:lnTo>
              </a:path>
            </a:pathLst>
          </a:custGeom>
          <a:ln w="28575">
            <a:solidFill>
              <a:srgbClr val="FFC9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03" y="1739010"/>
            <a:ext cx="668782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These adventure activities </a:t>
            </a:r>
            <a:r>
              <a:rPr sz="1800" dirty="0">
                <a:latin typeface="Calibri"/>
                <a:cs typeface="Calibri"/>
              </a:rPr>
              <a:t>will be </a:t>
            </a:r>
            <a:r>
              <a:rPr sz="1800" spc="-5" dirty="0">
                <a:latin typeface="Calibri"/>
                <a:cs typeface="Calibri"/>
              </a:rPr>
              <a:t>shown in </a:t>
            </a:r>
            <a:r>
              <a:rPr sz="1800" dirty="0">
                <a:latin typeface="Calibri"/>
                <a:cs typeface="Calibri"/>
              </a:rPr>
              <a:t>the app </a:t>
            </a:r>
            <a:r>
              <a:rPr sz="1800" spc="-5" dirty="0">
                <a:latin typeface="Calibri"/>
                <a:cs typeface="Calibri"/>
              </a:rPr>
              <a:t>with partnership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activities’ </a:t>
            </a:r>
            <a:r>
              <a:rPr sz="1800" spc="-15" dirty="0">
                <a:latin typeface="Calibri"/>
                <a:cs typeface="Calibri"/>
              </a:rPr>
              <a:t>organisers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locations </a:t>
            </a:r>
            <a:r>
              <a:rPr sz="1800" spc="-5" dirty="0">
                <a:latin typeface="Calibri"/>
                <a:cs typeface="Calibri"/>
              </a:rPr>
              <a:t>where India </a:t>
            </a:r>
            <a:r>
              <a:rPr sz="1800" spc="-20" dirty="0">
                <a:latin typeface="Calibri"/>
                <a:cs typeface="Calibri"/>
              </a:rPr>
              <a:t>Hikes </a:t>
            </a:r>
            <a:r>
              <a:rPr sz="1800" spc="-15" dirty="0">
                <a:latin typeface="Calibri"/>
                <a:cs typeface="Calibri"/>
              </a:rPr>
              <a:t>organizes </a:t>
            </a:r>
            <a:r>
              <a:rPr sz="1800" spc="-10" dirty="0">
                <a:latin typeface="Calibri"/>
                <a:cs typeface="Calibri"/>
              </a:rPr>
              <a:t> treks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already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On Booking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5" dirty="0">
                <a:latin typeface="Calibri"/>
                <a:cs typeface="Calibri"/>
              </a:rPr>
              <a:t>activities </a:t>
            </a:r>
            <a:r>
              <a:rPr sz="1800" spc="-10" dirty="0">
                <a:latin typeface="Calibri"/>
                <a:cs typeface="Calibri"/>
              </a:rPr>
              <a:t>after getting redirected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India </a:t>
            </a:r>
            <a:r>
              <a:rPr sz="1800" spc="-20" dirty="0">
                <a:latin typeface="Calibri"/>
                <a:cs typeface="Calibri"/>
              </a:rPr>
              <a:t>Hikes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app, the </a:t>
            </a:r>
            <a:r>
              <a:rPr sz="1800" spc="-5" dirty="0">
                <a:latin typeface="Calibri"/>
                <a:cs typeface="Calibri"/>
              </a:rPr>
              <a:t>partner </a:t>
            </a:r>
            <a:r>
              <a:rPr sz="1800" spc="-10" dirty="0">
                <a:latin typeface="Calibri"/>
                <a:cs typeface="Calibri"/>
              </a:rPr>
              <a:t>company </a:t>
            </a:r>
            <a:r>
              <a:rPr sz="1800" spc="-5" dirty="0">
                <a:latin typeface="Calibri"/>
                <a:cs typeface="Calibri"/>
              </a:rPr>
              <a:t>would </a:t>
            </a:r>
            <a:r>
              <a:rPr sz="1800" spc="-15" dirty="0">
                <a:latin typeface="Calibri"/>
                <a:cs typeface="Calibri"/>
              </a:rPr>
              <a:t>pay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fee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redirecting our </a:t>
            </a:r>
            <a:r>
              <a:rPr sz="1800" spc="-10" dirty="0">
                <a:latin typeface="Calibri"/>
                <a:cs typeface="Calibri"/>
              </a:rPr>
              <a:t>users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site/app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purchase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(Affiliate)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revenue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approximately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10-15%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suggestions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present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trek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mentioned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34071" y="324611"/>
            <a:ext cx="3449320" cy="6164580"/>
            <a:chOff x="7434071" y="324611"/>
            <a:chExt cx="3449320" cy="6164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4071" y="324611"/>
              <a:ext cx="3448812" cy="61645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08976" y="5896356"/>
              <a:ext cx="2677795" cy="317500"/>
            </a:xfrm>
            <a:custGeom>
              <a:avLst/>
              <a:gdLst/>
              <a:ahLst/>
              <a:cxnLst/>
              <a:rect l="l" t="t" r="r" b="b"/>
              <a:pathLst>
                <a:path w="2677795" h="317500">
                  <a:moveTo>
                    <a:pt x="2656332" y="129552"/>
                  </a:moveTo>
                  <a:lnTo>
                    <a:pt x="0" y="129552"/>
                  </a:lnTo>
                  <a:lnTo>
                    <a:pt x="0" y="202692"/>
                  </a:lnTo>
                  <a:lnTo>
                    <a:pt x="2656332" y="202692"/>
                  </a:lnTo>
                  <a:lnTo>
                    <a:pt x="2656332" y="129552"/>
                  </a:lnTo>
                  <a:close/>
                </a:path>
                <a:path w="2677795" h="317500">
                  <a:moveTo>
                    <a:pt x="2656332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2656332" y="73152"/>
                  </a:lnTo>
                  <a:lnTo>
                    <a:pt x="2656332" y="0"/>
                  </a:lnTo>
                  <a:close/>
                </a:path>
                <a:path w="2677795" h="317500">
                  <a:moveTo>
                    <a:pt x="2677655" y="245364"/>
                  </a:moveTo>
                  <a:lnTo>
                    <a:pt x="21336" y="245364"/>
                  </a:lnTo>
                  <a:lnTo>
                    <a:pt x="21336" y="316992"/>
                  </a:lnTo>
                  <a:lnTo>
                    <a:pt x="2677655" y="316992"/>
                  </a:lnTo>
                  <a:lnTo>
                    <a:pt x="2677655" y="24536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23040" y="6368352"/>
            <a:ext cx="525610" cy="4842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1442" y="80962"/>
            <a:ext cx="3104515" cy="488950"/>
            <a:chOff x="111442" y="80962"/>
            <a:chExt cx="3104515" cy="488950"/>
          </a:xfrm>
        </p:grpSpPr>
        <p:sp>
          <p:nvSpPr>
            <p:cNvPr id="10" name="object 10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2998724" y="0"/>
                  </a:moveTo>
                  <a:lnTo>
                    <a:pt x="76707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7"/>
                  </a:lnTo>
                  <a:lnTo>
                    <a:pt x="0" y="383539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7" y="460248"/>
                  </a:lnTo>
                  <a:lnTo>
                    <a:pt x="2998724" y="460248"/>
                  </a:lnTo>
                  <a:lnTo>
                    <a:pt x="3028604" y="454227"/>
                  </a:lnTo>
                  <a:lnTo>
                    <a:pt x="3052984" y="437800"/>
                  </a:lnTo>
                  <a:lnTo>
                    <a:pt x="3069411" y="413420"/>
                  </a:lnTo>
                  <a:lnTo>
                    <a:pt x="3075432" y="383539"/>
                  </a:lnTo>
                  <a:lnTo>
                    <a:pt x="3075432" y="76707"/>
                  </a:lnTo>
                  <a:lnTo>
                    <a:pt x="3069411" y="46827"/>
                  </a:lnTo>
                  <a:lnTo>
                    <a:pt x="3052984" y="22447"/>
                  </a:lnTo>
                  <a:lnTo>
                    <a:pt x="3028604" y="6020"/>
                  </a:lnTo>
                  <a:lnTo>
                    <a:pt x="2998724" y="0"/>
                  </a:lnTo>
                  <a:close/>
                </a:path>
              </a:pathLst>
            </a:custGeom>
            <a:solidFill>
              <a:srgbClr val="FFC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729" y="95250"/>
              <a:ext cx="3075940" cy="460375"/>
            </a:xfrm>
            <a:custGeom>
              <a:avLst/>
              <a:gdLst/>
              <a:ahLst/>
              <a:cxnLst/>
              <a:rect l="l" t="t" r="r" b="b"/>
              <a:pathLst>
                <a:path w="3075940" h="460375">
                  <a:moveTo>
                    <a:pt x="0" y="76707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7" y="0"/>
                  </a:lnTo>
                  <a:lnTo>
                    <a:pt x="2998724" y="0"/>
                  </a:lnTo>
                  <a:lnTo>
                    <a:pt x="3028604" y="6020"/>
                  </a:lnTo>
                  <a:lnTo>
                    <a:pt x="3052984" y="22447"/>
                  </a:lnTo>
                  <a:lnTo>
                    <a:pt x="3069411" y="46827"/>
                  </a:lnTo>
                  <a:lnTo>
                    <a:pt x="3075432" y="76707"/>
                  </a:lnTo>
                  <a:lnTo>
                    <a:pt x="3075432" y="383539"/>
                  </a:lnTo>
                  <a:lnTo>
                    <a:pt x="3069411" y="413420"/>
                  </a:lnTo>
                  <a:lnTo>
                    <a:pt x="3052984" y="437800"/>
                  </a:lnTo>
                  <a:lnTo>
                    <a:pt x="3028604" y="454227"/>
                  </a:lnTo>
                  <a:lnTo>
                    <a:pt x="2998724" y="460248"/>
                  </a:lnTo>
                  <a:lnTo>
                    <a:pt x="76707" y="460248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39"/>
                  </a:lnTo>
                  <a:lnTo>
                    <a:pt x="0" y="767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6016" y="142494"/>
            <a:ext cx="2852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MONETIZATION</a:t>
            </a:r>
            <a:r>
              <a:rPr spc="-65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1184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Wingdings</vt:lpstr>
      <vt:lpstr>Office Theme</vt:lpstr>
      <vt:lpstr>Subhadip Samanta              IIFT Delhi</vt:lpstr>
      <vt:lpstr>ADDRESSABLE MARKET</vt:lpstr>
      <vt:lpstr>ADDRESSABLE MARKET</vt:lpstr>
      <vt:lpstr>WIREFRAMES</vt:lpstr>
      <vt:lpstr>WIREFRAMES</vt:lpstr>
      <vt:lpstr>WIREFRAMES</vt:lpstr>
      <vt:lpstr>WIREFRAMES</vt:lpstr>
      <vt:lpstr>MONETIZATION MODEL - 1</vt:lpstr>
      <vt:lpstr>MONETIZATION MODEL - 2</vt:lpstr>
      <vt:lpstr>METRICS TO CONSIDER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Subhadip Samanta</cp:lastModifiedBy>
  <cp:revision>2</cp:revision>
  <dcterms:created xsi:type="dcterms:W3CDTF">2021-03-31T14:50:44Z</dcterms:created>
  <dcterms:modified xsi:type="dcterms:W3CDTF">2021-03-31T14:52:19Z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2021-03-31T00:00:00Z</vt:filetime>
  </property>
</Properties>
</file>