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A4C1F4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A4C1F4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A4C1F4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235" y="445025"/>
            <a:ext cx="8521529" cy="572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A4C1F4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44" y="1180669"/>
            <a:ext cx="8338111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up-monk.com/flipkart-mafia-curefit-making-india-fit/" TargetMode="External"/><Relationship Id="rId2" Type="http://schemas.openxmlformats.org/officeDocument/2006/relationships/hyperlink" Target="https://www.financialexpress.com/industry/technology/health-fitness-apps-see-more-downloads-amid-lockdown/192072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324150"/>
            <a:ext cx="8521065" cy="481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15"/>
              </a:spcBef>
            </a:pPr>
            <a:r>
              <a:rPr spc="-40" dirty="0">
                <a:solidFill>
                  <a:srgbClr val="9FC5E7"/>
                </a:solidFill>
              </a:rPr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25" y="1382158"/>
            <a:ext cx="793940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 marR="5080" indent="-429895">
              <a:lnSpc>
                <a:spcPct val="115100"/>
              </a:lnSpc>
              <a:spcBef>
                <a:spcPts val="100"/>
              </a:spcBef>
              <a:buAutoNum type="arabicPeriod"/>
              <a:tabLst>
                <a:tab pos="441959" algn="l"/>
                <a:tab pos="442595" algn="l"/>
              </a:tabLst>
            </a:pP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Introducing new features which will delight </a:t>
            </a:r>
            <a:r>
              <a:rPr sz="1900" dirty="0">
                <a:solidFill>
                  <a:srgbClr val="666666"/>
                </a:solidFill>
                <a:latin typeface="Arial"/>
                <a:cs typeface="Arial"/>
              </a:rPr>
              <a:t>customers, </a:t>
            </a: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thereby engage </a:t>
            </a:r>
            <a:r>
              <a:rPr sz="1900" spc="-5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sz="19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666666"/>
                </a:solidFill>
                <a:latin typeface="Arial"/>
                <a:cs typeface="Arial"/>
              </a:rPr>
              <a:t>retain</a:t>
            </a: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 them on our</a:t>
            </a:r>
            <a:r>
              <a:rPr sz="19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platform.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66666"/>
              </a:buClr>
              <a:buFont typeface="Arial"/>
              <a:buAutoNum type="arabicPeriod"/>
            </a:pPr>
            <a:endParaRPr sz="2550">
              <a:latin typeface="Arial"/>
              <a:cs typeface="Arial"/>
            </a:endParaRPr>
          </a:p>
          <a:p>
            <a:pPr marL="441959" indent="-429895">
              <a:lnSpc>
                <a:spcPct val="100000"/>
              </a:lnSpc>
              <a:buAutoNum type="arabicPeriod"/>
              <a:tabLst>
                <a:tab pos="441959" algn="l"/>
                <a:tab pos="442595" algn="l"/>
              </a:tabLst>
            </a:pP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What</a:t>
            </a:r>
            <a:r>
              <a:rPr sz="1900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will</a:t>
            </a:r>
            <a:r>
              <a:rPr sz="19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be</a:t>
            </a:r>
            <a:r>
              <a:rPr sz="1900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9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666666"/>
                </a:solidFill>
                <a:latin typeface="Arial"/>
                <a:cs typeface="Arial"/>
              </a:rPr>
              <a:t>success</a:t>
            </a:r>
            <a:r>
              <a:rPr sz="19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666666"/>
                </a:solidFill>
                <a:latin typeface="Arial"/>
                <a:cs typeface="Arial"/>
              </a:rPr>
              <a:t>metric</a:t>
            </a:r>
            <a:r>
              <a:rPr sz="1900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sz="19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666666"/>
                </a:solidFill>
                <a:latin typeface="Arial"/>
                <a:cs typeface="Arial"/>
              </a:rPr>
              <a:t>measure</a:t>
            </a:r>
            <a:r>
              <a:rPr sz="19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its</a:t>
            </a:r>
            <a:r>
              <a:rPr sz="1900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666666"/>
                </a:solidFill>
                <a:latin typeface="Arial"/>
                <a:cs typeface="Arial"/>
              </a:rPr>
              <a:t>performance?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0150" y="4263680"/>
            <a:ext cx="1762614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500" spc="-40" dirty="0">
                <a:solidFill>
                  <a:srgbClr val="666666"/>
                </a:solidFill>
                <a:latin typeface="Trebuchet MS"/>
                <a:cs typeface="Trebuchet MS"/>
              </a:rPr>
              <a:t>Subhadip Samanta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500" spc="-40" dirty="0">
                <a:solidFill>
                  <a:srgbClr val="666666"/>
                </a:solidFill>
                <a:latin typeface="Trebuchet MS"/>
                <a:cs typeface="Trebuchet MS"/>
              </a:rPr>
              <a:t>IIFT Delhi</a:t>
            </a:r>
            <a:endParaRPr sz="1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1065" cy="5727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366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80"/>
              </a:spcBef>
            </a:pPr>
            <a:r>
              <a:rPr spc="55" dirty="0"/>
              <a:t>Success</a:t>
            </a:r>
            <a:r>
              <a:rPr spc="-95" dirty="0"/>
              <a:t> </a:t>
            </a:r>
            <a:r>
              <a:rPr spc="-3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676" y="1377381"/>
            <a:ext cx="3209290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Retention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Rate.</a:t>
            </a:r>
            <a:endParaRPr sz="18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Growth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Stickiness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DAU/MAU</a:t>
            </a:r>
            <a:endParaRPr sz="18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Revenue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per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5974" y="1377381"/>
            <a:ext cx="2895600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No.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referrals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9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Dail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Ap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Launches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9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Session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Duration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9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Session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Interval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marR="5080" indent="-408940">
              <a:lnSpc>
                <a:spcPct val="113999"/>
              </a:lnSpc>
              <a:spcBef>
                <a:spcPts val="100"/>
              </a:spcBef>
              <a:buAutoNum type="arabicPeriod"/>
              <a:tabLst>
                <a:tab pos="451484" algn="l"/>
                <a:tab pos="452120" algn="l"/>
              </a:tabLst>
            </a:pPr>
            <a:r>
              <a:rPr b="1" spc="-45" dirty="0">
                <a:latin typeface="Arial"/>
                <a:cs typeface="Arial"/>
              </a:rPr>
              <a:t>Too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much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competition:</a:t>
            </a:r>
            <a:r>
              <a:rPr b="1" spc="70" dirty="0">
                <a:latin typeface="Arial"/>
                <a:cs typeface="Arial"/>
              </a:rPr>
              <a:t> </a:t>
            </a:r>
            <a:r>
              <a:rPr spc="-5" dirty="0"/>
              <a:t>While</a:t>
            </a:r>
            <a:r>
              <a:rPr spc="55" dirty="0"/>
              <a:t> </a:t>
            </a:r>
            <a:r>
              <a:rPr spc="-5" dirty="0"/>
              <a:t>applying</a:t>
            </a:r>
            <a:r>
              <a:rPr spc="60" dirty="0"/>
              <a:t> </a:t>
            </a:r>
            <a:r>
              <a:rPr spc="-5" dirty="0"/>
              <a:t>levelization</a:t>
            </a:r>
            <a:r>
              <a:rPr spc="55" dirty="0"/>
              <a:t> </a:t>
            </a:r>
            <a:r>
              <a:rPr spc="-5" dirty="0"/>
              <a:t>and</a:t>
            </a:r>
            <a:r>
              <a:rPr spc="55" dirty="0"/>
              <a:t> </a:t>
            </a:r>
            <a:r>
              <a:rPr spc="-5" dirty="0"/>
              <a:t>badges</a:t>
            </a:r>
            <a:r>
              <a:rPr spc="60" dirty="0"/>
              <a:t> </a:t>
            </a:r>
            <a:r>
              <a:rPr spc="-5" dirty="0"/>
              <a:t>feature</a:t>
            </a:r>
            <a:r>
              <a:rPr spc="55" dirty="0"/>
              <a:t> </a:t>
            </a:r>
            <a:r>
              <a:rPr spc="-5" dirty="0"/>
              <a:t>to</a:t>
            </a:r>
            <a:r>
              <a:rPr spc="60" dirty="0"/>
              <a:t> </a:t>
            </a:r>
            <a:r>
              <a:rPr spc="-5" dirty="0"/>
              <a:t>the </a:t>
            </a:r>
            <a:r>
              <a:rPr dirty="0"/>
              <a:t> </a:t>
            </a:r>
            <a:r>
              <a:rPr spc="-5" dirty="0"/>
              <a:t>app there </a:t>
            </a:r>
            <a:r>
              <a:rPr dirty="0"/>
              <a:t>maybe </a:t>
            </a:r>
            <a:r>
              <a:rPr spc="-5" dirty="0"/>
              <a:t>users who are not able to </a:t>
            </a:r>
            <a:r>
              <a:rPr dirty="0"/>
              <a:t>spend </a:t>
            </a:r>
            <a:r>
              <a:rPr spc="-5" dirty="0"/>
              <a:t>time daily for workout, which will </a:t>
            </a:r>
            <a:r>
              <a:rPr spc="-459" dirty="0"/>
              <a:t> </a:t>
            </a:r>
            <a:r>
              <a:rPr dirty="0"/>
              <a:t>result </a:t>
            </a:r>
            <a:r>
              <a:rPr spc="-5" dirty="0"/>
              <a:t>into decrease in there </a:t>
            </a:r>
            <a:r>
              <a:rPr dirty="0"/>
              <a:t>rank </a:t>
            </a:r>
            <a:r>
              <a:rPr spc="-5" dirty="0"/>
              <a:t>and user </a:t>
            </a:r>
            <a:r>
              <a:rPr dirty="0"/>
              <a:t>might </a:t>
            </a:r>
            <a:r>
              <a:rPr spc="-5" dirty="0"/>
              <a:t>uninstall the app due to </a:t>
            </a:r>
            <a:r>
              <a:rPr dirty="0"/>
              <a:t> </a:t>
            </a:r>
            <a:r>
              <a:rPr spc="-5" dirty="0"/>
              <a:t>frustration.</a:t>
            </a:r>
          </a:p>
          <a:p>
            <a:pPr marL="450850" marR="24130" indent="-408940">
              <a:lnSpc>
                <a:spcPct val="113999"/>
              </a:lnSpc>
              <a:spcBef>
                <a:spcPts val="1045"/>
              </a:spcBef>
              <a:buAutoNum type="arabicPeriod"/>
              <a:tabLst>
                <a:tab pos="451484" algn="l"/>
                <a:tab pos="452120" algn="l"/>
              </a:tabLst>
            </a:pPr>
            <a:r>
              <a:rPr b="1" spc="-5" dirty="0">
                <a:latin typeface="Arial"/>
                <a:cs typeface="Arial"/>
              </a:rPr>
              <a:t>Recommendation engine: </a:t>
            </a:r>
            <a:r>
              <a:rPr spc="-5" dirty="0"/>
              <a:t>Applying </a:t>
            </a:r>
            <a:r>
              <a:rPr dirty="0"/>
              <a:t>ML models </a:t>
            </a:r>
            <a:r>
              <a:rPr spc="-5" dirty="0"/>
              <a:t>in the app will act as </a:t>
            </a:r>
            <a:r>
              <a:rPr dirty="0"/>
              <a:t>safe </a:t>
            </a:r>
            <a:r>
              <a:rPr spc="-5" dirty="0"/>
              <a:t>havens </a:t>
            </a:r>
            <a:r>
              <a:rPr spc="-459" dirty="0"/>
              <a:t> </a:t>
            </a:r>
            <a:r>
              <a:rPr spc="-5" dirty="0"/>
              <a:t>for users and protect them from </a:t>
            </a:r>
            <a:r>
              <a:rPr dirty="0"/>
              <a:t>churn. </a:t>
            </a:r>
            <a:r>
              <a:rPr spc="-5" dirty="0"/>
              <a:t>Regularly </a:t>
            </a:r>
            <a:r>
              <a:rPr dirty="0"/>
              <a:t>suggesting </a:t>
            </a:r>
            <a:r>
              <a:rPr spc="-5" dirty="0"/>
              <a:t>them the best </a:t>
            </a:r>
            <a:r>
              <a:rPr dirty="0"/>
              <a:t> </a:t>
            </a:r>
            <a:r>
              <a:rPr spc="-5" dirty="0"/>
              <a:t>exercises</a:t>
            </a:r>
            <a:r>
              <a:rPr spc="-10" dirty="0"/>
              <a:t> </a:t>
            </a:r>
            <a:r>
              <a:rPr spc="-5" dirty="0"/>
              <a:t>according to the</a:t>
            </a:r>
            <a:r>
              <a:rPr spc="-10" dirty="0"/>
              <a:t> </a:t>
            </a:r>
            <a:r>
              <a:rPr spc="-5" dirty="0"/>
              <a:t>user </a:t>
            </a:r>
            <a:r>
              <a:rPr dirty="0"/>
              <a:t>consumption</a:t>
            </a:r>
            <a:r>
              <a:rPr spc="-5" dirty="0"/>
              <a:t> of </a:t>
            </a:r>
            <a:r>
              <a:rPr dirty="0"/>
              <a:t>content.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1065" cy="5727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366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80"/>
              </a:spcBef>
            </a:pPr>
            <a:r>
              <a:rPr spc="-75" dirty="0"/>
              <a:t>Additiona</a:t>
            </a:r>
            <a:r>
              <a:rPr spc="-40" dirty="0"/>
              <a:t>l</a:t>
            </a:r>
            <a:r>
              <a:rPr spc="-75" dirty="0"/>
              <a:t> </a:t>
            </a:r>
            <a:r>
              <a:rPr spc="-25" dirty="0"/>
              <a:t>conside</a:t>
            </a:r>
            <a:r>
              <a:rPr spc="-55" dirty="0"/>
              <a:t>r</a:t>
            </a:r>
            <a:r>
              <a:rPr spc="-65" dirty="0"/>
              <a:t>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699" y="1046437"/>
            <a:ext cx="4043679" cy="3124835"/>
          </a:xfrm>
          <a:prstGeom prst="rect">
            <a:avLst/>
          </a:prstGeom>
          <a:solidFill>
            <a:srgbClr val="9FC5E7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400" b="1" spc="-75" dirty="0">
                <a:solidFill>
                  <a:srgbClr val="FFFFFF"/>
                </a:solidFill>
                <a:latin typeface="Gill Sans MT"/>
                <a:cs typeface="Gill Sans MT"/>
              </a:rPr>
              <a:t>About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Gill Sans MT"/>
              <a:cs typeface="Gill Sans MT"/>
            </a:endParaRPr>
          </a:p>
          <a:p>
            <a:pPr marL="85725" marR="94615">
              <a:lnSpc>
                <a:spcPct val="116100"/>
              </a:lnSpc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eFi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ﬁtness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compan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ering 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digital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oﬄine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experiences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ﬁtness,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nutrition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menta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well-being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Cult.ﬁ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chain 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workout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centers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India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under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CureFit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brand.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9099" y="1046449"/>
            <a:ext cx="4333240" cy="3124835"/>
          </a:xfrm>
          <a:prstGeom prst="rect">
            <a:avLst/>
          </a:prstGeom>
          <a:solidFill>
            <a:srgbClr val="9FC5E7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400" b="1" spc="-20" dirty="0">
                <a:solidFill>
                  <a:srgbClr val="FFFFFF"/>
                </a:solidFill>
                <a:latin typeface="Gill Sans MT"/>
                <a:cs typeface="Gill Sans MT"/>
              </a:rPr>
              <a:t>Assumptions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Gill Sans MT"/>
              <a:cs typeface="Gill Sans MT"/>
            </a:endParaRPr>
          </a:p>
          <a:p>
            <a:pPr marL="542925" indent="-336550">
              <a:lnSpc>
                <a:spcPct val="10000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Daily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Acti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90,000*</a:t>
            </a:r>
            <a:endParaRPr sz="1400">
              <a:latin typeface="Trebuchet MS"/>
              <a:cs typeface="Trebuchet MS"/>
            </a:endParaRPr>
          </a:p>
          <a:p>
            <a:pPr marL="542925" indent="-33655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Monthl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Acti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100,000*</a:t>
            </a:r>
            <a:endParaRPr sz="1400">
              <a:latin typeface="Trebuchet MS"/>
              <a:cs typeface="Trebuchet MS"/>
            </a:endParaRPr>
          </a:p>
          <a:p>
            <a:pPr marL="542925" marR="817880" indent="-336550">
              <a:lnSpc>
                <a:spcPct val="11610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joined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wee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  launch**.</a:t>
            </a:r>
            <a:endParaRPr sz="1400">
              <a:latin typeface="Trebuchet MS"/>
              <a:cs typeface="Trebuchet MS"/>
            </a:endParaRPr>
          </a:p>
          <a:p>
            <a:pPr marL="542925" marR="154305" indent="-336550">
              <a:lnSpc>
                <a:spcPct val="116100"/>
              </a:lnSpc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15k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doin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meditation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classes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this 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seen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10X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past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ew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weeks.***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300" y="4456302"/>
            <a:ext cx="7566659" cy="5969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i="1" spc="75" dirty="0">
                <a:solidFill>
                  <a:srgbClr val="999999"/>
                </a:solidFill>
                <a:latin typeface="Gill Sans MT"/>
                <a:cs typeface="Gill Sans MT"/>
              </a:rPr>
              <a:t>*</a:t>
            </a:r>
            <a:r>
              <a:rPr sz="1100" i="1" spc="75" dirty="0">
                <a:solidFill>
                  <a:srgbClr val="0097A7"/>
                </a:solidFill>
                <a:latin typeface="Gill Sans MT"/>
                <a:cs typeface="Gill Sans MT"/>
                <a:hlinkClick r:id="rId2"/>
              </a:rPr>
              <a:t>https://www.ﬁnancialexpress.com/industry/technology/health-ﬁtness-apps-see-more-downloads-amid-lockdown/1920723/</a:t>
            </a:r>
            <a:endParaRPr sz="11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i="1" spc="65" dirty="0">
                <a:solidFill>
                  <a:srgbClr val="999999"/>
                </a:solidFill>
                <a:latin typeface="Gill Sans MT"/>
                <a:cs typeface="Gill Sans MT"/>
              </a:rPr>
              <a:t>**</a:t>
            </a:r>
            <a:r>
              <a:rPr sz="1100" i="1" spc="65" dirty="0">
                <a:solidFill>
                  <a:srgbClr val="0097A7"/>
                </a:solidFill>
                <a:latin typeface="Gill Sans MT"/>
                <a:cs typeface="Gill Sans MT"/>
                <a:hlinkClick r:id="rId3"/>
              </a:rPr>
              <a:t>https://startup-monk.com/ﬂipkart-maﬁa-cureﬁt-making-india-ﬁt/</a:t>
            </a:r>
            <a:endParaRPr sz="11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i="1" spc="70" dirty="0">
                <a:solidFill>
                  <a:srgbClr val="999999"/>
                </a:solidFill>
                <a:latin typeface="Gill Sans MT"/>
                <a:cs typeface="Gill Sans MT"/>
              </a:rPr>
              <a:t>***https://inc42.com/buzz/startupsvscovid19-ﬁtness-yoga-go-online-in-india-as-apps-take-over-from-gyms/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699" y="324150"/>
            <a:ext cx="8521065" cy="481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15"/>
              </a:spcBef>
            </a:pPr>
            <a:r>
              <a:rPr spc="-125" dirty="0">
                <a:solidFill>
                  <a:srgbClr val="9FC5E7"/>
                </a:solidFill>
              </a:rPr>
              <a:t>Context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324150"/>
            <a:ext cx="8521065" cy="481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15"/>
              </a:spcBef>
            </a:pPr>
            <a:r>
              <a:rPr spc="-114" dirty="0">
                <a:solidFill>
                  <a:srgbClr val="9FC5E7"/>
                </a:solidFill>
              </a:rPr>
              <a:t>Use</a:t>
            </a:r>
            <a:r>
              <a:rPr spc="-80" dirty="0">
                <a:solidFill>
                  <a:srgbClr val="9FC5E7"/>
                </a:solidFill>
              </a:rPr>
              <a:t>r</a:t>
            </a:r>
            <a:r>
              <a:rPr spc="-70" dirty="0">
                <a:solidFill>
                  <a:srgbClr val="9FC5E7"/>
                </a:solidFill>
              </a:rPr>
              <a:t> </a:t>
            </a:r>
            <a:r>
              <a:rPr spc="-40" dirty="0">
                <a:solidFill>
                  <a:srgbClr val="9FC5E7"/>
                </a:solidFill>
              </a:rPr>
              <a:t>P</a:t>
            </a:r>
            <a:r>
              <a:rPr spc="-30" dirty="0">
                <a:solidFill>
                  <a:srgbClr val="9FC5E7"/>
                </a:solidFill>
              </a:rPr>
              <a:t>ersona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12" y="1006562"/>
            <a:ext cx="1657575" cy="1706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9975" y="1006574"/>
            <a:ext cx="1345404" cy="17066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0637" y="1241031"/>
            <a:ext cx="1260101" cy="14722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11699" y="2886399"/>
            <a:ext cx="2548890" cy="2134870"/>
          </a:xfrm>
          <a:custGeom>
            <a:avLst/>
            <a:gdLst/>
            <a:ahLst/>
            <a:cxnLst/>
            <a:rect l="l" t="t" r="r" b="b"/>
            <a:pathLst>
              <a:path w="2548890" h="2134870">
                <a:moveTo>
                  <a:pt x="2193042" y="2134499"/>
                </a:moveTo>
                <a:lnTo>
                  <a:pt x="355757" y="2134499"/>
                </a:lnTo>
                <a:lnTo>
                  <a:pt x="307482" y="2131252"/>
                </a:lnTo>
                <a:lnTo>
                  <a:pt x="261182" y="2121792"/>
                </a:lnTo>
                <a:lnTo>
                  <a:pt x="217280" y="2106542"/>
                </a:lnTo>
                <a:lnTo>
                  <a:pt x="176199" y="2085928"/>
                </a:lnTo>
                <a:lnTo>
                  <a:pt x="138364" y="2060373"/>
                </a:lnTo>
                <a:lnTo>
                  <a:pt x="104198" y="2030301"/>
                </a:lnTo>
                <a:lnTo>
                  <a:pt x="74126" y="1996135"/>
                </a:lnTo>
                <a:lnTo>
                  <a:pt x="48571" y="1958300"/>
                </a:lnTo>
                <a:lnTo>
                  <a:pt x="27957" y="1917219"/>
                </a:lnTo>
                <a:lnTo>
                  <a:pt x="12707" y="1873317"/>
                </a:lnTo>
                <a:lnTo>
                  <a:pt x="3247" y="1827017"/>
                </a:lnTo>
                <a:lnTo>
                  <a:pt x="0" y="1778742"/>
                </a:lnTo>
                <a:lnTo>
                  <a:pt x="0" y="355756"/>
                </a:lnTo>
                <a:lnTo>
                  <a:pt x="3247" y="307482"/>
                </a:lnTo>
                <a:lnTo>
                  <a:pt x="12707" y="261182"/>
                </a:lnTo>
                <a:lnTo>
                  <a:pt x="27957" y="217280"/>
                </a:lnTo>
                <a:lnTo>
                  <a:pt x="48571" y="176199"/>
                </a:lnTo>
                <a:lnTo>
                  <a:pt x="74126" y="138364"/>
                </a:lnTo>
                <a:lnTo>
                  <a:pt x="104198" y="104198"/>
                </a:lnTo>
                <a:lnTo>
                  <a:pt x="138364" y="74126"/>
                </a:lnTo>
                <a:lnTo>
                  <a:pt x="176199" y="48571"/>
                </a:lnTo>
                <a:lnTo>
                  <a:pt x="217280" y="27957"/>
                </a:lnTo>
                <a:lnTo>
                  <a:pt x="261182" y="12707"/>
                </a:lnTo>
                <a:lnTo>
                  <a:pt x="307482" y="3247"/>
                </a:lnTo>
                <a:lnTo>
                  <a:pt x="355757" y="0"/>
                </a:lnTo>
                <a:lnTo>
                  <a:pt x="2193042" y="0"/>
                </a:lnTo>
                <a:lnTo>
                  <a:pt x="2239805" y="3085"/>
                </a:lnTo>
                <a:lnTo>
                  <a:pt x="2285370" y="12188"/>
                </a:lnTo>
                <a:lnTo>
                  <a:pt x="2329185" y="27080"/>
                </a:lnTo>
                <a:lnTo>
                  <a:pt x="2370697" y="47532"/>
                </a:lnTo>
                <a:lnTo>
                  <a:pt x="2409353" y="73314"/>
                </a:lnTo>
                <a:lnTo>
                  <a:pt x="2444601" y="104198"/>
                </a:lnTo>
                <a:lnTo>
                  <a:pt x="2475485" y="139446"/>
                </a:lnTo>
                <a:lnTo>
                  <a:pt x="2501267" y="178102"/>
                </a:lnTo>
                <a:lnTo>
                  <a:pt x="2521719" y="219614"/>
                </a:lnTo>
                <a:lnTo>
                  <a:pt x="2536611" y="263429"/>
                </a:lnTo>
                <a:lnTo>
                  <a:pt x="2545714" y="308994"/>
                </a:lnTo>
                <a:lnTo>
                  <a:pt x="2548799" y="355756"/>
                </a:lnTo>
                <a:lnTo>
                  <a:pt x="2548799" y="1778742"/>
                </a:lnTo>
                <a:lnTo>
                  <a:pt x="2545552" y="1827017"/>
                </a:lnTo>
                <a:lnTo>
                  <a:pt x="2536091" y="1873317"/>
                </a:lnTo>
                <a:lnTo>
                  <a:pt x="2520842" y="1917219"/>
                </a:lnTo>
                <a:lnTo>
                  <a:pt x="2500228" y="1958300"/>
                </a:lnTo>
                <a:lnTo>
                  <a:pt x="2474673" y="1996135"/>
                </a:lnTo>
                <a:lnTo>
                  <a:pt x="2444601" y="2030301"/>
                </a:lnTo>
                <a:lnTo>
                  <a:pt x="2410435" y="2060373"/>
                </a:lnTo>
                <a:lnTo>
                  <a:pt x="2372600" y="2085928"/>
                </a:lnTo>
                <a:lnTo>
                  <a:pt x="2331519" y="2106542"/>
                </a:lnTo>
                <a:lnTo>
                  <a:pt x="2287617" y="2121792"/>
                </a:lnTo>
                <a:lnTo>
                  <a:pt x="2241317" y="2131252"/>
                </a:lnTo>
                <a:lnTo>
                  <a:pt x="2193042" y="2134499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8922" y="2934220"/>
            <a:ext cx="2046605" cy="202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Mee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John!</a:t>
            </a:r>
            <a:endParaRPr sz="1300">
              <a:latin typeface="Trebuchet MS"/>
              <a:cs typeface="Trebuchet MS"/>
            </a:endParaRPr>
          </a:p>
          <a:p>
            <a:pPr marL="12700" marR="20320">
              <a:lnSpc>
                <a:spcPct val="101000"/>
              </a:lnSpc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32-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ear-old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gu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who 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eating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als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wants  </a:t>
            </a:r>
            <a:r>
              <a:rPr sz="130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weight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Becaus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loc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acces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gy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anymo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e.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</a:pP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Wit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littl</a:t>
            </a:r>
            <a:r>
              <a:rPr sz="13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moti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vation 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withou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gy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envi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onment, 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ﬁndin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workou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home.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6300" y="2886399"/>
            <a:ext cx="2548890" cy="2134870"/>
          </a:xfrm>
          <a:custGeom>
            <a:avLst/>
            <a:gdLst/>
            <a:ahLst/>
            <a:cxnLst/>
            <a:rect l="l" t="t" r="r" b="b"/>
            <a:pathLst>
              <a:path w="2548890" h="2134870">
                <a:moveTo>
                  <a:pt x="2193042" y="2134499"/>
                </a:moveTo>
                <a:lnTo>
                  <a:pt x="355756" y="2134499"/>
                </a:lnTo>
                <a:lnTo>
                  <a:pt x="307482" y="2131252"/>
                </a:lnTo>
                <a:lnTo>
                  <a:pt x="261182" y="2121792"/>
                </a:lnTo>
                <a:lnTo>
                  <a:pt x="217280" y="2106542"/>
                </a:lnTo>
                <a:lnTo>
                  <a:pt x="176199" y="2085928"/>
                </a:lnTo>
                <a:lnTo>
                  <a:pt x="138364" y="2060373"/>
                </a:lnTo>
                <a:lnTo>
                  <a:pt x="104198" y="2030301"/>
                </a:lnTo>
                <a:lnTo>
                  <a:pt x="74126" y="1996135"/>
                </a:lnTo>
                <a:lnTo>
                  <a:pt x="48571" y="1958300"/>
                </a:lnTo>
                <a:lnTo>
                  <a:pt x="27957" y="1917219"/>
                </a:lnTo>
                <a:lnTo>
                  <a:pt x="12707" y="1873317"/>
                </a:lnTo>
                <a:lnTo>
                  <a:pt x="3247" y="1827017"/>
                </a:lnTo>
                <a:lnTo>
                  <a:pt x="0" y="1778742"/>
                </a:lnTo>
                <a:lnTo>
                  <a:pt x="0" y="355756"/>
                </a:lnTo>
                <a:lnTo>
                  <a:pt x="3247" y="307482"/>
                </a:lnTo>
                <a:lnTo>
                  <a:pt x="12707" y="261182"/>
                </a:lnTo>
                <a:lnTo>
                  <a:pt x="27957" y="217280"/>
                </a:lnTo>
                <a:lnTo>
                  <a:pt x="48571" y="176199"/>
                </a:lnTo>
                <a:lnTo>
                  <a:pt x="74126" y="138364"/>
                </a:lnTo>
                <a:lnTo>
                  <a:pt x="104198" y="104198"/>
                </a:lnTo>
                <a:lnTo>
                  <a:pt x="138364" y="74126"/>
                </a:lnTo>
                <a:lnTo>
                  <a:pt x="176199" y="48571"/>
                </a:lnTo>
                <a:lnTo>
                  <a:pt x="217280" y="27957"/>
                </a:lnTo>
                <a:lnTo>
                  <a:pt x="261182" y="12707"/>
                </a:lnTo>
                <a:lnTo>
                  <a:pt x="307482" y="3247"/>
                </a:lnTo>
                <a:lnTo>
                  <a:pt x="355756" y="0"/>
                </a:lnTo>
                <a:lnTo>
                  <a:pt x="2193042" y="0"/>
                </a:lnTo>
                <a:lnTo>
                  <a:pt x="2239805" y="3085"/>
                </a:lnTo>
                <a:lnTo>
                  <a:pt x="2285370" y="12188"/>
                </a:lnTo>
                <a:lnTo>
                  <a:pt x="2329185" y="27080"/>
                </a:lnTo>
                <a:lnTo>
                  <a:pt x="2370697" y="47532"/>
                </a:lnTo>
                <a:lnTo>
                  <a:pt x="2409353" y="73314"/>
                </a:lnTo>
                <a:lnTo>
                  <a:pt x="2444601" y="104198"/>
                </a:lnTo>
                <a:lnTo>
                  <a:pt x="2475485" y="139446"/>
                </a:lnTo>
                <a:lnTo>
                  <a:pt x="2501267" y="178102"/>
                </a:lnTo>
                <a:lnTo>
                  <a:pt x="2521719" y="219614"/>
                </a:lnTo>
                <a:lnTo>
                  <a:pt x="2536611" y="263429"/>
                </a:lnTo>
                <a:lnTo>
                  <a:pt x="2545714" y="308994"/>
                </a:lnTo>
                <a:lnTo>
                  <a:pt x="2548799" y="355756"/>
                </a:lnTo>
                <a:lnTo>
                  <a:pt x="2548799" y="1778742"/>
                </a:lnTo>
                <a:lnTo>
                  <a:pt x="2545552" y="1827017"/>
                </a:lnTo>
                <a:lnTo>
                  <a:pt x="2536092" y="1873317"/>
                </a:lnTo>
                <a:lnTo>
                  <a:pt x="2520842" y="1917219"/>
                </a:lnTo>
                <a:lnTo>
                  <a:pt x="2500228" y="1958300"/>
                </a:lnTo>
                <a:lnTo>
                  <a:pt x="2474673" y="1996135"/>
                </a:lnTo>
                <a:lnTo>
                  <a:pt x="2444601" y="2030301"/>
                </a:lnTo>
                <a:lnTo>
                  <a:pt x="2410435" y="2060373"/>
                </a:lnTo>
                <a:lnTo>
                  <a:pt x="2372600" y="2085928"/>
                </a:lnTo>
                <a:lnTo>
                  <a:pt x="2331519" y="2106542"/>
                </a:lnTo>
                <a:lnTo>
                  <a:pt x="2287617" y="2121792"/>
                </a:lnTo>
                <a:lnTo>
                  <a:pt x="2241317" y="2131252"/>
                </a:lnTo>
                <a:lnTo>
                  <a:pt x="2193042" y="2134499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73522" y="3034233"/>
            <a:ext cx="2127885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Mee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y!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56-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ear-old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woman  who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warm-up 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exercises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evening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walk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near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park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loc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sh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anymo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friend 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suggeste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installin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eFit  app.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80900" y="2886399"/>
            <a:ext cx="2548890" cy="2134870"/>
          </a:xfrm>
          <a:custGeom>
            <a:avLst/>
            <a:gdLst/>
            <a:ahLst/>
            <a:cxnLst/>
            <a:rect l="l" t="t" r="r" b="b"/>
            <a:pathLst>
              <a:path w="2548890" h="2134870">
                <a:moveTo>
                  <a:pt x="2193042" y="2134499"/>
                </a:moveTo>
                <a:lnTo>
                  <a:pt x="355756" y="2134499"/>
                </a:lnTo>
                <a:lnTo>
                  <a:pt x="307482" y="2131252"/>
                </a:lnTo>
                <a:lnTo>
                  <a:pt x="261182" y="2121792"/>
                </a:lnTo>
                <a:lnTo>
                  <a:pt x="217280" y="2106542"/>
                </a:lnTo>
                <a:lnTo>
                  <a:pt x="176199" y="2085928"/>
                </a:lnTo>
                <a:lnTo>
                  <a:pt x="138364" y="2060373"/>
                </a:lnTo>
                <a:lnTo>
                  <a:pt x="104198" y="2030301"/>
                </a:lnTo>
                <a:lnTo>
                  <a:pt x="74126" y="1996135"/>
                </a:lnTo>
                <a:lnTo>
                  <a:pt x="48571" y="1958300"/>
                </a:lnTo>
                <a:lnTo>
                  <a:pt x="27957" y="1917219"/>
                </a:lnTo>
                <a:lnTo>
                  <a:pt x="12707" y="1873317"/>
                </a:lnTo>
                <a:lnTo>
                  <a:pt x="3247" y="1827017"/>
                </a:lnTo>
                <a:lnTo>
                  <a:pt x="0" y="1778742"/>
                </a:lnTo>
                <a:lnTo>
                  <a:pt x="0" y="355756"/>
                </a:lnTo>
                <a:lnTo>
                  <a:pt x="3247" y="307482"/>
                </a:lnTo>
                <a:lnTo>
                  <a:pt x="12707" y="261182"/>
                </a:lnTo>
                <a:lnTo>
                  <a:pt x="27957" y="217280"/>
                </a:lnTo>
                <a:lnTo>
                  <a:pt x="48571" y="176199"/>
                </a:lnTo>
                <a:lnTo>
                  <a:pt x="74126" y="138364"/>
                </a:lnTo>
                <a:lnTo>
                  <a:pt x="104198" y="104198"/>
                </a:lnTo>
                <a:lnTo>
                  <a:pt x="138364" y="74126"/>
                </a:lnTo>
                <a:lnTo>
                  <a:pt x="176199" y="48571"/>
                </a:lnTo>
                <a:lnTo>
                  <a:pt x="217280" y="27957"/>
                </a:lnTo>
                <a:lnTo>
                  <a:pt x="261182" y="12707"/>
                </a:lnTo>
                <a:lnTo>
                  <a:pt x="307482" y="3247"/>
                </a:lnTo>
                <a:lnTo>
                  <a:pt x="355756" y="0"/>
                </a:lnTo>
                <a:lnTo>
                  <a:pt x="2193042" y="0"/>
                </a:lnTo>
                <a:lnTo>
                  <a:pt x="2239804" y="3085"/>
                </a:lnTo>
                <a:lnTo>
                  <a:pt x="2285369" y="12188"/>
                </a:lnTo>
                <a:lnTo>
                  <a:pt x="2329184" y="27080"/>
                </a:lnTo>
                <a:lnTo>
                  <a:pt x="2370697" y="47532"/>
                </a:lnTo>
                <a:lnTo>
                  <a:pt x="2409353" y="73314"/>
                </a:lnTo>
                <a:lnTo>
                  <a:pt x="2444600" y="104198"/>
                </a:lnTo>
                <a:lnTo>
                  <a:pt x="2475485" y="139446"/>
                </a:lnTo>
                <a:lnTo>
                  <a:pt x="2501267" y="178102"/>
                </a:lnTo>
                <a:lnTo>
                  <a:pt x="2521719" y="219614"/>
                </a:lnTo>
                <a:lnTo>
                  <a:pt x="2536611" y="263429"/>
                </a:lnTo>
                <a:lnTo>
                  <a:pt x="2545714" y="308994"/>
                </a:lnTo>
                <a:lnTo>
                  <a:pt x="2548799" y="355756"/>
                </a:lnTo>
                <a:lnTo>
                  <a:pt x="2548799" y="1778742"/>
                </a:lnTo>
                <a:lnTo>
                  <a:pt x="2545552" y="1827017"/>
                </a:lnTo>
                <a:lnTo>
                  <a:pt x="2536091" y="1873317"/>
                </a:lnTo>
                <a:lnTo>
                  <a:pt x="2520842" y="1917219"/>
                </a:lnTo>
                <a:lnTo>
                  <a:pt x="2500228" y="1958300"/>
                </a:lnTo>
                <a:lnTo>
                  <a:pt x="2474673" y="1996135"/>
                </a:lnTo>
                <a:lnTo>
                  <a:pt x="2444601" y="2030301"/>
                </a:lnTo>
                <a:lnTo>
                  <a:pt x="2410435" y="2060373"/>
                </a:lnTo>
                <a:lnTo>
                  <a:pt x="2372600" y="2085928"/>
                </a:lnTo>
                <a:lnTo>
                  <a:pt x="2331519" y="2106542"/>
                </a:lnTo>
                <a:lnTo>
                  <a:pt x="2287617" y="2121792"/>
                </a:lnTo>
                <a:lnTo>
                  <a:pt x="2241317" y="2131252"/>
                </a:lnTo>
                <a:lnTo>
                  <a:pt x="2193042" y="2134499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58122" y="2934220"/>
            <a:ext cx="2193925" cy="202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Mee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y!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21-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ear-old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college 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gu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gym  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egularl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-1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conscious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about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his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physique.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During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loc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lookin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an 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sessio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whe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can 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strengthen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condition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his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muscles.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900" y="1217372"/>
            <a:ext cx="8201659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09" indent="-398145">
              <a:lnSpc>
                <a:spcPct val="100000"/>
              </a:lnSpc>
              <a:spcBef>
                <a:spcPts val="100"/>
              </a:spcBef>
              <a:buFont typeface="Arial"/>
              <a:buAutoNum type="arabicPeriod"/>
              <a:tabLst>
                <a:tab pos="410209" algn="l"/>
                <a:tab pos="410845" algn="l"/>
              </a:tabLst>
            </a:pPr>
            <a:r>
              <a:rPr sz="1600" b="1" spc="-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600" b="1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66666"/>
                </a:solidFill>
                <a:latin typeface="Arial"/>
                <a:cs typeface="Arial"/>
              </a:rPr>
              <a:t>starting point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John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 as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new to the app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doesn’t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know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 where to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start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 his </a:t>
            </a:r>
            <a:r>
              <a:rPr sz="1600" spc="-20" dirty="0">
                <a:solidFill>
                  <a:srgbClr val="666666"/>
                </a:solidFill>
                <a:latin typeface="Arial"/>
                <a:cs typeface="Arial"/>
              </a:rPr>
              <a:t>journey.</a:t>
            </a:r>
            <a:endParaRPr sz="1600">
              <a:latin typeface="Arial"/>
              <a:cs typeface="Arial"/>
            </a:endParaRPr>
          </a:p>
          <a:p>
            <a:pPr marL="410209" marR="5080" indent="-398145">
              <a:lnSpc>
                <a:spcPct val="113300"/>
              </a:lnSpc>
              <a:spcBef>
                <a:spcPts val="1050"/>
              </a:spcBef>
              <a:buFont typeface="Arial"/>
              <a:buAutoNum type="arabicPeriod"/>
              <a:tabLst>
                <a:tab pos="410209" algn="l"/>
                <a:tab pos="410845" algn="l"/>
              </a:tabLst>
            </a:pPr>
            <a:r>
              <a:rPr sz="1600" b="1" spc="-5" dirty="0">
                <a:solidFill>
                  <a:srgbClr val="666666"/>
                </a:solidFill>
                <a:latin typeface="Arial"/>
                <a:cs typeface="Arial"/>
              </a:rPr>
              <a:t>Choice overload: </a:t>
            </a:r>
            <a:r>
              <a:rPr sz="1600" spc="-65" dirty="0">
                <a:solidFill>
                  <a:srgbClr val="666666"/>
                </a:solidFill>
                <a:latin typeface="Arial"/>
                <a:cs typeface="Arial"/>
              </a:rPr>
              <a:t>Too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many choices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different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style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of workout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result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long time </a:t>
            </a:r>
            <a:r>
              <a:rPr sz="1600" spc="-4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make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 decisions and frustration.</a:t>
            </a:r>
            <a:endParaRPr sz="1600">
              <a:latin typeface="Arial"/>
              <a:cs typeface="Arial"/>
            </a:endParaRPr>
          </a:p>
          <a:p>
            <a:pPr marL="410209" marR="255904" indent="-398145">
              <a:lnSpc>
                <a:spcPct val="113300"/>
              </a:lnSpc>
              <a:spcBef>
                <a:spcPts val="1050"/>
              </a:spcBef>
              <a:buFont typeface="Arial"/>
              <a:buAutoNum type="arabicPeriod"/>
              <a:tabLst>
                <a:tab pos="410209" algn="l"/>
                <a:tab pos="410845" algn="l"/>
              </a:tabLst>
            </a:pPr>
            <a:r>
              <a:rPr sz="1600" b="1" spc="-5" dirty="0">
                <a:solidFill>
                  <a:srgbClr val="666666"/>
                </a:solidFill>
                <a:latin typeface="Arial"/>
                <a:cs typeface="Arial"/>
              </a:rPr>
              <a:t>No user journey: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John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is looking for weight loss but no exact idea about the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kind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of </a:t>
            </a:r>
            <a:r>
              <a:rPr sz="1600" spc="-4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workout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he needs to pick to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lose weight at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 particular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 marL="410209" marR="196215" indent="-398145">
              <a:lnSpc>
                <a:spcPct val="113300"/>
              </a:lnSpc>
              <a:spcBef>
                <a:spcPts val="1045"/>
              </a:spcBef>
              <a:buFont typeface="Arial"/>
              <a:buAutoNum type="arabicPeriod"/>
              <a:tabLst>
                <a:tab pos="410209" algn="l"/>
                <a:tab pos="410845" algn="l"/>
              </a:tabLst>
            </a:pPr>
            <a:r>
              <a:rPr sz="1600" b="1" spc="-5" dirty="0">
                <a:solidFill>
                  <a:srgbClr val="666666"/>
                </a:solidFill>
                <a:latin typeface="Arial"/>
                <a:cs typeface="Arial"/>
              </a:rPr>
              <a:t>No sneak peek in live classes: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John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doesn’t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know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while booking live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class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on what </a:t>
            </a:r>
            <a:r>
              <a:rPr sz="1600" spc="-4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kind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of exercises he will be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expecting.</a:t>
            </a:r>
            <a:endParaRPr sz="1600">
              <a:latin typeface="Arial"/>
              <a:cs typeface="Arial"/>
            </a:endParaRPr>
          </a:p>
          <a:p>
            <a:pPr marL="410209" marR="593090" indent="-398145">
              <a:lnSpc>
                <a:spcPct val="113300"/>
              </a:lnSpc>
              <a:spcBef>
                <a:spcPts val="1050"/>
              </a:spcBef>
              <a:buFont typeface="Arial"/>
              <a:buAutoNum type="arabicPeriod"/>
              <a:tabLst>
                <a:tab pos="410209" algn="l"/>
                <a:tab pos="410845" algn="l"/>
              </a:tabLst>
            </a:pPr>
            <a:r>
              <a:rPr sz="1600" b="1" spc="-5" dirty="0">
                <a:solidFill>
                  <a:srgbClr val="666666"/>
                </a:solidFill>
                <a:latin typeface="Arial"/>
                <a:cs typeface="Arial"/>
              </a:rPr>
              <a:t>No incentive: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John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has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a motivation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problem and he is not able to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motivate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him </a:t>
            </a:r>
            <a:r>
              <a:rPr sz="1600" spc="-4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enough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come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 back on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66666"/>
                </a:solidFill>
                <a:latin typeface="Arial"/>
                <a:cs typeface="Arial"/>
              </a:rPr>
              <a:t>the app and book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66666"/>
                </a:solidFill>
                <a:latin typeface="Arial"/>
                <a:cs typeface="Arial"/>
              </a:rPr>
              <a:t>class.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699" y="324150"/>
            <a:ext cx="8521065" cy="4819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15"/>
              </a:spcBef>
            </a:pPr>
            <a:r>
              <a:rPr spc="5" dirty="0">
                <a:solidFill>
                  <a:srgbClr val="9FC5E7"/>
                </a:solidFill>
              </a:rPr>
              <a:t>John’s</a:t>
            </a:r>
            <a:r>
              <a:rPr spc="-95" dirty="0">
                <a:solidFill>
                  <a:srgbClr val="9FC5E7"/>
                </a:solidFill>
              </a:rPr>
              <a:t> </a:t>
            </a:r>
            <a:r>
              <a:rPr spc="-30" dirty="0">
                <a:solidFill>
                  <a:srgbClr val="9FC5E7"/>
                </a:solidFill>
              </a:rPr>
              <a:t>pain</a:t>
            </a:r>
            <a:r>
              <a:rPr spc="-95" dirty="0">
                <a:solidFill>
                  <a:srgbClr val="9FC5E7"/>
                </a:solidFill>
              </a:rPr>
              <a:t> </a:t>
            </a:r>
            <a:r>
              <a:rPr spc="-75" dirty="0">
                <a:solidFill>
                  <a:srgbClr val="9FC5E7"/>
                </a:solidFill>
              </a:rPr>
              <a:t>point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625" y="2089947"/>
            <a:ext cx="3148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1C131"/>
                </a:solidFill>
                <a:latin typeface="Arial"/>
                <a:cs typeface="Arial"/>
              </a:rPr>
              <a:t>Product</a:t>
            </a:r>
            <a:r>
              <a:rPr sz="3000" spc="-90" dirty="0">
                <a:solidFill>
                  <a:srgbClr val="F1C131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1C131"/>
                </a:solidFill>
                <a:latin typeface="Arial"/>
                <a:cs typeface="Arial"/>
              </a:rPr>
              <a:t>Features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157" y="846753"/>
            <a:ext cx="4163701" cy="33725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133700"/>
            <a:ext cx="8443595" cy="4394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50"/>
              </a:spcBef>
            </a:pPr>
            <a:r>
              <a:rPr spc="-155" dirty="0">
                <a:solidFill>
                  <a:srgbClr val="6FA8DC"/>
                </a:solidFill>
              </a:rPr>
              <a:t>F</a:t>
            </a:r>
            <a:r>
              <a:rPr spc="-95" dirty="0">
                <a:solidFill>
                  <a:srgbClr val="6FA8DC"/>
                </a:solidFill>
              </a:rPr>
              <a:t>eatu</a:t>
            </a:r>
            <a:r>
              <a:rPr spc="-100" dirty="0">
                <a:solidFill>
                  <a:srgbClr val="6FA8DC"/>
                </a:solidFill>
              </a:rPr>
              <a:t>r</a:t>
            </a:r>
            <a:r>
              <a:rPr spc="-30" dirty="0">
                <a:solidFill>
                  <a:srgbClr val="6FA8DC"/>
                </a:solidFill>
              </a:rPr>
              <a:t>e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45" dirty="0">
                <a:solidFill>
                  <a:srgbClr val="6FA8DC"/>
                </a:solidFill>
              </a:rPr>
              <a:t>1</a:t>
            </a:r>
            <a:r>
              <a:rPr spc="25" dirty="0">
                <a:solidFill>
                  <a:srgbClr val="6FA8DC"/>
                </a:solidFill>
              </a:rPr>
              <a:t>: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-95" dirty="0">
                <a:solidFill>
                  <a:srgbClr val="6FA8DC"/>
                </a:solidFill>
              </a:rPr>
              <a:t>Healt</a:t>
            </a:r>
            <a:r>
              <a:rPr spc="-100" dirty="0">
                <a:solidFill>
                  <a:srgbClr val="6FA8DC"/>
                </a:solidFill>
              </a:rPr>
              <a:t>h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-75" dirty="0">
                <a:solidFill>
                  <a:srgbClr val="6FA8DC"/>
                </a:solidFill>
              </a:rPr>
              <a:t>journ</a:t>
            </a:r>
            <a:r>
              <a:rPr spc="-100" dirty="0">
                <a:solidFill>
                  <a:srgbClr val="6FA8DC"/>
                </a:solidFill>
              </a:rPr>
              <a:t>e</a:t>
            </a:r>
            <a:r>
              <a:rPr spc="-20" dirty="0">
                <a:solidFill>
                  <a:srgbClr val="6FA8DC"/>
                </a:solidFill>
              </a:rPr>
              <a:t>y</a:t>
            </a:r>
            <a:r>
              <a:rPr spc="-75" dirty="0">
                <a:solidFill>
                  <a:srgbClr val="6FA8DC"/>
                </a:solidFill>
              </a:rPr>
              <a:t> </a:t>
            </a:r>
            <a:r>
              <a:rPr spc="-65" dirty="0">
                <a:solidFill>
                  <a:srgbClr val="6FA8DC"/>
                </a:solidFill>
              </a:rPr>
              <a:t>pat</a:t>
            </a:r>
            <a:r>
              <a:rPr spc="-70" dirty="0">
                <a:solidFill>
                  <a:srgbClr val="6FA8DC"/>
                </a:solidFill>
              </a:rPr>
              <a:t>h</a:t>
            </a:r>
            <a:r>
              <a:rPr spc="-75" dirty="0">
                <a:solidFill>
                  <a:srgbClr val="6FA8DC"/>
                </a:solidFill>
              </a:rPr>
              <a:t> </a:t>
            </a:r>
            <a:r>
              <a:rPr spc="-50" dirty="0">
                <a:solidFill>
                  <a:srgbClr val="6FA8DC"/>
                </a:solidFill>
              </a:rPr>
              <a:t>fo</a:t>
            </a:r>
            <a:r>
              <a:rPr spc="-45" dirty="0">
                <a:solidFill>
                  <a:srgbClr val="6FA8DC"/>
                </a:solidFill>
              </a:rPr>
              <a:t>r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20" dirty="0">
                <a:solidFill>
                  <a:srgbClr val="6FA8DC"/>
                </a:solidFill>
              </a:rPr>
              <a:t>users.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4851" y="800275"/>
            <a:ext cx="5572125" cy="373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601980" indent="-419734">
              <a:lnSpc>
                <a:spcPct val="114599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 choose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their paths according to the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fitness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goals.</a:t>
            </a:r>
            <a:endParaRPr sz="1800">
              <a:latin typeface="Arial"/>
              <a:cs typeface="Arial"/>
            </a:endParaRPr>
          </a:p>
          <a:p>
            <a:pPr marL="431800" marR="5080" indent="-419734">
              <a:lnSpc>
                <a:spcPct val="114599"/>
              </a:lnSpc>
              <a:spcBef>
                <a:spcPts val="97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This will give an anchor to user and will help 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making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decisions. This path will help users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understand how their journey looks like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motivate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them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complete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journey which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results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 increase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engagement.</a:t>
            </a:r>
            <a:endParaRPr sz="1800">
              <a:latin typeface="Arial"/>
              <a:cs typeface="Arial"/>
            </a:endParaRPr>
          </a:p>
          <a:p>
            <a:pPr marL="431800" marR="55244" indent="-419734">
              <a:lnSpc>
                <a:spcPct val="114599"/>
              </a:lnSpc>
              <a:spcBef>
                <a:spcPts val="969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This journey bar will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show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users how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much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completes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 path and how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much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path is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remaining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thus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motivating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push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harde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everyday.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700" y="776400"/>
            <a:ext cx="2791460" cy="4243705"/>
            <a:chOff x="311700" y="776400"/>
            <a:chExt cx="2791460" cy="42437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776400"/>
              <a:ext cx="2478000" cy="42435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94100" y="996200"/>
              <a:ext cx="1432560" cy="1034415"/>
            </a:xfrm>
            <a:custGeom>
              <a:avLst/>
              <a:gdLst/>
              <a:ahLst/>
              <a:cxnLst/>
              <a:rect l="l" t="t" r="r" b="b"/>
              <a:pathLst>
                <a:path w="1432560" h="1034414">
                  <a:moveTo>
                    <a:pt x="0" y="1033799"/>
                  </a:moveTo>
                  <a:lnTo>
                    <a:pt x="55072" y="1031689"/>
                  </a:lnTo>
                  <a:lnTo>
                    <a:pt x="107326" y="1025510"/>
                  </a:lnTo>
                  <a:lnTo>
                    <a:pt x="156917" y="1015487"/>
                  </a:lnTo>
                  <a:lnTo>
                    <a:pt x="204003" y="1001847"/>
                  </a:lnTo>
                  <a:lnTo>
                    <a:pt x="248740" y="984815"/>
                  </a:lnTo>
                  <a:lnTo>
                    <a:pt x="291284" y="964618"/>
                  </a:lnTo>
                  <a:lnTo>
                    <a:pt x="331792" y="941482"/>
                  </a:lnTo>
                  <a:lnTo>
                    <a:pt x="370421" y="915634"/>
                  </a:lnTo>
                  <a:lnTo>
                    <a:pt x="407328" y="887298"/>
                  </a:lnTo>
                  <a:lnTo>
                    <a:pt x="442668" y="856702"/>
                  </a:lnTo>
                  <a:lnTo>
                    <a:pt x="476599" y="824070"/>
                  </a:lnTo>
                  <a:lnTo>
                    <a:pt x="509277" y="789630"/>
                  </a:lnTo>
                  <a:lnTo>
                    <a:pt x="540859" y="753608"/>
                  </a:lnTo>
                  <a:lnTo>
                    <a:pt x="571501" y="716229"/>
                  </a:lnTo>
                  <a:lnTo>
                    <a:pt x="601361" y="677720"/>
                  </a:lnTo>
                  <a:lnTo>
                    <a:pt x="630593" y="638306"/>
                  </a:lnTo>
                  <a:lnTo>
                    <a:pt x="659356" y="598214"/>
                  </a:lnTo>
                  <a:lnTo>
                    <a:pt x="687806" y="557670"/>
                  </a:lnTo>
                  <a:lnTo>
                    <a:pt x="716099" y="516899"/>
                  </a:lnTo>
                  <a:lnTo>
                    <a:pt x="744393" y="476129"/>
                  </a:lnTo>
                  <a:lnTo>
                    <a:pt x="772843" y="435585"/>
                  </a:lnTo>
                  <a:lnTo>
                    <a:pt x="801606" y="395493"/>
                  </a:lnTo>
                  <a:lnTo>
                    <a:pt x="830838" y="356079"/>
                  </a:lnTo>
                  <a:lnTo>
                    <a:pt x="860698" y="317570"/>
                  </a:lnTo>
                  <a:lnTo>
                    <a:pt x="891340" y="280191"/>
                  </a:lnTo>
                  <a:lnTo>
                    <a:pt x="922922" y="244169"/>
                  </a:lnTo>
                  <a:lnTo>
                    <a:pt x="955600" y="209729"/>
                  </a:lnTo>
                  <a:lnTo>
                    <a:pt x="989531" y="177097"/>
                  </a:lnTo>
                  <a:lnTo>
                    <a:pt x="1024871" y="146501"/>
                  </a:lnTo>
                  <a:lnTo>
                    <a:pt x="1061778" y="118165"/>
                  </a:lnTo>
                  <a:lnTo>
                    <a:pt x="1100407" y="92317"/>
                  </a:lnTo>
                  <a:lnTo>
                    <a:pt x="1140915" y="69181"/>
                  </a:lnTo>
                  <a:lnTo>
                    <a:pt x="1183459" y="48984"/>
                  </a:lnTo>
                  <a:lnTo>
                    <a:pt x="1228196" y="31952"/>
                  </a:lnTo>
                  <a:lnTo>
                    <a:pt x="1275282" y="18312"/>
                  </a:lnTo>
                  <a:lnTo>
                    <a:pt x="1324873" y="8289"/>
                  </a:lnTo>
                  <a:lnTo>
                    <a:pt x="1377127" y="2110"/>
                  </a:lnTo>
                  <a:lnTo>
                    <a:pt x="14321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624" y="2416074"/>
              <a:ext cx="958850" cy="25400"/>
            </a:xfrm>
            <a:custGeom>
              <a:avLst/>
              <a:gdLst/>
              <a:ahLst/>
              <a:cxnLst/>
              <a:rect l="l" t="t" r="r" b="b"/>
              <a:pathLst>
                <a:path w="958850" h="25400">
                  <a:moveTo>
                    <a:pt x="958799" y="24899"/>
                  </a:moveTo>
                  <a:lnTo>
                    <a:pt x="0" y="24899"/>
                  </a:lnTo>
                  <a:lnTo>
                    <a:pt x="0" y="0"/>
                  </a:lnTo>
                  <a:lnTo>
                    <a:pt x="958799" y="0"/>
                  </a:lnTo>
                  <a:lnTo>
                    <a:pt x="958799" y="248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624" y="2416074"/>
              <a:ext cx="958850" cy="25400"/>
            </a:xfrm>
            <a:custGeom>
              <a:avLst/>
              <a:gdLst/>
              <a:ahLst/>
              <a:cxnLst/>
              <a:rect l="l" t="t" r="r" b="b"/>
              <a:pathLst>
                <a:path w="958850" h="25400">
                  <a:moveTo>
                    <a:pt x="0" y="0"/>
                  </a:moveTo>
                  <a:lnTo>
                    <a:pt x="958799" y="0"/>
                  </a:lnTo>
                  <a:lnTo>
                    <a:pt x="958799" y="24899"/>
                  </a:lnTo>
                  <a:lnTo>
                    <a:pt x="0" y="2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2125" y="2416074"/>
              <a:ext cx="958850" cy="25400"/>
            </a:xfrm>
            <a:custGeom>
              <a:avLst/>
              <a:gdLst/>
              <a:ahLst/>
              <a:cxnLst/>
              <a:rect l="l" t="t" r="r" b="b"/>
              <a:pathLst>
                <a:path w="958850" h="25400">
                  <a:moveTo>
                    <a:pt x="958799" y="24899"/>
                  </a:moveTo>
                  <a:lnTo>
                    <a:pt x="0" y="24899"/>
                  </a:lnTo>
                  <a:lnTo>
                    <a:pt x="0" y="0"/>
                  </a:lnTo>
                  <a:lnTo>
                    <a:pt x="958799" y="0"/>
                  </a:lnTo>
                  <a:lnTo>
                    <a:pt x="958799" y="24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2125" y="2416074"/>
              <a:ext cx="958850" cy="25400"/>
            </a:xfrm>
            <a:custGeom>
              <a:avLst/>
              <a:gdLst/>
              <a:ahLst/>
              <a:cxnLst/>
              <a:rect l="l" t="t" r="r" b="b"/>
              <a:pathLst>
                <a:path w="958850" h="25400">
                  <a:moveTo>
                    <a:pt x="0" y="0"/>
                  </a:moveTo>
                  <a:lnTo>
                    <a:pt x="958799" y="0"/>
                  </a:lnTo>
                  <a:lnTo>
                    <a:pt x="958799" y="24899"/>
                  </a:lnTo>
                  <a:lnTo>
                    <a:pt x="0" y="2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024" y="2440974"/>
              <a:ext cx="2098675" cy="1021715"/>
            </a:xfrm>
            <a:custGeom>
              <a:avLst/>
              <a:gdLst/>
              <a:ahLst/>
              <a:cxnLst/>
              <a:rect l="l" t="t" r="r" b="b"/>
              <a:pathLst>
                <a:path w="2098675" h="1021714">
                  <a:moveTo>
                    <a:pt x="0" y="0"/>
                  </a:moveTo>
                  <a:lnTo>
                    <a:pt x="4264" y="56707"/>
                  </a:lnTo>
                  <a:lnTo>
                    <a:pt x="16845" y="113259"/>
                  </a:lnTo>
                  <a:lnTo>
                    <a:pt x="37421" y="169499"/>
                  </a:lnTo>
                  <a:lnTo>
                    <a:pt x="65674" y="225273"/>
                  </a:lnTo>
                  <a:lnTo>
                    <a:pt x="101284" y="280424"/>
                  </a:lnTo>
                  <a:lnTo>
                    <a:pt x="143930" y="334796"/>
                  </a:lnTo>
                  <a:lnTo>
                    <a:pt x="193292" y="388235"/>
                  </a:lnTo>
                  <a:lnTo>
                    <a:pt x="249052" y="440584"/>
                  </a:lnTo>
                  <a:lnTo>
                    <a:pt x="279230" y="466302"/>
                  </a:lnTo>
                  <a:lnTo>
                    <a:pt x="310888" y="491688"/>
                  </a:lnTo>
                  <a:lnTo>
                    <a:pt x="343986" y="516725"/>
                  </a:lnTo>
                  <a:lnTo>
                    <a:pt x="378482" y="541392"/>
                  </a:lnTo>
                  <a:lnTo>
                    <a:pt x="414338" y="565669"/>
                  </a:lnTo>
                  <a:lnTo>
                    <a:pt x="451513" y="589538"/>
                  </a:lnTo>
                  <a:lnTo>
                    <a:pt x="489968" y="612980"/>
                  </a:lnTo>
                  <a:lnTo>
                    <a:pt x="529662" y="635973"/>
                  </a:lnTo>
                  <a:lnTo>
                    <a:pt x="570556" y="658500"/>
                  </a:lnTo>
                  <a:lnTo>
                    <a:pt x="612608" y="680540"/>
                  </a:lnTo>
                  <a:lnTo>
                    <a:pt x="655781" y="702074"/>
                  </a:lnTo>
                  <a:lnTo>
                    <a:pt x="700033" y="723084"/>
                  </a:lnTo>
                  <a:lnTo>
                    <a:pt x="745324" y="743548"/>
                  </a:lnTo>
                  <a:lnTo>
                    <a:pt x="791615" y="763448"/>
                  </a:lnTo>
                  <a:lnTo>
                    <a:pt x="838865" y="782764"/>
                  </a:lnTo>
                  <a:lnTo>
                    <a:pt x="887035" y="801478"/>
                  </a:lnTo>
                  <a:lnTo>
                    <a:pt x="936085" y="819569"/>
                  </a:lnTo>
                  <a:lnTo>
                    <a:pt x="985974" y="837017"/>
                  </a:lnTo>
                  <a:lnTo>
                    <a:pt x="1036662" y="853804"/>
                  </a:lnTo>
                  <a:lnTo>
                    <a:pt x="1088111" y="869911"/>
                  </a:lnTo>
                  <a:lnTo>
                    <a:pt x="1140279" y="885316"/>
                  </a:lnTo>
                  <a:lnTo>
                    <a:pt x="1193126" y="900002"/>
                  </a:lnTo>
                  <a:lnTo>
                    <a:pt x="1246614" y="913949"/>
                  </a:lnTo>
                  <a:lnTo>
                    <a:pt x="1300701" y="927137"/>
                  </a:lnTo>
                  <a:lnTo>
                    <a:pt x="1355347" y="939546"/>
                  </a:lnTo>
                  <a:lnTo>
                    <a:pt x="1410514" y="951158"/>
                  </a:lnTo>
                  <a:lnTo>
                    <a:pt x="1466160" y="961953"/>
                  </a:lnTo>
                  <a:lnTo>
                    <a:pt x="1522246" y="971911"/>
                  </a:lnTo>
                  <a:lnTo>
                    <a:pt x="1578732" y="981013"/>
                  </a:lnTo>
                  <a:lnTo>
                    <a:pt x="1635578" y="989240"/>
                  </a:lnTo>
                  <a:lnTo>
                    <a:pt x="1692743" y="996572"/>
                  </a:lnTo>
                  <a:lnTo>
                    <a:pt x="1750189" y="1002989"/>
                  </a:lnTo>
                  <a:lnTo>
                    <a:pt x="1807874" y="1008472"/>
                  </a:lnTo>
                  <a:lnTo>
                    <a:pt x="1865759" y="1013002"/>
                  </a:lnTo>
                  <a:lnTo>
                    <a:pt x="1923804" y="1016559"/>
                  </a:lnTo>
                  <a:lnTo>
                    <a:pt x="1981969" y="1019124"/>
                  </a:lnTo>
                  <a:lnTo>
                    <a:pt x="2040214" y="1020677"/>
                  </a:lnTo>
                  <a:lnTo>
                    <a:pt x="2098499" y="10211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6150" y="751650"/>
            <a:ext cx="541655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buAutoNum type="arabicPeriod" startAt="4"/>
              <a:tabLst>
                <a:tab pos="2667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When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choose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sz="18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path,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journey</a:t>
            </a:r>
            <a:r>
              <a:rPr sz="180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shown 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figure will be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visible.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Information would be provided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 user on what he/she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shall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 expecting on D1, D2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2700" marR="37465">
              <a:lnSpc>
                <a:spcPct val="114599"/>
              </a:lnSpc>
              <a:spcBef>
                <a:spcPts val="1575"/>
              </a:spcBef>
              <a:buAutoNum type="arabicPeriod" startAt="4"/>
              <a:tabLst>
                <a:tab pos="2667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Receding workouts will be greyed out but user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take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sneak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peak on what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kind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 workouts he will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/>
              <a:buAutoNum type="arabicPeriod" startAt="4"/>
            </a:pPr>
            <a:endParaRPr sz="1600">
              <a:latin typeface="Arial"/>
              <a:cs typeface="Arial"/>
            </a:endParaRPr>
          </a:p>
          <a:p>
            <a:pPr marL="266065" indent="-2540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667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rating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social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proof.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/>
              <a:buAutoNum type="arabicPeriod" startAt="4"/>
            </a:pPr>
            <a:endParaRPr sz="1600">
              <a:latin typeface="Arial"/>
              <a:cs typeface="Arial"/>
            </a:endParaRPr>
          </a:p>
          <a:p>
            <a:pPr marL="266065" indent="-2540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667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start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journey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anytime.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699" y="133700"/>
            <a:ext cx="8443595" cy="4394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50"/>
              </a:spcBef>
            </a:pPr>
            <a:r>
              <a:rPr spc="-155" dirty="0">
                <a:solidFill>
                  <a:srgbClr val="6FA8DC"/>
                </a:solidFill>
              </a:rPr>
              <a:t>F</a:t>
            </a:r>
            <a:r>
              <a:rPr spc="-95" dirty="0">
                <a:solidFill>
                  <a:srgbClr val="6FA8DC"/>
                </a:solidFill>
              </a:rPr>
              <a:t>eatu</a:t>
            </a:r>
            <a:r>
              <a:rPr spc="-100" dirty="0">
                <a:solidFill>
                  <a:srgbClr val="6FA8DC"/>
                </a:solidFill>
              </a:rPr>
              <a:t>r</a:t>
            </a:r>
            <a:r>
              <a:rPr spc="-30" dirty="0">
                <a:solidFill>
                  <a:srgbClr val="6FA8DC"/>
                </a:solidFill>
              </a:rPr>
              <a:t>e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45" dirty="0">
                <a:solidFill>
                  <a:srgbClr val="6FA8DC"/>
                </a:solidFill>
              </a:rPr>
              <a:t>1</a:t>
            </a:r>
            <a:r>
              <a:rPr spc="25" dirty="0">
                <a:solidFill>
                  <a:srgbClr val="6FA8DC"/>
                </a:solidFill>
              </a:rPr>
              <a:t>: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-95" dirty="0">
                <a:solidFill>
                  <a:srgbClr val="6FA8DC"/>
                </a:solidFill>
              </a:rPr>
              <a:t>Healt</a:t>
            </a:r>
            <a:r>
              <a:rPr spc="-100" dirty="0">
                <a:solidFill>
                  <a:srgbClr val="6FA8DC"/>
                </a:solidFill>
              </a:rPr>
              <a:t>h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-75" dirty="0">
                <a:solidFill>
                  <a:srgbClr val="6FA8DC"/>
                </a:solidFill>
              </a:rPr>
              <a:t>journ</a:t>
            </a:r>
            <a:r>
              <a:rPr spc="-100" dirty="0">
                <a:solidFill>
                  <a:srgbClr val="6FA8DC"/>
                </a:solidFill>
              </a:rPr>
              <a:t>e</a:t>
            </a:r>
            <a:r>
              <a:rPr spc="-20" dirty="0">
                <a:solidFill>
                  <a:srgbClr val="6FA8DC"/>
                </a:solidFill>
              </a:rPr>
              <a:t>y</a:t>
            </a:r>
            <a:r>
              <a:rPr spc="-75" dirty="0">
                <a:solidFill>
                  <a:srgbClr val="6FA8DC"/>
                </a:solidFill>
              </a:rPr>
              <a:t> </a:t>
            </a:r>
            <a:r>
              <a:rPr spc="-65" dirty="0">
                <a:solidFill>
                  <a:srgbClr val="6FA8DC"/>
                </a:solidFill>
              </a:rPr>
              <a:t>pat</a:t>
            </a:r>
            <a:r>
              <a:rPr spc="-70" dirty="0">
                <a:solidFill>
                  <a:srgbClr val="6FA8DC"/>
                </a:solidFill>
              </a:rPr>
              <a:t>h</a:t>
            </a:r>
            <a:r>
              <a:rPr spc="-75" dirty="0">
                <a:solidFill>
                  <a:srgbClr val="6FA8DC"/>
                </a:solidFill>
              </a:rPr>
              <a:t> </a:t>
            </a:r>
            <a:r>
              <a:rPr spc="-50" dirty="0">
                <a:solidFill>
                  <a:srgbClr val="6FA8DC"/>
                </a:solidFill>
              </a:rPr>
              <a:t>fo</a:t>
            </a:r>
            <a:r>
              <a:rPr spc="-45" dirty="0">
                <a:solidFill>
                  <a:srgbClr val="6FA8DC"/>
                </a:solidFill>
              </a:rPr>
              <a:t>r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20" dirty="0">
                <a:solidFill>
                  <a:srgbClr val="6FA8DC"/>
                </a:solidFill>
              </a:rPr>
              <a:t>users.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1700" y="727775"/>
            <a:ext cx="3015615" cy="4265930"/>
            <a:chOff x="311700" y="727775"/>
            <a:chExt cx="3015615" cy="4265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727775"/>
              <a:ext cx="2495024" cy="4265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31100" y="996174"/>
              <a:ext cx="1581785" cy="3524885"/>
            </a:xfrm>
            <a:custGeom>
              <a:avLst/>
              <a:gdLst/>
              <a:ahLst/>
              <a:cxnLst/>
              <a:rect l="l" t="t" r="r" b="b"/>
              <a:pathLst>
                <a:path w="1581785" h="3524885">
                  <a:moveTo>
                    <a:pt x="0" y="983999"/>
                  </a:moveTo>
                  <a:lnTo>
                    <a:pt x="54669" y="982185"/>
                  </a:lnTo>
                  <a:lnTo>
                    <a:pt x="106677" y="976865"/>
                  </a:lnTo>
                  <a:lnTo>
                    <a:pt x="156162" y="968225"/>
                  </a:lnTo>
                  <a:lnTo>
                    <a:pt x="203265" y="956447"/>
                  </a:lnTo>
                  <a:lnTo>
                    <a:pt x="248126" y="941718"/>
                  </a:lnTo>
                  <a:lnTo>
                    <a:pt x="290886" y="924221"/>
                  </a:lnTo>
                  <a:lnTo>
                    <a:pt x="331684" y="904142"/>
                  </a:lnTo>
                  <a:lnTo>
                    <a:pt x="370660" y="881663"/>
                  </a:lnTo>
                  <a:lnTo>
                    <a:pt x="407955" y="856971"/>
                  </a:lnTo>
                  <a:lnTo>
                    <a:pt x="443709" y="830249"/>
                  </a:lnTo>
                  <a:lnTo>
                    <a:pt x="478061" y="801683"/>
                  </a:lnTo>
                  <a:lnTo>
                    <a:pt x="511153" y="771455"/>
                  </a:lnTo>
                  <a:lnTo>
                    <a:pt x="543123" y="739752"/>
                  </a:lnTo>
                  <a:lnTo>
                    <a:pt x="574113" y="706757"/>
                  </a:lnTo>
                  <a:lnTo>
                    <a:pt x="604262" y="672656"/>
                  </a:lnTo>
                  <a:lnTo>
                    <a:pt x="633710" y="637631"/>
                  </a:lnTo>
                  <a:lnTo>
                    <a:pt x="662598" y="601869"/>
                  </a:lnTo>
                  <a:lnTo>
                    <a:pt x="691065" y="565553"/>
                  </a:lnTo>
                  <a:lnTo>
                    <a:pt x="719252" y="528869"/>
                  </a:lnTo>
                  <a:lnTo>
                    <a:pt x="747299" y="491999"/>
                  </a:lnTo>
                  <a:lnTo>
                    <a:pt x="775347" y="455130"/>
                  </a:lnTo>
                  <a:lnTo>
                    <a:pt x="803534" y="418445"/>
                  </a:lnTo>
                  <a:lnTo>
                    <a:pt x="832001" y="382130"/>
                  </a:lnTo>
                  <a:lnTo>
                    <a:pt x="860889" y="346367"/>
                  </a:lnTo>
                  <a:lnTo>
                    <a:pt x="890337" y="311343"/>
                  </a:lnTo>
                  <a:lnTo>
                    <a:pt x="920486" y="277241"/>
                  </a:lnTo>
                  <a:lnTo>
                    <a:pt x="951476" y="244247"/>
                  </a:lnTo>
                  <a:lnTo>
                    <a:pt x="983446" y="212543"/>
                  </a:lnTo>
                  <a:lnTo>
                    <a:pt x="1016538" y="182316"/>
                  </a:lnTo>
                  <a:lnTo>
                    <a:pt x="1050890" y="153749"/>
                  </a:lnTo>
                  <a:lnTo>
                    <a:pt x="1086644" y="127028"/>
                  </a:lnTo>
                  <a:lnTo>
                    <a:pt x="1123939" y="102335"/>
                  </a:lnTo>
                  <a:lnTo>
                    <a:pt x="1162915" y="79857"/>
                  </a:lnTo>
                  <a:lnTo>
                    <a:pt x="1203713" y="59777"/>
                  </a:lnTo>
                  <a:lnTo>
                    <a:pt x="1246473" y="42281"/>
                  </a:lnTo>
                  <a:lnTo>
                    <a:pt x="1291334" y="27551"/>
                  </a:lnTo>
                  <a:lnTo>
                    <a:pt x="1338437" y="15774"/>
                  </a:lnTo>
                  <a:lnTo>
                    <a:pt x="1387922" y="7133"/>
                  </a:lnTo>
                  <a:lnTo>
                    <a:pt x="1439930" y="1814"/>
                  </a:lnTo>
                  <a:lnTo>
                    <a:pt x="1494599" y="0"/>
                  </a:lnTo>
                </a:path>
                <a:path w="1581785" h="3524885">
                  <a:moveTo>
                    <a:pt x="821974" y="1332724"/>
                  </a:moveTo>
                  <a:lnTo>
                    <a:pt x="824450" y="1386343"/>
                  </a:lnTo>
                  <a:lnTo>
                    <a:pt x="831652" y="1436513"/>
                  </a:lnTo>
                  <a:lnTo>
                    <a:pt x="843243" y="1483480"/>
                  </a:lnTo>
                  <a:lnTo>
                    <a:pt x="858885" y="1527492"/>
                  </a:lnTo>
                  <a:lnTo>
                    <a:pt x="878241" y="1568794"/>
                  </a:lnTo>
                  <a:lnTo>
                    <a:pt x="900973" y="1607632"/>
                  </a:lnTo>
                  <a:lnTo>
                    <a:pt x="926743" y="1644254"/>
                  </a:lnTo>
                  <a:lnTo>
                    <a:pt x="955214" y="1678905"/>
                  </a:lnTo>
                  <a:lnTo>
                    <a:pt x="986048" y="1711831"/>
                  </a:lnTo>
                  <a:lnTo>
                    <a:pt x="1018908" y="1743280"/>
                  </a:lnTo>
                  <a:lnTo>
                    <a:pt x="1053456" y="1773497"/>
                  </a:lnTo>
                  <a:lnTo>
                    <a:pt x="1089354" y="1802728"/>
                  </a:lnTo>
                  <a:lnTo>
                    <a:pt x="1126265" y="1831221"/>
                  </a:lnTo>
                  <a:lnTo>
                    <a:pt x="1163851" y="1859221"/>
                  </a:lnTo>
                  <a:lnTo>
                    <a:pt x="1201774" y="1886974"/>
                  </a:lnTo>
                  <a:lnTo>
                    <a:pt x="1239698" y="1914728"/>
                  </a:lnTo>
                  <a:lnTo>
                    <a:pt x="1277284" y="1942728"/>
                  </a:lnTo>
                  <a:lnTo>
                    <a:pt x="1314195" y="1971220"/>
                  </a:lnTo>
                  <a:lnTo>
                    <a:pt x="1350093" y="2000452"/>
                  </a:lnTo>
                  <a:lnTo>
                    <a:pt x="1384641" y="2030669"/>
                  </a:lnTo>
                  <a:lnTo>
                    <a:pt x="1417501" y="2062117"/>
                  </a:lnTo>
                  <a:lnTo>
                    <a:pt x="1448335" y="2095044"/>
                  </a:lnTo>
                  <a:lnTo>
                    <a:pt x="1476806" y="2129695"/>
                  </a:lnTo>
                  <a:lnTo>
                    <a:pt x="1502576" y="2166316"/>
                  </a:lnTo>
                  <a:lnTo>
                    <a:pt x="1525308" y="2205155"/>
                  </a:lnTo>
                  <a:lnTo>
                    <a:pt x="1544664" y="2246457"/>
                  </a:lnTo>
                  <a:lnTo>
                    <a:pt x="1560306" y="2290468"/>
                  </a:lnTo>
                  <a:lnTo>
                    <a:pt x="1571897" y="2337436"/>
                  </a:lnTo>
                  <a:lnTo>
                    <a:pt x="1579099" y="2387606"/>
                  </a:lnTo>
                  <a:lnTo>
                    <a:pt x="1581574" y="2441224"/>
                  </a:lnTo>
                </a:path>
                <a:path w="1581785" h="3524885">
                  <a:moveTo>
                    <a:pt x="510624" y="3524624"/>
                  </a:moveTo>
                  <a:lnTo>
                    <a:pt x="572620" y="3522355"/>
                  </a:lnTo>
                  <a:lnTo>
                    <a:pt x="629679" y="3515806"/>
                  </a:lnTo>
                  <a:lnTo>
                    <a:pt x="682251" y="3505366"/>
                  </a:lnTo>
                  <a:lnTo>
                    <a:pt x="730786" y="3491424"/>
                  </a:lnTo>
                  <a:lnTo>
                    <a:pt x="775730" y="3474371"/>
                  </a:lnTo>
                  <a:lnTo>
                    <a:pt x="817534" y="3454593"/>
                  </a:lnTo>
                  <a:lnTo>
                    <a:pt x="856645" y="3432482"/>
                  </a:lnTo>
                  <a:lnTo>
                    <a:pt x="893513" y="3408424"/>
                  </a:lnTo>
                  <a:lnTo>
                    <a:pt x="928587" y="3382811"/>
                  </a:lnTo>
                  <a:lnTo>
                    <a:pt x="962314" y="3356031"/>
                  </a:lnTo>
                  <a:lnTo>
                    <a:pt x="995143" y="3328472"/>
                  </a:lnTo>
                  <a:lnTo>
                    <a:pt x="1027524" y="3300524"/>
                  </a:lnTo>
                  <a:lnTo>
                    <a:pt x="1059906" y="3272577"/>
                  </a:lnTo>
                  <a:lnTo>
                    <a:pt x="1092735" y="3245018"/>
                  </a:lnTo>
                  <a:lnTo>
                    <a:pt x="1126462" y="3218238"/>
                  </a:lnTo>
                  <a:lnTo>
                    <a:pt x="1161536" y="3192624"/>
                  </a:lnTo>
                  <a:lnTo>
                    <a:pt x="1198404" y="3168567"/>
                  </a:lnTo>
                  <a:lnTo>
                    <a:pt x="1237515" y="3146456"/>
                  </a:lnTo>
                  <a:lnTo>
                    <a:pt x="1279319" y="3126678"/>
                  </a:lnTo>
                  <a:lnTo>
                    <a:pt x="1324263" y="3109624"/>
                  </a:lnTo>
                  <a:lnTo>
                    <a:pt x="1372798" y="3095683"/>
                  </a:lnTo>
                  <a:lnTo>
                    <a:pt x="1425370" y="3085243"/>
                  </a:lnTo>
                  <a:lnTo>
                    <a:pt x="1482429" y="3078694"/>
                  </a:lnTo>
                  <a:lnTo>
                    <a:pt x="1544424" y="3076424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133700"/>
            <a:ext cx="8443595" cy="4394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pc="-155" dirty="0">
                <a:solidFill>
                  <a:srgbClr val="6FA8DC"/>
                </a:solidFill>
              </a:rPr>
              <a:t>F</a:t>
            </a:r>
            <a:r>
              <a:rPr spc="-95" dirty="0">
                <a:solidFill>
                  <a:srgbClr val="6FA8DC"/>
                </a:solidFill>
              </a:rPr>
              <a:t>eatu</a:t>
            </a:r>
            <a:r>
              <a:rPr spc="-100" dirty="0">
                <a:solidFill>
                  <a:srgbClr val="6FA8DC"/>
                </a:solidFill>
              </a:rPr>
              <a:t>r</a:t>
            </a:r>
            <a:r>
              <a:rPr spc="-30" dirty="0">
                <a:solidFill>
                  <a:srgbClr val="6FA8DC"/>
                </a:solidFill>
              </a:rPr>
              <a:t>e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50" dirty="0">
                <a:solidFill>
                  <a:srgbClr val="6FA8DC"/>
                </a:solidFill>
              </a:rPr>
              <a:t>2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25" dirty="0">
                <a:solidFill>
                  <a:srgbClr val="6FA8DC"/>
                </a:solidFill>
              </a:rPr>
              <a:t>: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-140" dirty="0">
                <a:solidFill>
                  <a:srgbClr val="6FA8DC"/>
                </a:solidFill>
              </a:rPr>
              <a:t>Cul</a:t>
            </a:r>
            <a:r>
              <a:rPr spc="-100" dirty="0">
                <a:solidFill>
                  <a:srgbClr val="6FA8DC"/>
                </a:solidFill>
              </a:rPr>
              <a:t>t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-10" dirty="0">
                <a:solidFill>
                  <a:srgbClr val="6FA8DC"/>
                </a:solidFill>
              </a:rPr>
              <a:t>Social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725300"/>
            <a:ext cx="2490978" cy="426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37301" y="789180"/>
            <a:ext cx="5480050" cy="3309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1800" marR="331470" indent="-419734" algn="just">
              <a:lnSpc>
                <a:spcPct val="100699"/>
              </a:lnSpc>
              <a:spcBef>
                <a:spcPts val="85"/>
              </a:spcBef>
              <a:buAutoNum type="arabicPeriod"/>
              <a:tabLst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Q&amp;A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where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fellow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joined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path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interact,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their experience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publish their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results.</a:t>
            </a:r>
            <a:endParaRPr sz="1800">
              <a:latin typeface="Arial"/>
              <a:cs typeface="Arial"/>
            </a:endParaRPr>
          </a:p>
          <a:p>
            <a:pPr marL="431800" marR="5080" indent="-419734">
              <a:lnSpc>
                <a:spcPct val="100699"/>
              </a:lnSpc>
              <a:spcBef>
                <a:spcPts val="97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Bandwagon effect: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When user believes on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something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because other people are doing 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same.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When other people will talk about their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results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motivate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user.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cognitive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bias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will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help users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re-engage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them with the platform and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hook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them to app.</a:t>
            </a:r>
            <a:endParaRPr sz="1800">
              <a:latin typeface="Arial"/>
              <a:cs typeface="Arial"/>
            </a:endParaRPr>
          </a:p>
          <a:p>
            <a:pPr marL="431800" marR="360045" indent="-419734">
              <a:lnSpc>
                <a:spcPct val="100699"/>
              </a:lnSpc>
              <a:spcBef>
                <a:spcPts val="97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Filter option: User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filter on the basis 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city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are 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switch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path.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3124" y="983775"/>
            <a:ext cx="2030095" cy="2316480"/>
          </a:xfrm>
          <a:custGeom>
            <a:avLst/>
            <a:gdLst/>
            <a:ahLst/>
            <a:cxnLst/>
            <a:rect l="l" t="t" r="r" b="b"/>
            <a:pathLst>
              <a:path w="2030095" h="2316479">
                <a:moveTo>
                  <a:pt x="0" y="647699"/>
                </a:moveTo>
                <a:lnTo>
                  <a:pt x="68331" y="646505"/>
                </a:lnTo>
                <a:lnTo>
                  <a:pt x="133335" y="643004"/>
                </a:lnTo>
                <a:lnTo>
                  <a:pt x="195187" y="637316"/>
                </a:lnTo>
                <a:lnTo>
                  <a:pt x="254061" y="629564"/>
                </a:lnTo>
                <a:lnTo>
                  <a:pt x="310133" y="619869"/>
                </a:lnTo>
                <a:lnTo>
                  <a:pt x="363578" y="608352"/>
                </a:lnTo>
                <a:lnTo>
                  <a:pt x="414572" y="595135"/>
                </a:lnTo>
                <a:lnTo>
                  <a:pt x="463288" y="580339"/>
                </a:lnTo>
                <a:lnTo>
                  <a:pt x="509903" y="564085"/>
                </a:lnTo>
                <a:lnTo>
                  <a:pt x="554592" y="546496"/>
                </a:lnTo>
                <a:lnTo>
                  <a:pt x="597529" y="527693"/>
                </a:lnTo>
                <a:lnTo>
                  <a:pt x="638890" y="507796"/>
                </a:lnTo>
                <a:lnTo>
                  <a:pt x="678850" y="486928"/>
                </a:lnTo>
                <a:lnTo>
                  <a:pt x="717583" y="465210"/>
                </a:lnTo>
                <a:lnTo>
                  <a:pt x="755266" y="442763"/>
                </a:lnTo>
                <a:lnTo>
                  <a:pt x="792074" y="419709"/>
                </a:lnTo>
                <a:lnTo>
                  <a:pt x="828181" y="396169"/>
                </a:lnTo>
                <a:lnTo>
                  <a:pt x="863762" y="372265"/>
                </a:lnTo>
                <a:lnTo>
                  <a:pt x="898993" y="348118"/>
                </a:lnTo>
                <a:lnTo>
                  <a:pt x="934049" y="323849"/>
                </a:lnTo>
                <a:lnTo>
                  <a:pt x="969106" y="299581"/>
                </a:lnTo>
                <a:lnTo>
                  <a:pt x="1004337" y="275434"/>
                </a:lnTo>
                <a:lnTo>
                  <a:pt x="1039918" y="251530"/>
                </a:lnTo>
                <a:lnTo>
                  <a:pt x="1076025" y="227990"/>
                </a:lnTo>
                <a:lnTo>
                  <a:pt x="1112833" y="204936"/>
                </a:lnTo>
                <a:lnTo>
                  <a:pt x="1150516" y="182489"/>
                </a:lnTo>
                <a:lnTo>
                  <a:pt x="1189249" y="160771"/>
                </a:lnTo>
                <a:lnTo>
                  <a:pt x="1229209" y="139903"/>
                </a:lnTo>
                <a:lnTo>
                  <a:pt x="1270570" y="120006"/>
                </a:lnTo>
                <a:lnTo>
                  <a:pt x="1313507" y="101203"/>
                </a:lnTo>
                <a:lnTo>
                  <a:pt x="1358196" y="83614"/>
                </a:lnTo>
                <a:lnTo>
                  <a:pt x="1404811" y="67360"/>
                </a:lnTo>
                <a:lnTo>
                  <a:pt x="1453527" y="52564"/>
                </a:lnTo>
                <a:lnTo>
                  <a:pt x="1504521" y="39347"/>
                </a:lnTo>
                <a:lnTo>
                  <a:pt x="1557966" y="27830"/>
                </a:lnTo>
                <a:lnTo>
                  <a:pt x="1614038" y="18135"/>
                </a:lnTo>
                <a:lnTo>
                  <a:pt x="1672912" y="10383"/>
                </a:lnTo>
                <a:lnTo>
                  <a:pt x="1734764" y="4695"/>
                </a:lnTo>
                <a:lnTo>
                  <a:pt x="1799768" y="1194"/>
                </a:lnTo>
                <a:lnTo>
                  <a:pt x="1868099" y="0"/>
                </a:lnTo>
              </a:path>
              <a:path w="2030095" h="2316479">
                <a:moveTo>
                  <a:pt x="1295224" y="996399"/>
                </a:moveTo>
                <a:lnTo>
                  <a:pt x="1297332" y="1056381"/>
                </a:lnTo>
                <a:lnTo>
                  <a:pt x="1303476" y="1112737"/>
                </a:lnTo>
                <a:lnTo>
                  <a:pt x="1313386" y="1165710"/>
                </a:lnTo>
                <a:lnTo>
                  <a:pt x="1326794" y="1215540"/>
                </a:lnTo>
                <a:lnTo>
                  <a:pt x="1343430" y="1262470"/>
                </a:lnTo>
                <a:lnTo>
                  <a:pt x="1363026" y="1306741"/>
                </a:lnTo>
                <a:lnTo>
                  <a:pt x="1385313" y="1348596"/>
                </a:lnTo>
                <a:lnTo>
                  <a:pt x="1410021" y="1388274"/>
                </a:lnTo>
                <a:lnTo>
                  <a:pt x="1436882" y="1426020"/>
                </a:lnTo>
                <a:lnTo>
                  <a:pt x="1465626" y="1462073"/>
                </a:lnTo>
                <a:lnTo>
                  <a:pt x="1495984" y="1496677"/>
                </a:lnTo>
                <a:lnTo>
                  <a:pt x="1527688" y="1530071"/>
                </a:lnTo>
                <a:lnTo>
                  <a:pt x="1560468" y="1562499"/>
                </a:lnTo>
                <a:lnTo>
                  <a:pt x="1594055" y="1594202"/>
                </a:lnTo>
                <a:lnTo>
                  <a:pt x="1628180" y="1625422"/>
                </a:lnTo>
                <a:lnTo>
                  <a:pt x="1662574" y="1656399"/>
                </a:lnTo>
                <a:lnTo>
                  <a:pt x="1696969" y="1687377"/>
                </a:lnTo>
                <a:lnTo>
                  <a:pt x="1731094" y="1718597"/>
                </a:lnTo>
                <a:lnTo>
                  <a:pt x="1764681" y="1750300"/>
                </a:lnTo>
                <a:lnTo>
                  <a:pt x="1797461" y="1782728"/>
                </a:lnTo>
                <a:lnTo>
                  <a:pt x="1829164" y="1816122"/>
                </a:lnTo>
                <a:lnTo>
                  <a:pt x="1859523" y="1850726"/>
                </a:lnTo>
                <a:lnTo>
                  <a:pt x="1888267" y="1886779"/>
                </a:lnTo>
                <a:lnTo>
                  <a:pt x="1915128" y="1924524"/>
                </a:lnTo>
                <a:lnTo>
                  <a:pt x="1939836" y="1964203"/>
                </a:lnTo>
                <a:lnTo>
                  <a:pt x="1962123" y="2006058"/>
                </a:lnTo>
                <a:lnTo>
                  <a:pt x="1981719" y="2050329"/>
                </a:lnTo>
                <a:lnTo>
                  <a:pt x="1998355" y="2097259"/>
                </a:lnTo>
                <a:lnTo>
                  <a:pt x="2011763" y="2147089"/>
                </a:lnTo>
                <a:lnTo>
                  <a:pt x="2021673" y="2200062"/>
                </a:lnTo>
                <a:lnTo>
                  <a:pt x="2027817" y="2256418"/>
                </a:lnTo>
                <a:lnTo>
                  <a:pt x="2029924" y="2316399"/>
                </a:lnTo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133700"/>
            <a:ext cx="8443595" cy="4394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pc="-155" dirty="0">
                <a:solidFill>
                  <a:srgbClr val="6FA8DC"/>
                </a:solidFill>
              </a:rPr>
              <a:t>F</a:t>
            </a:r>
            <a:r>
              <a:rPr spc="-95" dirty="0">
                <a:solidFill>
                  <a:srgbClr val="6FA8DC"/>
                </a:solidFill>
              </a:rPr>
              <a:t>eatu</a:t>
            </a:r>
            <a:r>
              <a:rPr spc="-100" dirty="0">
                <a:solidFill>
                  <a:srgbClr val="6FA8DC"/>
                </a:solidFill>
              </a:rPr>
              <a:t>r</a:t>
            </a:r>
            <a:r>
              <a:rPr spc="-30" dirty="0">
                <a:solidFill>
                  <a:srgbClr val="6FA8DC"/>
                </a:solidFill>
              </a:rPr>
              <a:t>e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45" dirty="0">
                <a:solidFill>
                  <a:srgbClr val="6FA8DC"/>
                </a:solidFill>
              </a:rPr>
              <a:t>3</a:t>
            </a:r>
            <a:r>
              <a:rPr spc="25" dirty="0">
                <a:solidFill>
                  <a:srgbClr val="6FA8DC"/>
                </a:solidFill>
              </a:rPr>
              <a:t>:</a:t>
            </a:r>
            <a:r>
              <a:rPr spc="-70" dirty="0">
                <a:solidFill>
                  <a:srgbClr val="6FA8DC"/>
                </a:solidFill>
              </a:rPr>
              <a:t> </a:t>
            </a:r>
            <a:r>
              <a:rPr spc="-85" dirty="0">
                <a:solidFill>
                  <a:srgbClr val="6FA8DC"/>
                </a:solidFill>
              </a:rPr>
              <a:t>Leaderboa</a:t>
            </a:r>
            <a:r>
              <a:rPr spc="-90" dirty="0">
                <a:solidFill>
                  <a:srgbClr val="6FA8DC"/>
                </a:solidFill>
              </a:rPr>
              <a:t>r</a:t>
            </a:r>
            <a:r>
              <a:rPr spc="-45" dirty="0">
                <a:solidFill>
                  <a:srgbClr val="6FA8DC"/>
                </a:solidFill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7301" y="749175"/>
            <a:ext cx="5507355" cy="416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>
              <a:lnSpc>
                <a:spcPct val="114599"/>
              </a:lnSpc>
              <a:spcBef>
                <a:spcPts val="100"/>
              </a:spcBef>
              <a:buFont typeface="Arial"/>
              <a:buAutoNum type="arabicPeriod"/>
              <a:tabLst>
                <a:tab pos="431800" algn="l"/>
                <a:tab pos="432434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Scores: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After every workout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scores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will be given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user.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if user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misses 1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 ‘X’ no.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days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two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consecutive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  <a:p>
            <a:pPr marL="431800" marR="6985" indent="-419734">
              <a:lnSpc>
                <a:spcPct val="114599"/>
              </a:lnSpc>
              <a:spcBef>
                <a:spcPts val="975"/>
              </a:spcBef>
              <a:buFont typeface="Arial"/>
              <a:buAutoNum type="arabicPeriod"/>
              <a:tabLst>
                <a:tab pos="431800" algn="l"/>
                <a:tab pos="432434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Levelization: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Levels will be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certain 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threshold 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scores.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Special perks will be attached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every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level which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will incentivize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user.</a:t>
            </a:r>
            <a:endParaRPr sz="1800">
              <a:latin typeface="Arial"/>
              <a:cs typeface="Arial"/>
            </a:endParaRPr>
          </a:p>
          <a:p>
            <a:pPr marL="431800" marR="128905" indent="-419734">
              <a:lnSpc>
                <a:spcPct val="114599"/>
              </a:lnSpc>
              <a:spcBef>
                <a:spcPts val="969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Names and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scores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will be published on the basis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 their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ranks.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This leaderboard will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contain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users based on 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city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they are in. Though 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maximum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limit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group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should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500.</a:t>
            </a:r>
            <a:endParaRPr sz="1800">
              <a:latin typeface="Arial"/>
              <a:cs typeface="Arial"/>
            </a:endParaRPr>
          </a:p>
          <a:p>
            <a:pPr marL="431800" marR="299085" indent="-419734">
              <a:lnSpc>
                <a:spcPct val="114599"/>
              </a:lnSpc>
              <a:spcBef>
                <a:spcPts val="97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Badges will be given to users according to their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levels.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displayed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user’s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homepage.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700" y="725250"/>
            <a:ext cx="2928620" cy="4265930"/>
            <a:chOff x="311700" y="725250"/>
            <a:chExt cx="2928620" cy="4265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725250"/>
              <a:ext cx="2466968" cy="4265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5774" y="1743549"/>
              <a:ext cx="2080260" cy="2541270"/>
            </a:xfrm>
            <a:custGeom>
              <a:avLst/>
              <a:gdLst/>
              <a:ahLst/>
              <a:cxnLst/>
              <a:rect l="l" t="t" r="r" b="b"/>
              <a:pathLst>
                <a:path w="2080260" h="2541270">
                  <a:moveTo>
                    <a:pt x="0" y="0"/>
                  </a:moveTo>
                  <a:lnTo>
                    <a:pt x="52740" y="1636"/>
                  </a:lnTo>
                  <a:lnTo>
                    <a:pt x="103414" y="6458"/>
                  </a:lnTo>
                  <a:lnTo>
                    <a:pt x="152109" y="14332"/>
                  </a:lnTo>
                  <a:lnTo>
                    <a:pt x="198909" y="25126"/>
                  </a:lnTo>
                  <a:lnTo>
                    <a:pt x="243902" y="38707"/>
                  </a:lnTo>
                  <a:lnTo>
                    <a:pt x="287173" y="54942"/>
                  </a:lnTo>
                  <a:lnTo>
                    <a:pt x="328809" y="73698"/>
                  </a:lnTo>
                  <a:lnTo>
                    <a:pt x="368895" y="94843"/>
                  </a:lnTo>
                  <a:lnTo>
                    <a:pt x="407517" y="118244"/>
                  </a:lnTo>
                  <a:lnTo>
                    <a:pt x="444763" y="143769"/>
                  </a:lnTo>
                  <a:lnTo>
                    <a:pt x="480717" y="171284"/>
                  </a:lnTo>
                  <a:lnTo>
                    <a:pt x="515466" y="200658"/>
                  </a:lnTo>
                  <a:lnTo>
                    <a:pt x="549096" y="231756"/>
                  </a:lnTo>
                  <a:lnTo>
                    <a:pt x="581692" y="264447"/>
                  </a:lnTo>
                  <a:lnTo>
                    <a:pt x="613342" y="298598"/>
                  </a:lnTo>
                  <a:lnTo>
                    <a:pt x="644131" y="334076"/>
                  </a:lnTo>
                  <a:lnTo>
                    <a:pt x="674146" y="370748"/>
                  </a:lnTo>
                  <a:lnTo>
                    <a:pt x="703471" y="408482"/>
                  </a:lnTo>
                  <a:lnTo>
                    <a:pt x="732195" y="447145"/>
                  </a:lnTo>
                  <a:lnTo>
                    <a:pt x="760401" y="486604"/>
                  </a:lnTo>
                  <a:lnTo>
                    <a:pt x="788177" y="526727"/>
                  </a:lnTo>
                  <a:lnTo>
                    <a:pt x="815609" y="567381"/>
                  </a:lnTo>
                  <a:lnTo>
                    <a:pt x="842783" y="608432"/>
                  </a:lnTo>
                  <a:lnTo>
                    <a:pt x="869784" y="649750"/>
                  </a:lnTo>
                  <a:lnTo>
                    <a:pt x="896699" y="691199"/>
                  </a:lnTo>
                  <a:lnTo>
                    <a:pt x="923615" y="732649"/>
                  </a:lnTo>
                  <a:lnTo>
                    <a:pt x="950616" y="773967"/>
                  </a:lnTo>
                  <a:lnTo>
                    <a:pt x="977790" y="815018"/>
                  </a:lnTo>
                  <a:lnTo>
                    <a:pt x="1005222" y="855672"/>
                  </a:lnTo>
                  <a:lnTo>
                    <a:pt x="1032998" y="895795"/>
                  </a:lnTo>
                  <a:lnTo>
                    <a:pt x="1061204" y="935254"/>
                  </a:lnTo>
                  <a:lnTo>
                    <a:pt x="1089928" y="973917"/>
                  </a:lnTo>
                  <a:lnTo>
                    <a:pt x="1119253" y="1011651"/>
                  </a:lnTo>
                  <a:lnTo>
                    <a:pt x="1149268" y="1048323"/>
                  </a:lnTo>
                  <a:lnTo>
                    <a:pt x="1180057" y="1083801"/>
                  </a:lnTo>
                  <a:lnTo>
                    <a:pt x="1211707" y="1117952"/>
                  </a:lnTo>
                  <a:lnTo>
                    <a:pt x="1244303" y="1150643"/>
                  </a:lnTo>
                  <a:lnTo>
                    <a:pt x="1277933" y="1181741"/>
                  </a:lnTo>
                  <a:lnTo>
                    <a:pt x="1312682" y="1211115"/>
                  </a:lnTo>
                  <a:lnTo>
                    <a:pt x="1348636" y="1238630"/>
                  </a:lnTo>
                  <a:lnTo>
                    <a:pt x="1385882" y="1264155"/>
                  </a:lnTo>
                  <a:lnTo>
                    <a:pt x="1424504" y="1287556"/>
                  </a:lnTo>
                  <a:lnTo>
                    <a:pt x="1464590" y="1308701"/>
                  </a:lnTo>
                  <a:lnTo>
                    <a:pt x="1506226" y="1327457"/>
                  </a:lnTo>
                  <a:lnTo>
                    <a:pt x="1549497" y="1343692"/>
                  </a:lnTo>
                  <a:lnTo>
                    <a:pt x="1594490" y="1357273"/>
                  </a:lnTo>
                  <a:lnTo>
                    <a:pt x="1641290" y="1368067"/>
                  </a:lnTo>
                  <a:lnTo>
                    <a:pt x="1689985" y="1375941"/>
                  </a:lnTo>
                  <a:lnTo>
                    <a:pt x="1740659" y="1380763"/>
                  </a:lnTo>
                  <a:lnTo>
                    <a:pt x="1793399" y="1382399"/>
                  </a:lnTo>
                </a:path>
                <a:path w="2080260" h="2541270">
                  <a:moveTo>
                    <a:pt x="1245399" y="124549"/>
                  </a:moveTo>
                  <a:lnTo>
                    <a:pt x="1246313" y="192924"/>
                  </a:lnTo>
                  <a:lnTo>
                    <a:pt x="1249007" y="258722"/>
                  </a:lnTo>
                  <a:lnTo>
                    <a:pt x="1253410" y="322045"/>
                  </a:lnTo>
                  <a:lnTo>
                    <a:pt x="1259450" y="382996"/>
                  </a:lnTo>
                  <a:lnTo>
                    <a:pt x="1267057" y="441679"/>
                  </a:lnTo>
                  <a:lnTo>
                    <a:pt x="1276159" y="498197"/>
                  </a:lnTo>
                  <a:lnTo>
                    <a:pt x="1286685" y="552653"/>
                  </a:lnTo>
                  <a:lnTo>
                    <a:pt x="1298564" y="605150"/>
                  </a:lnTo>
                  <a:lnTo>
                    <a:pt x="1311724" y="655791"/>
                  </a:lnTo>
                  <a:lnTo>
                    <a:pt x="1326095" y="704679"/>
                  </a:lnTo>
                  <a:lnTo>
                    <a:pt x="1341606" y="751918"/>
                  </a:lnTo>
                  <a:lnTo>
                    <a:pt x="1358184" y="797610"/>
                  </a:lnTo>
                  <a:lnTo>
                    <a:pt x="1375759" y="841859"/>
                  </a:lnTo>
                  <a:lnTo>
                    <a:pt x="1394260" y="884767"/>
                  </a:lnTo>
                  <a:lnTo>
                    <a:pt x="1413615" y="926438"/>
                  </a:lnTo>
                  <a:lnTo>
                    <a:pt x="1433753" y="966975"/>
                  </a:lnTo>
                  <a:lnTo>
                    <a:pt x="1454603" y="1006481"/>
                  </a:lnTo>
                  <a:lnTo>
                    <a:pt x="1476095" y="1045059"/>
                  </a:lnTo>
                  <a:lnTo>
                    <a:pt x="1498155" y="1082812"/>
                  </a:lnTo>
                  <a:lnTo>
                    <a:pt x="1520715" y="1119844"/>
                  </a:lnTo>
                  <a:lnTo>
                    <a:pt x="1543701" y="1156256"/>
                  </a:lnTo>
                  <a:lnTo>
                    <a:pt x="1567044" y="1192154"/>
                  </a:lnTo>
                  <a:lnTo>
                    <a:pt x="1590671" y="1227638"/>
                  </a:lnTo>
                  <a:lnTo>
                    <a:pt x="1614512" y="1262814"/>
                  </a:lnTo>
                  <a:lnTo>
                    <a:pt x="1638495" y="1297783"/>
                  </a:lnTo>
                  <a:lnTo>
                    <a:pt x="1662549" y="1332649"/>
                  </a:lnTo>
                  <a:lnTo>
                    <a:pt x="1686604" y="1367516"/>
                  </a:lnTo>
                  <a:lnTo>
                    <a:pt x="1710587" y="1402485"/>
                  </a:lnTo>
                  <a:lnTo>
                    <a:pt x="1734428" y="1437661"/>
                  </a:lnTo>
                  <a:lnTo>
                    <a:pt x="1758055" y="1473145"/>
                  </a:lnTo>
                  <a:lnTo>
                    <a:pt x="1781398" y="1509043"/>
                  </a:lnTo>
                  <a:lnTo>
                    <a:pt x="1804384" y="1545455"/>
                  </a:lnTo>
                  <a:lnTo>
                    <a:pt x="1826944" y="1582487"/>
                  </a:lnTo>
                  <a:lnTo>
                    <a:pt x="1849004" y="1620240"/>
                  </a:lnTo>
                  <a:lnTo>
                    <a:pt x="1870496" y="1658818"/>
                  </a:lnTo>
                  <a:lnTo>
                    <a:pt x="1891346" y="1698324"/>
                  </a:lnTo>
                  <a:lnTo>
                    <a:pt x="1911484" y="1738861"/>
                  </a:lnTo>
                  <a:lnTo>
                    <a:pt x="1930839" y="1780532"/>
                  </a:lnTo>
                  <a:lnTo>
                    <a:pt x="1949340" y="1823440"/>
                  </a:lnTo>
                  <a:lnTo>
                    <a:pt x="1966915" y="1867689"/>
                  </a:lnTo>
                  <a:lnTo>
                    <a:pt x="1983493" y="1913381"/>
                  </a:lnTo>
                  <a:lnTo>
                    <a:pt x="1999004" y="1960620"/>
                  </a:lnTo>
                  <a:lnTo>
                    <a:pt x="2013375" y="2009508"/>
                  </a:lnTo>
                  <a:lnTo>
                    <a:pt x="2026535" y="2060149"/>
                  </a:lnTo>
                  <a:lnTo>
                    <a:pt x="2038414" y="2112646"/>
                  </a:lnTo>
                  <a:lnTo>
                    <a:pt x="2048940" y="2167102"/>
                  </a:lnTo>
                  <a:lnTo>
                    <a:pt x="2058042" y="2223620"/>
                  </a:lnTo>
                  <a:lnTo>
                    <a:pt x="2065649" y="2282303"/>
                  </a:lnTo>
                  <a:lnTo>
                    <a:pt x="2071689" y="2343254"/>
                  </a:lnTo>
                  <a:lnTo>
                    <a:pt x="2076092" y="2406577"/>
                  </a:lnTo>
                  <a:lnTo>
                    <a:pt x="2078786" y="2472375"/>
                  </a:lnTo>
                  <a:lnTo>
                    <a:pt x="2079699" y="2540749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920</Words>
  <Application>Microsoft Office PowerPoint</Application>
  <PresentationFormat>On-screen Show (16:9)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Trebuchet MS</vt:lpstr>
      <vt:lpstr>Office Theme</vt:lpstr>
      <vt:lpstr>Goals</vt:lpstr>
      <vt:lpstr>Context</vt:lpstr>
      <vt:lpstr>User Persona</vt:lpstr>
      <vt:lpstr>John’s pain point</vt:lpstr>
      <vt:lpstr>Product Features</vt:lpstr>
      <vt:lpstr>Feature 1: Health journey path for users.</vt:lpstr>
      <vt:lpstr>Feature 1: Health journey path for users.</vt:lpstr>
      <vt:lpstr>Feature 2 : Cult Social</vt:lpstr>
      <vt:lpstr>Feature 3: Leaderboard</vt:lpstr>
      <vt:lpstr>Success Metrics</vt:lpstr>
      <vt:lpstr>Additional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</dc:title>
  <dc:creator>Subhadip Samanta</dc:creator>
  <cp:lastModifiedBy>Subhadip Samanta</cp:lastModifiedBy>
  <cp:revision>1</cp:revision>
  <dcterms:created xsi:type="dcterms:W3CDTF">2021-03-31T14:54:55Z</dcterms:created>
  <dcterms:modified xsi:type="dcterms:W3CDTF">2021-03-31T14:56:10Z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