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48" y="1043940"/>
            <a:ext cx="2423160" cy="47625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815" y="10668"/>
            <a:ext cx="12126595" cy="6781800"/>
          </a:xfrm>
          <a:custGeom>
            <a:avLst/>
            <a:gdLst/>
            <a:ahLst/>
            <a:cxnLst/>
            <a:rect l="l" t="t" r="r" b="b"/>
            <a:pathLst>
              <a:path w="12126595" h="6781800">
                <a:moveTo>
                  <a:pt x="0" y="6781800"/>
                </a:moveTo>
                <a:lnTo>
                  <a:pt x="12126468" y="6781800"/>
                </a:lnTo>
                <a:lnTo>
                  <a:pt x="121264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ln w="140207">
            <a:solidFill>
              <a:srgbClr val="FA68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100" y="167639"/>
            <a:ext cx="1013460" cy="28955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57200"/>
            <a:ext cx="4937760" cy="59771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230367" y="1572768"/>
            <a:ext cx="1492250" cy="1234440"/>
          </a:xfrm>
          <a:custGeom>
            <a:avLst/>
            <a:gdLst/>
            <a:ahLst/>
            <a:cxnLst/>
            <a:rect l="l" t="t" r="r" b="b"/>
            <a:pathLst>
              <a:path w="1492250" h="1234439">
                <a:moveTo>
                  <a:pt x="1491996" y="0"/>
                </a:moveTo>
                <a:lnTo>
                  <a:pt x="0" y="0"/>
                </a:lnTo>
                <a:lnTo>
                  <a:pt x="0" y="1234440"/>
                </a:lnTo>
                <a:lnTo>
                  <a:pt x="283210" y="1000125"/>
                </a:lnTo>
                <a:lnTo>
                  <a:pt x="283210" y="251206"/>
                </a:lnTo>
                <a:lnTo>
                  <a:pt x="1188466" y="251206"/>
                </a:lnTo>
                <a:lnTo>
                  <a:pt x="1491996" y="0"/>
                </a:lnTo>
                <a:close/>
              </a:path>
            </a:pathLst>
          </a:custGeom>
          <a:solidFill>
            <a:srgbClr val="FA6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30367" y="1572768"/>
            <a:ext cx="1492250" cy="1234440"/>
          </a:xfrm>
          <a:custGeom>
            <a:avLst/>
            <a:gdLst/>
            <a:ahLst/>
            <a:cxnLst/>
            <a:rect l="l" t="t" r="r" b="b"/>
            <a:pathLst>
              <a:path w="1492250" h="1234439">
                <a:moveTo>
                  <a:pt x="0" y="0"/>
                </a:moveTo>
                <a:lnTo>
                  <a:pt x="1491996" y="0"/>
                </a:lnTo>
                <a:lnTo>
                  <a:pt x="1188466" y="251206"/>
                </a:lnTo>
                <a:lnTo>
                  <a:pt x="283210" y="251206"/>
                </a:lnTo>
                <a:lnTo>
                  <a:pt x="283210" y="1000125"/>
                </a:lnTo>
                <a:lnTo>
                  <a:pt x="0" y="123444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A68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775192" y="4075175"/>
            <a:ext cx="1691639" cy="1231900"/>
          </a:xfrm>
          <a:custGeom>
            <a:avLst/>
            <a:gdLst/>
            <a:ahLst/>
            <a:cxnLst/>
            <a:rect l="l" t="t" r="r" b="b"/>
            <a:pathLst>
              <a:path w="1691640" h="1231900">
                <a:moveTo>
                  <a:pt x="1691639" y="0"/>
                </a:moveTo>
                <a:lnTo>
                  <a:pt x="1409064" y="205612"/>
                </a:lnTo>
                <a:lnTo>
                  <a:pt x="1409064" y="980821"/>
                </a:lnTo>
                <a:lnTo>
                  <a:pt x="344169" y="980821"/>
                </a:lnTo>
                <a:lnTo>
                  <a:pt x="0" y="1231392"/>
                </a:lnTo>
                <a:lnTo>
                  <a:pt x="1691639" y="1231392"/>
                </a:lnTo>
                <a:lnTo>
                  <a:pt x="1691639" y="0"/>
                </a:lnTo>
                <a:close/>
              </a:path>
            </a:pathLst>
          </a:custGeom>
          <a:solidFill>
            <a:srgbClr val="FA6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775192" y="4075175"/>
            <a:ext cx="1691639" cy="1231900"/>
          </a:xfrm>
          <a:custGeom>
            <a:avLst/>
            <a:gdLst/>
            <a:ahLst/>
            <a:cxnLst/>
            <a:rect l="l" t="t" r="r" b="b"/>
            <a:pathLst>
              <a:path w="1691640" h="1231900">
                <a:moveTo>
                  <a:pt x="1691639" y="1231392"/>
                </a:moveTo>
                <a:lnTo>
                  <a:pt x="0" y="1231392"/>
                </a:lnTo>
                <a:lnTo>
                  <a:pt x="344169" y="980821"/>
                </a:lnTo>
                <a:lnTo>
                  <a:pt x="1409064" y="980821"/>
                </a:lnTo>
                <a:lnTo>
                  <a:pt x="1409064" y="205612"/>
                </a:lnTo>
                <a:lnTo>
                  <a:pt x="1691639" y="0"/>
                </a:lnTo>
                <a:lnTo>
                  <a:pt x="1691639" y="1231392"/>
                </a:lnTo>
                <a:close/>
              </a:path>
            </a:pathLst>
          </a:custGeom>
          <a:ln w="12192">
            <a:solidFill>
              <a:srgbClr val="FA68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8" y="1085088"/>
            <a:ext cx="2400300" cy="471754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7200"/>
            <a:ext cx="4937760" cy="5977128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4656582" y="1026413"/>
            <a:ext cx="6356985" cy="4486910"/>
          </a:xfrm>
          <a:custGeom>
            <a:avLst/>
            <a:gdLst/>
            <a:ahLst/>
            <a:cxnLst/>
            <a:rect l="l" t="t" r="r" b="b"/>
            <a:pathLst>
              <a:path w="6356984" h="4486910">
                <a:moveTo>
                  <a:pt x="6356604" y="0"/>
                </a:moveTo>
                <a:lnTo>
                  <a:pt x="0" y="0"/>
                </a:lnTo>
                <a:lnTo>
                  <a:pt x="0" y="4486656"/>
                </a:lnTo>
                <a:lnTo>
                  <a:pt x="6356604" y="4486656"/>
                </a:lnTo>
                <a:lnTo>
                  <a:pt x="6356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1816" y="10668"/>
            <a:ext cx="12126595" cy="6781800"/>
          </a:xfrm>
          <a:custGeom>
            <a:avLst/>
            <a:gdLst/>
            <a:ahLst/>
            <a:cxnLst/>
            <a:rect l="l" t="t" r="r" b="b"/>
            <a:pathLst>
              <a:path w="12126595" h="6781800">
                <a:moveTo>
                  <a:pt x="0" y="6781800"/>
                </a:moveTo>
                <a:lnTo>
                  <a:pt x="12126468" y="6781800"/>
                </a:lnTo>
                <a:lnTo>
                  <a:pt x="121264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ln w="140207">
            <a:solidFill>
              <a:srgbClr val="FA68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5356" y="2796616"/>
            <a:ext cx="7241286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470" y="1807464"/>
            <a:ext cx="11275059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6.jpg"/><Relationship Id="rId2" Type="http://schemas.openxmlformats.org/officeDocument/2006/relationships/hyperlink" Target="https://www.superoffice.com/blog/customer-retention-tips-with-crm-softwa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spinify.com/blog/6-business-benefits-of-using-sales-leaderboard-software/" TargetMode="External"/><Relationship Id="rId7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gv.com/how-to-choose-the-right-ux-metrics-for-your-product-5f46359ab5be?gi=b880c3413092" TargetMode="External"/><Relationship Id="rId2" Type="http://schemas.openxmlformats.org/officeDocument/2006/relationships/hyperlink" Target="https://producttribe.com/revenue-amp-growth/aarrr-framework-best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7770" y="3454146"/>
            <a:ext cx="5690870" cy="609782"/>
          </a:xfrm>
          <a:prstGeom prst="rect">
            <a:avLst/>
          </a:prstGeom>
          <a:ln w="19811">
            <a:solidFill>
              <a:srgbClr val="FA689D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235"/>
              </a:spcBef>
            </a:pPr>
            <a:r>
              <a:rPr lang="en-IN" sz="1800" dirty="0">
                <a:latin typeface="Calibri"/>
                <a:cs typeface="Calibri"/>
              </a:rPr>
              <a:t>Subhadip Samanta</a:t>
            </a:r>
          </a:p>
          <a:p>
            <a:pPr marR="36830" algn="ctr">
              <a:lnSpc>
                <a:spcPct val="100000"/>
              </a:lnSpc>
              <a:spcBef>
                <a:spcPts val="235"/>
              </a:spcBef>
            </a:pPr>
            <a:r>
              <a:rPr lang="en-IN" dirty="0">
                <a:latin typeface="Calibri"/>
                <a:cs typeface="Calibri"/>
              </a:rPr>
              <a:t>IIFT Delhi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0743" y="5763767"/>
            <a:ext cx="1336675" cy="285115"/>
            <a:chOff x="9000743" y="5763767"/>
            <a:chExt cx="1336675" cy="285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0743" y="5763767"/>
              <a:ext cx="251459" cy="2468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4307" y="5801867"/>
              <a:ext cx="252983" cy="2468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613140" y="5765698"/>
            <a:ext cx="147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700" b="1" spc="-7" baseline="3086" dirty="0">
                <a:latin typeface="Arial"/>
                <a:cs typeface="Arial"/>
              </a:rPr>
              <a:t>4.4	</a:t>
            </a:r>
            <a:r>
              <a:rPr sz="1800" b="1" spc="-5" dirty="0">
                <a:latin typeface="Arial"/>
                <a:cs typeface="Arial"/>
              </a:rPr>
              <a:t>3.7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2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5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4205" y="2636266"/>
            <a:ext cx="2105660" cy="1270000"/>
            <a:chOff x="5204205" y="2636266"/>
            <a:chExt cx="2105660" cy="1270000"/>
          </a:xfrm>
        </p:grpSpPr>
        <p:sp>
          <p:nvSpPr>
            <p:cNvPr id="3" name="object 3"/>
            <p:cNvSpPr/>
            <p:nvPr/>
          </p:nvSpPr>
          <p:spPr>
            <a:xfrm>
              <a:off x="5210556" y="2642869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0" y="0"/>
                  </a:lnTo>
                  <a:lnTo>
                    <a:pt x="0" y="201930"/>
                  </a:lnTo>
                  <a:lnTo>
                    <a:pt x="0" y="1257300"/>
                  </a:lnTo>
                  <a:lnTo>
                    <a:pt x="202692" y="1257300"/>
                  </a:lnTo>
                  <a:lnTo>
                    <a:pt x="202692" y="201930"/>
                  </a:lnTo>
                  <a:lnTo>
                    <a:pt x="2092452" y="201930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10555" y="2642616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2092452" y="202564"/>
                  </a:lnTo>
                  <a:lnTo>
                    <a:pt x="202692" y="202564"/>
                  </a:lnTo>
                  <a:lnTo>
                    <a:pt x="202692" y="1257300"/>
                  </a:lnTo>
                  <a:lnTo>
                    <a:pt x="0" y="1257300"/>
                  </a:lnTo>
                  <a:lnTo>
                    <a:pt x="0" y="0"/>
                  </a:lnTo>
                  <a:lnTo>
                    <a:pt x="2092452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48071" y="2798213"/>
            <a:ext cx="1292225" cy="95504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b="1" spc="-5" dirty="0">
                <a:latin typeface="Calibri"/>
                <a:cs typeface="Calibri"/>
              </a:rPr>
              <a:t>4.4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b="1" spc="-20" dirty="0">
                <a:latin typeface="Calibri"/>
                <a:cs typeface="Calibri"/>
              </a:rPr>
              <a:t>Play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44614" y="2064766"/>
            <a:ext cx="2677160" cy="1270000"/>
            <a:chOff x="6944614" y="2064766"/>
            <a:chExt cx="2677160" cy="1270000"/>
          </a:xfrm>
        </p:grpSpPr>
        <p:sp>
          <p:nvSpPr>
            <p:cNvPr id="7" name="object 7"/>
            <p:cNvSpPr/>
            <p:nvPr/>
          </p:nvSpPr>
          <p:spPr>
            <a:xfrm>
              <a:off x="6950964" y="2072640"/>
              <a:ext cx="356870" cy="355600"/>
            </a:xfrm>
            <a:custGeom>
              <a:avLst/>
              <a:gdLst/>
              <a:ahLst/>
              <a:cxnLst/>
              <a:rect l="l" t="t" r="r" b="b"/>
              <a:pathLst>
                <a:path w="356870" h="355600">
                  <a:moveTo>
                    <a:pt x="356615" y="0"/>
                  </a:moveTo>
                  <a:lnTo>
                    <a:pt x="0" y="355092"/>
                  </a:lnTo>
                  <a:lnTo>
                    <a:pt x="356615" y="355092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0964" y="2072640"/>
              <a:ext cx="356870" cy="355600"/>
            </a:xfrm>
            <a:custGeom>
              <a:avLst/>
              <a:gdLst/>
              <a:ahLst/>
              <a:cxnLst/>
              <a:rect l="l" t="t" r="r" b="b"/>
              <a:pathLst>
                <a:path w="356870" h="355600">
                  <a:moveTo>
                    <a:pt x="0" y="355092"/>
                  </a:moveTo>
                  <a:lnTo>
                    <a:pt x="356615" y="0"/>
                  </a:lnTo>
                  <a:lnTo>
                    <a:pt x="356615" y="355092"/>
                  </a:lnTo>
                  <a:lnTo>
                    <a:pt x="0" y="355092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3988" y="2071369"/>
              <a:ext cx="2091055" cy="1257300"/>
            </a:xfrm>
            <a:custGeom>
              <a:avLst/>
              <a:gdLst/>
              <a:ahLst/>
              <a:cxnLst/>
              <a:rect l="l" t="t" r="r" b="b"/>
              <a:pathLst>
                <a:path w="2091054" h="1257300">
                  <a:moveTo>
                    <a:pt x="2090928" y="0"/>
                  </a:moveTo>
                  <a:lnTo>
                    <a:pt x="0" y="0"/>
                  </a:lnTo>
                  <a:lnTo>
                    <a:pt x="0" y="201930"/>
                  </a:lnTo>
                  <a:lnTo>
                    <a:pt x="0" y="1257300"/>
                  </a:lnTo>
                  <a:lnTo>
                    <a:pt x="202692" y="1257300"/>
                  </a:lnTo>
                  <a:lnTo>
                    <a:pt x="202692" y="201930"/>
                  </a:lnTo>
                  <a:lnTo>
                    <a:pt x="2090928" y="201930"/>
                  </a:lnTo>
                  <a:lnTo>
                    <a:pt x="2090928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3988" y="2071116"/>
              <a:ext cx="2091055" cy="1257300"/>
            </a:xfrm>
            <a:custGeom>
              <a:avLst/>
              <a:gdLst/>
              <a:ahLst/>
              <a:cxnLst/>
              <a:rect l="l" t="t" r="r" b="b"/>
              <a:pathLst>
                <a:path w="2091054" h="1257300">
                  <a:moveTo>
                    <a:pt x="2090927" y="0"/>
                  </a:moveTo>
                  <a:lnTo>
                    <a:pt x="2090927" y="202564"/>
                  </a:lnTo>
                  <a:lnTo>
                    <a:pt x="202691" y="202564"/>
                  </a:lnTo>
                  <a:lnTo>
                    <a:pt x="202691" y="1257300"/>
                  </a:lnTo>
                  <a:lnTo>
                    <a:pt x="0" y="1257300"/>
                  </a:lnTo>
                  <a:lnTo>
                    <a:pt x="0" y="0"/>
                  </a:lnTo>
                  <a:lnTo>
                    <a:pt x="2090927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87767" y="2324861"/>
            <a:ext cx="1683385" cy="17208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84150">
              <a:lnSpc>
                <a:spcPct val="101699"/>
              </a:lnSpc>
              <a:spcBef>
                <a:spcPts val="6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million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sellers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registered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3400"/>
              </a:lnSpc>
              <a:spcBef>
                <a:spcPts val="60"/>
              </a:spcBef>
            </a:pPr>
            <a:r>
              <a:rPr sz="1800" b="1" dirty="0">
                <a:solidFill>
                  <a:srgbClr val="FA689D"/>
                </a:solidFill>
                <a:latin typeface="Calibri"/>
                <a:cs typeface="Calibri"/>
              </a:rPr>
              <a:t>80 </a:t>
            </a:r>
            <a:r>
              <a:rPr sz="1800" b="1" spc="-10" dirty="0">
                <a:solidFill>
                  <a:srgbClr val="FA689D"/>
                </a:solidFill>
                <a:latin typeface="Calibri"/>
                <a:cs typeface="Calibri"/>
              </a:rPr>
              <a:t>percent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those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women </a:t>
            </a:r>
            <a:r>
              <a:rPr sz="1800" b="1" spc="-39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 </a:t>
            </a:r>
            <a:r>
              <a:rPr sz="1800" b="1" spc="-5" dirty="0">
                <a:latin typeface="Calibri"/>
                <a:cs typeface="Calibri"/>
              </a:rPr>
              <a:t>million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resellers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56521" y="1493266"/>
            <a:ext cx="2678430" cy="1270000"/>
            <a:chOff x="9256521" y="1493266"/>
            <a:chExt cx="2678430" cy="1270000"/>
          </a:xfrm>
        </p:grpSpPr>
        <p:sp>
          <p:nvSpPr>
            <p:cNvPr id="13" name="object 13"/>
            <p:cNvSpPr/>
            <p:nvPr/>
          </p:nvSpPr>
          <p:spPr>
            <a:xfrm>
              <a:off x="9262871" y="149961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356616" y="0"/>
                  </a:moveTo>
                  <a:lnTo>
                    <a:pt x="0" y="356616"/>
                  </a:lnTo>
                  <a:lnTo>
                    <a:pt x="356616" y="356616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62871" y="149961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0" y="356616"/>
                  </a:moveTo>
                  <a:lnTo>
                    <a:pt x="356616" y="0"/>
                  </a:lnTo>
                  <a:lnTo>
                    <a:pt x="356616" y="356616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35896" y="1499869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0" y="0"/>
                  </a:lnTo>
                  <a:lnTo>
                    <a:pt x="0" y="201930"/>
                  </a:lnTo>
                  <a:lnTo>
                    <a:pt x="0" y="1257300"/>
                  </a:lnTo>
                  <a:lnTo>
                    <a:pt x="202692" y="1257300"/>
                  </a:lnTo>
                  <a:lnTo>
                    <a:pt x="202692" y="201930"/>
                  </a:lnTo>
                  <a:lnTo>
                    <a:pt x="2092452" y="201930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35895" y="1499616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2092452" y="202564"/>
                  </a:lnTo>
                  <a:lnTo>
                    <a:pt x="202692" y="202564"/>
                  </a:lnTo>
                  <a:lnTo>
                    <a:pt x="202692" y="1257300"/>
                  </a:lnTo>
                  <a:lnTo>
                    <a:pt x="0" y="1257300"/>
                  </a:lnTo>
                  <a:lnTo>
                    <a:pt x="0" y="0"/>
                  </a:lnTo>
                  <a:lnTo>
                    <a:pt x="2092452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115550" y="1731010"/>
            <a:ext cx="1739900" cy="128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53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Meesho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raised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91400"/>
              </a:lnSpc>
              <a:spcBef>
                <a:spcPts val="120"/>
              </a:spcBef>
            </a:pPr>
            <a:r>
              <a:rPr sz="2200" b="1" spc="-5" dirty="0">
                <a:solidFill>
                  <a:srgbClr val="FA689D"/>
                </a:solidFill>
                <a:latin typeface="Calibri"/>
                <a:cs typeface="Calibri"/>
              </a:rPr>
              <a:t>$125 </a:t>
            </a:r>
            <a:r>
              <a:rPr sz="2200" b="1" spc="-10" dirty="0">
                <a:solidFill>
                  <a:srgbClr val="FA689D"/>
                </a:solidFill>
                <a:latin typeface="Calibri"/>
                <a:cs typeface="Calibri"/>
              </a:rPr>
              <a:t>million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Series D </a:t>
            </a:r>
            <a:r>
              <a:rPr sz="2200" b="1" spc="-15" dirty="0">
                <a:latin typeface="Calibri"/>
                <a:cs typeface="Calibri"/>
              </a:rPr>
              <a:t>round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led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by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Naspers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8410" y="463295"/>
            <a:ext cx="5594350" cy="2117725"/>
            <a:chOff x="5778410" y="463295"/>
            <a:chExt cx="5594350" cy="211772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8410" y="2023466"/>
              <a:ext cx="583364" cy="55707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5760" y="1083563"/>
              <a:ext cx="890016" cy="8900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0036" y="463295"/>
              <a:ext cx="852187" cy="88544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3176" y="3771646"/>
            <a:ext cx="339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PROBLEM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STATEMENT: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773" y="4290821"/>
            <a:ext cx="4800600" cy="962025"/>
          </a:xfrm>
          <a:custGeom>
            <a:avLst/>
            <a:gdLst/>
            <a:ahLst/>
            <a:cxnLst/>
            <a:rect l="l" t="t" r="r" b="b"/>
            <a:pathLst>
              <a:path w="4800600" h="962025">
                <a:moveTo>
                  <a:pt x="0" y="0"/>
                </a:moveTo>
                <a:lnTo>
                  <a:pt x="4800600" y="0"/>
                </a:lnTo>
              </a:path>
              <a:path w="4800600" h="962025">
                <a:moveTo>
                  <a:pt x="0" y="961643"/>
                </a:moveTo>
                <a:lnTo>
                  <a:pt x="4800600" y="961643"/>
                </a:lnTo>
              </a:path>
            </a:pathLst>
          </a:custGeom>
          <a:ln w="38100">
            <a:solidFill>
              <a:srgbClr val="FA68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3176" y="4250346"/>
            <a:ext cx="11131550" cy="17214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60%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users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(i.e.,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resellers)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leave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platform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days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first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800" b="1" spc="-10" dirty="0">
                <a:latin typeface="Calibri"/>
                <a:cs typeface="Calibri"/>
              </a:rPr>
              <a:t>OUR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GOAL:</a:t>
            </a:r>
            <a:endParaRPr sz="28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1120"/>
              </a:spcBef>
            </a:pPr>
            <a:r>
              <a:rPr sz="2000" b="1" spc="-85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enable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resellers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sell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more</a:t>
            </a:r>
            <a:r>
              <a:rPr sz="2000" b="1" dirty="0">
                <a:latin typeface="Calibri"/>
                <a:cs typeface="Calibri"/>
              </a:rPr>
              <a:t> and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suggest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features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that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dirty="0">
                <a:latin typeface="Calibri"/>
                <a:cs typeface="Calibri"/>
              </a:rPr>
              <a:t> be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added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will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help</a:t>
            </a:r>
            <a:endParaRPr sz="20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increase selling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via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Meesho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3537" y="680466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38100">
            <a:solidFill>
              <a:srgbClr val="FA68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73176" y="174117"/>
            <a:ext cx="255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ABOUT</a:t>
            </a:r>
            <a:r>
              <a:rPr sz="2800" spc="-35" dirty="0"/>
              <a:t> </a:t>
            </a:r>
            <a:r>
              <a:rPr sz="2800" spc="-10" dirty="0"/>
              <a:t>MEESHO:</a:t>
            </a:r>
            <a:endParaRPr sz="2800"/>
          </a:p>
        </p:txBody>
      </p:sp>
      <p:sp>
        <p:nvSpPr>
          <p:cNvPr id="27" name="object 27"/>
          <p:cNvSpPr txBox="1"/>
          <p:nvPr/>
        </p:nvSpPr>
        <p:spPr>
          <a:xfrm>
            <a:off x="373176" y="790447"/>
            <a:ext cx="4373880" cy="2466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7432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Meesho </a:t>
            </a:r>
            <a:r>
              <a:rPr sz="2000" dirty="0">
                <a:latin typeface="Calibri"/>
                <a:cs typeface="Calibri"/>
              </a:rPr>
              <a:t>is an </a:t>
            </a:r>
            <a:r>
              <a:rPr sz="2000" spc="-5" dirty="0">
                <a:latin typeface="Calibri"/>
                <a:cs typeface="Calibri"/>
              </a:rPr>
              <a:t>Indian-origin social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commerce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enables </a:t>
            </a:r>
            <a:r>
              <a:rPr sz="2000" spc="-5" dirty="0">
                <a:latin typeface="Calibri"/>
                <a:cs typeface="Calibri"/>
              </a:rPr>
              <a:t>small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businesses </a:t>
            </a:r>
            <a:r>
              <a:rPr sz="2000" dirty="0">
                <a:latin typeface="Calibri"/>
                <a:cs typeface="Calibri"/>
              </a:rPr>
              <a:t>and individuals </a:t>
            </a:r>
            <a:r>
              <a:rPr sz="2000" spc="-10" dirty="0">
                <a:latin typeface="Calibri"/>
                <a:cs typeface="Calibri"/>
              </a:rPr>
              <a:t>to start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A689D"/>
                </a:solidFill>
                <a:latin typeface="Calibri"/>
                <a:cs typeface="Calibri"/>
              </a:rPr>
              <a:t>online </a:t>
            </a:r>
            <a:r>
              <a:rPr sz="2000" b="1" spc="-15" dirty="0">
                <a:solidFill>
                  <a:srgbClr val="FA689D"/>
                </a:solidFill>
                <a:latin typeface="Calibri"/>
                <a:cs typeface="Calibri"/>
              </a:rPr>
              <a:t>stores </a:t>
            </a:r>
            <a:r>
              <a:rPr sz="2000" b="1" spc="-5" dirty="0">
                <a:solidFill>
                  <a:srgbClr val="FA689D"/>
                </a:solidFill>
                <a:latin typeface="Calibri"/>
                <a:cs typeface="Calibri"/>
              </a:rPr>
              <a:t>via </a:t>
            </a:r>
            <a:r>
              <a:rPr sz="2000" b="1" dirty="0">
                <a:solidFill>
                  <a:srgbClr val="FA689D"/>
                </a:solidFill>
                <a:latin typeface="Calibri"/>
                <a:cs typeface="Calibri"/>
              </a:rPr>
              <a:t>social channels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WhatsApp,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Facebook,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Instagram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2019,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Meesho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India’s first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start-up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investment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10" dirty="0">
                <a:latin typeface="Calibri"/>
                <a:cs typeface="Calibri"/>
              </a:rPr>
              <a:t>Facebook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-18288" y="0"/>
            <a:ext cx="12266930" cy="6922134"/>
            <a:chOff x="-18288" y="0"/>
            <a:chExt cx="12266930" cy="6922134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3996" y="2973324"/>
              <a:ext cx="245364" cy="2392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1815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790" y="748030"/>
            <a:ext cx="2102485" cy="848360"/>
            <a:chOff x="351790" y="748030"/>
            <a:chExt cx="2102485" cy="848360"/>
          </a:xfrm>
        </p:grpSpPr>
        <p:sp>
          <p:nvSpPr>
            <p:cNvPr id="3" name="object 3"/>
            <p:cNvSpPr/>
            <p:nvPr/>
          </p:nvSpPr>
          <p:spPr>
            <a:xfrm>
              <a:off x="3581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1671828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8" y="835152"/>
                  </a:lnTo>
                  <a:lnTo>
                    <a:pt x="2089404" y="417575"/>
                  </a:lnTo>
                  <a:lnTo>
                    <a:pt x="1671828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0" y="0"/>
                  </a:moveTo>
                  <a:lnTo>
                    <a:pt x="1671828" y="0"/>
                  </a:lnTo>
                  <a:lnTo>
                    <a:pt x="2089404" y="417575"/>
                  </a:lnTo>
                  <a:lnTo>
                    <a:pt x="1671828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8029" y="853186"/>
            <a:ext cx="96266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ts val="2185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PERSONA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32405" y="748030"/>
            <a:ext cx="2100580" cy="848360"/>
            <a:chOff x="2232405" y="748030"/>
            <a:chExt cx="2100580" cy="848360"/>
          </a:xfrm>
        </p:grpSpPr>
        <p:sp>
          <p:nvSpPr>
            <p:cNvPr id="7" name="object 7"/>
            <p:cNvSpPr/>
            <p:nvPr/>
          </p:nvSpPr>
          <p:spPr>
            <a:xfrm>
              <a:off x="2238755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1670304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0304" y="835152"/>
                  </a:lnTo>
                  <a:lnTo>
                    <a:pt x="2087880" y="417575"/>
                  </a:lnTo>
                  <a:lnTo>
                    <a:pt x="1670304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8755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0" y="0"/>
                  </a:moveTo>
                  <a:lnTo>
                    <a:pt x="1670304" y="0"/>
                  </a:lnTo>
                  <a:lnTo>
                    <a:pt x="2087880" y="417575"/>
                  </a:lnTo>
                  <a:lnTo>
                    <a:pt x="1670304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4320" y="853186"/>
            <a:ext cx="988694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185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JOURNEY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11497" y="748030"/>
            <a:ext cx="2102485" cy="848360"/>
            <a:chOff x="4111497" y="748030"/>
            <a:chExt cx="2102485" cy="848360"/>
          </a:xfrm>
        </p:grpSpPr>
        <p:sp>
          <p:nvSpPr>
            <p:cNvPr id="11" name="object 11"/>
            <p:cNvSpPr/>
            <p:nvPr/>
          </p:nvSpPr>
          <p:spPr>
            <a:xfrm>
              <a:off x="41178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1671827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7" y="835152"/>
                  </a:lnTo>
                  <a:lnTo>
                    <a:pt x="2089403" y="417575"/>
                  </a:lnTo>
                  <a:lnTo>
                    <a:pt x="1671827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78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0" y="0"/>
                  </a:moveTo>
                  <a:lnTo>
                    <a:pt x="1671827" y="0"/>
                  </a:lnTo>
                  <a:lnTo>
                    <a:pt x="2089403" y="417575"/>
                  </a:lnTo>
                  <a:lnTo>
                    <a:pt x="1671827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11395" y="853186"/>
            <a:ext cx="75374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95"/>
              </a:spcBef>
            </a:pP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PAIN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90590" y="748030"/>
            <a:ext cx="2102485" cy="848360"/>
            <a:chOff x="5990590" y="748030"/>
            <a:chExt cx="2102485" cy="848360"/>
          </a:xfrm>
        </p:grpSpPr>
        <p:sp>
          <p:nvSpPr>
            <p:cNvPr id="15" name="object 15"/>
            <p:cNvSpPr/>
            <p:nvPr/>
          </p:nvSpPr>
          <p:spPr>
            <a:xfrm>
              <a:off x="59969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1671828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8" y="835152"/>
                  </a:lnTo>
                  <a:lnTo>
                    <a:pt x="2089404" y="417575"/>
                  </a:lnTo>
                  <a:lnTo>
                    <a:pt x="1671828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69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0" y="0"/>
                  </a:moveTo>
                  <a:lnTo>
                    <a:pt x="1671828" y="0"/>
                  </a:lnTo>
                  <a:lnTo>
                    <a:pt x="2089404" y="417575"/>
                  </a:lnTo>
                  <a:lnTo>
                    <a:pt x="1671828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91732" y="985773"/>
            <a:ext cx="1151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71206" y="748030"/>
            <a:ext cx="2100580" cy="848360"/>
            <a:chOff x="7871206" y="748030"/>
            <a:chExt cx="2100580" cy="848360"/>
          </a:xfrm>
        </p:grpSpPr>
        <p:sp>
          <p:nvSpPr>
            <p:cNvPr id="19" name="object 19"/>
            <p:cNvSpPr/>
            <p:nvPr/>
          </p:nvSpPr>
          <p:spPr>
            <a:xfrm>
              <a:off x="7877556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1670303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0303" y="835152"/>
                  </a:lnTo>
                  <a:lnTo>
                    <a:pt x="2087879" y="417575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77556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0" y="0"/>
                  </a:moveTo>
                  <a:lnTo>
                    <a:pt x="1670303" y="0"/>
                  </a:lnTo>
                  <a:lnTo>
                    <a:pt x="2087879" y="417575"/>
                  </a:lnTo>
                  <a:lnTo>
                    <a:pt x="1670303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78393" y="985773"/>
            <a:ext cx="9372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50297" y="748030"/>
            <a:ext cx="2102485" cy="848360"/>
            <a:chOff x="9750297" y="748030"/>
            <a:chExt cx="2102485" cy="848360"/>
          </a:xfrm>
        </p:grpSpPr>
        <p:sp>
          <p:nvSpPr>
            <p:cNvPr id="23" name="object 23"/>
            <p:cNvSpPr/>
            <p:nvPr/>
          </p:nvSpPr>
          <p:spPr>
            <a:xfrm>
              <a:off x="97566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1671827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7" y="835152"/>
                  </a:lnTo>
                  <a:lnTo>
                    <a:pt x="2089403" y="417575"/>
                  </a:lnTo>
                  <a:lnTo>
                    <a:pt x="1671827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566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0" y="0"/>
                  </a:moveTo>
                  <a:lnTo>
                    <a:pt x="1671827" y="0"/>
                  </a:lnTo>
                  <a:lnTo>
                    <a:pt x="2089403" y="417575"/>
                  </a:lnTo>
                  <a:lnTo>
                    <a:pt x="1671827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303256" y="853186"/>
            <a:ext cx="104902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2185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900" spc="-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TED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80" y="2961132"/>
            <a:ext cx="708660" cy="83058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13943" y="2683764"/>
            <a:ext cx="3348354" cy="3851275"/>
          </a:xfrm>
          <a:prstGeom prst="rect">
            <a:avLst/>
          </a:prstGeom>
          <a:ln w="12192">
            <a:solidFill>
              <a:srgbClr val="FA689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62928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A689D"/>
                </a:solidFill>
                <a:latin typeface="Calibri"/>
                <a:cs typeface="Calibri"/>
              </a:rPr>
              <a:t>Naman,</a:t>
            </a:r>
            <a:r>
              <a:rPr sz="2000" b="1" spc="-4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A689D"/>
                </a:solidFill>
                <a:latin typeface="Calibri"/>
                <a:cs typeface="Calibri"/>
              </a:rPr>
              <a:t>Student</a:t>
            </a:r>
            <a:endParaRPr sz="2000">
              <a:latin typeface="Calibri"/>
              <a:cs typeface="Calibri"/>
            </a:endParaRPr>
          </a:p>
          <a:p>
            <a:pPr marL="582295" indent="-28702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582295" algn="l"/>
                <a:tab pos="582930" algn="l"/>
              </a:tabLst>
            </a:pPr>
            <a:r>
              <a:rPr sz="1600" spc="-5" dirty="0">
                <a:latin typeface="Calibri"/>
                <a:cs typeface="Calibri"/>
              </a:rPr>
              <a:t>23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year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lives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Kota</a:t>
            </a:r>
            <a:endParaRPr sz="1600">
              <a:latin typeface="Calibri"/>
              <a:cs typeface="Calibri"/>
            </a:endParaRPr>
          </a:p>
          <a:p>
            <a:pPr marL="582295" marR="407034" indent="-287020">
              <a:lnSpc>
                <a:spcPct val="100000"/>
              </a:lnSpc>
              <a:buFont typeface="Arial MT"/>
              <a:buChar char="•"/>
              <a:tabLst>
                <a:tab pos="582295" algn="l"/>
                <a:tab pos="582930" algn="l"/>
              </a:tabLst>
            </a:pPr>
            <a:r>
              <a:rPr sz="1600" spc="-10" dirty="0">
                <a:latin typeface="Calibri"/>
                <a:cs typeface="Calibri"/>
              </a:rPr>
              <a:t>Due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COVID-19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lockdown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Naman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stuck at home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looking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earn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money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while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staying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Home.</a:t>
            </a:r>
            <a:endParaRPr sz="1600">
              <a:latin typeface="Calibri"/>
              <a:cs typeface="Calibri"/>
            </a:endParaRPr>
          </a:p>
          <a:p>
            <a:pPr marL="582295" marR="21336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28015" algn="l"/>
                <a:tab pos="628650" algn="l"/>
              </a:tabLst>
            </a:pPr>
            <a:r>
              <a:rPr dirty="0"/>
              <a:t>	</a:t>
            </a:r>
            <a:r>
              <a:rPr sz="1600" spc="-5" dirty="0">
                <a:latin typeface="Calibri"/>
                <a:cs typeface="Calibri"/>
              </a:rPr>
              <a:t>Naman has a </a:t>
            </a:r>
            <a:r>
              <a:rPr sz="1600" spc="-10" dirty="0">
                <a:latin typeface="Calibri"/>
                <a:cs typeface="Calibri"/>
              </a:rPr>
              <a:t>very </a:t>
            </a:r>
            <a:r>
              <a:rPr sz="1600" spc="-5" dirty="0">
                <a:latin typeface="Calibri"/>
                <a:cs typeface="Calibri"/>
              </a:rPr>
              <a:t>big </a:t>
            </a:r>
            <a:r>
              <a:rPr sz="1600" spc="-10" dirty="0">
                <a:latin typeface="Calibri"/>
                <a:cs typeface="Calibri"/>
              </a:rPr>
              <a:t>contacts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circle </a:t>
            </a:r>
            <a:r>
              <a:rPr sz="1600" spc="-5" dirty="0">
                <a:latin typeface="Calibri"/>
                <a:cs typeface="Calibri"/>
              </a:rPr>
              <a:t>and is highly active </a:t>
            </a:r>
            <a:r>
              <a:rPr sz="1600" spc="-10" dirty="0">
                <a:latin typeface="Calibri"/>
                <a:cs typeface="Calibri"/>
              </a:rPr>
              <a:t>on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groups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Whatsapp,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Facebook.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1304" y="2961132"/>
            <a:ext cx="684276" cy="83058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340852" y="2683764"/>
            <a:ext cx="3348354" cy="3851275"/>
          </a:xfrm>
          <a:prstGeom prst="rect">
            <a:avLst/>
          </a:prstGeom>
          <a:ln w="12192">
            <a:solidFill>
              <a:srgbClr val="FA689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777875">
              <a:lnSpc>
                <a:spcPct val="100000"/>
              </a:lnSpc>
            </a:pPr>
            <a:r>
              <a:rPr sz="2000" b="1" dirty="0">
                <a:solidFill>
                  <a:srgbClr val="FA689D"/>
                </a:solidFill>
                <a:latin typeface="Calibri"/>
                <a:cs typeface="Calibri"/>
              </a:rPr>
              <a:t>Shalini,</a:t>
            </a:r>
            <a:r>
              <a:rPr sz="2000" b="1" spc="-45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A689D"/>
                </a:solidFill>
                <a:latin typeface="Calibri"/>
                <a:cs typeface="Calibri"/>
              </a:rPr>
              <a:t>Housewife</a:t>
            </a:r>
            <a:endParaRPr sz="2000">
              <a:latin typeface="Calibri"/>
              <a:cs typeface="Calibri"/>
            </a:endParaRPr>
          </a:p>
          <a:p>
            <a:pPr marL="733425" marR="1004569" indent="-28702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733425" algn="l"/>
                <a:tab pos="734060" algn="l"/>
              </a:tabLst>
            </a:pPr>
            <a:r>
              <a:rPr sz="1600" spc="-5" dirty="0">
                <a:latin typeface="Calibri"/>
                <a:cs typeface="Calibri"/>
              </a:rPr>
              <a:t>28 </a:t>
            </a:r>
            <a:r>
              <a:rPr sz="1600" spc="-15" dirty="0">
                <a:latin typeface="Calibri"/>
                <a:cs typeface="Calibri"/>
              </a:rPr>
              <a:t>years </a:t>
            </a:r>
            <a:r>
              <a:rPr sz="1600" spc="-5" dirty="0">
                <a:latin typeface="Calibri"/>
                <a:cs typeface="Calibri"/>
              </a:rPr>
              <a:t>old lives in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Jaipur,</a:t>
            </a:r>
            <a:endParaRPr sz="1600">
              <a:latin typeface="Calibri"/>
              <a:cs typeface="Calibri"/>
            </a:endParaRPr>
          </a:p>
          <a:p>
            <a:pPr marL="733425" indent="-287020">
              <a:lnSpc>
                <a:spcPct val="100000"/>
              </a:lnSpc>
              <a:buFont typeface="Arial MT"/>
              <a:buChar char="•"/>
              <a:tabLst>
                <a:tab pos="733425" algn="l"/>
                <a:tab pos="734060" algn="l"/>
              </a:tabLst>
            </a:pPr>
            <a:r>
              <a:rPr sz="1600" spc="-25" dirty="0">
                <a:latin typeface="Calibri"/>
                <a:cs typeface="Calibri"/>
              </a:rPr>
              <a:t>Want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start something</a:t>
            </a:r>
            <a:endParaRPr sz="1600">
              <a:latin typeface="Calibri"/>
              <a:cs typeface="Calibri"/>
            </a:endParaRPr>
          </a:p>
          <a:p>
            <a:pPr marL="73342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independently</a:t>
            </a:r>
            <a:endParaRPr sz="1600">
              <a:latin typeface="Calibri"/>
              <a:cs typeface="Calibri"/>
            </a:endParaRPr>
          </a:p>
          <a:p>
            <a:pPr marL="733425" marR="488950" indent="-287020">
              <a:lnSpc>
                <a:spcPct val="100000"/>
              </a:lnSpc>
              <a:buFont typeface="Arial MT"/>
              <a:buChar char="•"/>
              <a:tabLst>
                <a:tab pos="733425" algn="l"/>
                <a:tab pos="734060" algn="l"/>
              </a:tabLst>
            </a:pPr>
            <a:r>
              <a:rPr sz="1600" spc="-5" dirty="0">
                <a:latin typeface="Calibri"/>
                <a:cs typeface="Calibri"/>
              </a:rPr>
              <a:t>Meesho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 seemed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perfect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match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720" y="2106244"/>
            <a:ext cx="2929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USER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A689D"/>
                </a:solidFill>
                <a:latin typeface="Calibri"/>
                <a:cs typeface="Calibri"/>
              </a:rPr>
              <a:t>PERSONAS: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32" name="object 32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40232" y="114681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/>
              <a:t>R</a:t>
            </a:r>
            <a:r>
              <a:rPr sz="3200" spc="-45" dirty="0"/>
              <a:t>O</a:t>
            </a:r>
            <a:r>
              <a:rPr sz="3200" dirty="0"/>
              <a:t>ADMAP:</a:t>
            </a:r>
            <a:endParaRPr sz="3200"/>
          </a:p>
        </p:txBody>
      </p:sp>
      <p:sp>
        <p:nvSpPr>
          <p:cNvPr id="35" name="object 35"/>
          <p:cNvSpPr txBox="1"/>
          <p:nvPr/>
        </p:nvSpPr>
        <p:spPr>
          <a:xfrm>
            <a:off x="4328159" y="2683764"/>
            <a:ext cx="3347085" cy="3851275"/>
          </a:xfrm>
          <a:prstGeom prst="rect">
            <a:avLst/>
          </a:prstGeom>
          <a:ln w="12192">
            <a:solidFill>
              <a:srgbClr val="FA689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49325" algn="just">
              <a:lnSpc>
                <a:spcPct val="100000"/>
              </a:lnSpc>
            </a:pPr>
            <a:r>
              <a:rPr sz="2000" b="1" spc="-5" dirty="0">
                <a:solidFill>
                  <a:srgbClr val="FA689D"/>
                </a:solidFill>
                <a:latin typeface="Calibri"/>
                <a:cs typeface="Calibri"/>
              </a:rPr>
              <a:t>Ankita,</a:t>
            </a:r>
            <a:r>
              <a:rPr sz="2000" b="1" spc="-45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A689D"/>
                </a:solidFill>
                <a:latin typeface="Calibri"/>
                <a:cs typeface="Calibri"/>
              </a:rPr>
              <a:t>Teacher</a:t>
            </a:r>
            <a:endParaRPr sz="2000">
              <a:latin typeface="Calibri"/>
              <a:cs typeface="Calibri"/>
            </a:endParaRPr>
          </a:p>
          <a:p>
            <a:pPr marL="569595" marR="305435" indent="-287020" algn="just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570230" algn="l"/>
              </a:tabLst>
            </a:pPr>
            <a:r>
              <a:rPr sz="1600" spc="-5" dirty="0">
                <a:latin typeface="Calibri"/>
                <a:cs typeface="Calibri"/>
              </a:rPr>
              <a:t>35 </a:t>
            </a:r>
            <a:r>
              <a:rPr sz="1600" spc="-15" dirty="0">
                <a:latin typeface="Calibri"/>
                <a:cs typeface="Calibri"/>
              </a:rPr>
              <a:t>years </a:t>
            </a:r>
            <a:r>
              <a:rPr sz="1600" spc="-5" dirty="0">
                <a:latin typeface="Calibri"/>
                <a:cs typeface="Calibri"/>
              </a:rPr>
              <a:t>old lives in Meerut, 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mother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two.</a:t>
            </a:r>
            <a:endParaRPr sz="1600">
              <a:latin typeface="Calibri"/>
              <a:cs typeface="Calibri"/>
            </a:endParaRPr>
          </a:p>
          <a:p>
            <a:pPr marL="569595" marR="527685" indent="-287020" algn="just">
              <a:lnSpc>
                <a:spcPct val="100000"/>
              </a:lnSpc>
              <a:buFont typeface="Arial MT"/>
              <a:buChar char="•"/>
              <a:tabLst>
                <a:tab pos="570230" algn="l"/>
              </a:tabLst>
            </a:pPr>
            <a:r>
              <a:rPr sz="1600" spc="-5" dirty="0">
                <a:latin typeface="Calibri"/>
                <a:cs typeface="Calibri"/>
              </a:rPr>
              <a:t>Using Meesho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past </a:t>
            </a:r>
            <a:r>
              <a:rPr sz="1600" dirty="0">
                <a:latin typeface="Calibri"/>
                <a:cs typeface="Calibri"/>
              </a:rPr>
              <a:t>6-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months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making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decent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earnings</a:t>
            </a:r>
            <a:endParaRPr sz="1600">
              <a:latin typeface="Calibri"/>
              <a:cs typeface="Calibri"/>
            </a:endParaRPr>
          </a:p>
          <a:p>
            <a:pPr marL="569595" marR="511175" indent="-287020">
              <a:lnSpc>
                <a:spcPct val="100000"/>
              </a:lnSpc>
              <a:buFont typeface="Arial MT"/>
              <a:buChar char="•"/>
              <a:tabLst>
                <a:tab pos="569595" algn="l"/>
                <a:tab pos="570230" algn="l"/>
              </a:tabLst>
            </a:pPr>
            <a:r>
              <a:rPr sz="1600" spc="-10" dirty="0">
                <a:latin typeface="Calibri"/>
                <a:cs typeface="Calibri"/>
              </a:rPr>
              <a:t>Ankita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5" dirty="0">
                <a:latin typeface="Calibri"/>
                <a:cs typeface="Calibri"/>
              </a:rPr>
              <a:t>always </a:t>
            </a:r>
            <a:r>
              <a:rPr sz="1600" spc="-5" dirty="0">
                <a:latin typeface="Calibri"/>
                <a:cs typeface="Calibri"/>
              </a:rPr>
              <a:t>in dilemma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 finding the </a:t>
            </a:r>
            <a:r>
              <a:rPr sz="1600" spc="-15" dirty="0">
                <a:latin typeface="Calibri"/>
                <a:cs typeface="Calibri"/>
              </a:rPr>
              <a:t>perfect </a:t>
            </a:r>
            <a:r>
              <a:rPr sz="1600" spc="-10" dirty="0">
                <a:latin typeface="Calibri"/>
                <a:cs typeface="Calibri"/>
              </a:rPr>
              <a:t> product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0373" y="2973569"/>
            <a:ext cx="742108" cy="84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25" y="80899"/>
            <a:ext cx="3663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RESELLER’S</a:t>
            </a:r>
            <a:r>
              <a:rPr sz="3200" spc="-85" dirty="0"/>
              <a:t> </a:t>
            </a:r>
            <a:r>
              <a:rPr sz="3200" spc="-30" dirty="0">
                <a:solidFill>
                  <a:srgbClr val="FA689D"/>
                </a:solidFill>
              </a:rPr>
              <a:t>JOURNEY: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4" name="object 4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4884" y="836675"/>
            <a:ext cx="2486025" cy="4907280"/>
          </a:xfrm>
          <a:prstGeom prst="rect">
            <a:avLst/>
          </a:prstGeom>
          <a:ln w="12191">
            <a:solidFill>
              <a:srgbClr val="FA689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5405" algn="ctr">
              <a:lnSpc>
                <a:spcPct val="100000"/>
              </a:lnSpc>
              <a:spcBef>
                <a:spcPts val="1210"/>
              </a:spcBef>
            </a:pPr>
            <a:r>
              <a:rPr sz="2000" b="1" spc="-5" dirty="0">
                <a:solidFill>
                  <a:srgbClr val="FA689D"/>
                </a:solidFill>
                <a:latin typeface="Calibri"/>
                <a:cs typeface="Calibri"/>
              </a:rPr>
              <a:t>Ankita</a:t>
            </a:r>
            <a:endParaRPr sz="2000">
              <a:latin typeface="Calibri"/>
              <a:cs typeface="Calibri"/>
            </a:endParaRPr>
          </a:p>
          <a:p>
            <a:pPr marL="378460" marR="118110" indent="-28702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20" dirty="0">
                <a:latin typeface="Calibri"/>
                <a:cs typeface="Calibri"/>
              </a:rPr>
              <a:t>Finally, </a:t>
            </a:r>
            <a:r>
              <a:rPr sz="1600" spc="-15" dirty="0">
                <a:latin typeface="Calibri"/>
                <a:cs typeface="Calibri"/>
              </a:rPr>
              <a:t>I’m </a:t>
            </a:r>
            <a:r>
              <a:rPr sz="1600" spc="-5" dirty="0">
                <a:latin typeface="Calibri"/>
                <a:cs typeface="Calibri"/>
              </a:rPr>
              <a:t>done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my </a:t>
            </a:r>
            <a:r>
              <a:rPr sz="1600" spc="-10" dirty="0">
                <a:latin typeface="Calibri"/>
                <a:cs typeface="Calibri"/>
              </a:rPr>
              <a:t>household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work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10" dirty="0">
                <a:latin typeface="Calibri"/>
                <a:cs typeface="Calibri"/>
              </a:rPr>
              <a:t> sent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 </a:t>
            </a:r>
            <a:r>
              <a:rPr sz="1600" spc="-10" dirty="0">
                <a:latin typeface="Calibri"/>
                <a:cs typeface="Calibri"/>
              </a:rPr>
              <a:t>kids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School</a:t>
            </a:r>
            <a:endParaRPr sz="1600">
              <a:latin typeface="Calibri"/>
              <a:cs typeface="Calibri"/>
            </a:endParaRPr>
          </a:p>
          <a:p>
            <a:pPr marL="378460" marR="120014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wear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micro- </a:t>
            </a:r>
            <a:r>
              <a:rPr sz="1600" spc="-10" dirty="0">
                <a:latin typeface="Calibri"/>
                <a:cs typeface="Calibri"/>
              </a:rPr>
              <a:t> entrepreneurship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hat </a:t>
            </a:r>
            <a:r>
              <a:rPr sz="1600" spc="-5" dirty="0">
                <a:latin typeface="Calibri"/>
                <a:cs typeface="Calibri"/>
              </a:rPr>
              <a:t> and </a:t>
            </a:r>
            <a:r>
              <a:rPr sz="1600" spc="-10" dirty="0">
                <a:latin typeface="Calibri"/>
                <a:cs typeface="Calibri"/>
              </a:rPr>
              <a:t>to engage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20" dirty="0">
                <a:latin typeface="Calibri"/>
                <a:cs typeface="Calibri"/>
              </a:rPr>
              <a:t>my </a:t>
            </a:r>
            <a:r>
              <a:rPr sz="1600" spc="-15" dirty="0">
                <a:latin typeface="Calibri"/>
                <a:cs typeface="Calibri"/>
              </a:rPr>
              <a:t> Customers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sharing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great products </a:t>
            </a:r>
            <a:r>
              <a:rPr sz="1600" spc="-5" dirty="0">
                <a:latin typeface="Calibri"/>
                <a:cs typeface="Calibri"/>
              </a:rPr>
              <a:t>and earn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money.</a:t>
            </a:r>
            <a:endParaRPr sz="1600">
              <a:latin typeface="Calibri"/>
              <a:cs typeface="Calibri"/>
            </a:endParaRPr>
          </a:p>
          <a:p>
            <a:pPr marL="378460" marR="43624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open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MEESHO </a:t>
            </a:r>
            <a:r>
              <a:rPr sz="1600" spc="-5" dirty="0">
                <a:latin typeface="Calibri"/>
                <a:cs typeface="Calibri"/>
              </a:rPr>
              <a:t>app on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smartphone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9417" y="974081"/>
            <a:ext cx="3236595" cy="3999229"/>
            <a:chOff x="1119417" y="974081"/>
            <a:chExt cx="3236595" cy="39992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417" y="974081"/>
              <a:ext cx="742108" cy="849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05327" y="4049268"/>
              <a:ext cx="1350645" cy="923925"/>
            </a:xfrm>
            <a:custGeom>
              <a:avLst/>
              <a:gdLst/>
              <a:ahLst/>
              <a:cxnLst/>
              <a:rect l="l" t="t" r="r" b="b"/>
              <a:pathLst>
                <a:path w="1350645" h="923925">
                  <a:moveTo>
                    <a:pt x="1257935" y="0"/>
                  </a:moveTo>
                  <a:lnTo>
                    <a:pt x="92329" y="0"/>
                  </a:lnTo>
                  <a:lnTo>
                    <a:pt x="56417" y="7264"/>
                  </a:lnTo>
                  <a:lnTo>
                    <a:pt x="27066" y="27066"/>
                  </a:lnTo>
                  <a:lnTo>
                    <a:pt x="7264" y="56417"/>
                  </a:lnTo>
                  <a:lnTo>
                    <a:pt x="0" y="92328"/>
                  </a:lnTo>
                  <a:lnTo>
                    <a:pt x="0" y="831214"/>
                  </a:lnTo>
                  <a:lnTo>
                    <a:pt x="7264" y="867126"/>
                  </a:lnTo>
                  <a:lnTo>
                    <a:pt x="27066" y="896477"/>
                  </a:lnTo>
                  <a:lnTo>
                    <a:pt x="56417" y="916279"/>
                  </a:lnTo>
                  <a:lnTo>
                    <a:pt x="92329" y="923543"/>
                  </a:lnTo>
                  <a:lnTo>
                    <a:pt x="1257935" y="923543"/>
                  </a:lnTo>
                  <a:lnTo>
                    <a:pt x="1293846" y="916279"/>
                  </a:lnTo>
                  <a:lnTo>
                    <a:pt x="1323197" y="896477"/>
                  </a:lnTo>
                  <a:lnTo>
                    <a:pt x="1342999" y="867126"/>
                  </a:lnTo>
                  <a:lnTo>
                    <a:pt x="1350264" y="831214"/>
                  </a:lnTo>
                  <a:lnTo>
                    <a:pt x="1350264" y="92328"/>
                  </a:lnTo>
                  <a:lnTo>
                    <a:pt x="1342999" y="56417"/>
                  </a:lnTo>
                  <a:lnTo>
                    <a:pt x="1323197" y="27066"/>
                  </a:lnTo>
                  <a:lnTo>
                    <a:pt x="1293846" y="7264"/>
                  </a:lnTo>
                  <a:lnTo>
                    <a:pt x="1257935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84322" y="4225544"/>
            <a:ext cx="1191895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257175">
              <a:lnSpc>
                <a:spcPts val="1860"/>
              </a:lnSpc>
              <a:spcBef>
                <a:spcPts val="31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OPEN’S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MEESHO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86465" y="4049267"/>
            <a:ext cx="1760855" cy="923925"/>
            <a:chOff x="4486465" y="4049267"/>
            <a:chExt cx="1760855" cy="923925"/>
          </a:xfrm>
        </p:grpSpPr>
        <p:sp>
          <p:nvSpPr>
            <p:cNvPr id="12" name="object 12"/>
            <p:cNvSpPr/>
            <p:nvPr/>
          </p:nvSpPr>
          <p:spPr>
            <a:xfrm>
              <a:off x="4491228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143256" y="0"/>
                  </a:moveTo>
                  <a:lnTo>
                    <a:pt x="143256" y="67056"/>
                  </a:lnTo>
                  <a:lnTo>
                    <a:pt x="0" y="67056"/>
                  </a:lnTo>
                  <a:lnTo>
                    <a:pt x="0" y="268224"/>
                  </a:lnTo>
                  <a:lnTo>
                    <a:pt x="143256" y="268224"/>
                  </a:lnTo>
                  <a:lnTo>
                    <a:pt x="143256" y="335280"/>
                  </a:lnTo>
                  <a:lnTo>
                    <a:pt x="286512" y="16763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1228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0" y="67056"/>
                  </a:moveTo>
                  <a:lnTo>
                    <a:pt x="143256" y="67056"/>
                  </a:lnTo>
                  <a:lnTo>
                    <a:pt x="143256" y="0"/>
                  </a:lnTo>
                  <a:lnTo>
                    <a:pt x="286512" y="167639"/>
                  </a:lnTo>
                  <a:lnTo>
                    <a:pt x="143256" y="335280"/>
                  </a:lnTo>
                  <a:lnTo>
                    <a:pt x="143256" y="268224"/>
                  </a:lnTo>
                  <a:lnTo>
                    <a:pt x="0" y="268224"/>
                  </a:lnTo>
                  <a:lnTo>
                    <a:pt x="0" y="67056"/>
                  </a:lnTo>
                  <a:close/>
                </a:path>
              </a:pathLst>
            </a:custGeom>
            <a:ln w="9144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6612" y="4049267"/>
              <a:ext cx="1350645" cy="923925"/>
            </a:xfrm>
            <a:custGeom>
              <a:avLst/>
              <a:gdLst/>
              <a:ahLst/>
              <a:cxnLst/>
              <a:rect l="l" t="t" r="r" b="b"/>
              <a:pathLst>
                <a:path w="1350645" h="923925">
                  <a:moveTo>
                    <a:pt x="1257935" y="0"/>
                  </a:moveTo>
                  <a:lnTo>
                    <a:pt x="92328" y="0"/>
                  </a:lnTo>
                  <a:lnTo>
                    <a:pt x="56417" y="7264"/>
                  </a:lnTo>
                  <a:lnTo>
                    <a:pt x="27066" y="27066"/>
                  </a:lnTo>
                  <a:lnTo>
                    <a:pt x="7264" y="56417"/>
                  </a:lnTo>
                  <a:lnTo>
                    <a:pt x="0" y="92328"/>
                  </a:lnTo>
                  <a:lnTo>
                    <a:pt x="0" y="831214"/>
                  </a:lnTo>
                  <a:lnTo>
                    <a:pt x="7264" y="867126"/>
                  </a:lnTo>
                  <a:lnTo>
                    <a:pt x="27066" y="896477"/>
                  </a:lnTo>
                  <a:lnTo>
                    <a:pt x="56417" y="916279"/>
                  </a:lnTo>
                  <a:lnTo>
                    <a:pt x="92328" y="923543"/>
                  </a:lnTo>
                  <a:lnTo>
                    <a:pt x="1257935" y="923543"/>
                  </a:lnTo>
                  <a:lnTo>
                    <a:pt x="1293846" y="916279"/>
                  </a:lnTo>
                  <a:lnTo>
                    <a:pt x="1323197" y="896477"/>
                  </a:lnTo>
                  <a:lnTo>
                    <a:pt x="1342999" y="867126"/>
                  </a:lnTo>
                  <a:lnTo>
                    <a:pt x="1350264" y="831214"/>
                  </a:lnTo>
                  <a:lnTo>
                    <a:pt x="1350264" y="92328"/>
                  </a:lnTo>
                  <a:lnTo>
                    <a:pt x="1342999" y="56417"/>
                  </a:lnTo>
                  <a:lnTo>
                    <a:pt x="1323197" y="27066"/>
                  </a:lnTo>
                  <a:lnTo>
                    <a:pt x="1293846" y="7264"/>
                  </a:lnTo>
                  <a:lnTo>
                    <a:pt x="1257935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82083" y="4106367"/>
            <a:ext cx="1179830" cy="760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144780" algn="just">
              <a:lnSpc>
                <a:spcPct val="91500"/>
              </a:lnSpc>
              <a:spcBef>
                <a:spcPts val="28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DISCOVERY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77749" y="4049267"/>
            <a:ext cx="1760855" cy="923925"/>
            <a:chOff x="6377749" y="4049267"/>
            <a:chExt cx="1760855" cy="923925"/>
          </a:xfrm>
        </p:grpSpPr>
        <p:sp>
          <p:nvSpPr>
            <p:cNvPr id="17" name="object 17"/>
            <p:cNvSpPr/>
            <p:nvPr/>
          </p:nvSpPr>
          <p:spPr>
            <a:xfrm>
              <a:off x="6382511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143256" y="0"/>
                  </a:moveTo>
                  <a:lnTo>
                    <a:pt x="143256" y="67056"/>
                  </a:lnTo>
                  <a:lnTo>
                    <a:pt x="0" y="67056"/>
                  </a:lnTo>
                  <a:lnTo>
                    <a:pt x="0" y="268224"/>
                  </a:lnTo>
                  <a:lnTo>
                    <a:pt x="143256" y="268224"/>
                  </a:lnTo>
                  <a:lnTo>
                    <a:pt x="143256" y="335280"/>
                  </a:lnTo>
                  <a:lnTo>
                    <a:pt x="286512" y="16763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2511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0" y="67056"/>
                  </a:moveTo>
                  <a:lnTo>
                    <a:pt x="143256" y="67056"/>
                  </a:lnTo>
                  <a:lnTo>
                    <a:pt x="143256" y="0"/>
                  </a:lnTo>
                  <a:lnTo>
                    <a:pt x="286512" y="167639"/>
                  </a:lnTo>
                  <a:lnTo>
                    <a:pt x="143256" y="335280"/>
                  </a:lnTo>
                  <a:lnTo>
                    <a:pt x="143256" y="268224"/>
                  </a:lnTo>
                  <a:lnTo>
                    <a:pt x="0" y="268224"/>
                  </a:lnTo>
                  <a:lnTo>
                    <a:pt x="0" y="67056"/>
                  </a:lnTo>
                  <a:close/>
                </a:path>
              </a:pathLst>
            </a:custGeom>
            <a:ln w="9144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7895" y="4049267"/>
              <a:ext cx="1350645" cy="923925"/>
            </a:xfrm>
            <a:custGeom>
              <a:avLst/>
              <a:gdLst/>
              <a:ahLst/>
              <a:cxnLst/>
              <a:rect l="l" t="t" r="r" b="b"/>
              <a:pathLst>
                <a:path w="1350645" h="923925">
                  <a:moveTo>
                    <a:pt x="1257934" y="0"/>
                  </a:moveTo>
                  <a:lnTo>
                    <a:pt x="92328" y="0"/>
                  </a:lnTo>
                  <a:lnTo>
                    <a:pt x="56417" y="7264"/>
                  </a:lnTo>
                  <a:lnTo>
                    <a:pt x="27066" y="27066"/>
                  </a:lnTo>
                  <a:lnTo>
                    <a:pt x="7264" y="56417"/>
                  </a:lnTo>
                  <a:lnTo>
                    <a:pt x="0" y="92328"/>
                  </a:lnTo>
                  <a:lnTo>
                    <a:pt x="0" y="831214"/>
                  </a:lnTo>
                  <a:lnTo>
                    <a:pt x="7264" y="867126"/>
                  </a:lnTo>
                  <a:lnTo>
                    <a:pt x="27066" y="896477"/>
                  </a:lnTo>
                  <a:lnTo>
                    <a:pt x="56417" y="916279"/>
                  </a:lnTo>
                  <a:lnTo>
                    <a:pt x="92328" y="923543"/>
                  </a:lnTo>
                  <a:lnTo>
                    <a:pt x="1257934" y="923543"/>
                  </a:lnTo>
                  <a:lnTo>
                    <a:pt x="1293846" y="916279"/>
                  </a:lnTo>
                  <a:lnTo>
                    <a:pt x="1323197" y="896477"/>
                  </a:lnTo>
                  <a:lnTo>
                    <a:pt x="1342999" y="867126"/>
                  </a:lnTo>
                  <a:lnTo>
                    <a:pt x="1350263" y="831214"/>
                  </a:lnTo>
                  <a:lnTo>
                    <a:pt x="1350263" y="92328"/>
                  </a:lnTo>
                  <a:lnTo>
                    <a:pt x="1342999" y="56417"/>
                  </a:lnTo>
                  <a:lnTo>
                    <a:pt x="1323197" y="27066"/>
                  </a:lnTo>
                  <a:lnTo>
                    <a:pt x="1293846" y="7264"/>
                  </a:lnTo>
                  <a:lnTo>
                    <a:pt x="1257934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47356" y="4225544"/>
            <a:ext cx="833755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60960">
              <a:lnSpc>
                <a:spcPts val="1860"/>
              </a:lnSpc>
              <a:spcBef>
                <a:spcPts val="31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SHARI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69033" y="4049267"/>
            <a:ext cx="1760855" cy="923925"/>
            <a:chOff x="8269033" y="4049267"/>
            <a:chExt cx="1760855" cy="923925"/>
          </a:xfrm>
        </p:grpSpPr>
        <p:sp>
          <p:nvSpPr>
            <p:cNvPr id="22" name="object 22"/>
            <p:cNvSpPr/>
            <p:nvPr/>
          </p:nvSpPr>
          <p:spPr>
            <a:xfrm>
              <a:off x="8273795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143255" y="0"/>
                  </a:moveTo>
                  <a:lnTo>
                    <a:pt x="143255" y="67056"/>
                  </a:lnTo>
                  <a:lnTo>
                    <a:pt x="0" y="67056"/>
                  </a:lnTo>
                  <a:lnTo>
                    <a:pt x="0" y="268224"/>
                  </a:lnTo>
                  <a:lnTo>
                    <a:pt x="143255" y="268224"/>
                  </a:lnTo>
                  <a:lnTo>
                    <a:pt x="143255" y="335280"/>
                  </a:lnTo>
                  <a:lnTo>
                    <a:pt x="286511" y="16763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73795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0" y="67056"/>
                  </a:moveTo>
                  <a:lnTo>
                    <a:pt x="143255" y="67056"/>
                  </a:lnTo>
                  <a:lnTo>
                    <a:pt x="143255" y="0"/>
                  </a:lnTo>
                  <a:lnTo>
                    <a:pt x="286511" y="167639"/>
                  </a:lnTo>
                  <a:lnTo>
                    <a:pt x="143255" y="335280"/>
                  </a:lnTo>
                  <a:lnTo>
                    <a:pt x="143255" y="268224"/>
                  </a:lnTo>
                  <a:lnTo>
                    <a:pt x="0" y="268224"/>
                  </a:lnTo>
                  <a:lnTo>
                    <a:pt x="0" y="67056"/>
                  </a:lnTo>
                  <a:close/>
                </a:path>
              </a:pathLst>
            </a:custGeom>
            <a:ln w="9144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79179" y="4049267"/>
              <a:ext cx="1350645" cy="923925"/>
            </a:xfrm>
            <a:custGeom>
              <a:avLst/>
              <a:gdLst/>
              <a:ahLst/>
              <a:cxnLst/>
              <a:rect l="l" t="t" r="r" b="b"/>
              <a:pathLst>
                <a:path w="1350645" h="923925">
                  <a:moveTo>
                    <a:pt x="1257935" y="0"/>
                  </a:moveTo>
                  <a:lnTo>
                    <a:pt x="92328" y="0"/>
                  </a:lnTo>
                  <a:lnTo>
                    <a:pt x="56417" y="7264"/>
                  </a:lnTo>
                  <a:lnTo>
                    <a:pt x="27066" y="27066"/>
                  </a:lnTo>
                  <a:lnTo>
                    <a:pt x="7264" y="56417"/>
                  </a:lnTo>
                  <a:lnTo>
                    <a:pt x="0" y="92328"/>
                  </a:lnTo>
                  <a:lnTo>
                    <a:pt x="0" y="831214"/>
                  </a:lnTo>
                  <a:lnTo>
                    <a:pt x="7264" y="867126"/>
                  </a:lnTo>
                  <a:lnTo>
                    <a:pt x="27066" y="896477"/>
                  </a:lnTo>
                  <a:lnTo>
                    <a:pt x="56417" y="916279"/>
                  </a:lnTo>
                  <a:lnTo>
                    <a:pt x="92328" y="923543"/>
                  </a:lnTo>
                  <a:lnTo>
                    <a:pt x="1257935" y="923543"/>
                  </a:lnTo>
                  <a:lnTo>
                    <a:pt x="1293846" y="916279"/>
                  </a:lnTo>
                  <a:lnTo>
                    <a:pt x="1323197" y="896477"/>
                  </a:lnTo>
                  <a:lnTo>
                    <a:pt x="1342999" y="867126"/>
                  </a:lnTo>
                  <a:lnTo>
                    <a:pt x="1350264" y="831214"/>
                  </a:lnTo>
                  <a:lnTo>
                    <a:pt x="1350264" y="92328"/>
                  </a:lnTo>
                  <a:lnTo>
                    <a:pt x="1342999" y="56417"/>
                  </a:lnTo>
                  <a:lnTo>
                    <a:pt x="1323197" y="27066"/>
                  </a:lnTo>
                  <a:lnTo>
                    <a:pt x="1293846" y="7264"/>
                  </a:lnTo>
                  <a:lnTo>
                    <a:pt x="1257935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939276" y="4225544"/>
            <a:ext cx="832485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27635">
              <a:lnSpc>
                <a:spcPts val="1860"/>
              </a:lnSpc>
              <a:spcBef>
                <a:spcPts val="31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ARING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160317" y="4049267"/>
            <a:ext cx="1760855" cy="923925"/>
            <a:chOff x="10160317" y="4049267"/>
            <a:chExt cx="1760855" cy="923925"/>
          </a:xfrm>
        </p:grpSpPr>
        <p:sp>
          <p:nvSpPr>
            <p:cNvPr id="27" name="object 27"/>
            <p:cNvSpPr/>
            <p:nvPr/>
          </p:nvSpPr>
          <p:spPr>
            <a:xfrm>
              <a:off x="10165080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143255" y="0"/>
                  </a:moveTo>
                  <a:lnTo>
                    <a:pt x="143255" y="67056"/>
                  </a:lnTo>
                  <a:lnTo>
                    <a:pt x="0" y="67056"/>
                  </a:lnTo>
                  <a:lnTo>
                    <a:pt x="0" y="268224"/>
                  </a:lnTo>
                  <a:lnTo>
                    <a:pt x="143255" y="268224"/>
                  </a:lnTo>
                  <a:lnTo>
                    <a:pt x="143255" y="335280"/>
                  </a:lnTo>
                  <a:lnTo>
                    <a:pt x="286512" y="16763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65080" y="4343399"/>
              <a:ext cx="287020" cy="335280"/>
            </a:xfrm>
            <a:custGeom>
              <a:avLst/>
              <a:gdLst/>
              <a:ahLst/>
              <a:cxnLst/>
              <a:rect l="l" t="t" r="r" b="b"/>
              <a:pathLst>
                <a:path w="287020" h="335279">
                  <a:moveTo>
                    <a:pt x="0" y="67056"/>
                  </a:moveTo>
                  <a:lnTo>
                    <a:pt x="143255" y="67056"/>
                  </a:lnTo>
                  <a:lnTo>
                    <a:pt x="143255" y="0"/>
                  </a:lnTo>
                  <a:lnTo>
                    <a:pt x="286512" y="167639"/>
                  </a:lnTo>
                  <a:lnTo>
                    <a:pt x="143255" y="335280"/>
                  </a:lnTo>
                  <a:lnTo>
                    <a:pt x="143255" y="268224"/>
                  </a:lnTo>
                  <a:lnTo>
                    <a:pt x="0" y="268224"/>
                  </a:lnTo>
                  <a:lnTo>
                    <a:pt x="0" y="67056"/>
                  </a:lnTo>
                  <a:close/>
                </a:path>
              </a:pathLst>
            </a:custGeom>
            <a:ln w="9144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70464" y="4049267"/>
              <a:ext cx="1350645" cy="923925"/>
            </a:xfrm>
            <a:custGeom>
              <a:avLst/>
              <a:gdLst/>
              <a:ahLst/>
              <a:cxnLst/>
              <a:rect l="l" t="t" r="r" b="b"/>
              <a:pathLst>
                <a:path w="1350645" h="923925">
                  <a:moveTo>
                    <a:pt x="1257934" y="0"/>
                  </a:moveTo>
                  <a:lnTo>
                    <a:pt x="92328" y="0"/>
                  </a:lnTo>
                  <a:lnTo>
                    <a:pt x="56417" y="7264"/>
                  </a:lnTo>
                  <a:lnTo>
                    <a:pt x="27066" y="27066"/>
                  </a:lnTo>
                  <a:lnTo>
                    <a:pt x="7264" y="56417"/>
                  </a:lnTo>
                  <a:lnTo>
                    <a:pt x="0" y="92328"/>
                  </a:lnTo>
                  <a:lnTo>
                    <a:pt x="0" y="831214"/>
                  </a:lnTo>
                  <a:lnTo>
                    <a:pt x="7264" y="867126"/>
                  </a:lnTo>
                  <a:lnTo>
                    <a:pt x="27066" y="896477"/>
                  </a:lnTo>
                  <a:lnTo>
                    <a:pt x="56417" y="916279"/>
                  </a:lnTo>
                  <a:lnTo>
                    <a:pt x="92328" y="923543"/>
                  </a:lnTo>
                  <a:lnTo>
                    <a:pt x="1257934" y="923543"/>
                  </a:lnTo>
                  <a:lnTo>
                    <a:pt x="1293846" y="916279"/>
                  </a:lnTo>
                  <a:lnTo>
                    <a:pt x="1323197" y="896477"/>
                  </a:lnTo>
                  <a:lnTo>
                    <a:pt x="1342999" y="867126"/>
                  </a:lnTo>
                  <a:lnTo>
                    <a:pt x="1350263" y="831214"/>
                  </a:lnTo>
                  <a:lnTo>
                    <a:pt x="1350263" y="92328"/>
                  </a:lnTo>
                  <a:lnTo>
                    <a:pt x="1342999" y="56417"/>
                  </a:lnTo>
                  <a:lnTo>
                    <a:pt x="1323197" y="27066"/>
                  </a:lnTo>
                  <a:lnTo>
                    <a:pt x="1293846" y="7264"/>
                  </a:lnTo>
                  <a:lnTo>
                    <a:pt x="1257934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693654" y="4225544"/>
            <a:ext cx="1108075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233045">
              <a:lnSpc>
                <a:spcPts val="1860"/>
              </a:lnSpc>
              <a:spcBef>
                <a:spcPts val="31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PL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CEM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86273" y="5075935"/>
            <a:ext cx="100774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“What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do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share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today?”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“As there is </a:t>
            </a:r>
            <a:r>
              <a:rPr sz="1100" b="1" spc="-5" dirty="0">
                <a:latin typeface="Calibri"/>
                <a:cs typeface="Calibri"/>
              </a:rPr>
              <a:t>no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guidance </a:t>
            </a:r>
            <a:r>
              <a:rPr sz="1100" dirty="0">
                <a:latin typeface="Calibri"/>
                <a:cs typeface="Calibri"/>
              </a:rPr>
              <a:t>I have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spend </a:t>
            </a:r>
            <a:r>
              <a:rPr sz="1100" dirty="0">
                <a:latin typeface="Calibri"/>
                <a:cs typeface="Calibri"/>
              </a:rPr>
              <a:t>more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until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found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rth  </a:t>
            </a:r>
            <a:r>
              <a:rPr sz="1100" spc="-5" dirty="0">
                <a:latin typeface="Calibri"/>
                <a:cs typeface="Calibri"/>
              </a:rPr>
              <a:t>sharing”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69379" y="5068570"/>
            <a:ext cx="107823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decided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</a:t>
            </a:r>
            <a:r>
              <a:rPr sz="1100" spc="-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ct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s  </a:t>
            </a:r>
            <a:r>
              <a:rPr sz="1100" spc="-5" dirty="0">
                <a:latin typeface="Calibri"/>
                <a:cs typeface="Calibri"/>
              </a:rPr>
              <a:t>product </a:t>
            </a:r>
            <a:r>
              <a:rPr sz="1100" dirty="0">
                <a:latin typeface="Calibri"/>
                <a:cs typeface="Calibri"/>
              </a:rPr>
              <a:t>even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Trending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Latest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launched</a:t>
            </a:r>
            <a:r>
              <a:rPr sz="1100" spc="-5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35390" y="5041772"/>
            <a:ext cx="112014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 hope the </a:t>
            </a:r>
            <a:r>
              <a:rPr sz="1100" b="1" spc="-5" dirty="0">
                <a:latin typeface="Calibri"/>
                <a:cs typeface="Calibri"/>
              </a:rPr>
              <a:t>Product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remains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stock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till the time 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rees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deal.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19943" y="5041772"/>
            <a:ext cx="1187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Hope that 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Product quality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reliable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respect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57955" y="1341119"/>
            <a:ext cx="8353425" cy="1945005"/>
            <a:chOff x="3457955" y="1341119"/>
            <a:chExt cx="8353425" cy="1945005"/>
          </a:xfrm>
        </p:grpSpPr>
        <p:sp>
          <p:nvSpPr>
            <p:cNvPr id="36" name="object 36"/>
            <p:cNvSpPr/>
            <p:nvPr/>
          </p:nvSpPr>
          <p:spPr>
            <a:xfrm>
              <a:off x="3661409" y="1544573"/>
              <a:ext cx="7946390" cy="1554480"/>
            </a:xfrm>
            <a:custGeom>
              <a:avLst/>
              <a:gdLst/>
              <a:ahLst/>
              <a:cxnLst/>
              <a:rect l="l" t="t" r="r" b="b"/>
              <a:pathLst>
                <a:path w="7946390" h="1554480">
                  <a:moveTo>
                    <a:pt x="0" y="0"/>
                  </a:moveTo>
                  <a:lnTo>
                    <a:pt x="12483" y="39096"/>
                  </a:lnTo>
                  <a:lnTo>
                    <a:pt x="25005" y="78171"/>
                  </a:lnTo>
                  <a:lnTo>
                    <a:pt x="37601" y="117202"/>
                  </a:lnTo>
                  <a:lnTo>
                    <a:pt x="50308" y="156167"/>
                  </a:lnTo>
                  <a:lnTo>
                    <a:pt x="63165" y="195045"/>
                  </a:lnTo>
                  <a:lnTo>
                    <a:pt x="76208" y="233812"/>
                  </a:lnTo>
                  <a:lnTo>
                    <a:pt x="89475" y="272448"/>
                  </a:lnTo>
                  <a:lnTo>
                    <a:pt x="103004" y="310930"/>
                  </a:lnTo>
                  <a:lnTo>
                    <a:pt x="116830" y="349236"/>
                  </a:lnTo>
                  <a:lnTo>
                    <a:pt x="130992" y="387344"/>
                  </a:lnTo>
                  <a:lnTo>
                    <a:pt x="145527" y="425233"/>
                  </a:lnTo>
                  <a:lnTo>
                    <a:pt x="160472" y="462879"/>
                  </a:lnTo>
                  <a:lnTo>
                    <a:pt x="175864" y="500262"/>
                  </a:lnTo>
                  <a:lnTo>
                    <a:pt x="191742" y="537358"/>
                  </a:lnTo>
                  <a:lnTo>
                    <a:pt x="208141" y="574147"/>
                  </a:lnTo>
                  <a:lnTo>
                    <a:pt x="225100" y="610606"/>
                  </a:lnTo>
                  <a:lnTo>
                    <a:pt x="242655" y="646713"/>
                  </a:lnTo>
                  <a:lnTo>
                    <a:pt x="260844" y="682446"/>
                  </a:lnTo>
                  <a:lnTo>
                    <a:pt x="279705" y="717783"/>
                  </a:lnTo>
                  <a:lnTo>
                    <a:pt x="299274" y="752702"/>
                  </a:lnTo>
                  <a:lnTo>
                    <a:pt x="319589" y="787180"/>
                  </a:lnTo>
                  <a:lnTo>
                    <a:pt x="340686" y="821197"/>
                  </a:lnTo>
                  <a:lnTo>
                    <a:pt x="362605" y="854730"/>
                  </a:lnTo>
                  <a:lnTo>
                    <a:pt x="385380" y="887757"/>
                  </a:lnTo>
                  <a:lnTo>
                    <a:pt x="409051" y="920256"/>
                  </a:lnTo>
                  <a:lnTo>
                    <a:pt x="433654" y="952205"/>
                  </a:lnTo>
                  <a:lnTo>
                    <a:pt x="459227" y="983582"/>
                  </a:lnTo>
                  <a:lnTo>
                    <a:pt x="485806" y="1014364"/>
                  </a:lnTo>
                  <a:lnTo>
                    <a:pt x="513430" y="1044531"/>
                  </a:lnTo>
                  <a:lnTo>
                    <a:pt x="542135" y="1074059"/>
                  </a:lnTo>
                  <a:lnTo>
                    <a:pt x="571958" y="1102928"/>
                  </a:lnTo>
                  <a:lnTo>
                    <a:pt x="602938" y="1131114"/>
                  </a:lnTo>
                  <a:lnTo>
                    <a:pt x="635111" y="1158596"/>
                  </a:lnTo>
                  <a:lnTo>
                    <a:pt x="668514" y="1185352"/>
                  </a:lnTo>
                  <a:lnTo>
                    <a:pt x="703185" y="1211360"/>
                  </a:lnTo>
                  <a:lnTo>
                    <a:pt x="739161" y="1236598"/>
                  </a:lnTo>
                  <a:lnTo>
                    <a:pt x="776480" y="1261043"/>
                  </a:lnTo>
                  <a:lnTo>
                    <a:pt x="815179" y="1284674"/>
                  </a:lnTo>
                  <a:lnTo>
                    <a:pt x="855294" y="1307469"/>
                  </a:lnTo>
                  <a:lnTo>
                    <a:pt x="896864" y="1329406"/>
                  </a:lnTo>
                  <a:lnTo>
                    <a:pt x="939925" y="1350463"/>
                  </a:lnTo>
                  <a:lnTo>
                    <a:pt x="984515" y="1370617"/>
                  </a:lnTo>
                  <a:lnTo>
                    <a:pt x="1030672" y="1389847"/>
                  </a:lnTo>
                  <a:lnTo>
                    <a:pt x="1078432" y="1408131"/>
                  </a:lnTo>
                  <a:lnTo>
                    <a:pt x="1127832" y="1425447"/>
                  </a:lnTo>
                  <a:lnTo>
                    <a:pt x="1178911" y="1441772"/>
                  </a:lnTo>
                  <a:lnTo>
                    <a:pt x="1231705" y="1457085"/>
                  </a:lnTo>
                  <a:lnTo>
                    <a:pt x="1286251" y="1471364"/>
                  </a:lnTo>
                  <a:lnTo>
                    <a:pt x="1342587" y="1484586"/>
                  </a:lnTo>
                  <a:lnTo>
                    <a:pt x="1400751" y="1496730"/>
                  </a:lnTo>
                  <a:lnTo>
                    <a:pt x="1460779" y="1507774"/>
                  </a:lnTo>
                  <a:lnTo>
                    <a:pt x="1522709" y="1517695"/>
                  </a:lnTo>
                  <a:lnTo>
                    <a:pt x="1586578" y="1526472"/>
                  </a:lnTo>
                  <a:lnTo>
                    <a:pt x="1652423" y="1534083"/>
                  </a:lnTo>
                  <a:lnTo>
                    <a:pt x="1720282" y="1540505"/>
                  </a:lnTo>
                  <a:lnTo>
                    <a:pt x="1790191" y="1545716"/>
                  </a:lnTo>
                  <a:lnTo>
                    <a:pt x="1855120" y="1549371"/>
                  </a:lnTo>
                  <a:lnTo>
                    <a:pt x="1921726" y="1552036"/>
                  </a:lnTo>
                  <a:lnTo>
                    <a:pt x="1989979" y="1553728"/>
                  </a:lnTo>
                  <a:lnTo>
                    <a:pt x="2059854" y="1554464"/>
                  </a:lnTo>
                  <a:lnTo>
                    <a:pt x="2095391" y="1554478"/>
                  </a:lnTo>
                  <a:lnTo>
                    <a:pt x="2131323" y="1554260"/>
                  </a:lnTo>
                  <a:lnTo>
                    <a:pt x="2204358" y="1553131"/>
                  </a:lnTo>
                  <a:lnTo>
                    <a:pt x="2278931" y="1551094"/>
                  </a:lnTo>
                  <a:lnTo>
                    <a:pt x="2355016" y="1548166"/>
                  </a:lnTo>
                  <a:lnTo>
                    <a:pt x="2393616" y="1546372"/>
                  </a:lnTo>
                  <a:lnTo>
                    <a:pt x="2432584" y="1544362"/>
                  </a:lnTo>
                  <a:lnTo>
                    <a:pt x="2471916" y="1542137"/>
                  </a:lnTo>
                  <a:lnTo>
                    <a:pt x="2511609" y="1539699"/>
                  </a:lnTo>
                  <a:lnTo>
                    <a:pt x="2551659" y="1537050"/>
                  </a:lnTo>
                  <a:lnTo>
                    <a:pt x="2592063" y="1534192"/>
                  </a:lnTo>
                  <a:lnTo>
                    <a:pt x="2632817" y="1531128"/>
                  </a:lnTo>
                  <a:lnTo>
                    <a:pt x="2673918" y="1527859"/>
                  </a:lnTo>
                  <a:lnTo>
                    <a:pt x="2715362" y="1524387"/>
                  </a:lnTo>
                  <a:lnTo>
                    <a:pt x="2757147" y="1520715"/>
                  </a:lnTo>
                  <a:lnTo>
                    <a:pt x="2799268" y="1516844"/>
                  </a:lnTo>
                  <a:lnTo>
                    <a:pt x="2841722" y="1512777"/>
                  </a:lnTo>
                  <a:lnTo>
                    <a:pt x="2884506" y="1508515"/>
                  </a:lnTo>
                  <a:lnTo>
                    <a:pt x="2927616" y="1504060"/>
                  </a:lnTo>
                  <a:lnTo>
                    <a:pt x="2971049" y="1499415"/>
                  </a:lnTo>
                  <a:lnTo>
                    <a:pt x="3014802" y="1494582"/>
                  </a:lnTo>
                  <a:lnTo>
                    <a:pt x="3058870" y="1489562"/>
                  </a:lnTo>
                  <a:lnTo>
                    <a:pt x="3103252" y="1484357"/>
                  </a:lnTo>
                  <a:lnTo>
                    <a:pt x="3147942" y="1478970"/>
                  </a:lnTo>
                  <a:lnTo>
                    <a:pt x="3192938" y="1473403"/>
                  </a:lnTo>
                  <a:lnTo>
                    <a:pt x="3238236" y="1467658"/>
                  </a:lnTo>
                  <a:lnTo>
                    <a:pt x="3283833" y="1461736"/>
                  </a:lnTo>
                  <a:lnTo>
                    <a:pt x="3329725" y="1455639"/>
                  </a:lnTo>
                  <a:lnTo>
                    <a:pt x="3375909" y="1449371"/>
                  </a:lnTo>
                  <a:lnTo>
                    <a:pt x="3422382" y="1442932"/>
                  </a:lnTo>
                  <a:lnTo>
                    <a:pt x="3469140" y="1436325"/>
                  </a:lnTo>
                  <a:lnTo>
                    <a:pt x="3516179" y="1429552"/>
                  </a:lnTo>
                  <a:lnTo>
                    <a:pt x="3563497" y="1422615"/>
                  </a:lnTo>
                  <a:lnTo>
                    <a:pt x="3611090" y="1415516"/>
                  </a:lnTo>
                  <a:lnTo>
                    <a:pt x="3658954" y="1408256"/>
                  </a:lnTo>
                  <a:lnTo>
                    <a:pt x="3707085" y="1400839"/>
                  </a:lnTo>
                  <a:lnTo>
                    <a:pt x="3755481" y="1393265"/>
                  </a:lnTo>
                  <a:lnTo>
                    <a:pt x="3804139" y="1385538"/>
                  </a:lnTo>
                  <a:lnTo>
                    <a:pt x="3853054" y="1377658"/>
                  </a:lnTo>
                  <a:lnTo>
                    <a:pt x="3902223" y="1369628"/>
                  </a:lnTo>
                  <a:lnTo>
                    <a:pt x="3951642" y="1361451"/>
                  </a:lnTo>
                  <a:lnTo>
                    <a:pt x="4001309" y="1353127"/>
                  </a:lnTo>
                  <a:lnTo>
                    <a:pt x="4051220" y="1344660"/>
                  </a:lnTo>
                  <a:lnTo>
                    <a:pt x="4101372" y="1336051"/>
                  </a:lnTo>
                  <a:lnTo>
                    <a:pt x="4151760" y="1327302"/>
                  </a:lnTo>
                  <a:lnTo>
                    <a:pt x="4202382" y="1318415"/>
                  </a:lnTo>
                  <a:lnTo>
                    <a:pt x="4253234" y="1309392"/>
                  </a:lnTo>
                  <a:lnTo>
                    <a:pt x="4304312" y="1300235"/>
                  </a:lnTo>
                  <a:lnTo>
                    <a:pt x="4355614" y="1290947"/>
                  </a:lnTo>
                  <a:lnTo>
                    <a:pt x="4407136" y="1281529"/>
                  </a:lnTo>
                  <a:lnTo>
                    <a:pt x="4458874" y="1271984"/>
                  </a:lnTo>
                  <a:lnTo>
                    <a:pt x="4510825" y="1262313"/>
                  </a:lnTo>
                  <a:lnTo>
                    <a:pt x="4562986" y="1252518"/>
                  </a:lnTo>
                  <a:lnTo>
                    <a:pt x="4615353" y="1242601"/>
                  </a:lnTo>
                  <a:lnTo>
                    <a:pt x="4667922" y="1232565"/>
                  </a:lnTo>
                  <a:lnTo>
                    <a:pt x="4720691" y="1222412"/>
                  </a:lnTo>
                  <a:lnTo>
                    <a:pt x="4773655" y="1212143"/>
                  </a:lnTo>
                  <a:lnTo>
                    <a:pt x="4826811" y="1201760"/>
                  </a:lnTo>
                  <a:lnTo>
                    <a:pt x="4880157" y="1191266"/>
                  </a:lnTo>
                  <a:lnTo>
                    <a:pt x="4933688" y="1180663"/>
                  </a:lnTo>
                  <a:lnTo>
                    <a:pt x="4987401" y="1169952"/>
                  </a:lnTo>
                  <a:lnTo>
                    <a:pt x="5041293" y="1159135"/>
                  </a:lnTo>
                  <a:lnTo>
                    <a:pt x="5095360" y="1148216"/>
                  </a:lnTo>
                  <a:lnTo>
                    <a:pt x="5149598" y="1137195"/>
                  </a:lnTo>
                  <a:lnTo>
                    <a:pt x="5204005" y="1126074"/>
                  </a:lnTo>
                  <a:lnTo>
                    <a:pt x="5258577" y="1114857"/>
                  </a:lnTo>
                  <a:lnTo>
                    <a:pt x="5313310" y="1103544"/>
                  </a:lnTo>
                  <a:lnTo>
                    <a:pt x="5368201" y="1092138"/>
                  </a:lnTo>
                  <a:lnTo>
                    <a:pt x="5423247" y="1080641"/>
                  </a:lnTo>
                  <a:lnTo>
                    <a:pt x="5478444" y="1069054"/>
                  </a:lnTo>
                  <a:lnTo>
                    <a:pt x="5533788" y="1057381"/>
                  </a:lnTo>
                  <a:lnTo>
                    <a:pt x="5589277" y="1045622"/>
                  </a:lnTo>
                  <a:lnTo>
                    <a:pt x="5644907" y="1033780"/>
                  </a:lnTo>
                  <a:lnTo>
                    <a:pt x="5700674" y="1021857"/>
                  </a:lnTo>
                  <a:lnTo>
                    <a:pt x="5756575" y="1009856"/>
                  </a:lnTo>
                  <a:lnTo>
                    <a:pt x="5812606" y="997777"/>
                  </a:lnTo>
                  <a:lnTo>
                    <a:pt x="5868765" y="985623"/>
                  </a:lnTo>
                  <a:lnTo>
                    <a:pt x="5925047" y="973396"/>
                  </a:lnTo>
                  <a:lnTo>
                    <a:pt x="5981450" y="961098"/>
                  </a:lnTo>
                  <a:lnTo>
                    <a:pt x="6037969" y="948731"/>
                  </a:lnTo>
                  <a:lnTo>
                    <a:pt x="6094601" y="936298"/>
                  </a:lnTo>
                  <a:lnTo>
                    <a:pt x="6151344" y="923799"/>
                  </a:lnTo>
                  <a:lnTo>
                    <a:pt x="6208193" y="911238"/>
                  </a:lnTo>
                  <a:lnTo>
                    <a:pt x="6265145" y="898616"/>
                  </a:lnTo>
                  <a:lnTo>
                    <a:pt x="6322196" y="885935"/>
                  </a:lnTo>
                  <a:lnTo>
                    <a:pt x="6379344" y="873198"/>
                  </a:lnTo>
                  <a:lnTo>
                    <a:pt x="6436584" y="860405"/>
                  </a:lnTo>
                  <a:lnTo>
                    <a:pt x="6493914" y="847561"/>
                  </a:lnTo>
                  <a:lnTo>
                    <a:pt x="6551330" y="834665"/>
                  </a:lnTo>
                  <a:lnTo>
                    <a:pt x="6608828" y="821721"/>
                  </a:lnTo>
                  <a:lnTo>
                    <a:pt x="6666405" y="808730"/>
                  </a:lnTo>
                  <a:lnTo>
                    <a:pt x="6724058" y="795694"/>
                  </a:lnTo>
                  <a:lnTo>
                    <a:pt x="6781782" y="782616"/>
                  </a:lnTo>
                  <a:lnTo>
                    <a:pt x="6839576" y="769498"/>
                  </a:lnTo>
                  <a:lnTo>
                    <a:pt x="6897435" y="756340"/>
                  </a:lnTo>
                  <a:lnTo>
                    <a:pt x="6955355" y="743147"/>
                  </a:lnTo>
                  <a:lnTo>
                    <a:pt x="7013334" y="729919"/>
                  </a:lnTo>
                  <a:lnTo>
                    <a:pt x="7071368" y="716658"/>
                  </a:lnTo>
                  <a:lnTo>
                    <a:pt x="7129453" y="703368"/>
                  </a:lnTo>
                  <a:lnTo>
                    <a:pt x="7187587" y="690048"/>
                  </a:lnTo>
                  <a:lnTo>
                    <a:pt x="7245765" y="676703"/>
                  </a:lnTo>
                  <a:lnTo>
                    <a:pt x="7303985" y="663333"/>
                  </a:lnTo>
                  <a:lnTo>
                    <a:pt x="7362242" y="649941"/>
                  </a:lnTo>
                  <a:lnTo>
                    <a:pt x="7420533" y="636528"/>
                  </a:lnTo>
                  <a:lnTo>
                    <a:pt x="7478856" y="623097"/>
                  </a:lnTo>
                  <a:lnTo>
                    <a:pt x="7537205" y="609651"/>
                  </a:lnTo>
                  <a:lnTo>
                    <a:pt x="7595579" y="596189"/>
                  </a:lnTo>
                  <a:lnTo>
                    <a:pt x="7653974" y="582716"/>
                  </a:lnTo>
                  <a:lnTo>
                    <a:pt x="7712386" y="569233"/>
                  </a:lnTo>
                  <a:lnTo>
                    <a:pt x="7770811" y="555741"/>
                  </a:lnTo>
                  <a:lnTo>
                    <a:pt x="7829247" y="542244"/>
                  </a:lnTo>
                  <a:lnTo>
                    <a:pt x="7887689" y="528742"/>
                  </a:lnTo>
                  <a:lnTo>
                    <a:pt x="7946136" y="515238"/>
                  </a:lnTo>
                </a:path>
              </a:pathLst>
            </a:custGeom>
            <a:ln w="38100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955" y="1341119"/>
              <a:ext cx="405384" cy="4069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1223" y="2910839"/>
              <a:ext cx="376427" cy="37490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1003" y="2723387"/>
              <a:ext cx="374903" cy="3749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7820" y="2324100"/>
              <a:ext cx="399288" cy="3992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5136" y="1828800"/>
              <a:ext cx="435864" cy="43433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940557" y="766952"/>
            <a:ext cx="943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MOODS: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81120" y="1565528"/>
            <a:ext cx="2641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J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12460" y="3278885"/>
            <a:ext cx="393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Grief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40067" y="3120389"/>
            <a:ext cx="633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5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orried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330685" y="2285238"/>
            <a:ext cx="591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Vigilant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09075" y="2737866"/>
            <a:ext cx="633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5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orried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3" name="object 3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219" y="80899"/>
            <a:ext cx="2299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/>
              <a:t>PAIN</a:t>
            </a:r>
            <a:r>
              <a:rPr sz="3200" spc="-90" dirty="0"/>
              <a:t> </a:t>
            </a:r>
            <a:r>
              <a:rPr sz="3200" spc="-5" dirty="0"/>
              <a:t>POINTS: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6420" y="2558789"/>
            <a:ext cx="1655064" cy="32080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7489" y="3613150"/>
            <a:ext cx="711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A689D"/>
                </a:solidFill>
                <a:latin typeface="Calibri"/>
                <a:cs typeface="Calibri"/>
              </a:rPr>
              <a:t>Anki</a:t>
            </a:r>
            <a:r>
              <a:rPr sz="2000" b="1" spc="-25" dirty="0">
                <a:solidFill>
                  <a:srgbClr val="FA689D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A689D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1393" y="652018"/>
            <a:ext cx="3215005" cy="2932430"/>
            <a:chOff x="231393" y="652018"/>
            <a:chExt cx="3215005" cy="29324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425" y="2732799"/>
              <a:ext cx="742108" cy="8513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7743" y="658368"/>
              <a:ext cx="3202305" cy="2026920"/>
            </a:xfrm>
            <a:custGeom>
              <a:avLst/>
              <a:gdLst/>
              <a:ahLst/>
              <a:cxnLst/>
              <a:rect l="l" t="t" r="r" b="b"/>
              <a:pathLst>
                <a:path w="3202304" h="2026920">
                  <a:moveTo>
                    <a:pt x="0" y="300228"/>
                  </a:moveTo>
                  <a:lnTo>
                    <a:pt x="3929" y="251517"/>
                  </a:lnTo>
                  <a:lnTo>
                    <a:pt x="15305" y="205313"/>
                  </a:lnTo>
                  <a:lnTo>
                    <a:pt x="33510" y="162233"/>
                  </a:lnTo>
                  <a:lnTo>
                    <a:pt x="57926" y="122895"/>
                  </a:lnTo>
                  <a:lnTo>
                    <a:pt x="87934" y="87915"/>
                  </a:lnTo>
                  <a:lnTo>
                    <a:pt x="122917" y="57911"/>
                  </a:lnTo>
                  <a:lnTo>
                    <a:pt x="162256" y="33501"/>
                  </a:lnTo>
                  <a:lnTo>
                    <a:pt x="205332" y="15300"/>
                  </a:lnTo>
                  <a:lnTo>
                    <a:pt x="251529" y="3928"/>
                  </a:lnTo>
                  <a:lnTo>
                    <a:pt x="300228" y="0"/>
                  </a:lnTo>
                  <a:lnTo>
                    <a:pt x="533654" y="0"/>
                  </a:lnTo>
                  <a:lnTo>
                    <a:pt x="1334135" y="0"/>
                  </a:lnTo>
                  <a:lnTo>
                    <a:pt x="2901696" y="0"/>
                  </a:lnTo>
                  <a:lnTo>
                    <a:pt x="2950406" y="3928"/>
                  </a:lnTo>
                  <a:lnTo>
                    <a:pt x="2996610" y="15300"/>
                  </a:lnTo>
                  <a:lnTo>
                    <a:pt x="3039690" y="33501"/>
                  </a:lnTo>
                  <a:lnTo>
                    <a:pt x="3079028" y="57912"/>
                  </a:lnTo>
                  <a:lnTo>
                    <a:pt x="3114008" y="87915"/>
                  </a:lnTo>
                  <a:lnTo>
                    <a:pt x="3144012" y="122895"/>
                  </a:lnTo>
                  <a:lnTo>
                    <a:pt x="3168422" y="162233"/>
                  </a:lnTo>
                  <a:lnTo>
                    <a:pt x="3186623" y="205313"/>
                  </a:lnTo>
                  <a:lnTo>
                    <a:pt x="3197995" y="251517"/>
                  </a:lnTo>
                  <a:lnTo>
                    <a:pt x="3201923" y="300228"/>
                  </a:lnTo>
                  <a:lnTo>
                    <a:pt x="3201923" y="1050798"/>
                  </a:lnTo>
                  <a:lnTo>
                    <a:pt x="3201923" y="1501140"/>
                  </a:lnTo>
                  <a:lnTo>
                    <a:pt x="3197995" y="1549850"/>
                  </a:lnTo>
                  <a:lnTo>
                    <a:pt x="3186623" y="1596054"/>
                  </a:lnTo>
                  <a:lnTo>
                    <a:pt x="3168422" y="1639134"/>
                  </a:lnTo>
                  <a:lnTo>
                    <a:pt x="3144011" y="1678472"/>
                  </a:lnTo>
                  <a:lnTo>
                    <a:pt x="3114008" y="1713452"/>
                  </a:lnTo>
                  <a:lnTo>
                    <a:pt x="3079028" y="1743456"/>
                  </a:lnTo>
                  <a:lnTo>
                    <a:pt x="3039690" y="1767866"/>
                  </a:lnTo>
                  <a:lnTo>
                    <a:pt x="2996610" y="1786067"/>
                  </a:lnTo>
                  <a:lnTo>
                    <a:pt x="2950406" y="1797439"/>
                  </a:lnTo>
                  <a:lnTo>
                    <a:pt x="2901696" y="1801368"/>
                  </a:lnTo>
                  <a:lnTo>
                    <a:pt x="1334135" y="1801368"/>
                  </a:lnTo>
                  <a:lnTo>
                    <a:pt x="933907" y="2026539"/>
                  </a:lnTo>
                  <a:lnTo>
                    <a:pt x="533654" y="1801368"/>
                  </a:lnTo>
                  <a:lnTo>
                    <a:pt x="300228" y="1801368"/>
                  </a:lnTo>
                  <a:lnTo>
                    <a:pt x="251529" y="1797439"/>
                  </a:lnTo>
                  <a:lnTo>
                    <a:pt x="205332" y="1786067"/>
                  </a:lnTo>
                  <a:lnTo>
                    <a:pt x="162256" y="1767866"/>
                  </a:lnTo>
                  <a:lnTo>
                    <a:pt x="122917" y="1743455"/>
                  </a:lnTo>
                  <a:lnTo>
                    <a:pt x="87934" y="1713452"/>
                  </a:lnTo>
                  <a:lnTo>
                    <a:pt x="57926" y="1678472"/>
                  </a:lnTo>
                  <a:lnTo>
                    <a:pt x="33510" y="1639134"/>
                  </a:lnTo>
                  <a:lnTo>
                    <a:pt x="15305" y="1596054"/>
                  </a:lnTo>
                  <a:lnTo>
                    <a:pt x="3929" y="1549850"/>
                  </a:lnTo>
                  <a:lnTo>
                    <a:pt x="0" y="1501140"/>
                  </a:lnTo>
                  <a:lnTo>
                    <a:pt x="0" y="1050798"/>
                  </a:lnTo>
                  <a:lnTo>
                    <a:pt x="0" y="300228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7723" y="824865"/>
            <a:ext cx="28073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app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don’t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get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any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information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trending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recently</a:t>
            </a:r>
            <a:r>
              <a:rPr sz="1600" b="1" spc="-5" dirty="0">
                <a:latin typeface="Calibri"/>
                <a:cs typeface="Calibri"/>
              </a:rPr>
              <a:t> Launched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there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no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guide </a:t>
            </a:r>
            <a:r>
              <a:rPr sz="1600" spc="-15" dirty="0">
                <a:latin typeface="Calibri"/>
                <a:cs typeface="Calibri"/>
              </a:rPr>
              <a:t>regarding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2613" y="3933444"/>
            <a:ext cx="2475865" cy="1895475"/>
            <a:chOff x="1102613" y="3933444"/>
            <a:chExt cx="2475865" cy="1895475"/>
          </a:xfrm>
        </p:grpSpPr>
        <p:sp>
          <p:nvSpPr>
            <p:cNvPr id="13" name="object 13"/>
            <p:cNvSpPr/>
            <p:nvPr/>
          </p:nvSpPr>
          <p:spPr>
            <a:xfrm>
              <a:off x="1704594" y="3952494"/>
              <a:ext cx="1854835" cy="901065"/>
            </a:xfrm>
            <a:custGeom>
              <a:avLst/>
              <a:gdLst/>
              <a:ahLst/>
              <a:cxnLst/>
              <a:rect l="l" t="t" r="r" b="b"/>
              <a:pathLst>
                <a:path w="1854835" h="901064">
                  <a:moveTo>
                    <a:pt x="0" y="450341"/>
                  </a:moveTo>
                  <a:lnTo>
                    <a:pt x="8465" y="389243"/>
                  </a:lnTo>
                  <a:lnTo>
                    <a:pt x="33124" y="330640"/>
                  </a:lnTo>
                  <a:lnTo>
                    <a:pt x="72872" y="275070"/>
                  </a:lnTo>
                  <a:lnTo>
                    <a:pt x="126604" y="223068"/>
                  </a:lnTo>
                  <a:lnTo>
                    <a:pt x="158370" y="198573"/>
                  </a:lnTo>
                  <a:lnTo>
                    <a:pt x="193217" y="175173"/>
                  </a:lnTo>
                  <a:lnTo>
                    <a:pt x="231008" y="152933"/>
                  </a:lnTo>
                  <a:lnTo>
                    <a:pt x="271605" y="131921"/>
                  </a:lnTo>
                  <a:lnTo>
                    <a:pt x="314869" y="112204"/>
                  </a:lnTo>
                  <a:lnTo>
                    <a:pt x="360663" y="93849"/>
                  </a:lnTo>
                  <a:lnTo>
                    <a:pt x="408849" y="76924"/>
                  </a:lnTo>
                  <a:lnTo>
                    <a:pt x="459288" y="61496"/>
                  </a:lnTo>
                  <a:lnTo>
                    <a:pt x="511842" y="47631"/>
                  </a:lnTo>
                  <a:lnTo>
                    <a:pt x="566374" y="35397"/>
                  </a:lnTo>
                  <a:lnTo>
                    <a:pt x="622745" y="24861"/>
                  </a:lnTo>
                  <a:lnTo>
                    <a:pt x="680817" y="16090"/>
                  </a:lnTo>
                  <a:lnTo>
                    <a:pt x="740451" y="9151"/>
                  </a:lnTo>
                  <a:lnTo>
                    <a:pt x="801511" y="4112"/>
                  </a:lnTo>
                  <a:lnTo>
                    <a:pt x="863858" y="1039"/>
                  </a:lnTo>
                  <a:lnTo>
                    <a:pt x="927354" y="0"/>
                  </a:lnTo>
                  <a:lnTo>
                    <a:pt x="990849" y="1039"/>
                  </a:lnTo>
                  <a:lnTo>
                    <a:pt x="1053196" y="4112"/>
                  </a:lnTo>
                  <a:lnTo>
                    <a:pt x="1114256" y="9151"/>
                  </a:lnTo>
                  <a:lnTo>
                    <a:pt x="1173890" y="16090"/>
                  </a:lnTo>
                  <a:lnTo>
                    <a:pt x="1231962" y="24861"/>
                  </a:lnTo>
                  <a:lnTo>
                    <a:pt x="1288333" y="35397"/>
                  </a:lnTo>
                  <a:lnTo>
                    <a:pt x="1342865" y="47631"/>
                  </a:lnTo>
                  <a:lnTo>
                    <a:pt x="1395419" y="61496"/>
                  </a:lnTo>
                  <a:lnTo>
                    <a:pt x="1445858" y="76924"/>
                  </a:lnTo>
                  <a:lnTo>
                    <a:pt x="1494044" y="93849"/>
                  </a:lnTo>
                  <a:lnTo>
                    <a:pt x="1539838" y="112204"/>
                  </a:lnTo>
                  <a:lnTo>
                    <a:pt x="1583102" y="131921"/>
                  </a:lnTo>
                  <a:lnTo>
                    <a:pt x="1623699" y="152933"/>
                  </a:lnTo>
                  <a:lnTo>
                    <a:pt x="1661490" y="175173"/>
                  </a:lnTo>
                  <a:lnTo>
                    <a:pt x="1696337" y="198573"/>
                  </a:lnTo>
                  <a:lnTo>
                    <a:pt x="1728103" y="223068"/>
                  </a:lnTo>
                  <a:lnTo>
                    <a:pt x="1756648" y="248589"/>
                  </a:lnTo>
                  <a:lnTo>
                    <a:pt x="1803526" y="302442"/>
                  </a:lnTo>
                  <a:lnTo>
                    <a:pt x="1835868" y="359597"/>
                  </a:lnTo>
                  <a:lnTo>
                    <a:pt x="1852568" y="419514"/>
                  </a:lnTo>
                  <a:lnTo>
                    <a:pt x="1854708" y="450341"/>
                  </a:lnTo>
                  <a:lnTo>
                    <a:pt x="1852568" y="481169"/>
                  </a:lnTo>
                  <a:lnTo>
                    <a:pt x="1835868" y="541086"/>
                  </a:lnTo>
                  <a:lnTo>
                    <a:pt x="1803526" y="598241"/>
                  </a:lnTo>
                  <a:lnTo>
                    <a:pt x="1756648" y="652094"/>
                  </a:lnTo>
                  <a:lnTo>
                    <a:pt x="1728103" y="677615"/>
                  </a:lnTo>
                  <a:lnTo>
                    <a:pt x="1696337" y="702110"/>
                  </a:lnTo>
                  <a:lnTo>
                    <a:pt x="1661490" y="725510"/>
                  </a:lnTo>
                  <a:lnTo>
                    <a:pt x="1623699" y="747750"/>
                  </a:lnTo>
                  <a:lnTo>
                    <a:pt x="1583102" y="768762"/>
                  </a:lnTo>
                  <a:lnTo>
                    <a:pt x="1539838" y="788479"/>
                  </a:lnTo>
                  <a:lnTo>
                    <a:pt x="1494044" y="806834"/>
                  </a:lnTo>
                  <a:lnTo>
                    <a:pt x="1445858" y="823759"/>
                  </a:lnTo>
                  <a:lnTo>
                    <a:pt x="1395419" y="839187"/>
                  </a:lnTo>
                  <a:lnTo>
                    <a:pt x="1342865" y="853052"/>
                  </a:lnTo>
                  <a:lnTo>
                    <a:pt x="1288333" y="865286"/>
                  </a:lnTo>
                  <a:lnTo>
                    <a:pt x="1231962" y="875822"/>
                  </a:lnTo>
                  <a:lnTo>
                    <a:pt x="1173890" y="884593"/>
                  </a:lnTo>
                  <a:lnTo>
                    <a:pt x="1114256" y="891532"/>
                  </a:lnTo>
                  <a:lnTo>
                    <a:pt x="1053196" y="896571"/>
                  </a:lnTo>
                  <a:lnTo>
                    <a:pt x="990849" y="899644"/>
                  </a:lnTo>
                  <a:lnTo>
                    <a:pt x="927354" y="900683"/>
                  </a:lnTo>
                  <a:lnTo>
                    <a:pt x="863858" y="899644"/>
                  </a:lnTo>
                  <a:lnTo>
                    <a:pt x="801511" y="896571"/>
                  </a:lnTo>
                  <a:lnTo>
                    <a:pt x="740451" y="891532"/>
                  </a:lnTo>
                  <a:lnTo>
                    <a:pt x="680817" y="884593"/>
                  </a:lnTo>
                  <a:lnTo>
                    <a:pt x="622745" y="875822"/>
                  </a:lnTo>
                  <a:lnTo>
                    <a:pt x="566374" y="865286"/>
                  </a:lnTo>
                  <a:lnTo>
                    <a:pt x="511842" y="853052"/>
                  </a:lnTo>
                  <a:lnTo>
                    <a:pt x="459288" y="839187"/>
                  </a:lnTo>
                  <a:lnTo>
                    <a:pt x="408849" y="823759"/>
                  </a:lnTo>
                  <a:lnTo>
                    <a:pt x="360663" y="806834"/>
                  </a:lnTo>
                  <a:lnTo>
                    <a:pt x="314869" y="788479"/>
                  </a:lnTo>
                  <a:lnTo>
                    <a:pt x="271605" y="768762"/>
                  </a:lnTo>
                  <a:lnTo>
                    <a:pt x="231008" y="747750"/>
                  </a:lnTo>
                  <a:lnTo>
                    <a:pt x="193217" y="725510"/>
                  </a:lnTo>
                  <a:lnTo>
                    <a:pt x="158370" y="702110"/>
                  </a:lnTo>
                  <a:lnTo>
                    <a:pt x="126604" y="677615"/>
                  </a:lnTo>
                  <a:lnTo>
                    <a:pt x="98059" y="652094"/>
                  </a:lnTo>
                  <a:lnTo>
                    <a:pt x="51181" y="598241"/>
                  </a:lnTo>
                  <a:lnTo>
                    <a:pt x="18839" y="541086"/>
                  </a:lnTo>
                  <a:lnTo>
                    <a:pt x="2139" y="481169"/>
                  </a:lnTo>
                  <a:lnTo>
                    <a:pt x="0" y="450341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2613" y="4840986"/>
              <a:ext cx="1537335" cy="988060"/>
            </a:xfrm>
            <a:custGeom>
              <a:avLst/>
              <a:gdLst/>
              <a:ahLst/>
              <a:cxnLst/>
              <a:rect l="l" t="t" r="r" b="b"/>
              <a:pathLst>
                <a:path w="1537335" h="988060">
                  <a:moveTo>
                    <a:pt x="49872" y="904201"/>
                  </a:moveTo>
                  <a:lnTo>
                    <a:pt x="0" y="987539"/>
                  </a:lnTo>
                  <a:lnTo>
                    <a:pt x="96596" y="977442"/>
                  </a:lnTo>
                  <a:lnTo>
                    <a:pt x="85990" y="960818"/>
                  </a:lnTo>
                  <a:lnTo>
                    <a:pt x="68808" y="960818"/>
                  </a:lnTo>
                  <a:lnTo>
                    <a:pt x="53238" y="936396"/>
                  </a:lnTo>
                  <a:lnTo>
                    <a:pt x="65444" y="928610"/>
                  </a:lnTo>
                  <a:lnTo>
                    <a:pt x="49872" y="904201"/>
                  </a:lnTo>
                  <a:close/>
                </a:path>
                <a:path w="1537335" h="988060">
                  <a:moveTo>
                    <a:pt x="65444" y="928610"/>
                  </a:moveTo>
                  <a:lnTo>
                    <a:pt x="53238" y="936396"/>
                  </a:lnTo>
                  <a:lnTo>
                    <a:pt x="68808" y="960818"/>
                  </a:lnTo>
                  <a:lnTo>
                    <a:pt x="81021" y="953028"/>
                  </a:lnTo>
                  <a:lnTo>
                    <a:pt x="65444" y="928610"/>
                  </a:lnTo>
                  <a:close/>
                </a:path>
                <a:path w="1537335" h="988060">
                  <a:moveTo>
                    <a:pt x="81021" y="953028"/>
                  </a:moveTo>
                  <a:lnTo>
                    <a:pt x="68808" y="960818"/>
                  </a:lnTo>
                  <a:lnTo>
                    <a:pt x="85990" y="960818"/>
                  </a:lnTo>
                  <a:lnTo>
                    <a:pt x="81021" y="953028"/>
                  </a:lnTo>
                  <a:close/>
                </a:path>
                <a:path w="1537335" h="988060">
                  <a:moveTo>
                    <a:pt x="1521206" y="0"/>
                  </a:moveTo>
                  <a:lnTo>
                    <a:pt x="65444" y="928610"/>
                  </a:lnTo>
                  <a:lnTo>
                    <a:pt x="81021" y="953028"/>
                  </a:lnTo>
                  <a:lnTo>
                    <a:pt x="1536827" y="24383"/>
                  </a:lnTo>
                  <a:lnTo>
                    <a:pt x="152120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8506" y="5828538"/>
            <a:ext cx="1729739" cy="76962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9535" marR="103505">
              <a:lnSpc>
                <a:spcPct val="100000"/>
              </a:lnSpc>
              <a:spcBef>
                <a:spcPts val="3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Catalogue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doesn’t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information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whether the </a:t>
            </a:r>
            <a:r>
              <a:rPr sz="1100" spc="-5" dirty="0">
                <a:latin typeface="Calibri"/>
                <a:cs typeface="Calibri"/>
              </a:rPr>
              <a:t>product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trending/newly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Launched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5114" y="847335"/>
            <a:ext cx="2424718" cy="474727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07635" y="3979164"/>
            <a:ext cx="875030" cy="139065"/>
          </a:xfrm>
          <a:prstGeom prst="rect">
            <a:avLst/>
          </a:prstGeom>
          <a:ln w="12192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090"/>
              </a:lnSpc>
            </a:pPr>
            <a:r>
              <a:rPr sz="1100" b="1" dirty="0">
                <a:solidFill>
                  <a:srgbClr val="AEABAB"/>
                </a:solidFill>
                <a:latin typeface="Calibri"/>
                <a:cs typeface="Calibri"/>
              </a:rPr>
              <a:t>3645+</a:t>
            </a:r>
            <a:r>
              <a:rPr sz="1100" b="1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AEABAB"/>
                </a:solidFill>
                <a:latin typeface="Calibri"/>
                <a:cs typeface="Calibri"/>
              </a:rPr>
              <a:t>Shares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614" y="3097529"/>
            <a:ext cx="2322830" cy="1083945"/>
          </a:xfrm>
          <a:prstGeom prst="rect">
            <a:avLst/>
          </a:prstGeom>
          <a:ln w="38100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sz="900" b="1" u="sng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340+</a:t>
            </a:r>
            <a:r>
              <a:rPr sz="900" b="1" u="sng" spc="-30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900" b="1" u="sng" spc="-5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Resellers</a:t>
            </a:r>
            <a:r>
              <a:rPr sz="900" b="1" u="sng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900" b="1" u="sng" spc="-5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in</a:t>
            </a:r>
            <a:r>
              <a:rPr sz="900" b="1" u="sng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4</a:t>
            </a:r>
            <a:r>
              <a:rPr sz="900" b="1" u="sng" spc="-25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900" b="1" u="sng" spc="-5" dirty="0">
                <a:solidFill>
                  <a:srgbClr val="FA689D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Days!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4190" y="566927"/>
            <a:ext cx="5146040" cy="4768850"/>
            <a:chOff x="6854190" y="566927"/>
            <a:chExt cx="5146040" cy="47688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9083" y="566927"/>
              <a:ext cx="2435368" cy="47685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42704" y="2022347"/>
              <a:ext cx="2557272" cy="7421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54190" y="3198876"/>
              <a:ext cx="1346200" cy="114300"/>
            </a:xfrm>
            <a:custGeom>
              <a:avLst/>
              <a:gdLst/>
              <a:ahLst/>
              <a:cxnLst/>
              <a:rect l="l" t="t" r="r" b="b"/>
              <a:pathLst>
                <a:path w="13462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34620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346200" h="114300">
                  <a:moveTo>
                    <a:pt x="1345818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45818" y="76200"/>
                  </a:lnTo>
                  <a:lnTo>
                    <a:pt x="1345818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51547" y="172212"/>
            <a:ext cx="2255520" cy="585470"/>
          </a:xfrm>
          <a:prstGeom prst="rect">
            <a:avLst/>
          </a:prstGeom>
          <a:solidFill>
            <a:srgbClr val="FA689D"/>
          </a:solidFill>
        </p:spPr>
        <p:txBody>
          <a:bodyPr vert="horz" wrap="square" lIns="0" tIns="203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60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SOLUTIONS: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2309" y="3632453"/>
            <a:ext cx="2295525" cy="1691639"/>
          </a:xfrm>
          <a:prstGeom prst="rect">
            <a:avLst/>
          </a:prstGeom>
          <a:ln w="28955">
            <a:solidFill>
              <a:srgbClr val="00AF5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600" b="1" spc="-10" dirty="0">
                <a:latin typeface="Calibri"/>
                <a:cs typeface="Calibri"/>
              </a:rPr>
              <a:t>Product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Sold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Text</a:t>
            </a:r>
            <a:endParaRPr sz="1600">
              <a:latin typeface="Calibri"/>
              <a:cs typeface="Calibri"/>
            </a:endParaRPr>
          </a:p>
          <a:p>
            <a:pPr marL="90805" marR="358775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Calibri"/>
                <a:cs typeface="Calibri"/>
              </a:rPr>
              <a:t>Will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Resellers.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Approximate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Share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Count</a:t>
            </a:r>
            <a:endParaRPr sz="1600">
              <a:latin typeface="Calibri"/>
              <a:cs typeface="Calibri"/>
            </a:endParaRPr>
          </a:p>
          <a:p>
            <a:pPr marL="90805" marR="228600" algn="just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Builds </a:t>
            </a:r>
            <a:r>
              <a:rPr sz="1400" spc="-5" dirty="0">
                <a:latin typeface="Calibri"/>
                <a:cs typeface="Calibri"/>
              </a:rPr>
              <a:t>trust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Platform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other </a:t>
            </a:r>
            <a:r>
              <a:rPr sz="1400" spc="-10" dirty="0">
                <a:latin typeface="Calibri"/>
                <a:cs typeface="Calibri"/>
              </a:rPr>
              <a:t>users </a:t>
            </a:r>
            <a:r>
              <a:rPr sz="1400" spc="-15" dirty="0">
                <a:latin typeface="Calibri"/>
                <a:cs typeface="Calibri"/>
              </a:rPr>
              <a:t>like </a:t>
            </a:r>
            <a:r>
              <a:rPr sz="1400" spc="-5" dirty="0">
                <a:latin typeface="Calibri"/>
                <a:cs typeface="Calibri"/>
              </a:rPr>
              <a:t>her </a:t>
            </a:r>
            <a:r>
              <a:rPr sz="1400" spc="-15" dirty="0">
                <a:latin typeface="Calibri"/>
                <a:cs typeface="Calibri"/>
              </a:rPr>
              <a:t>have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shared </a:t>
            </a:r>
            <a:r>
              <a:rPr sz="1400" dirty="0">
                <a:latin typeface="Calibri"/>
                <a:cs typeface="Calibri"/>
              </a:rPr>
              <a:t>it.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03676" y="1914144"/>
            <a:ext cx="8547100" cy="3526790"/>
            <a:chOff x="3503676" y="1914144"/>
            <a:chExt cx="8547100" cy="3526790"/>
          </a:xfrm>
        </p:grpSpPr>
        <p:sp>
          <p:nvSpPr>
            <p:cNvPr id="26" name="object 26"/>
            <p:cNvSpPr/>
            <p:nvPr/>
          </p:nvSpPr>
          <p:spPr>
            <a:xfrm>
              <a:off x="3503676" y="3096768"/>
              <a:ext cx="974090" cy="379730"/>
            </a:xfrm>
            <a:custGeom>
              <a:avLst/>
              <a:gdLst/>
              <a:ahLst/>
              <a:cxnLst/>
              <a:rect l="l" t="t" r="r" b="b"/>
              <a:pathLst>
                <a:path w="974089" h="379729">
                  <a:moveTo>
                    <a:pt x="11811" y="94869"/>
                  </a:moveTo>
                  <a:lnTo>
                    <a:pt x="0" y="94869"/>
                  </a:lnTo>
                  <a:lnTo>
                    <a:pt x="0" y="284607"/>
                  </a:lnTo>
                  <a:lnTo>
                    <a:pt x="11811" y="284607"/>
                  </a:lnTo>
                  <a:lnTo>
                    <a:pt x="11811" y="94869"/>
                  </a:lnTo>
                  <a:close/>
                </a:path>
                <a:path w="974089" h="379729">
                  <a:moveTo>
                    <a:pt x="47371" y="94869"/>
                  </a:moveTo>
                  <a:lnTo>
                    <a:pt x="23749" y="94869"/>
                  </a:lnTo>
                  <a:lnTo>
                    <a:pt x="23749" y="284607"/>
                  </a:lnTo>
                  <a:lnTo>
                    <a:pt x="47371" y="284607"/>
                  </a:lnTo>
                  <a:lnTo>
                    <a:pt x="47371" y="94869"/>
                  </a:lnTo>
                  <a:close/>
                </a:path>
                <a:path w="974089" h="379729">
                  <a:moveTo>
                    <a:pt x="784098" y="0"/>
                  </a:moveTo>
                  <a:lnTo>
                    <a:pt x="784098" y="94869"/>
                  </a:lnTo>
                  <a:lnTo>
                    <a:pt x="59309" y="94869"/>
                  </a:lnTo>
                  <a:lnTo>
                    <a:pt x="59309" y="284607"/>
                  </a:lnTo>
                  <a:lnTo>
                    <a:pt x="784098" y="284607"/>
                  </a:lnTo>
                  <a:lnTo>
                    <a:pt x="784098" y="379476"/>
                  </a:lnTo>
                  <a:lnTo>
                    <a:pt x="973836" y="189737"/>
                  </a:lnTo>
                  <a:lnTo>
                    <a:pt x="784098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03841" y="1933194"/>
              <a:ext cx="2627630" cy="958850"/>
            </a:xfrm>
            <a:custGeom>
              <a:avLst/>
              <a:gdLst/>
              <a:ahLst/>
              <a:cxnLst/>
              <a:rect l="l" t="t" r="r" b="b"/>
              <a:pathLst>
                <a:path w="2627629" h="958850">
                  <a:moveTo>
                    <a:pt x="0" y="958596"/>
                  </a:moveTo>
                  <a:lnTo>
                    <a:pt x="2627376" y="958596"/>
                  </a:lnTo>
                  <a:lnTo>
                    <a:pt x="2627376" y="0"/>
                  </a:lnTo>
                  <a:lnTo>
                    <a:pt x="0" y="0"/>
                  </a:lnTo>
                  <a:lnTo>
                    <a:pt x="0" y="958596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87735" y="2908554"/>
              <a:ext cx="114300" cy="2532380"/>
            </a:xfrm>
            <a:custGeom>
              <a:avLst/>
              <a:gdLst/>
              <a:ahLst/>
              <a:cxnLst/>
              <a:rect l="l" t="t" r="r" b="b"/>
              <a:pathLst>
                <a:path w="114300" h="2532379">
                  <a:moveTo>
                    <a:pt x="76200" y="95250"/>
                  </a:moveTo>
                  <a:lnTo>
                    <a:pt x="38100" y="95250"/>
                  </a:lnTo>
                  <a:lnTo>
                    <a:pt x="36068" y="2532253"/>
                  </a:lnTo>
                  <a:lnTo>
                    <a:pt x="74168" y="2532380"/>
                  </a:lnTo>
                  <a:lnTo>
                    <a:pt x="76200" y="95250"/>
                  </a:lnTo>
                  <a:close/>
                </a:path>
                <a:path w="114300" h="2532379">
                  <a:moveTo>
                    <a:pt x="57277" y="0"/>
                  </a:moveTo>
                  <a:lnTo>
                    <a:pt x="0" y="114300"/>
                  </a:lnTo>
                  <a:lnTo>
                    <a:pt x="38084" y="114300"/>
                  </a:lnTo>
                  <a:lnTo>
                    <a:pt x="38100" y="95250"/>
                  </a:lnTo>
                  <a:lnTo>
                    <a:pt x="104796" y="95250"/>
                  </a:lnTo>
                  <a:lnTo>
                    <a:pt x="57277" y="0"/>
                  </a:lnTo>
                  <a:close/>
                </a:path>
                <a:path w="114300" h="2532379">
                  <a:moveTo>
                    <a:pt x="104796" y="95250"/>
                  </a:moveTo>
                  <a:lnTo>
                    <a:pt x="76200" y="95250"/>
                  </a:lnTo>
                  <a:lnTo>
                    <a:pt x="76184" y="114300"/>
                  </a:lnTo>
                  <a:lnTo>
                    <a:pt x="114300" y="114300"/>
                  </a:lnTo>
                  <a:lnTo>
                    <a:pt x="104796" y="952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00366" y="5467350"/>
            <a:ext cx="4396740" cy="984885"/>
          </a:xfrm>
          <a:prstGeom prst="rect">
            <a:avLst/>
          </a:prstGeom>
          <a:ln w="28955">
            <a:solidFill>
              <a:srgbClr val="00AF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137795" algn="just">
              <a:lnSpc>
                <a:spcPct val="100000"/>
              </a:lnSpc>
              <a:spcBef>
                <a:spcPts val="260"/>
              </a:spcBef>
            </a:pPr>
            <a:r>
              <a:rPr sz="1600" b="1" spc="-5" dirty="0">
                <a:latin typeface="Calibri"/>
                <a:cs typeface="Calibri"/>
              </a:rPr>
              <a:t>Quick Links </a:t>
            </a:r>
            <a:r>
              <a:rPr sz="1600" b="1" spc="-15" dirty="0">
                <a:latin typeface="Calibri"/>
                <a:cs typeface="Calibri"/>
              </a:rPr>
              <a:t>to </a:t>
            </a:r>
            <a:r>
              <a:rPr sz="1600" b="1" spc="-10" dirty="0">
                <a:latin typeface="Calibri"/>
                <a:cs typeface="Calibri"/>
              </a:rPr>
              <a:t>drive </a:t>
            </a:r>
            <a:r>
              <a:rPr sz="1600" b="1" spc="-15" dirty="0">
                <a:latin typeface="Calibri"/>
                <a:cs typeface="Calibri"/>
              </a:rPr>
              <a:t>traffic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20" dirty="0">
                <a:latin typeface="Calibri"/>
                <a:cs typeface="Calibri"/>
              </a:rPr>
              <a:t>Trending </a:t>
            </a:r>
            <a:r>
              <a:rPr sz="1600" b="1" spc="-15" dirty="0">
                <a:latin typeface="Calibri"/>
                <a:cs typeface="Calibri"/>
              </a:rPr>
              <a:t>Categories 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Here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improves discovery of trending </a:t>
            </a:r>
            <a:r>
              <a:rPr sz="1400" spc="-10" dirty="0">
                <a:latin typeface="Calibri"/>
                <a:cs typeface="Calibri"/>
              </a:rPr>
              <a:t>Products </a:t>
            </a:r>
            <a:r>
              <a:rPr sz="1400" spc="-5" dirty="0">
                <a:latin typeface="Calibri"/>
                <a:cs typeface="Calibri"/>
              </a:rPr>
              <a:t>amongst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Resellers, enabling them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rely upon </a:t>
            </a:r>
            <a:r>
              <a:rPr sz="1400" dirty="0">
                <a:latin typeface="Calibri"/>
                <a:cs typeface="Calibri"/>
              </a:rPr>
              <a:t>it as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current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currently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trending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10" dirty="0">
                <a:latin typeface="Calibri"/>
                <a:cs typeface="Calibri"/>
              </a:rPr>
              <a:t>market..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36491" y="461772"/>
            <a:ext cx="4282440" cy="5993130"/>
            <a:chOff x="3936491" y="461772"/>
            <a:chExt cx="4282440" cy="5993130"/>
          </a:xfrm>
        </p:grpSpPr>
        <p:sp>
          <p:nvSpPr>
            <p:cNvPr id="31" name="object 31"/>
            <p:cNvSpPr/>
            <p:nvPr/>
          </p:nvSpPr>
          <p:spPr>
            <a:xfrm>
              <a:off x="8199882" y="3256026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4">
                  <a:moveTo>
                    <a:pt x="0" y="0"/>
                  </a:moveTo>
                  <a:lnTo>
                    <a:pt x="0" y="376555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9539" y="464820"/>
              <a:ext cx="52069" cy="5986780"/>
            </a:xfrm>
            <a:custGeom>
              <a:avLst/>
              <a:gdLst/>
              <a:ahLst/>
              <a:cxnLst/>
              <a:rect l="l" t="t" r="r" b="b"/>
              <a:pathLst>
                <a:path w="52070" h="5986780">
                  <a:moveTo>
                    <a:pt x="51562" y="0"/>
                  </a:moveTo>
                  <a:lnTo>
                    <a:pt x="0" y="5986449"/>
                  </a:lnTo>
                </a:path>
              </a:pathLst>
            </a:custGeom>
            <a:ln w="6095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27803" y="877824"/>
            <a:ext cx="330835" cy="314325"/>
          </a:xfrm>
          <a:prstGeom prst="rect">
            <a:avLst/>
          </a:prstGeom>
          <a:solidFill>
            <a:srgbClr val="FA689D"/>
          </a:solidFill>
        </p:spPr>
        <p:txBody>
          <a:bodyPr vert="horz" wrap="square" lIns="0" tIns="368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28047" y="597408"/>
            <a:ext cx="330835" cy="314325"/>
          </a:xfrm>
          <a:prstGeom prst="rect">
            <a:avLst/>
          </a:prstGeom>
          <a:solidFill>
            <a:srgbClr val="FA689D"/>
          </a:solidFill>
        </p:spPr>
        <p:txBody>
          <a:bodyPr vert="horz" wrap="square" lIns="0" tIns="3619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8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8311" y="803148"/>
            <a:ext cx="2239010" cy="2293620"/>
          </a:xfrm>
          <a:prstGeom prst="rect">
            <a:avLst/>
          </a:prstGeom>
          <a:ln w="12192">
            <a:solidFill>
              <a:srgbClr val="FA689D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74930" marR="238125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latin typeface="Calibri"/>
                <a:cs typeface="Calibri"/>
              </a:rPr>
              <a:t>These solutions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proposed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order 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experience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 resellers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Ankita.</a:t>
            </a:r>
            <a:endParaRPr sz="18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Metrics: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Shares/User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81190" y="3312921"/>
            <a:ext cx="1745614" cy="431800"/>
            <a:chOff x="6981190" y="3312921"/>
            <a:chExt cx="1745614" cy="431800"/>
          </a:xfrm>
        </p:grpSpPr>
        <p:sp>
          <p:nvSpPr>
            <p:cNvPr id="3" name="object 3"/>
            <p:cNvSpPr/>
            <p:nvPr/>
          </p:nvSpPr>
          <p:spPr>
            <a:xfrm>
              <a:off x="6987540" y="3319271"/>
              <a:ext cx="1732914" cy="419100"/>
            </a:xfrm>
            <a:custGeom>
              <a:avLst/>
              <a:gdLst/>
              <a:ahLst/>
              <a:cxnLst/>
              <a:rect l="l" t="t" r="r" b="b"/>
              <a:pathLst>
                <a:path w="1732915" h="419100">
                  <a:moveTo>
                    <a:pt x="1732788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732788" y="419100"/>
                  </a:lnTo>
                  <a:lnTo>
                    <a:pt x="1732788" y="0"/>
                  </a:lnTo>
                  <a:close/>
                </a:path>
              </a:pathLst>
            </a:custGeom>
            <a:solidFill>
              <a:srgbClr val="6C6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87540" y="3319271"/>
              <a:ext cx="1732914" cy="419100"/>
            </a:xfrm>
            <a:custGeom>
              <a:avLst/>
              <a:gdLst/>
              <a:ahLst/>
              <a:cxnLst/>
              <a:rect l="l" t="t" r="r" b="b"/>
              <a:pathLst>
                <a:path w="1732915" h="419100">
                  <a:moveTo>
                    <a:pt x="0" y="419100"/>
                  </a:moveTo>
                  <a:lnTo>
                    <a:pt x="1732788" y="419100"/>
                  </a:lnTo>
                  <a:lnTo>
                    <a:pt x="1732788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2192">
              <a:solidFill>
                <a:srgbClr val="6C6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24783" y="1150619"/>
            <a:ext cx="2752725" cy="1446530"/>
          </a:xfrm>
          <a:prstGeom prst="rect">
            <a:avLst/>
          </a:prstGeom>
          <a:ln w="12192">
            <a:solidFill>
              <a:srgbClr val="FA689D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sz="1800" b="1" spc="-5" dirty="0">
                <a:latin typeface="Calibri"/>
                <a:cs typeface="Calibri"/>
              </a:rPr>
              <a:t>Insights:</a:t>
            </a:r>
            <a:endParaRPr sz="1800">
              <a:latin typeface="Calibri"/>
              <a:cs typeface="Calibri"/>
            </a:endParaRPr>
          </a:p>
          <a:p>
            <a:pPr marL="92710" marR="1143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According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SuperOffice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dirty="0">
                <a:latin typeface="Calibri"/>
                <a:cs typeface="Calibri"/>
              </a:rPr>
              <a:t>, 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Customer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leaves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company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when,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 starts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think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Company </a:t>
            </a:r>
            <a:r>
              <a:rPr sz="1400" b="1" dirty="0">
                <a:latin typeface="Calibri"/>
                <a:cs typeface="Calibri"/>
              </a:rPr>
              <a:t>don’t </a:t>
            </a:r>
            <a:r>
              <a:rPr sz="1400" b="1" spc="-5" dirty="0">
                <a:latin typeface="Calibri"/>
                <a:cs typeface="Calibri"/>
              </a:rPr>
              <a:t>care </a:t>
            </a:r>
            <a:r>
              <a:rPr sz="1400" b="1" dirty="0">
                <a:latin typeface="Calibri"/>
                <a:cs typeface="Calibri"/>
              </a:rPr>
              <a:t>about them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after </a:t>
            </a:r>
            <a:r>
              <a:rPr sz="1400" spc="-5" dirty="0">
                <a:latin typeface="Calibri"/>
                <a:cs typeface="Calibri"/>
              </a:rPr>
              <a:t>FTUE.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7" name="object 7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159" y="33020"/>
            <a:ext cx="5652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GOAL:</a:t>
            </a:r>
            <a:r>
              <a:rPr sz="2000" spc="-15" dirty="0"/>
              <a:t> </a:t>
            </a:r>
            <a:r>
              <a:rPr sz="2000" b="0" i="1" dirty="0">
                <a:latin typeface="Calibri"/>
                <a:cs typeface="Calibri"/>
              </a:rPr>
              <a:t>Increasing</a:t>
            </a:r>
            <a:r>
              <a:rPr sz="2000" b="0" i="1" spc="-30" dirty="0">
                <a:latin typeface="Calibri"/>
                <a:cs typeface="Calibri"/>
              </a:rPr>
              <a:t> </a:t>
            </a:r>
            <a:r>
              <a:rPr sz="2000" b="0" i="1" spc="-10" dirty="0">
                <a:latin typeface="Calibri"/>
                <a:cs typeface="Calibri"/>
              </a:rPr>
              <a:t>Retention</a:t>
            </a:r>
            <a:r>
              <a:rPr sz="2000" b="0" i="1" spc="-35" dirty="0">
                <a:latin typeface="Calibri"/>
                <a:cs typeface="Calibri"/>
              </a:rPr>
              <a:t> </a:t>
            </a:r>
            <a:r>
              <a:rPr sz="2000" b="0" i="1" spc="-5" dirty="0">
                <a:latin typeface="Calibri"/>
                <a:cs typeface="Calibri"/>
              </a:rPr>
              <a:t>of</a:t>
            </a:r>
            <a:r>
              <a:rPr sz="2000" b="0" i="1" dirty="0">
                <a:latin typeface="Calibri"/>
                <a:cs typeface="Calibri"/>
              </a:rPr>
              <a:t> </a:t>
            </a:r>
            <a:r>
              <a:rPr sz="2000" b="0" i="1" spc="-5" dirty="0">
                <a:latin typeface="Calibri"/>
                <a:cs typeface="Calibri"/>
              </a:rPr>
              <a:t>Resellers</a:t>
            </a:r>
            <a:r>
              <a:rPr sz="2000" b="0" i="1" spc="-20" dirty="0">
                <a:latin typeface="Calibri"/>
                <a:cs typeface="Calibri"/>
              </a:rPr>
              <a:t> </a:t>
            </a:r>
            <a:r>
              <a:rPr sz="2000" b="0" i="1" spc="-10" dirty="0">
                <a:latin typeface="Calibri"/>
                <a:cs typeface="Calibri"/>
              </a:rPr>
              <a:t>after</a:t>
            </a:r>
            <a:r>
              <a:rPr sz="2000" b="0" i="1" spc="-15" dirty="0">
                <a:latin typeface="Calibri"/>
                <a:cs typeface="Calibri"/>
              </a:rPr>
              <a:t> </a:t>
            </a:r>
            <a:r>
              <a:rPr sz="2000" b="0" i="1" spc="-10" dirty="0">
                <a:latin typeface="Calibri"/>
                <a:cs typeface="Calibri"/>
              </a:rPr>
              <a:t>first</a:t>
            </a:r>
            <a:r>
              <a:rPr sz="2000" b="0" i="1" dirty="0">
                <a:latin typeface="Calibri"/>
                <a:cs typeface="Calibri"/>
              </a:rPr>
              <a:t> </a:t>
            </a:r>
            <a:r>
              <a:rPr sz="2000" b="0" i="1" spc="-5" dirty="0">
                <a:latin typeface="Calibri"/>
                <a:cs typeface="Calibri"/>
              </a:rPr>
              <a:t>Sale!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644" y="449580"/>
            <a:ext cx="5654040" cy="523240"/>
          </a:xfrm>
          <a:prstGeom prst="rect">
            <a:avLst/>
          </a:prstGeom>
          <a:solidFill>
            <a:srgbClr val="FA689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7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FFFF"/>
                </a:solidFill>
                <a:latin typeface="Calibri"/>
                <a:cs typeface="Calibri"/>
              </a:rPr>
              <a:t>COMEBACK</a:t>
            </a:r>
            <a:r>
              <a:rPr sz="28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FFFF"/>
                </a:solidFill>
                <a:latin typeface="Calibri"/>
                <a:cs typeface="Calibri"/>
              </a:rPr>
              <a:t>AGAIN!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595" y="1150619"/>
            <a:ext cx="2750820" cy="1420495"/>
          </a:xfrm>
          <a:prstGeom prst="rect">
            <a:avLst/>
          </a:prstGeom>
          <a:ln w="12191">
            <a:solidFill>
              <a:srgbClr val="FA689D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91440" marR="16256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libri"/>
                <a:cs typeface="Calibri"/>
              </a:rPr>
              <a:t>After Selling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Product,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 User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sells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product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5" dirty="0">
                <a:latin typeface="Calibri"/>
                <a:cs typeface="Calibri"/>
              </a:rPr>
              <a:t> next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7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days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they’ll </a:t>
            </a:r>
            <a:r>
              <a:rPr sz="1400" b="1" dirty="0">
                <a:latin typeface="Calibri"/>
                <a:cs typeface="Calibri"/>
              </a:rPr>
              <a:t>earn an additional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commission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9013" y="2596895"/>
            <a:ext cx="4556125" cy="2527300"/>
            <a:chOff x="239013" y="2596895"/>
            <a:chExt cx="4556125" cy="25273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793" y="2834569"/>
              <a:ext cx="4474238" cy="222275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5363" y="4693919"/>
              <a:ext cx="4543425" cy="424180"/>
            </a:xfrm>
            <a:custGeom>
              <a:avLst/>
              <a:gdLst/>
              <a:ahLst/>
              <a:cxnLst/>
              <a:rect l="l" t="t" r="r" b="b"/>
              <a:pathLst>
                <a:path w="4543425" h="424179">
                  <a:moveTo>
                    <a:pt x="0" y="423671"/>
                  </a:moveTo>
                  <a:lnTo>
                    <a:pt x="4543044" y="423671"/>
                  </a:lnTo>
                  <a:lnTo>
                    <a:pt x="4543044" y="0"/>
                  </a:lnTo>
                  <a:lnTo>
                    <a:pt x="0" y="0"/>
                  </a:lnTo>
                  <a:lnTo>
                    <a:pt x="0" y="423671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2855" y="2596895"/>
              <a:ext cx="76200" cy="2123440"/>
            </a:xfrm>
            <a:custGeom>
              <a:avLst/>
              <a:gdLst/>
              <a:ahLst/>
              <a:cxnLst/>
              <a:rect l="l" t="t" r="r" b="b"/>
              <a:pathLst>
                <a:path w="76200" h="2123440">
                  <a:moveTo>
                    <a:pt x="31750" y="2047239"/>
                  </a:moveTo>
                  <a:lnTo>
                    <a:pt x="0" y="2047239"/>
                  </a:lnTo>
                  <a:lnTo>
                    <a:pt x="38100" y="2123440"/>
                  </a:lnTo>
                  <a:lnTo>
                    <a:pt x="69850" y="2059939"/>
                  </a:lnTo>
                  <a:lnTo>
                    <a:pt x="31750" y="2059939"/>
                  </a:lnTo>
                  <a:lnTo>
                    <a:pt x="31750" y="2047239"/>
                  </a:lnTo>
                  <a:close/>
                </a:path>
                <a:path w="76200" h="2123440">
                  <a:moveTo>
                    <a:pt x="44450" y="0"/>
                  </a:moveTo>
                  <a:lnTo>
                    <a:pt x="31750" y="0"/>
                  </a:lnTo>
                  <a:lnTo>
                    <a:pt x="31750" y="2059939"/>
                  </a:lnTo>
                  <a:lnTo>
                    <a:pt x="44450" y="2059939"/>
                  </a:lnTo>
                  <a:lnTo>
                    <a:pt x="44450" y="0"/>
                  </a:lnTo>
                  <a:close/>
                </a:path>
                <a:path w="76200" h="2123440">
                  <a:moveTo>
                    <a:pt x="76200" y="2047239"/>
                  </a:moveTo>
                  <a:lnTo>
                    <a:pt x="44450" y="2047239"/>
                  </a:lnTo>
                  <a:lnTo>
                    <a:pt x="44450" y="2059939"/>
                  </a:lnTo>
                  <a:lnTo>
                    <a:pt x="69850" y="2059939"/>
                  </a:lnTo>
                  <a:lnTo>
                    <a:pt x="76200" y="2047239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41185" y="517347"/>
            <a:ext cx="2505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1185" y="795274"/>
            <a:ext cx="507682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35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motivate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Resellers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dirty="0">
                <a:latin typeface="Calibri"/>
                <a:cs typeface="Calibri"/>
              </a:rPr>
              <a:t> 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additional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commissions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same.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not only </a:t>
            </a:r>
            <a:r>
              <a:rPr sz="1400" b="1" spc="-5" dirty="0">
                <a:latin typeface="Calibri"/>
                <a:cs typeface="Calibri"/>
              </a:rPr>
              <a:t>increase </a:t>
            </a:r>
            <a:r>
              <a:rPr sz="1400" b="1" dirty="0">
                <a:latin typeface="Calibri"/>
                <a:cs typeface="Calibri"/>
              </a:rPr>
              <a:t>the </a:t>
            </a:r>
            <a:r>
              <a:rPr sz="1400" b="1" spc="-5" dirty="0">
                <a:latin typeface="Calibri"/>
                <a:cs typeface="Calibri"/>
              </a:rPr>
              <a:t>retention </a:t>
            </a:r>
            <a:r>
              <a:rPr sz="1400" spc="-5" dirty="0">
                <a:latin typeface="Calibri"/>
                <a:cs typeface="Calibri"/>
              </a:rPr>
              <a:t>but </a:t>
            </a:r>
            <a:r>
              <a:rPr sz="1400" dirty="0">
                <a:latin typeface="Calibri"/>
                <a:cs typeface="Calibri"/>
              </a:rPr>
              <a:t>also will </a:t>
            </a:r>
            <a:r>
              <a:rPr sz="1400" spc="-10" dirty="0">
                <a:latin typeface="Calibri"/>
                <a:cs typeface="Calibri"/>
              </a:rPr>
              <a:t>contribute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increasing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acquisition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54496" y="431291"/>
            <a:ext cx="5553710" cy="3985260"/>
          </a:xfrm>
          <a:custGeom>
            <a:avLst/>
            <a:gdLst/>
            <a:ahLst/>
            <a:cxnLst/>
            <a:rect l="l" t="t" r="r" b="b"/>
            <a:pathLst>
              <a:path w="5553709" h="3985260">
                <a:moveTo>
                  <a:pt x="0" y="1443227"/>
                </a:moveTo>
                <a:lnTo>
                  <a:pt x="5553456" y="1443227"/>
                </a:lnTo>
                <a:lnTo>
                  <a:pt x="5553456" y="0"/>
                </a:lnTo>
                <a:lnTo>
                  <a:pt x="0" y="0"/>
                </a:lnTo>
                <a:lnTo>
                  <a:pt x="0" y="1443227"/>
                </a:lnTo>
                <a:close/>
              </a:path>
              <a:path w="5553709" h="3985260">
                <a:moveTo>
                  <a:pt x="2563368" y="3985259"/>
                </a:moveTo>
                <a:lnTo>
                  <a:pt x="5553456" y="3985259"/>
                </a:lnTo>
                <a:lnTo>
                  <a:pt x="5553456" y="1790699"/>
                </a:lnTo>
                <a:lnTo>
                  <a:pt x="2563368" y="1790699"/>
                </a:lnTo>
                <a:lnTo>
                  <a:pt x="2563368" y="3985259"/>
                </a:lnTo>
                <a:close/>
              </a:path>
            </a:pathLst>
          </a:custGeom>
          <a:ln w="12192">
            <a:solidFill>
              <a:srgbClr val="FA689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23959" y="2290648"/>
            <a:ext cx="297815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MEESHO:</a:t>
            </a:r>
            <a:endParaRPr sz="1800">
              <a:latin typeface="Calibri"/>
              <a:cs typeface="Calibri"/>
            </a:endParaRPr>
          </a:p>
          <a:p>
            <a:pPr marL="416559" indent="-287655">
              <a:lnSpc>
                <a:spcPct val="100000"/>
              </a:lnSpc>
              <a:buFont typeface="Arial MT"/>
              <a:buChar char="•"/>
              <a:tabLst>
                <a:tab pos="416559" algn="l"/>
                <a:tab pos="417195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Increased</a:t>
            </a:r>
            <a:r>
              <a:rPr sz="1800" b="1" spc="-4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  <a:p>
            <a:pPr marL="416559" indent="-287655">
              <a:lnSpc>
                <a:spcPct val="100000"/>
              </a:lnSpc>
              <a:buFont typeface="Arial MT"/>
              <a:buChar char="•"/>
              <a:tabLst>
                <a:tab pos="416559" algn="l"/>
                <a:tab pos="417195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Increased</a:t>
            </a:r>
            <a:r>
              <a:rPr sz="1800" b="1" spc="-5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Acquisition</a:t>
            </a:r>
            <a:endParaRPr sz="1800">
              <a:latin typeface="Calibri"/>
              <a:cs typeface="Calibri"/>
            </a:endParaRPr>
          </a:p>
          <a:p>
            <a:pPr marL="416559" indent="-287655">
              <a:lnSpc>
                <a:spcPct val="100000"/>
              </a:lnSpc>
              <a:buFont typeface="Arial MT"/>
              <a:buChar char="•"/>
              <a:tabLst>
                <a:tab pos="416559" algn="l"/>
                <a:tab pos="417195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Increased</a:t>
            </a:r>
            <a:r>
              <a:rPr sz="1800" b="1" spc="-4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Revenue</a:t>
            </a:r>
            <a:endParaRPr sz="1800">
              <a:latin typeface="Calibri"/>
              <a:cs typeface="Calibri"/>
            </a:endParaRPr>
          </a:p>
          <a:p>
            <a:pPr marL="416559" indent="-287655">
              <a:lnSpc>
                <a:spcPct val="100000"/>
              </a:lnSpc>
              <a:buFont typeface="Arial MT"/>
              <a:buChar char="•"/>
              <a:tabLst>
                <a:tab pos="416559" algn="l"/>
                <a:tab pos="417195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Decreased</a:t>
            </a:r>
            <a:r>
              <a:rPr sz="1800" b="1" spc="-35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Bounce</a:t>
            </a:r>
            <a:r>
              <a:rPr sz="1800" b="1" spc="-3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689D"/>
                </a:solidFill>
                <a:latin typeface="Calibri"/>
                <a:cs typeface="Calibri"/>
              </a:rPr>
              <a:t>Off</a:t>
            </a:r>
            <a:endParaRPr sz="1800">
              <a:latin typeface="Calibri"/>
              <a:cs typeface="Calibri"/>
            </a:endParaRPr>
          </a:p>
          <a:p>
            <a:pPr marL="416559">
              <a:lnSpc>
                <a:spcPct val="100000"/>
              </a:lnSpc>
            </a:pP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64023" y="2628900"/>
            <a:ext cx="7050405" cy="4041775"/>
            <a:chOff x="4764023" y="2628900"/>
            <a:chExt cx="7050405" cy="404177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102" y="4748652"/>
              <a:ext cx="2849091" cy="17240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862059" y="4693920"/>
              <a:ext cx="2946400" cy="165100"/>
            </a:xfrm>
            <a:custGeom>
              <a:avLst/>
              <a:gdLst/>
              <a:ahLst/>
              <a:cxnLst/>
              <a:rect l="l" t="t" r="r" b="b"/>
              <a:pathLst>
                <a:path w="2946400" h="165100">
                  <a:moveTo>
                    <a:pt x="0" y="164591"/>
                  </a:moveTo>
                  <a:lnTo>
                    <a:pt x="2945892" y="164591"/>
                  </a:lnTo>
                  <a:lnTo>
                    <a:pt x="29458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70235" y="4417314"/>
              <a:ext cx="86995" cy="304165"/>
            </a:xfrm>
            <a:custGeom>
              <a:avLst/>
              <a:gdLst/>
              <a:ahLst/>
              <a:cxnLst/>
              <a:rect l="l" t="t" r="r" b="b"/>
              <a:pathLst>
                <a:path w="86995" h="304164">
                  <a:moveTo>
                    <a:pt x="28956" y="217043"/>
                  </a:moveTo>
                  <a:lnTo>
                    <a:pt x="0" y="217043"/>
                  </a:lnTo>
                  <a:lnTo>
                    <a:pt x="43434" y="303911"/>
                  </a:lnTo>
                  <a:lnTo>
                    <a:pt x="79628" y="231521"/>
                  </a:lnTo>
                  <a:lnTo>
                    <a:pt x="28956" y="231521"/>
                  </a:lnTo>
                  <a:lnTo>
                    <a:pt x="28956" y="217043"/>
                  </a:lnTo>
                  <a:close/>
                </a:path>
                <a:path w="86995" h="304164">
                  <a:moveTo>
                    <a:pt x="57912" y="0"/>
                  </a:moveTo>
                  <a:lnTo>
                    <a:pt x="28956" y="0"/>
                  </a:lnTo>
                  <a:lnTo>
                    <a:pt x="28956" y="231521"/>
                  </a:lnTo>
                  <a:lnTo>
                    <a:pt x="57912" y="231521"/>
                  </a:lnTo>
                  <a:lnTo>
                    <a:pt x="57912" y="0"/>
                  </a:lnTo>
                  <a:close/>
                </a:path>
                <a:path w="86995" h="304164">
                  <a:moveTo>
                    <a:pt x="86868" y="217043"/>
                  </a:moveTo>
                  <a:lnTo>
                    <a:pt x="57912" y="217043"/>
                  </a:lnTo>
                  <a:lnTo>
                    <a:pt x="57912" y="231521"/>
                  </a:lnTo>
                  <a:lnTo>
                    <a:pt x="79628" y="231521"/>
                  </a:lnTo>
                  <a:lnTo>
                    <a:pt x="86868" y="217043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2628900"/>
              <a:ext cx="2124455" cy="40416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84847" y="3319272"/>
              <a:ext cx="497205" cy="414655"/>
            </a:xfrm>
            <a:custGeom>
              <a:avLst/>
              <a:gdLst/>
              <a:ahLst/>
              <a:cxnLst/>
              <a:rect l="l" t="t" r="r" b="b"/>
              <a:pathLst>
                <a:path w="497204" h="414654">
                  <a:moveTo>
                    <a:pt x="248411" y="0"/>
                  </a:moveTo>
                  <a:lnTo>
                    <a:pt x="198358" y="4212"/>
                  </a:lnTo>
                  <a:lnTo>
                    <a:pt x="151733" y="16293"/>
                  </a:lnTo>
                  <a:lnTo>
                    <a:pt x="109537" y="35408"/>
                  </a:lnTo>
                  <a:lnTo>
                    <a:pt x="72771" y="60721"/>
                  </a:lnTo>
                  <a:lnTo>
                    <a:pt x="42433" y="91399"/>
                  </a:lnTo>
                  <a:lnTo>
                    <a:pt x="19526" y="126605"/>
                  </a:lnTo>
                  <a:lnTo>
                    <a:pt x="5048" y="165505"/>
                  </a:lnTo>
                  <a:lnTo>
                    <a:pt x="0" y="207263"/>
                  </a:lnTo>
                  <a:lnTo>
                    <a:pt x="5048" y="249022"/>
                  </a:lnTo>
                  <a:lnTo>
                    <a:pt x="19526" y="287922"/>
                  </a:lnTo>
                  <a:lnTo>
                    <a:pt x="42433" y="323128"/>
                  </a:lnTo>
                  <a:lnTo>
                    <a:pt x="72771" y="353806"/>
                  </a:lnTo>
                  <a:lnTo>
                    <a:pt x="109537" y="379119"/>
                  </a:lnTo>
                  <a:lnTo>
                    <a:pt x="151733" y="398234"/>
                  </a:lnTo>
                  <a:lnTo>
                    <a:pt x="198358" y="410315"/>
                  </a:lnTo>
                  <a:lnTo>
                    <a:pt x="248411" y="414527"/>
                  </a:lnTo>
                  <a:lnTo>
                    <a:pt x="298465" y="410315"/>
                  </a:lnTo>
                  <a:lnTo>
                    <a:pt x="345090" y="398234"/>
                  </a:lnTo>
                  <a:lnTo>
                    <a:pt x="387286" y="379119"/>
                  </a:lnTo>
                  <a:lnTo>
                    <a:pt x="424052" y="353806"/>
                  </a:lnTo>
                  <a:lnTo>
                    <a:pt x="454390" y="323128"/>
                  </a:lnTo>
                  <a:lnTo>
                    <a:pt x="477297" y="287922"/>
                  </a:lnTo>
                  <a:lnTo>
                    <a:pt x="491775" y="249022"/>
                  </a:lnTo>
                  <a:lnTo>
                    <a:pt x="496824" y="207263"/>
                  </a:lnTo>
                  <a:lnTo>
                    <a:pt x="491775" y="165505"/>
                  </a:lnTo>
                  <a:lnTo>
                    <a:pt x="477297" y="126605"/>
                  </a:lnTo>
                  <a:lnTo>
                    <a:pt x="454390" y="91399"/>
                  </a:lnTo>
                  <a:lnTo>
                    <a:pt x="424052" y="60721"/>
                  </a:lnTo>
                  <a:lnTo>
                    <a:pt x="387286" y="35408"/>
                  </a:lnTo>
                  <a:lnTo>
                    <a:pt x="345090" y="16293"/>
                  </a:lnTo>
                  <a:lnTo>
                    <a:pt x="298465" y="4212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6C6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84847" y="3319272"/>
              <a:ext cx="497205" cy="414655"/>
            </a:xfrm>
            <a:custGeom>
              <a:avLst/>
              <a:gdLst/>
              <a:ahLst/>
              <a:cxnLst/>
              <a:rect l="l" t="t" r="r" b="b"/>
              <a:pathLst>
                <a:path w="497204" h="414654">
                  <a:moveTo>
                    <a:pt x="0" y="207263"/>
                  </a:moveTo>
                  <a:lnTo>
                    <a:pt x="5048" y="165505"/>
                  </a:lnTo>
                  <a:lnTo>
                    <a:pt x="19526" y="126605"/>
                  </a:lnTo>
                  <a:lnTo>
                    <a:pt x="42433" y="91399"/>
                  </a:lnTo>
                  <a:lnTo>
                    <a:pt x="72771" y="60721"/>
                  </a:lnTo>
                  <a:lnTo>
                    <a:pt x="109537" y="35408"/>
                  </a:lnTo>
                  <a:lnTo>
                    <a:pt x="151733" y="16293"/>
                  </a:lnTo>
                  <a:lnTo>
                    <a:pt x="198358" y="4212"/>
                  </a:lnTo>
                  <a:lnTo>
                    <a:pt x="248411" y="0"/>
                  </a:lnTo>
                  <a:lnTo>
                    <a:pt x="298465" y="4212"/>
                  </a:lnTo>
                  <a:lnTo>
                    <a:pt x="345090" y="16293"/>
                  </a:lnTo>
                  <a:lnTo>
                    <a:pt x="387286" y="35408"/>
                  </a:lnTo>
                  <a:lnTo>
                    <a:pt x="424052" y="60721"/>
                  </a:lnTo>
                  <a:lnTo>
                    <a:pt x="454390" y="91399"/>
                  </a:lnTo>
                  <a:lnTo>
                    <a:pt x="477297" y="126605"/>
                  </a:lnTo>
                  <a:lnTo>
                    <a:pt x="491775" y="165505"/>
                  </a:lnTo>
                  <a:lnTo>
                    <a:pt x="496824" y="207263"/>
                  </a:lnTo>
                  <a:lnTo>
                    <a:pt x="491775" y="249022"/>
                  </a:lnTo>
                  <a:lnTo>
                    <a:pt x="477297" y="287922"/>
                  </a:lnTo>
                  <a:lnTo>
                    <a:pt x="454390" y="323128"/>
                  </a:lnTo>
                  <a:lnTo>
                    <a:pt x="424052" y="353806"/>
                  </a:lnTo>
                  <a:lnTo>
                    <a:pt x="387286" y="379119"/>
                  </a:lnTo>
                  <a:lnTo>
                    <a:pt x="345090" y="398234"/>
                  </a:lnTo>
                  <a:lnTo>
                    <a:pt x="298465" y="410315"/>
                  </a:lnTo>
                  <a:lnTo>
                    <a:pt x="248411" y="414527"/>
                  </a:lnTo>
                  <a:lnTo>
                    <a:pt x="198358" y="410315"/>
                  </a:lnTo>
                  <a:lnTo>
                    <a:pt x="151733" y="398234"/>
                  </a:lnTo>
                  <a:lnTo>
                    <a:pt x="109537" y="379119"/>
                  </a:lnTo>
                  <a:lnTo>
                    <a:pt x="72771" y="353806"/>
                  </a:lnTo>
                  <a:lnTo>
                    <a:pt x="42433" y="323128"/>
                  </a:lnTo>
                  <a:lnTo>
                    <a:pt x="19526" y="287922"/>
                  </a:lnTo>
                  <a:lnTo>
                    <a:pt x="5048" y="249022"/>
                  </a:lnTo>
                  <a:lnTo>
                    <a:pt x="0" y="207263"/>
                  </a:lnTo>
                  <a:close/>
                </a:path>
              </a:pathLst>
            </a:custGeom>
            <a:ln w="12191">
              <a:solidFill>
                <a:srgbClr val="6C6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50456" y="3347973"/>
            <a:ext cx="11366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Congratulations</a:t>
            </a:r>
            <a:r>
              <a:rPr sz="7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7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7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Order!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0456" y="3454654"/>
            <a:ext cx="17284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7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Calibri"/>
                <a:cs typeface="Calibri"/>
              </a:rPr>
              <a:t>10%</a:t>
            </a:r>
            <a:r>
              <a:rPr sz="7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extra</a:t>
            </a:r>
            <a:r>
              <a:rPr sz="7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7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7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7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7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placed</a:t>
            </a:r>
            <a:r>
              <a:rPr sz="7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50456" y="3561334"/>
            <a:ext cx="2667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7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s!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31865" y="2194560"/>
            <a:ext cx="3249930" cy="3700779"/>
            <a:chOff x="5531865" y="2194560"/>
            <a:chExt cx="3249930" cy="3700779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4095" y="2194560"/>
              <a:ext cx="1917192" cy="80467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531607" y="2470404"/>
              <a:ext cx="762000" cy="127000"/>
            </a:xfrm>
            <a:custGeom>
              <a:avLst/>
              <a:gdLst/>
              <a:ahLst/>
              <a:cxnLst/>
              <a:rect l="l" t="t" r="r" b="b"/>
              <a:pathLst>
                <a:path w="762000" h="127000">
                  <a:moveTo>
                    <a:pt x="762000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762000" y="126491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6C6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1607" y="2470404"/>
              <a:ext cx="762000" cy="127000"/>
            </a:xfrm>
            <a:custGeom>
              <a:avLst/>
              <a:gdLst/>
              <a:ahLst/>
              <a:cxnLst/>
              <a:rect l="l" t="t" r="r" b="b"/>
              <a:pathLst>
                <a:path w="762000" h="127000">
                  <a:moveTo>
                    <a:pt x="0" y="126491"/>
                  </a:moveTo>
                  <a:lnTo>
                    <a:pt x="762000" y="126491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12192">
              <a:solidFill>
                <a:srgbClr val="6C6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83067" y="2691384"/>
              <a:ext cx="160020" cy="584200"/>
            </a:xfrm>
            <a:custGeom>
              <a:avLst/>
              <a:gdLst/>
              <a:ahLst/>
              <a:cxnLst/>
              <a:rect l="l" t="t" r="r" b="b"/>
              <a:pathLst>
                <a:path w="160020" h="584200">
                  <a:moveTo>
                    <a:pt x="120014" y="0"/>
                  </a:moveTo>
                  <a:lnTo>
                    <a:pt x="40004" y="0"/>
                  </a:lnTo>
                  <a:lnTo>
                    <a:pt x="40004" y="4952"/>
                  </a:lnTo>
                  <a:lnTo>
                    <a:pt x="120014" y="4952"/>
                  </a:lnTo>
                  <a:lnTo>
                    <a:pt x="120014" y="0"/>
                  </a:lnTo>
                  <a:close/>
                </a:path>
                <a:path w="160020" h="584200">
                  <a:moveTo>
                    <a:pt x="120014" y="10032"/>
                  </a:moveTo>
                  <a:lnTo>
                    <a:pt x="40004" y="10032"/>
                  </a:lnTo>
                  <a:lnTo>
                    <a:pt x="40004" y="19938"/>
                  </a:lnTo>
                  <a:lnTo>
                    <a:pt x="120014" y="19938"/>
                  </a:lnTo>
                  <a:lnTo>
                    <a:pt x="120014" y="10032"/>
                  </a:lnTo>
                  <a:close/>
                </a:path>
                <a:path w="160020" h="584200">
                  <a:moveTo>
                    <a:pt x="160020" y="503681"/>
                  </a:moveTo>
                  <a:lnTo>
                    <a:pt x="0" y="503681"/>
                  </a:lnTo>
                  <a:lnTo>
                    <a:pt x="80009" y="583691"/>
                  </a:lnTo>
                  <a:lnTo>
                    <a:pt x="160020" y="503681"/>
                  </a:lnTo>
                  <a:close/>
                </a:path>
                <a:path w="160020" h="584200">
                  <a:moveTo>
                    <a:pt x="120014" y="25018"/>
                  </a:moveTo>
                  <a:lnTo>
                    <a:pt x="40004" y="25018"/>
                  </a:lnTo>
                  <a:lnTo>
                    <a:pt x="40004" y="503681"/>
                  </a:lnTo>
                  <a:lnTo>
                    <a:pt x="120014" y="503681"/>
                  </a:lnTo>
                  <a:lnTo>
                    <a:pt x="120014" y="2501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83067" y="2691384"/>
              <a:ext cx="160020" cy="584200"/>
            </a:xfrm>
            <a:custGeom>
              <a:avLst/>
              <a:gdLst/>
              <a:ahLst/>
              <a:cxnLst/>
              <a:rect l="l" t="t" r="r" b="b"/>
              <a:pathLst>
                <a:path w="160020" h="584200">
                  <a:moveTo>
                    <a:pt x="120014" y="0"/>
                  </a:moveTo>
                  <a:lnTo>
                    <a:pt x="120014" y="4952"/>
                  </a:lnTo>
                  <a:lnTo>
                    <a:pt x="40004" y="4952"/>
                  </a:lnTo>
                  <a:lnTo>
                    <a:pt x="40004" y="0"/>
                  </a:lnTo>
                  <a:lnTo>
                    <a:pt x="120014" y="0"/>
                  </a:lnTo>
                  <a:close/>
                </a:path>
                <a:path w="160020" h="584200">
                  <a:moveTo>
                    <a:pt x="120014" y="10032"/>
                  </a:moveTo>
                  <a:lnTo>
                    <a:pt x="120014" y="19938"/>
                  </a:lnTo>
                  <a:lnTo>
                    <a:pt x="40004" y="19938"/>
                  </a:lnTo>
                  <a:lnTo>
                    <a:pt x="40004" y="10032"/>
                  </a:lnTo>
                  <a:lnTo>
                    <a:pt x="120014" y="10032"/>
                  </a:lnTo>
                  <a:close/>
                </a:path>
                <a:path w="160020" h="584200">
                  <a:moveTo>
                    <a:pt x="120014" y="25018"/>
                  </a:moveTo>
                  <a:lnTo>
                    <a:pt x="120014" y="503681"/>
                  </a:lnTo>
                  <a:lnTo>
                    <a:pt x="160020" y="503681"/>
                  </a:lnTo>
                  <a:lnTo>
                    <a:pt x="80009" y="583691"/>
                  </a:lnTo>
                  <a:lnTo>
                    <a:pt x="0" y="503681"/>
                  </a:lnTo>
                  <a:lnTo>
                    <a:pt x="40004" y="503681"/>
                  </a:lnTo>
                  <a:lnTo>
                    <a:pt x="40004" y="25018"/>
                  </a:lnTo>
                  <a:lnTo>
                    <a:pt x="120014" y="25018"/>
                  </a:lnTo>
                  <a:close/>
                </a:path>
              </a:pathLst>
            </a:custGeom>
            <a:ln w="3175">
              <a:solidFill>
                <a:srgbClr val="2A6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91399" y="2221992"/>
              <a:ext cx="1376680" cy="469900"/>
            </a:xfrm>
            <a:custGeom>
              <a:avLst/>
              <a:gdLst/>
              <a:ahLst/>
              <a:cxnLst/>
              <a:rect l="l" t="t" r="r" b="b"/>
              <a:pathLst>
                <a:path w="1376679" h="469900">
                  <a:moveTo>
                    <a:pt x="0" y="469391"/>
                  </a:moveTo>
                  <a:lnTo>
                    <a:pt x="1376172" y="469391"/>
                  </a:lnTo>
                  <a:lnTo>
                    <a:pt x="1376172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61175" y="2375916"/>
              <a:ext cx="0" cy="371475"/>
            </a:xfrm>
            <a:custGeom>
              <a:avLst/>
              <a:gdLst/>
              <a:ahLst/>
              <a:cxnLst/>
              <a:rect l="l" t="t" r="r" b="b"/>
              <a:pathLst>
                <a:path h="371475">
                  <a:moveTo>
                    <a:pt x="0" y="0"/>
                  </a:moveTo>
                  <a:lnTo>
                    <a:pt x="0" y="371094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61175" y="2289048"/>
              <a:ext cx="1030605" cy="173990"/>
            </a:xfrm>
            <a:custGeom>
              <a:avLst/>
              <a:gdLst/>
              <a:ahLst/>
              <a:cxnLst/>
              <a:rect l="l" t="t" r="r" b="b"/>
              <a:pathLst>
                <a:path w="1030604" h="173989">
                  <a:moveTo>
                    <a:pt x="856488" y="0"/>
                  </a:moveTo>
                  <a:lnTo>
                    <a:pt x="856488" y="173736"/>
                  </a:lnTo>
                  <a:lnTo>
                    <a:pt x="972311" y="115824"/>
                  </a:lnTo>
                  <a:lnTo>
                    <a:pt x="885444" y="115824"/>
                  </a:lnTo>
                  <a:lnTo>
                    <a:pt x="885444" y="57912"/>
                  </a:lnTo>
                  <a:lnTo>
                    <a:pt x="972312" y="57912"/>
                  </a:lnTo>
                  <a:lnTo>
                    <a:pt x="856488" y="0"/>
                  </a:lnTo>
                  <a:close/>
                </a:path>
                <a:path w="1030604" h="173989">
                  <a:moveTo>
                    <a:pt x="856488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856488" y="115824"/>
                  </a:lnTo>
                  <a:lnTo>
                    <a:pt x="856488" y="57912"/>
                  </a:lnTo>
                  <a:close/>
                </a:path>
                <a:path w="1030604" h="173989">
                  <a:moveTo>
                    <a:pt x="972312" y="57912"/>
                  </a:moveTo>
                  <a:lnTo>
                    <a:pt x="885444" y="57912"/>
                  </a:lnTo>
                  <a:lnTo>
                    <a:pt x="885444" y="115824"/>
                  </a:lnTo>
                  <a:lnTo>
                    <a:pt x="972311" y="115824"/>
                  </a:lnTo>
                  <a:lnTo>
                    <a:pt x="1030224" y="86867"/>
                  </a:lnTo>
                  <a:lnTo>
                    <a:pt x="972312" y="579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38215" y="5762244"/>
              <a:ext cx="762000" cy="127000"/>
            </a:xfrm>
            <a:custGeom>
              <a:avLst/>
              <a:gdLst/>
              <a:ahLst/>
              <a:cxnLst/>
              <a:rect l="l" t="t" r="r" b="b"/>
              <a:pathLst>
                <a:path w="762000" h="127000">
                  <a:moveTo>
                    <a:pt x="762000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762000" y="126491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6C6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38215" y="5762244"/>
              <a:ext cx="762000" cy="127000"/>
            </a:xfrm>
            <a:custGeom>
              <a:avLst/>
              <a:gdLst/>
              <a:ahLst/>
              <a:cxnLst/>
              <a:rect l="l" t="t" r="r" b="b"/>
              <a:pathLst>
                <a:path w="762000" h="127000">
                  <a:moveTo>
                    <a:pt x="0" y="126491"/>
                  </a:moveTo>
                  <a:lnTo>
                    <a:pt x="762000" y="126491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12192">
              <a:solidFill>
                <a:srgbClr val="6C6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915911" y="4581144"/>
            <a:ext cx="1865630" cy="1170940"/>
          </a:xfrm>
          <a:prstGeom prst="rect">
            <a:avLst/>
          </a:prstGeom>
          <a:ln w="12192">
            <a:solidFill>
              <a:srgbClr val="00AF5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710" marR="188595">
              <a:lnSpc>
                <a:spcPct val="100000"/>
              </a:lnSpc>
              <a:spcBef>
                <a:spcPts val="280"/>
              </a:spcBef>
            </a:pPr>
            <a:r>
              <a:rPr sz="1400" spc="-20" dirty="0">
                <a:latin typeface="Calibri"/>
                <a:cs typeface="Calibri"/>
              </a:rPr>
              <a:t>At </a:t>
            </a:r>
            <a:r>
              <a:rPr sz="1400" spc="-5" dirty="0">
                <a:latin typeface="Calibri"/>
                <a:cs typeface="Calibri"/>
              </a:rPr>
              <a:t>the time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b="1" spc="-5" dirty="0">
                <a:latin typeface="Calibri"/>
                <a:cs typeface="Calibri"/>
              </a:rPr>
              <a:t>Order 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confirmation</a:t>
            </a:r>
            <a:r>
              <a:rPr sz="1400" spc="-5" dirty="0">
                <a:latin typeface="Calibri"/>
                <a:cs typeface="Calibri"/>
              </a:rPr>
              <a:t>, Virtual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Assistant </a:t>
            </a:r>
            <a:r>
              <a:rPr sz="1400" spc="-10" dirty="0">
                <a:latin typeface="Calibri"/>
                <a:cs typeface="Calibri"/>
              </a:rPr>
              <a:t>pops </a:t>
            </a:r>
            <a:r>
              <a:rPr sz="1400" spc="-5" dirty="0">
                <a:latin typeface="Calibri"/>
                <a:cs typeface="Calibri"/>
              </a:rPr>
              <a:t>up and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displays the following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message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41320" y="1414272"/>
            <a:ext cx="7309484" cy="3168015"/>
            <a:chOff x="2941320" y="1414272"/>
            <a:chExt cx="7309484" cy="3168015"/>
          </a:xfrm>
        </p:grpSpPr>
        <p:sp>
          <p:nvSpPr>
            <p:cNvPr id="43" name="object 43"/>
            <p:cNvSpPr/>
            <p:nvPr/>
          </p:nvSpPr>
          <p:spPr>
            <a:xfrm>
              <a:off x="7815834" y="3739133"/>
              <a:ext cx="76200" cy="843280"/>
            </a:xfrm>
            <a:custGeom>
              <a:avLst/>
              <a:gdLst/>
              <a:ahLst/>
              <a:cxnLst/>
              <a:rect l="l" t="t" r="r" b="b"/>
              <a:pathLst>
                <a:path w="76200" h="843279">
                  <a:moveTo>
                    <a:pt x="28119" y="76133"/>
                  </a:moveTo>
                  <a:lnTo>
                    <a:pt x="23622" y="842899"/>
                  </a:lnTo>
                  <a:lnTo>
                    <a:pt x="43434" y="843026"/>
                  </a:lnTo>
                  <a:lnTo>
                    <a:pt x="47931" y="76265"/>
                  </a:lnTo>
                  <a:lnTo>
                    <a:pt x="28119" y="76133"/>
                  </a:lnTo>
                  <a:close/>
                </a:path>
                <a:path w="76200" h="843279">
                  <a:moveTo>
                    <a:pt x="69809" y="63500"/>
                  </a:moveTo>
                  <a:lnTo>
                    <a:pt x="48006" y="63500"/>
                  </a:lnTo>
                  <a:lnTo>
                    <a:pt x="47931" y="76265"/>
                  </a:lnTo>
                  <a:lnTo>
                    <a:pt x="76200" y="76454"/>
                  </a:lnTo>
                  <a:lnTo>
                    <a:pt x="69809" y="63500"/>
                  </a:lnTo>
                  <a:close/>
                </a:path>
                <a:path w="76200" h="843279">
                  <a:moveTo>
                    <a:pt x="48006" y="63500"/>
                  </a:moveTo>
                  <a:lnTo>
                    <a:pt x="28194" y="63500"/>
                  </a:lnTo>
                  <a:lnTo>
                    <a:pt x="28119" y="76133"/>
                  </a:lnTo>
                  <a:lnTo>
                    <a:pt x="47931" y="76265"/>
                  </a:lnTo>
                  <a:lnTo>
                    <a:pt x="48006" y="63500"/>
                  </a:lnTo>
                  <a:close/>
                </a:path>
                <a:path w="76200" h="843279">
                  <a:moveTo>
                    <a:pt x="38481" y="0"/>
                  </a:moveTo>
                  <a:lnTo>
                    <a:pt x="0" y="75946"/>
                  </a:lnTo>
                  <a:lnTo>
                    <a:pt x="28119" y="76133"/>
                  </a:lnTo>
                  <a:lnTo>
                    <a:pt x="28194" y="63500"/>
                  </a:lnTo>
                  <a:lnTo>
                    <a:pt x="69809" y="63500"/>
                  </a:lnTo>
                  <a:lnTo>
                    <a:pt x="3848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47416" y="1432560"/>
              <a:ext cx="277495" cy="90170"/>
            </a:xfrm>
            <a:custGeom>
              <a:avLst/>
              <a:gdLst/>
              <a:ahLst/>
              <a:cxnLst/>
              <a:rect l="l" t="t" r="r" b="b"/>
              <a:pathLst>
                <a:path w="277494" h="90169">
                  <a:moveTo>
                    <a:pt x="232409" y="0"/>
                  </a:moveTo>
                  <a:lnTo>
                    <a:pt x="232409" y="22478"/>
                  </a:lnTo>
                  <a:lnTo>
                    <a:pt x="0" y="22478"/>
                  </a:lnTo>
                  <a:lnTo>
                    <a:pt x="0" y="67437"/>
                  </a:lnTo>
                  <a:lnTo>
                    <a:pt x="232409" y="67437"/>
                  </a:lnTo>
                  <a:lnTo>
                    <a:pt x="232409" y="89915"/>
                  </a:lnTo>
                  <a:lnTo>
                    <a:pt x="277367" y="44957"/>
                  </a:lnTo>
                  <a:lnTo>
                    <a:pt x="232409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47416" y="1432560"/>
              <a:ext cx="277495" cy="90170"/>
            </a:xfrm>
            <a:custGeom>
              <a:avLst/>
              <a:gdLst/>
              <a:ahLst/>
              <a:cxnLst/>
              <a:rect l="l" t="t" r="r" b="b"/>
              <a:pathLst>
                <a:path w="277494" h="90169">
                  <a:moveTo>
                    <a:pt x="0" y="22478"/>
                  </a:moveTo>
                  <a:lnTo>
                    <a:pt x="232409" y="22478"/>
                  </a:lnTo>
                  <a:lnTo>
                    <a:pt x="232409" y="0"/>
                  </a:lnTo>
                  <a:lnTo>
                    <a:pt x="277367" y="44957"/>
                  </a:lnTo>
                  <a:lnTo>
                    <a:pt x="232409" y="89915"/>
                  </a:lnTo>
                  <a:lnTo>
                    <a:pt x="232409" y="67437"/>
                  </a:lnTo>
                  <a:lnTo>
                    <a:pt x="0" y="67437"/>
                  </a:lnTo>
                  <a:lnTo>
                    <a:pt x="0" y="22478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83224" y="1420368"/>
              <a:ext cx="378460" cy="102235"/>
            </a:xfrm>
            <a:custGeom>
              <a:avLst/>
              <a:gdLst/>
              <a:ahLst/>
              <a:cxnLst/>
              <a:rect l="l" t="t" r="r" b="b"/>
              <a:pathLst>
                <a:path w="378460" h="102234">
                  <a:moveTo>
                    <a:pt x="326898" y="0"/>
                  </a:moveTo>
                  <a:lnTo>
                    <a:pt x="326898" y="25527"/>
                  </a:lnTo>
                  <a:lnTo>
                    <a:pt x="0" y="25527"/>
                  </a:lnTo>
                  <a:lnTo>
                    <a:pt x="0" y="76581"/>
                  </a:lnTo>
                  <a:lnTo>
                    <a:pt x="326898" y="76581"/>
                  </a:lnTo>
                  <a:lnTo>
                    <a:pt x="326898" y="102108"/>
                  </a:lnTo>
                  <a:lnTo>
                    <a:pt x="377951" y="51054"/>
                  </a:lnTo>
                  <a:lnTo>
                    <a:pt x="326898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83224" y="1420368"/>
              <a:ext cx="378460" cy="102235"/>
            </a:xfrm>
            <a:custGeom>
              <a:avLst/>
              <a:gdLst/>
              <a:ahLst/>
              <a:cxnLst/>
              <a:rect l="l" t="t" r="r" b="b"/>
              <a:pathLst>
                <a:path w="378460" h="102234">
                  <a:moveTo>
                    <a:pt x="0" y="25527"/>
                  </a:moveTo>
                  <a:lnTo>
                    <a:pt x="326898" y="25527"/>
                  </a:lnTo>
                  <a:lnTo>
                    <a:pt x="326898" y="0"/>
                  </a:lnTo>
                  <a:lnTo>
                    <a:pt x="377951" y="51054"/>
                  </a:lnTo>
                  <a:lnTo>
                    <a:pt x="326898" y="102108"/>
                  </a:lnTo>
                  <a:lnTo>
                    <a:pt x="326898" y="76581"/>
                  </a:lnTo>
                  <a:lnTo>
                    <a:pt x="0" y="76581"/>
                  </a:lnTo>
                  <a:lnTo>
                    <a:pt x="0" y="25527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137648" y="1857755"/>
              <a:ext cx="106680" cy="449580"/>
            </a:xfrm>
            <a:custGeom>
              <a:avLst/>
              <a:gdLst/>
              <a:ahLst/>
              <a:cxnLst/>
              <a:rect l="l" t="t" r="r" b="b"/>
              <a:pathLst>
                <a:path w="106679" h="449580">
                  <a:moveTo>
                    <a:pt x="80009" y="0"/>
                  </a:moveTo>
                  <a:lnTo>
                    <a:pt x="26670" y="0"/>
                  </a:lnTo>
                  <a:lnTo>
                    <a:pt x="26670" y="396240"/>
                  </a:lnTo>
                  <a:lnTo>
                    <a:pt x="0" y="396240"/>
                  </a:lnTo>
                  <a:lnTo>
                    <a:pt x="53340" y="449580"/>
                  </a:lnTo>
                  <a:lnTo>
                    <a:pt x="106679" y="396240"/>
                  </a:lnTo>
                  <a:lnTo>
                    <a:pt x="80009" y="3962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137648" y="1857755"/>
              <a:ext cx="106680" cy="449580"/>
            </a:xfrm>
            <a:custGeom>
              <a:avLst/>
              <a:gdLst/>
              <a:ahLst/>
              <a:cxnLst/>
              <a:rect l="l" t="t" r="r" b="b"/>
              <a:pathLst>
                <a:path w="106679" h="449580">
                  <a:moveTo>
                    <a:pt x="80009" y="0"/>
                  </a:moveTo>
                  <a:lnTo>
                    <a:pt x="80009" y="396240"/>
                  </a:lnTo>
                  <a:lnTo>
                    <a:pt x="106679" y="396240"/>
                  </a:lnTo>
                  <a:lnTo>
                    <a:pt x="53340" y="449580"/>
                  </a:lnTo>
                  <a:lnTo>
                    <a:pt x="0" y="396240"/>
                  </a:lnTo>
                  <a:lnTo>
                    <a:pt x="26670" y="396240"/>
                  </a:lnTo>
                  <a:lnTo>
                    <a:pt x="26670" y="0"/>
                  </a:lnTo>
                  <a:lnTo>
                    <a:pt x="80009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5363" y="5292852"/>
            <a:ext cx="4356100" cy="1242060"/>
          </a:xfrm>
          <a:prstGeom prst="rect">
            <a:avLst/>
          </a:prstGeom>
          <a:ln w="12192">
            <a:solidFill>
              <a:srgbClr val="FA689D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Calibri"/>
                <a:cs typeface="Calibri"/>
              </a:rPr>
              <a:t>Metrics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Consider:</a:t>
            </a:r>
            <a:endParaRPr sz="1800">
              <a:latin typeface="Calibri"/>
              <a:cs typeface="Calibri"/>
            </a:endParaRPr>
          </a:p>
          <a:p>
            <a:pPr marL="400685" indent="-287020">
              <a:lnSpc>
                <a:spcPct val="100000"/>
              </a:lnSpc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800" b="1" spc="-20" dirty="0">
                <a:solidFill>
                  <a:srgbClr val="FA689D"/>
                </a:solidFill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400685" indent="-287020">
              <a:lnSpc>
                <a:spcPct val="100000"/>
              </a:lnSpc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Orders</a:t>
            </a:r>
            <a:r>
              <a:rPr sz="1800" b="1" spc="-3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Placed/Seven</a:t>
            </a:r>
            <a:r>
              <a:rPr sz="1800" b="1" spc="-25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689D"/>
                </a:solidFill>
                <a:latin typeface="Calibri"/>
                <a:cs typeface="Calibri"/>
              </a:rPr>
              <a:t>Days/User</a:t>
            </a:r>
            <a:endParaRPr sz="1800">
              <a:latin typeface="Calibri"/>
              <a:cs typeface="Calibri"/>
            </a:endParaRPr>
          </a:p>
          <a:p>
            <a:pPr marL="400685" indent="-287020">
              <a:lnSpc>
                <a:spcPct val="100000"/>
              </a:lnSpc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ARPU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3" name="object 3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268" y="181355"/>
            <a:ext cx="7917180" cy="523240"/>
          </a:xfrm>
          <a:prstGeom prst="rect">
            <a:avLst/>
          </a:prstGeom>
          <a:solidFill>
            <a:srgbClr val="FA689D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NEW</a:t>
            </a:r>
            <a:r>
              <a:rPr sz="2800" spc="2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FEARURE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2: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spc="-25" dirty="0">
                <a:solidFill>
                  <a:srgbClr val="FFFFFF"/>
                </a:solidFill>
              </a:rPr>
              <a:t>Gamification/</a:t>
            </a:r>
            <a:r>
              <a:rPr sz="2800" i="1" spc="-2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800" i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Leaderboards!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647" y="917447"/>
            <a:ext cx="2750820" cy="1420495"/>
          </a:xfrm>
          <a:prstGeom prst="rect">
            <a:avLst/>
          </a:prstGeom>
          <a:ln w="12191">
            <a:solidFill>
              <a:srgbClr val="FA689D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"/>
              </a:spcBef>
            </a:pPr>
            <a:r>
              <a:rPr sz="1800" b="1" spc="-10" dirty="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90805" marR="329565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City </a:t>
            </a:r>
            <a:r>
              <a:rPr sz="1400" spc="-5" dirty="0">
                <a:latin typeface="Calibri"/>
                <a:cs typeface="Calibri"/>
              </a:rPr>
              <a:t>wise, </a:t>
            </a:r>
            <a:r>
              <a:rPr sz="1400" spc="-10" dirty="0">
                <a:latin typeface="Calibri"/>
                <a:cs typeface="Calibri"/>
              </a:rPr>
              <a:t>State </a:t>
            </a:r>
            <a:r>
              <a:rPr sz="1400" dirty="0">
                <a:latin typeface="Calibri"/>
                <a:cs typeface="Calibri"/>
              </a:rPr>
              <a:t>wise </a:t>
            </a:r>
            <a:r>
              <a:rPr sz="1400" spc="-5" dirty="0">
                <a:latin typeface="Calibri"/>
                <a:cs typeface="Calibri"/>
              </a:rPr>
              <a:t>Reseller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Leader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boards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resellers to </a:t>
            </a:r>
            <a:r>
              <a:rPr sz="1400" b="1" dirty="0">
                <a:latin typeface="Calibri"/>
                <a:cs typeface="Calibri"/>
              </a:rPr>
              <a:t>sell </a:t>
            </a:r>
            <a:r>
              <a:rPr sz="1400" b="1" spc="-5" dirty="0">
                <a:latin typeface="Calibri"/>
                <a:cs typeface="Calibri"/>
              </a:rPr>
              <a:t>more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order to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climb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top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earn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additional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rewards.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2028" y="899160"/>
            <a:ext cx="2750820" cy="1438910"/>
          </a:xfrm>
          <a:custGeom>
            <a:avLst/>
            <a:gdLst/>
            <a:ahLst/>
            <a:cxnLst/>
            <a:rect l="l" t="t" r="r" b="b"/>
            <a:pathLst>
              <a:path w="2750820" h="1438910">
                <a:moveTo>
                  <a:pt x="0" y="1438656"/>
                </a:moveTo>
                <a:lnTo>
                  <a:pt x="2750820" y="1438656"/>
                </a:lnTo>
                <a:lnTo>
                  <a:pt x="2750820" y="0"/>
                </a:lnTo>
                <a:lnTo>
                  <a:pt x="0" y="0"/>
                </a:lnTo>
                <a:lnTo>
                  <a:pt x="0" y="1438656"/>
                </a:lnTo>
                <a:close/>
              </a:path>
            </a:pathLst>
          </a:custGeom>
          <a:ln w="12192">
            <a:solidFill>
              <a:srgbClr val="FA689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35090" y="909065"/>
            <a:ext cx="250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5090" y="1186433"/>
            <a:ext cx="53917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2131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motivate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Resellers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dirty="0">
                <a:latin typeface="Calibri"/>
                <a:cs typeface="Calibri"/>
              </a:rPr>
              <a:t> 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additional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commissions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same.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When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resellers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clear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tracking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they’ve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5" dirty="0">
                <a:latin typeface="Calibri"/>
                <a:cs typeface="Calibri"/>
              </a:rPr>
              <a:t> their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results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seem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spc="-5" dirty="0">
                <a:latin typeface="Calibri"/>
                <a:cs typeface="Calibri"/>
              </a:rPr>
              <a:t> tangible,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they’re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 likely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feel </a:t>
            </a:r>
            <a:r>
              <a:rPr sz="1400" spc="-5" dirty="0">
                <a:latin typeface="Calibri"/>
                <a:cs typeface="Calibri"/>
              </a:rPr>
              <a:t> satisfied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Sales..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13932" y="899160"/>
            <a:ext cx="5553710" cy="1442085"/>
          </a:xfrm>
          <a:custGeom>
            <a:avLst/>
            <a:gdLst/>
            <a:ahLst/>
            <a:cxnLst/>
            <a:rect l="l" t="t" r="r" b="b"/>
            <a:pathLst>
              <a:path w="5553709" h="1442085">
                <a:moveTo>
                  <a:pt x="0" y="1441703"/>
                </a:moveTo>
                <a:lnTo>
                  <a:pt x="5553456" y="1441703"/>
                </a:lnTo>
                <a:lnTo>
                  <a:pt x="5553456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ln w="12192">
            <a:solidFill>
              <a:srgbClr val="FA689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81502" y="909065"/>
            <a:ext cx="2520315" cy="137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Insights: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alibri"/>
                <a:cs typeface="Calibri"/>
              </a:rPr>
              <a:t>Not </a:t>
            </a:r>
            <a:r>
              <a:rPr sz="1400" spc="-5" dirty="0">
                <a:latin typeface="Calibri"/>
                <a:cs typeface="Calibri"/>
              </a:rPr>
              <a:t>only do these leaderboards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encourage </a:t>
            </a:r>
            <a:r>
              <a:rPr sz="1400" spc="-5" dirty="0">
                <a:latin typeface="Calibri"/>
                <a:cs typeface="Calibri"/>
              </a:rPr>
              <a:t>healthy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competition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leads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improved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performance, but they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10" dirty="0">
                <a:latin typeface="Calibri"/>
                <a:cs typeface="Calibri"/>
              </a:rPr>
              <a:t>reduce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stress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.(</a:t>
            </a:r>
            <a:r>
              <a:rPr sz="1400" b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Spinify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2212" y="2426207"/>
            <a:ext cx="1897380" cy="3662679"/>
            <a:chOff x="172212" y="2426207"/>
            <a:chExt cx="1897380" cy="3662679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21" y="2426207"/>
              <a:ext cx="1882161" cy="36621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" y="3604259"/>
              <a:ext cx="1897380" cy="4114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648" y="3643883"/>
              <a:ext cx="1778635" cy="294640"/>
            </a:xfrm>
            <a:custGeom>
              <a:avLst/>
              <a:gdLst/>
              <a:ahLst/>
              <a:cxnLst/>
              <a:rect l="l" t="t" r="r" b="b"/>
              <a:pathLst>
                <a:path w="1778635" h="294639">
                  <a:moveTo>
                    <a:pt x="1778508" y="0"/>
                  </a:moveTo>
                  <a:lnTo>
                    <a:pt x="0" y="0"/>
                  </a:lnTo>
                  <a:lnTo>
                    <a:pt x="0" y="294131"/>
                  </a:lnTo>
                  <a:lnTo>
                    <a:pt x="1778508" y="294131"/>
                  </a:lnTo>
                  <a:lnTo>
                    <a:pt x="1778508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512" y="3688079"/>
              <a:ext cx="184404" cy="18440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1647" y="3643884"/>
            <a:ext cx="1778635" cy="2946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219"/>
              </a:spcBef>
            </a:pPr>
            <a:r>
              <a:rPr sz="1400" spc="-5" dirty="0">
                <a:latin typeface="Calibri"/>
                <a:cs typeface="Calibri"/>
              </a:rPr>
              <a:t>Leaderboards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2051" y="2506979"/>
            <a:ext cx="2535936" cy="408127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697223" y="3717035"/>
            <a:ext cx="546100" cy="1479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43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90"/>
              </a:spcBef>
            </a:pPr>
            <a:r>
              <a:rPr sz="600" b="1" spc="-5" dirty="0">
                <a:solidFill>
                  <a:srgbClr val="A6A6A6"/>
                </a:solidFill>
                <a:latin typeface="Calibri"/>
                <a:cs typeface="Calibri"/>
              </a:rPr>
              <a:t>Shahid</a:t>
            </a:r>
            <a:r>
              <a:rPr sz="6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A6A6A6"/>
                </a:solidFill>
                <a:latin typeface="Calibri"/>
                <a:cs typeface="Calibri"/>
              </a:rPr>
              <a:t>Hussain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54146" y="2984754"/>
            <a:ext cx="1050290" cy="34925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225"/>
              </a:spcBef>
            </a:pP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Leaderboards</a:t>
            </a:r>
            <a:endParaRPr sz="7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500628" y="3165348"/>
          <a:ext cx="1014095" cy="12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7"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Ko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6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760"/>
                        </a:lnSpc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77C6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6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than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1996313" y="2593594"/>
            <a:ext cx="9877425" cy="2448560"/>
            <a:chOff x="1996313" y="2593594"/>
            <a:chExt cx="9877425" cy="2448560"/>
          </a:xfrm>
        </p:grpSpPr>
        <p:sp>
          <p:nvSpPr>
            <p:cNvPr id="23" name="object 23"/>
            <p:cNvSpPr/>
            <p:nvPr/>
          </p:nvSpPr>
          <p:spPr>
            <a:xfrm>
              <a:off x="2010918" y="2730246"/>
              <a:ext cx="1428115" cy="2098675"/>
            </a:xfrm>
            <a:custGeom>
              <a:avLst/>
              <a:gdLst/>
              <a:ahLst/>
              <a:cxnLst/>
              <a:rect l="l" t="t" r="r" b="b"/>
              <a:pathLst>
                <a:path w="1428114" h="2098675">
                  <a:moveTo>
                    <a:pt x="0" y="914399"/>
                  </a:moveTo>
                  <a:lnTo>
                    <a:pt x="1291844" y="0"/>
                  </a:lnTo>
                </a:path>
                <a:path w="1428114" h="2098675">
                  <a:moveTo>
                    <a:pt x="0" y="1184147"/>
                  </a:moveTo>
                  <a:lnTo>
                    <a:pt x="1428115" y="2098547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8823" y="2599944"/>
              <a:ext cx="2988945" cy="2435860"/>
            </a:xfrm>
            <a:custGeom>
              <a:avLst/>
              <a:gdLst/>
              <a:ahLst/>
              <a:cxnLst/>
              <a:rect l="l" t="t" r="r" b="b"/>
              <a:pathLst>
                <a:path w="2988945" h="2435860">
                  <a:moveTo>
                    <a:pt x="0" y="2435351"/>
                  </a:moveTo>
                  <a:lnTo>
                    <a:pt x="2988564" y="2435351"/>
                  </a:lnTo>
                  <a:lnTo>
                    <a:pt x="2988564" y="0"/>
                  </a:lnTo>
                  <a:lnTo>
                    <a:pt x="0" y="0"/>
                  </a:lnTo>
                  <a:lnTo>
                    <a:pt x="0" y="2435351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01125" y="2668600"/>
            <a:ext cx="19545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MEESHO: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01125" y="3217926"/>
            <a:ext cx="24098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Increased</a:t>
            </a:r>
            <a:r>
              <a:rPr sz="1800" b="1" spc="-4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Increased</a:t>
            </a:r>
            <a:r>
              <a:rPr sz="1800" b="1" spc="-5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Acquisition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Increased</a:t>
            </a:r>
            <a:r>
              <a:rPr sz="1800" b="1" spc="-5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A689D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Increased</a:t>
            </a:r>
            <a:r>
              <a:rPr sz="1800" b="1" spc="-45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Revenue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Decreased</a:t>
            </a:r>
            <a:r>
              <a:rPr sz="1800" b="1" spc="-5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Bounce</a:t>
            </a:r>
            <a:r>
              <a:rPr sz="1800" b="1" spc="-4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Off </a:t>
            </a:r>
            <a:r>
              <a:rPr sz="1800" b="1" spc="-39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1421" y="2426970"/>
            <a:ext cx="1766570" cy="64643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1440" marR="127635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latin typeface="Calibri"/>
                <a:cs typeface="Calibri"/>
              </a:rPr>
              <a:t>User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toggle between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City and </a:t>
            </a:r>
            <a:r>
              <a:rPr sz="1200" b="1" spc="-10" dirty="0">
                <a:latin typeface="Calibri"/>
                <a:cs typeface="Calibri"/>
              </a:rPr>
              <a:t>State 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Leaderboards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89577" y="3073145"/>
            <a:ext cx="4249420" cy="1253490"/>
            <a:chOff x="4489577" y="3073145"/>
            <a:chExt cx="4249420" cy="1253490"/>
          </a:xfrm>
        </p:grpSpPr>
        <p:sp>
          <p:nvSpPr>
            <p:cNvPr id="29" name="object 29"/>
            <p:cNvSpPr/>
            <p:nvPr/>
          </p:nvSpPr>
          <p:spPr>
            <a:xfrm>
              <a:off x="4504182" y="3211829"/>
              <a:ext cx="1661160" cy="8890"/>
            </a:xfrm>
            <a:custGeom>
              <a:avLst/>
              <a:gdLst/>
              <a:ahLst/>
              <a:cxnLst/>
              <a:rect l="l" t="t" r="r" b="b"/>
              <a:pathLst>
                <a:path w="1661160" h="8889">
                  <a:moveTo>
                    <a:pt x="0" y="8509"/>
                  </a:moveTo>
                  <a:lnTo>
                    <a:pt x="1660905" y="0"/>
                  </a:lnTo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0384" y="3073145"/>
              <a:ext cx="86867" cy="13944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7548" y="3813047"/>
              <a:ext cx="495300" cy="416559"/>
            </a:xfrm>
            <a:custGeom>
              <a:avLst/>
              <a:gdLst/>
              <a:ahLst/>
              <a:cxnLst/>
              <a:rect l="l" t="t" r="r" b="b"/>
              <a:pathLst>
                <a:path w="495300" h="416560">
                  <a:moveTo>
                    <a:pt x="247650" y="0"/>
                  </a:moveTo>
                  <a:lnTo>
                    <a:pt x="197738" y="4224"/>
                  </a:lnTo>
                  <a:lnTo>
                    <a:pt x="151251" y="16341"/>
                  </a:lnTo>
                  <a:lnTo>
                    <a:pt x="109184" y="35515"/>
                  </a:lnTo>
                  <a:lnTo>
                    <a:pt x="72532" y="60912"/>
                  </a:lnTo>
                  <a:lnTo>
                    <a:pt x="42293" y="91696"/>
                  </a:lnTo>
                  <a:lnTo>
                    <a:pt x="19460" y="127033"/>
                  </a:lnTo>
                  <a:lnTo>
                    <a:pt x="5031" y="166088"/>
                  </a:lnTo>
                  <a:lnTo>
                    <a:pt x="0" y="208025"/>
                  </a:lnTo>
                  <a:lnTo>
                    <a:pt x="5031" y="249963"/>
                  </a:lnTo>
                  <a:lnTo>
                    <a:pt x="19460" y="289018"/>
                  </a:lnTo>
                  <a:lnTo>
                    <a:pt x="42293" y="324355"/>
                  </a:lnTo>
                  <a:lnTo>
                    <a:pt x="72532" y="355139"/>
                  </a:lnTo>
                  <a:lnTo>
                    <a:pt x="109184" y="380536"/>
                  </a:lnTo>
                  <a:lnTo>
                    <a:pt x="151251" y="399710"/>
                  </a:lnTo>
                  <a:lnTo>
                    <a:pt x="197738" y="411827"/>
                  </a:lnTo>
                  <a:lnTo>
                    <a:pt x="247650" y="416051"/>
                  </a:lnTo>
                  <a:lnTo>
                    <a:pt x="297561" y="411827"/>
                  </a:lnTo>
                  <a:lnTo>
                    <a:pt x="344048" y="399710"/>
                  </a:lnTo>
                  <a:lnTo>
                    <a:pt x="386115" y="380536"/>
                  </a:lnTo>
                  <a:lnTo>
                    <a:pt x="422767" y="355139"/>
                  </a:lnTo>
                  <a:lnTo>
                    <a:pt x="453006" y="324355"/>
                  </a:lnTo>
                  <a:lnTo>
                    <a:pt x="475839" y="289018"/>
                  </a:lnTo>
                  <a:lnTo>
                    <a:pt x="490268" y="249963"/>
                  </a:lnTo>
                  <a:lnTo>
                    <a:pt x="495300" y="208025"/>
                  </a:lnTo>
                  <a:lnTo>
                    <a:pt x="490268" y="166088"/>
                  </a:lnTo>
                  <a:lnTo>
                    <a:pt x="475839" y="127033"/>
                  </a:lnTo>
                  <a:lnTo>
                    <a:pt x="453006" y="91696"/>
                  </a:lnTo>
                  <a:lnTo>
                    <a:pt x="422767" y="60912"/>
                  </a:lnTo>
                  <a:lnTo>
                    <a:pt x="386115" y="35515"/>
                  </a:lnTo>
                  <a:lnTo>
                    <a:pt x="344048" y="16341"/>
                  </a:lnTo>
                  <a:lnTo>
                    <a:pt x="297561" y="4224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6C6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7548" y="3813047"/>
              <a:ext cx="495300" cy="416559"/>
            </a:xfrm>
            <a:custGeom>
              <a:avLst/>
              <a:gdLst/>
              <a:ahLst/>
              <a:cxnLst/>
              <a:rect l="l" t="t" r="r" b="b"/>
              <a:pathLst>
                <a:path w="495300" h="416560">
                  <a:moveTo>
                    <a:pt x="0" y="208025"/>
                  </a:moveTo>
                  <a:lnTo>
                    <a:pt x="5031" y="166088"/>
                  </a:lnTo>
                  <a:lnTo>
                    <a:pt x="19460" y="127033"/>
                  </a:lnTo>
                  <a:lnTo>
                    <a:pt x="42293" y="91696"/>
                  </a:lnTo>
                  <a:lnTo>
                    <a:pt x="72532" y="60912"/>
                  </a:lnTo>
                  <a:lnTo>
                    <a:pt x="109184" y="35515"/>
                  </a:lnTo>
                  <a:lnTo>
                    <a:pt x="151251" y="16341"/>
                  </a:lnTo>
                  <a:lnTo>
                    <a:pt x="197738" y="4224"/>
                  </a:lnTo>
                  <a:lnTo>
                    <a:pt x="247650" y="0"/>
                  </a:lnTo>
                  <a:lnTo>
                    <a:pt x="297561" y="4224"/>
                  </a:lnTo>
                  <a:lnTo>
                    <a:pt x="344048" y="16341"/>
                  </a:lnTo>
                  <a:lnTo>
                    <a:pt x="386115" y="35515"/>
                  </a:lnTo>
                  <a:lnTo>
                    <a:pt x="422767" y="60912"/>
                  </a:lnTo>
                  <a:lnTo>
                    <a:pt x="453006" y="91696"/>
                  </a:lnTo>
                  <a:lnTo>
                    <a:pt x="475839" y="127033"/>
                  </a:lnTo>
                  <a:lnTo>
                    <a:pt x="490268" y="166088"/>
                  </a:lnTo>
                  <a:lnTo>
                    <a:pt x="495300" y="208025"/>
                  </a:lnTo>
                  <a:lnTo>
                    <a:pt x="490268" y="249963"/>
                  </a:lnTo>
                  <a:lnTo>
                    <a:pt x="475839" y="289018"/>
                  </a:lnTo>
                  <a:lnTo>
                    <a:pt x="453006" y="324355"/>
                  </a:lnTo>
                  <a:lnTo>
                    <a:pt x="422767" y="355139"/>
                  </a:lnTo>
                  <a:lnTo>
                    <a:pt x="386115" y="380536"/>
                  </a:lnTo>
                  <a:lnTo>
                    <a:pt x="344048" y="399710"/>
                  </a:lnTo>
                  <a:lnTo>
                    <a:pt x="297561" y="411827"/>
                  </a:lnTo>
                  <a:lnTo>
                    <a:pt x="247650" y="416051"/>
                  </a:lnTo>
                  <a:lnTo>
                    <a:pt x="197738" y="411827"/>
                  </a:lnTo>
                  <a:lnTo>
                    <a:pt x="151251" y="399710"/>
                  </a:lnTo>
                  <a:lnTo>
                    <a:pt x="109184" y="380536"/>
                  </a:lnTo>
                  <a:lnTo>
                    <a:pt x="72532" y="355139"/>
                  </a:lnTo>
                  <a:lnTo>
                    <a:pt x="42293" y="324355"/>
                  </a:lnTo>
                  <a:lnTo>
                    <a:pt x="19460" y="289018"/>
                  </a:lnTo>
                  <a:lnTo>
                    <a:pt x="5031" y="249963"/>
                  </a:lnTo>
                  <a:lnTo>
                    <a:pt x="0" y="208025"/>
                  </a:lnTo>
                  <a:close/>
                </a:path>
              </a:pathLst>
            </a:custGeom>
            <a:ln w="12192">
              <a:solidFill>
                <a:srgbClr val="6C6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80532" y="3813047"/>
              <a:ext cx="2377440" cy="417830"/>
            </a:xfrm>
            <a:custGeom>
              <a:avLst/>
              <a:gdLst/>
              <a:ahLst/>
              <a:cxnLst/>
              <a:rect l="l" t="t" r="r" b="b"/>
              <a:pathLst>
                <a:path w="2377440" h="417829">
                  <a:moveTo>
                    <a:pt x="2377440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2377440" y="417575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6C6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80532" y="3813047"/>
              <a:ext cx="2377440" cy="417830"/>
            </a:xfrm>
            <a:custGeom>
              <a:avLst/>
              <a:gdLst/>
              <a:ahLst/>
              <a:cxnLst/>
              <a:rect l="l" t="t" r="r" b="b"/>
              <a:pathLst>
                <a:path w="2377440" h="417829">
                  <a:moveTo>
                    <a:pt x="0" y="417575"/>
                  </a:moveTo>
                  <a:lnTo>
                    <a:pt x="2377440" y="417575"/>
                  </a:lnTo>
                  <a:lnTo>
                    <a:pt x="2377440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2192">
              <a:solidFill>
                <a:srgbClr val="6C6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9767" y="3715511"/>
              <a:ext cx="688848" cy="61112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829553" y="3829939"/>
            <a:ext cx="203644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You’re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 Points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away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050" baseline="23809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1050" spc="-217" baseline="238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Position!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86421" y="2420873"/>
            <a:ext cx="1424940" cy="46228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Calibri"/>
                <a:cs typeface="Calibri"/>
              </a:rPr>
              <a:t>Regular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Prompts</a:t>
            </a:r>
            <a:endParaRPr sz="12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assistant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32090" y="2890266"/>
            <a:ext cx="86995" cy="901065"/>
          </a:xfrm>
          <a:custGeom>
            <a:avLst/>
            <a:gdLst/>
            <a:ahLst/>
            <a:cxnLst/>
            <a:rect l="l" t="t" r="r" b="b"/>
            <a:pathLst>
              <a:path w="86995" h="901064">
                <a:moveTo>
                  <a:pt x="29005" y="86530"/>
                </a:moveTo>
                <a:lnTo>
                  <a:pt x="10413" y="900430"/>
                </a:lnTo>
                <a:lnTo>
                  <a:pt x="39369" y="901065"/>
                </a:lnTo>
                <a:lnTo>
                  <a:pt x="57960" y="87207"/>
                </a:lnTo>
                <a:lnTo>
                  <a:pt x="29005" y="86530"/>
                </a:lnTo>
                <a:close/>
              </a:path>
              <a:path w="86995" h="901064">
                <a:moveTo>
                  <a:pt x="79389" y="72009"/>
                </a:moveTo>
                <a:lnTo>
                  <a:pt x="29336" y="72009"/>
                </a:lnTo>
                <a:lnTo>
                  <a:pt x="58292" y="72644"/>
                </a:lnTo>
                <a:lnTo>
                  <a:pt x="57960" y="87207"/>
                </a:lnTo>
                <a:lnTo>
                  <a:pt x="86867" y="87884"/>
                </a:lnTo>
                <a:lnTo>
                  <a:pt x="79389" y="72009"/>
                </a:lnTo>
                <a:close/>
              </a:path>
              <a:path w="86995" h="901064">
                <a:moveTo>
                  <a:pt x="29336" y="72009"/>
                </a:moveTo>
                <a:lnTo>
                  <a:pt x="29005" y="86530"/>
                </a:lnTo>
                <a:lnTo>
                  <a:pt x="57960" y="87207"/>
                </a:lnTo>
                <a:lnTo>
                  <a:pt x="58292" y="72644"/>
                </a:lnTo>
                <a:lnTo>
                  <a:pt x="29336" y="72009"/>
                </a:lnTo>
                <a:close/>
              </a:path>
              <a:path w="86995" h="901064">
                <a:moveTo>
                  <a:pt x="45465" y="0"/>
                </a:moveTo>
                <a:lnTo>
                  <a:pt x="0" y="85851"/>
                </a:lnTo>
                <a:lnTo>
                  <a:pt x="29005" y="86530"/>
                </a:lnTo>
                <a:lnTo>
                  <a:pt x="29336" y="72009"/>
                </a:lnTo>
                <a:lnTo>
                  <a:pt x="79389" y="72009"/>
                </a:lnTo>
                <a:lnTo>
                  <a:pt x="454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02343" y="5296280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Metrics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Consider: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02343" y="5570626"/>
            <a:ext cx="2289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solidFill>
                  <a:srgbClr val="FA689D"/>
                </a:solidFill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solidFill>
                  <a:srgbClr val="FA689D"/>
                </a:solidFill>
                <a:latin typeface="Calibri"/>
                <a:cs typeface="Calibri"/>
              </a:rPr>
              <a:t>Orders</a:t>
            </a:r>
            <a:r>
              <a:rPr sz="1800" b="1" spc="-8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Placed/Seven </a:t>
            </a:r>
            <a:r>
              <a:rPr sz="1800" b="1" spc="-395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689D"/>
                </a:solidFill>
                <a:latin typeface="Calibri"/>
                <a:cs typeface="Calibri"/>
              </a:rPr>
              <a:t>Days/User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33744" y="4489094"/>
            <a:ext cx="5540375" cy="2105660"/>
            <a:chOff x="6333744" y="4489094"/>
            <a:chExt cx="5540375" cy="2105660"/>
          </a:xfrm>
        </p:grpSpPr>
        <p:sp>
          <p:nvSpPr>
            <p:cNvPr id="42" name="object 42"/>
            <p:cNvSpPr/>
            <p:nvPr/>
          </p:nvSpPr>
          <p:spPr>
            <a:xfrm>
              <a:off x="8860536" y="5202935"/>
              <a:ext cx="3007360" cy="1385570"/>
            </a:xfrm>
            <a:custGeom>
              <a:avLst/>
              <a:gdLst/>
              <a:ahLst/>
              <a:cxnLst/>
              <a:rect l="l" t="t" r="r" b="b"/>
              <a:pathLst>
                <a:path w="3007359" h="1385570">
                  <a:moveTo>
                    <a:pt x="0" y="1385316"/>
                  </a:moveTo>
                  <a:lnTo>
                    <a:pt x="3006852" y="1385316"/>
                  </a:lnTo>
                  <a:lnTo>
                    <a:pt x="3006852" y="0"/>
                  </a:lnTo>
                  <a:lnTo>
                    <a:pt x="0" y="0"/>
                  </a:lnTo>
                  <a:lnTo>
                    <a:pt x="0" y="1385316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3744" y="4489094"/>
              <a:ext cx="2456688" cy="209915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620000" y="5122163"/>
              <a:ext cx="424180" cy="1210310"/>
            </a:xfrm>
            <a:custGeom>
              <a:avLst/>
              <a:gdLst/>
              <a:ahLst/>
              <a:cxnLst/>
              <a:rect l="l" t="t" r="r" b="b"/>
              <a:pathLst>
                <a:path w="424179" h="1210310">
                  <a:moveTo>
                    <a:pt x="178308" y="1127772"/>
                  </a:moveTo>
                  <a:lnTo>
                    <a:pt x="0" y="1127772"/>
                  </a:lnTo>
                  <a:lnTo>
                    <a:pt x="0" y="1210056"/>
                  </a:lnTo>
                  <a:lnTo>
                    <a:pt x="178308" y="1210056"/>
                  </a:lnTo>
                  <a:lnTo>
                    <a:pt x="178308" y="1127772"/>
                  </a:lnTo>
                  <a:close/>
                </a:path>
                <a:path w="424179" h="1210310">
                  <a:moveTo>
                    <a:pt x="182880" y="399288"/>
                  </a:moveTo>
                  <a:lnTo>
                    <a:pt x="3048" y="399288"/>
                  </a:lnTo>
                  <a:lnTo>
                    <a:pt x="3048" y="480060"/>
                  </a:lnTo>
                  <a:lnTo>
                    <a:pt x="182880" y="480060"/>
                  </a:lnTo>
                  <a:lnTo>
                    <a:pt x="182880" y="399288"/>
                  </a:lnTo>
                  <a:close/>
                </a:path>
                <a:path w="424179" h="1210310">
                  <a:moveTo>
                    <a:pt x="182880" y="0"/>
                  </a:moveTo>
                  <a:lnTo>
                    <a:pt x="3048" y="0"/>
                  </a:lnTo>
                  <a:lnTo>
                    <a:pt x="3048" y="80772"/>
                  </a:lnTo>
                  <a:lnTo>
                    <a:pt x="182880" y="80772"/>
                  </a:lnTo>
                  <a:lnTo>
                    <a:pt x="182880" y="0"/>
                  </a:lnTo>
                  <a:close/>
                </a:path>
                <a:path w="424179" h="1210310">
                  <a:moveTo>
                    <a:pt x="204203" y="743712"/>
                  </a:moveTo>
                  <a:lnTo>
                    <a:pt x="24384" y="743712"/>
                  </a:lnTo>
                  <a:lnTo>
                    <a:pt x="24384" y="826008"/>
                  </a:lnTo>
                  <a:lnTo>
                    <a:pt x="204203" y="826008"/>
                  </a:lnTo>
                  <a:lnTo>
                    <a:pt x="204203" y="743712"/>
                  </a:lnTo>
                  <a:close/>
                </a:path>
                <a:path w="424179" h="1210310">
                  <a:moveTo>
                    <a:pt x="399275" y="1127772"/>
                  </a:moveTo>
                  <a:lnTo>
                    <a:pt x="219456" y="1127772"/>
                  </a:lnTo>
                  <a:lnTo>
                    <a:pt x="219456" y="1210056"/>
                  </a:lnTo>
                  <a:lnTo>
                    <a:pt x="399275" y="1210056"/>
                  </a:lnTo>
                  <a:lnTo>
                    <a:pt x="399275" y="1127772"/>
                  </a:lnTo>
                  <a:close/>
                </a:path>
                <a:path w="424179" h="1210310">
                  <a:moveTo>
                    <a:pt x="403860" y="399288"/>
                  </a:moveTo>
                  <a:lnTo>
                    <a:pt x="224028" y="399288"/>
                  </a:lnTo>
                  <a:lnTo>
                    <a:pt x="224028" y="480060"/>
                  </a:lnTo>
                  <a:lnTo>
                    <a:pt x="403860" y="480060"/>
                  </a:lnTo>
                  <a:lnTo>
                    <a:pt x="403860" y="399288"/>
                  </a:lnTo>
                  <a:close/>
                </a:path>
                <a:path w="424179" h="1210310">
                  <a:moveTo>
                    <a:pt x="403860" y="0"/>
                  </a:moveTo>
                  <a:lnTo>
                    <a:pt x="224028" y="0"/>
                  </a:lnTo>
                  <a:lnTo>
                    <a:pt x="224028" y="80772"/>
                  </a:lnTo>
                  <a:lnTo>
                    <a:pt x="403860" y="80772"/>
                  </a:lnTo>
                  <a:lnTo>
                    <a:pt x="403860" y="0"/>
                  </a:lnTo>
                  <a:close/>
                </a:path>
                <a:path w="424179" h="1210310">
                  <a:moveTo>
                    <a:pt x="423672" y="743712"/>
                  </a:moveTo>
                  <a:lnTo>
                    <a:pt x="245364" y="743712"/>
                  </a:lnTo>
                  <a:lnTo>
                    <a:pt x="245364" y="826008"/>
                  </a:lnTo>
                  <a:lnTo>
                    <a:pt x="423672" y="826008"/>
                  </a:lnTo>
                  <a:lnTo>
                    <a:pt x="423672" y="743712"/>
                  </a:lnTo>
                  <a:close/>
                </a:path>
              </a:pathLst>
            </a:custGeom>
            <a:solidFill>
              <a:srgbClr val="FCF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18654" y="5036058"/>
            <a:ext cx="891540" cy="1553210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5"/>
              </a:spcBef>
            </a:pPr>
            <a:r>
              <a:rPr sz="1200" b="1" spc="-7" baseline="3472" dirty="0">
                <a:latin typeface="Calibri"/>
                <a:cs typeface="Calibri"/>
              </a:rPr>
              <a:t>Sales</a:t>
            </a:r>
            <a:r>
              <a:rPr sz="1200" b="1" spc="202" baseline="3472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Shares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58561" y="4815078"/>
            <a:ext cx="1051560" cy="939165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215900">
              <a:lnSpc>
                <a:spcPct val="100000"/>
              </a:lnSpc>
              <a:spcBef>
                <a:spcPts val="295"/>
              </a:spcBef>
            </a:pPr>
            <a:r>
              <a:rPr sz="1100" dirty="0">
                <a:latin typeface="Calibri"/>
                <a:cs typeface="Calibri"/>
              </a:rPr>
              <a:t>A Tentative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metric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Le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de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b</a:t>
            </a:r>
            <a:r>
              <a:rPr sz="1100" b="1" spc="-10" dirty="0">
                <a:latin typeface="Calibri"/>
                <a:cs typeface="Calibri"/>
              </a:rPr>
              <a:t>oa</a:t>
            </a:r>
            <a:r>
              <a:rPr sz="1100" b="1" dirty="0">
                <a:latin typeface="Calibri"/>
                <a:cs typeface="Calibri"/>
              </a:rPr>
              <a:t>rd  </a:t>
            </a:r>
            <a:r>
              <a:rPr sz="1100" b="1" spc="-5" dirty="0">
                <a:latin typeface="Calibri"/>
                <a:cs typeface="Calibri"/>
              </a:rPr>
              <a:t>Points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calculation.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58083" y="1482852"/>
            <a:ext cx="7397750" cy="3839845"/>
            <a:chOff x="2958083" y="1482852"/>
            <a:chExt cx="7397750" cy="3839845"/>
          </a:xfrm>
        </p:grpSpPr>
        <p:sp>
          <p:nvSpPr>
            <p:cNvPr id="48" name="object 48"/>
            <p:cNvSpPr/>
            <p:nvPr/>
          </p:nvSpPr>
          <p:spPr>
            <a:xfrm>
              <a:off x="6309994" y="5235448"/>
              <a:ext cx="1217930" cy="86995"/>
            </a:xfrm>
            <a:custGeom>
              <a:avLst/>
              <a:gdLst/>
              <a:ahLst/>
              <a:cxnLst/>
              <a:rect l="l" t="t" r="r" b="b"/>
              <a:pathLst>
                <a:path w="1217929" h="86995">
                  <a:moveTo>
                    <a:pt x="1188810" y="28828"/>
                  </a:moveTo>
                  <a:lnTo>
                    <a:pt x="1144904" y="28828"/>
                  </a:lnTo>
                  <a:lnTo>
                    <a:pt x="1145031" y="57784"/>
                  </a:lnTo>
                  <a:lnTo>
                    <a:pt x="1130638" y="57863"/>
                  </a:lnTo>
                  <a:lnTo>
                    <a:pt x="1130807" y="86867"/>
                  </a:lnTo>
                  <a:lnTo>
                    <a:pt x="1217422" y="42925"/>
                  </a:lnTo>
                  <a:lnTo>
                    <a:pt x="1188810" y="28828"/>
                  </a:lnTo>
                  <a:close/>
                </a:path>
                <a:path w="1217929" h="86995">
                  <a:moveTo>
                    <a:pt x="1130469" y="28907"/>
                  </a:moveTo>
                  <a:lnTo>
                    <a:pt x="0" y="35051"/>
                  </a:lnTo>
                  <a:lnTo>
                    <a:pt x="253" y="64007"/>
                  </a:lnTo>
                  <a:lnTo>
                    <a:pt x="1130638" y="57863"/>
                  </a:lnTo>
                  <a:lnTo>
                    <a:pt x="1130469" y="28907"/>
                  </a:lnTo>
                  <a:close/>
                </a:path>
                <a:path w="1217929" h="86995">
                  <a:moveTo>
                    <a:pt x="1144904" y="28828"/>
                  </a:moveTo>
                  <a:lnTo>
                    <a:pt x="1130469" y="28907"/>
                  </a:lnTo>
                  <a:lnTo>
                    <a:pt x="1130638" y="57863"/>
                  </a:lnTo>
                  <a:lnTo>
                    <a:pt x="1145031" y="57784"/>
                  </a:lnTo>
                  <a:lnTo>
                    <a:pt x="1144904" y="28828"/>
                  </a:lnTo>
                  <a:close/>
                </a:path>
                <a:path w="1217929" h="86995">
                  <a:moveTo>
                    <a:pt x="1130300" y="0"/>
                  </a:moveTo>
                  <a:lnTo>
                    <a:pt x="1130469" y="28907"/>
                  </a:lnTo>
                  <a:lnTo>
                    <a:pt x="1188810" y="28828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03035" y="1546860"/>
              <a:ext cx="378460" cy="102235"/>
            </a:xfrm>
            <a:custGeom>
              <a:avLst/>
              <a:gdLst/>
              <a:ahLst/>
              <a:cxnLst/>
              <a:rect l="l" t="t" r="r" b="b"/>
              <a:pathLst>
                <a:path w="378460" h="102235">
                  <a:moveTo>
                    <a:pt x="326898" y="0"/>
                  </a:moveTo>
                  <a:lnTo>
                    <a:pt x="326898" y="25526"/>
                  </a:lnTo>
                  <a:lnTo>
                    <a:pt x="0" y="25526"/>
                  </a:lnTo>
                  <a:lnTo>
                    <a:pt x="0" y="76580"/>
                  </a:lnTo>
                  <a:lnTo>
                    <a:pt x="326898" y="76580"/>
                  </a:lnTo>
                  <a:lnTo>
                    <a:pt x="326898" y="102107"/>
                  </a:lnTo>
                  <a:lnTo>
                    <a:pt x="377951" y="51053"/>
                  </a:lnTo>
                  <a:lnTo>
                    <a:pt x="326898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03035" y="1546860"/>
              <a:ext cx="378460" cy="102235"/>
            </a:xfrm>
            <a:custGeom>
              <a:avLst/>
              <a:gdLst/>
              <a:ahLst/>
              <a:cxnLst/>
              <a:rect l="l" t="t" r="r" b="b"/>
              <a:pathLst>
                <a:path w="378460" h="102235">
                  <a:moveTo>
                    <a:pt x="0" y="25526"/>
                  </a:moveTo>
                  <a:lnTo>
                    <a:pt x="326898" y="25526"/>
                  </a:lnTo>
                  <a:lnTo>
                    <a:pt x="326898" y="0"/>
                  </a:lnTo>
                  <a:lnTo>
                    <a:pt x="377951" y="51053"/>
                  </a:lnTo>
                  <a:lnTo>
                    <a:pt x="326898" y="102107"/>
                  </a:lnTo>
                  <a:lnTo>
                    <a:pt x="326898" y="76580"/>
                  </a:lnTo>
                  <a:lnTo>
                    <a:pt x="0" y="76580"/>
                  </a:lnTo>
                  <a:lnTo>
                    <a:pt x="0" y="25526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4179" y="1488948"/>
              <a:ext cx="378460" cy="102235"/>
            </a:xfrm>
            <a:custGeom>
              <a:avLst/>
              <a:gdLst/>
              <a:ahLst/>
              <a:cxnLst/>
              <a:rect l="l" t="t" r="r" b="b"/>
              <a:pathLst>
                <a:path w="378460" h="102234">
                  <a:moveTo>
                    <a:pt x="326897" y="0"/>
                  </a:moveTo>
                  <a:lnTo>
                    <a:pt x="326897" y="25526"/>
                  </a:lnTo>
                  <a:lnTo>
                    <a:pt x="0" y="25526"/>
                  </a:lnTo>
                  <a:lnTo>
                    <a:pt x="0" y="76580"/>
                  </a:lnTo>
                  <a:lnTo>
                    <a:pt x="326897" y="76580"/>
                  </a:lnTo>
                  <a:lnTo>
                    <a:pt x="326897" y="102107"/>
                  </a:lnTo>
                  <a:lnTo>
                    <a:pt x="377952" y="51053"/>
                  </a:lnTo>
                  <a:lnTo>
                    <a:pt x="326897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4179" y="1488948"/>
              <a:ext cx="378460" cy="102235"/>
            </a:xfrm>
            <a:custGeom>
              <a:avLst/>
              <a:gdLst/>
              <a:ahLst/>
              <a:cxnLst/>
              <a:rect l="l" t="t" r="r" b="b"/>
              <a:pathLst>
                <a:path w="378460" h="102234">
                  <a:moveTo>
                    <a:pt x="0" y="25526"/>
                  </a:moveTo>
                  <a:lnTo>
                    <a:pt x="326897" y="25526"/>
                  </a:lnTo>
                  <a:lnTo>
                    <a:pt x="326897" y="0"/>
                  </a:lnTo>
                  <a:lnTo>
                    <a:pt x="377952" y="51053"/>
                  </a:lnTo>
                  <a:lnTo>
                    <a:pt x="326897" y="102107"/>
                  </a:lnTo>
                  <a:lnTo>
                    <a:pt x="326897" y="76580"/>
                  </a:lnTo>
                  <a:lnTo>
                    <a:pt x="0" y="76580"/>
                  </a:lnTo>
                  <a:lnTo>
                    <a:pt x="0" y="25526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17836" y="2276856"/>
              <a:ext cx="198120" cy="365760"/>
            </a:xfrm>
            <a:custGeom>
              <a:avLst/>
              <a:gdLst/>
              <a:ahLst/>
              <a:cxnLst/>
              <a:rect l="l" t="t" r="r" b="b"/>
              <a:pathLst>
                <a:path w="198120" h="365760">
                  <a:moveTo>
                    <a:pt x="148590" y="0"/>
                  </a:moveTo>
                  <a:lnTo>
                    <a:pt x="49530" y="0"/>
                  </a:lnTo>
                  <a:lnTo>
                    <a:pt x="49530" y="266700"/>
                  </a:lnTo>
                  <a:lnTo>
                    <a:pt x="0" y="266700"/>
                  </a:lnTo>
                  <a:lnTo>
                    <a:pt x="99060" y="365760"/>
                  </a:lnTo>
                  <a:lnTo>
                    <a:pt x="198120" y="266700"/>
                  </a:lnTo>
                  <a:lnTo>
                    <a:pt x="148590" y="26670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117836" y="2276856"/>
              <a:ext cx="198120" cy="365760"/>
            </a:xfrm>
            <a:custGeom>
              <a:avLst/>
              <a:gdLst/>
              <a:ahLst/>
              <a:cxnLst/>
              <a:rect l="l" t="t" r="r" b="b"/>
              <a:pathLst>
                <a:path w="198120" h="365760">
                  <a:moveTo>
                    <a:pt x="148590" y="0"/>
                  </a:moveTo>
                  <a:lnTo>
                    <a:pt x="148590" y="266700"/>
                  </a:lnTo>
                  <a:lnTo>
                    <a:pt x="198120" y="266700"/>
                  </a:lnTo>
                  <a:lnTo>
                    <a:pt x="99060" y="365760"/>
                  </a:lnTo>
                  <a:lnTo>
                    <a:pt x="0" y="266700"/>
                  </a:lnTo>
                  <a:lnTo>
                    <a:pt x="49530" y="266700"/>
                  </a:lnTo>
                  <a:lnTo>
                    <a:pt x="49530" y="0"/>
                  </a:lnTo>
                  <a:lnTo>
                    <a:pt x="148590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149840" y="4978908"/>
              <a:ext cx="200025" cy="273050"/>
            </a:xfrm>
            <a:custGeom>
              <a:avLst/>
              <a:gdLst/>
              <a:ahLst/>
              <a:cxnLst/>
              <a:rect l="l" t="t" r="r" b="b"/>
              <a:pathLst>
                <a:path w="200025" h="273050">
                  <a:moveTo>
                    <a:pt x="149732" y="0"/>
                  </a:moveTo>
                  <a:lnTo>
                    <a:pt x="49910" y="0"/>
                  </a:lnTo>
                  <a:lnTo>
                    <a:pt x="49910" y="172974"/>
                  </a:lnTo>
                  <a:lnTo>
                    <a:pt x="0" y="172974"/>
                  </a:lnTo>
                  <a:lnTo>
                    <a:pt x="99821" y="272796"/>
                  </a:lnTo>
                  <a:lnTo>
                    <a:pt x="199643" y="172974"/>
                  </a:lnTo>
                  <a:lnTo>
                    <a:pt x="149732" y="172974"/>
                  </a:lnTo>
                  <a:lnTo>
                    <a:pt x="149732" y="0"/>
                  </a:lnTo>
                  <a:close/>
                </a:path>
              </a:pathLst>
            </a:custGeom>
            <a:solidFill>
              <a:srgbClr val="FA6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149840" y="4978908"/>
              <a:ext cx="200025" cy="273050"/>
            </a:xfrm>
            <a:custGeom>
              <a:avLst/>
              <a:gdLst/>
              <a:ahLst/>
              <a:cxnLst/>
              <a:rect l="l" t="t" r="r" b="b"/>
              <a:pathLst>
                <a:path w="200025" h="273050">
                  <a:moveTo>
                    <a:pt x="149732" y="0"/>
                  </a:moveTo>
                  <a:lnTo>
                    <a:pt x="149732" y="172974"/>
                  </a:lnTo>
                  <a:lnTo>
                    <a:pt x="199643" y="172974"/>
                  </a:lnTo>
                  <a:lnTo>
                    <a:pt x="99821" y="272796"/>
                  </a:lnTo>
                  <a:lnTo>
                    <a:pt x="0" y="172974"/>
                  </a:lnTo>
                  <a:lnTo>
                    <a:pt x="49910" y="172974"/>
                  </a:lnTo>
                  <a:lnTo>
                    <a:pt x="49910" y="0"/>
                  </a:lnTo>
                  <a:lnTo>
                    <a:pt x="149732" y="0"/>
                  </a:lnTo>
                  <a:close/>
                </a:path>
              </a:pathLst>
            </a:custGeom>
            <a:ln w="12192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47" y="131191"/>
            <a:ext cx="6256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MEASURING</a:t>
            </a:r>
            <a:r>
              <a:rPr sz="2800" spc="25" dirty="0"/>
              <a:t> </a:t>
            </a:r>
            <a:r>
              <a:rPr sz="2800" spc="-10" dirty="0"/>
              <a:t>THE</a:t>
            </a:r>
            <a:r>
              <a:rPr sz="2800" dirty="0"/>
              <a:t> </a:t>
            </a:r>
            <a:r>
              <a:rPr sz="2800" spc="-5" dirty="0"/>
              <a:t>SUCCESS</a:t>
            </a:r>
            <a:r>
              <a:rPr sz="2800" spc="25" dirty="0"/>
              <a:t>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spc="-10" dirty="0">
                <a:solidFill>
                  <a:srgbClr val="FA689D"/>
                </a:solidFill>
              </a:rPr>
              <a:t>SOLUTIONS: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6615" y="620268"/>
            <a:ext cx="10708005" cy="784860"/>
          </a:xfrm>
          <a:prstGeom prst="rect">
            <a:avLst/>
          </a:prstGeom>
          <a:ln w="6096">
            <a:solidFill>
              <a:srgbClr val="FA689D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frameworks</a:t>
            </a:r>
            <a:r>
              <a:rPr sz="1800" spc="-5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AARRR</a:t>
            </a:r>
            <a:r>
              <a:rPr sz="18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HEART</a:t>
            </a:r>
            <a:r>
              <a:rPr sz="1800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1155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relevant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reporting</a:t>
            </a:r>
            <a:r>
              <a:rPr sz="1800" b="1" spc="-3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A689D"/>
                </a:solidFill>
                <a:latin typeface="Calibri"/>
                <a:cs typeface="Calibri"/>
              </a:rPr>
              <a:t>metrics</a:t>
            </a:r>
            <a:r>
              <a:rPr sz="1800" b="1" spc="-50" dirty="0">
                <a:solidFill>
                  <a:srgbClr val="FA689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A689D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6412" y="1495297"/>
          <a:ext cx="10721340" cy="516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194">
                <a:tc>
                  <a:txBody>
                    <a:bodyPr/>
                    <a:lstStyle/>
                    <a:p>
                      <a:pPr marL="17919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METRIC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HEART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5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GOALS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4085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SIGNALS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53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0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APPINESS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Satisfaction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reviews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Ratings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NPS,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rating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NGAGEMENT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Selling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Catalogues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sales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Revenue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per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user,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DOPTION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Onboarding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22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downloads,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48970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Catalogues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Shared, Number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reviews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resellers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ETENTION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Loyalty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194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Recurring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Resellers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6954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Monthly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Retention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Rate,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Number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items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Sold by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Reseller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1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40" dirty="0">
                          <a:solidFill>
                            <a:srgbClr val="FA689D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ASK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Completion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Analytics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items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Sold,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Points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Earned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-18288" y="0"/>
            <a:ext cx="12266930" cy="6922134"/>
            <a:chOff x="-18288" y="0"/>
            <a:chExt cx="12266930" cy="6922134"/>
          </a:xfrm>
        </p:grpSpPr>
        <p:sp>
          <p:nvSpPr>
            <p:cNvPr id="6" name="object 6"/>
            <p:cNvSpPr/>
            <p:nvPr/>
          </p:nvSpPr>
          <p:spPr>
            <a:xfrm>
              <a:off x="356616" y="1493519"/>
              <a:ext cx="2354580" cy="784860"/>
            </a:xfrm>
            <a:custGeom>
              <a:avLst/>
              <a:gdLst/>
              <a:ahLst/>
              <a:cxnLst/>
              <a:rect l="l" t="t" r="r" b="b"/>
              <a:pathLst>
                <a:path w="2354580" h="784860">
                  <a:moveTo>
                    <a:pt x="0" y="0"/>
                  </a:moveTo>
                  <a:lnTo>
                    <a:pt x="2354579" y="784859"/>
                  </a:lnTo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126492"/>
            <a:ext cx="6871970" cy="707390"/>
          </a:xfrm>
          <a:custGeom>
            <a:avLst/>
            <a:gdLst/>
            <a:ahLst/>
            <a:cxnLst/>
            <a:rect l="l" t="t" r="r" b="b"/>
            <a:pathLst>
              <a:path w="6871970" h="707390">
                <a:moveTo>
                  <a:pt x="6871716" y="0"/>
                </a:moveTo>
                <a:lnTo>
                  <a:pt x="0" y="0"/>
                </a:lnTo>
                <a:lnTo>
                  <a:pt x="0" y="707135"/>
                </a:lnTo>
                <a:lnTo>
                  <a:pt x="6871716" y="707135"/>
                </a:lnTo>
                <a:lnTo>
                  <a:pt x="6871716" y="0"/>
                </a:lnTo>
                <a:close/>
              </a:path>
            </a:pathLst>
          </a:custGeom>
          <a:solidFill>
            <a:srgbClr val="FA6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159" y="126568"/>
            <a:ext cx="6652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METRICS </a:t>
            </a:r>
            <a:r>
              <a:rPr sz="4000" spc="-65" dirty="0">
                <a:solidFill>
                  <a:srgbClr val="FFFFFF"/>
                </a:solidFill>
              </a:rPr>
              <a:t>WRONGLY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40" dirty="0">
                <a:solidFill>
                  <a:srgbClr val="FFFFFF"/>
                </a:solidFill>
              </a:rPr>
              <a:t>IMPACTED: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14172" y="2670048"/>
            <a:ext cx="5255260" cy="923925"/>
          </a:xfrm>
          <a:prstGeom prst="rect">
            <a:avLst/>
          </a:prstGeom>
          <a:ln w="9144">
            <a:solidFill>
              <a:srgbClr val="FA689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34340" marR="336550" indent="-343535" algn="just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Inefficient </a:t>
            </a:r>
            <a:r>
              <a:rPr sz="1800" b="1" spc="-10" dirty="0">
                <a:latin typeface="Calibri"/>
                <a:cs typeface="Calibri"/>
              </a:rPr>
              <a:t>implementation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feature </a:t>
            </a:r>
            <a:r>
              <a:rPr sz="1800" spc="-10" dirty="0">
                <a:latin typeface="Calibri"/>
                <a:cs typeface="Calibri"/>
              </a:rPr>
              <a:t>could </a:t>
            </a:r>
            <a:r>
              <a:rPr sz="1800" spc="-5" dirty="0">
                <a:latin typeface="Calibri"/>
                <a:cs typeface="Calibri"/>
              </a:rPr>
              <a:t> cause </a:t>
            </a:r>
            <a:r>
              <a:rPr sz="1800" spc="-10" dirty="0">
                <a:latin typeface="Calibri"/>
                <a:cs typeface="Calibri"/>
              </a:rPr>
              <a:t>distrust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users, </a:t>
            </a:r>
            <a:r>
              <a:rPr sz="1800" b="1" dirty="0">
                <a:latin typeface="Calibri"/>
                <a:cs typeface="Calibri"/>
              </a:rPr>
              <a:t>App </a:t>
            </a:r>
            <a:r>
              <a:rPr sz="1800" b="1" spc="-10" dirty="0">
                <a:latin typeface="Calibri"/>
                <a:cs typeface="Calibri"/>
              </a:rPr>
              <a:t>reviews/ratings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Weekly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Active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users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tracked.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172" y="1028700"/>
            <a:ext cx="5255260" cy="1201420"/>
          </a:xfrm>
          <a:prstGeom prst="rect">
            <a:avLst/>
          </a:prstGeom>
          <a:ln w="9144">
            <a:solidFill>
              <a:srgbClr val="FA689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34340" marR="299720" indent="-343535">
              <a:lnSpc>
                <a:spcPct val="100000"/>
              </a:lnSpc>
              <a:spcBef>
                <a:spcPts val="240"/>
              </a:spcBef>
              <a:tabLst>
                <a:tab pos="433705" algn="l"/>
              </a:tabLst>
            </a:pPr>
            <a:r>
              <a:rPr sz="1800" b="1" dirty="0">
                <a:latin typeface="Calibri"/>
                <a:cs typeface="Calibri"/>
              </a:rPr>
              <a:t>1.	Bounce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rate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page/feature-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wise,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journeys, 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particular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5" dirty="0">
                <a:latin typeface="Calibri"/>
                <a:cs typeface="Calibri"/>
              </a:rPr>
              <a:t>experiencing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accordingly.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7" name="object 7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A68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8331" y="126492"/>
              <a:ext cx="1013459" cy="28955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4172" y="3992879"/>
            <a:ext cx="5255260" cy="1199515"/>
          </a:xfrm>
          <a:prstGeom prst="rect">
            <a:avLst/>
          </a:prstGeom>
          <a:ln w="9144">
            <a:solidFill>
              <a:srgbClr val="FA689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34340" marR="237490" indent="-343535">
              <a:lnSpc>
                <a:spcPct val="100000"/>
              </a:lnSpc>
              <a:spcBef>
                <a:spcPts val="240"/>
              </a:spcBef>
              <a:tabLst>
                <a:tab pos="433705" algn="l"/>
              </a:tabLst>
            </a:pPr>
            <a:r>
              <a:rPr sz="1800" b="1" dirty="0">
                <a:latin typeface="Calibri"/>
                <a:cs typeface="Calibri"/>
              </a:rPr>
              <a:t>3.	</a:t>
            </a:r>
            <a:r>
              <a:rPr sz="1800" b="1" spc="-5" dirty="0">
                <a:latin typeface="Calibri"/>
                <a:cs typeface="Calibri"/>
              </a:rPr>
              <a:t>Monthly </a:t>
            </a:r>
            <a:r>
              <a:rPr sz="1800" b="1" spc="-10" dirty="0">
                <a:latin typeface="Calibri"/>
                <a:cs typeface="Calibri"/>
              </a:rPr>
              <a:t>Revenue </a:t>
            </a:r>
            <a:r>
              <a:rPr sz="1800" dirty="0">
                <a:latin typeface="Calibri"/>
                <a:cs typeface="Calibri"/>
              </a:rPr>
              <a:t>: If the </a:t>
            </a:r>
            <a:r>
              <a:rPr sz="1800" spc="-5" dirty="0">
                <a:latin typeface="Calibri"/>
                <a:cs typeface="Calibri"/>
              </a:rPr>
              <a:t>Cumulative </a:t>
            </a:r>
            <a:r>
              <a:rPr sz="1800" spc="-10" dirty="0">
                <a:latin typeface="Calibri"/>
                <a:cs typeface="Calibri"/>
              </a:rPr>
              <a:t>Revenue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down,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revenue</a:t>
            </a:r>
            <a:r>
              <a:rPr sz="1800" spc="-5" dirty="0">
                <a:latin typeface="Calibri"/>
                <a:cs typeface="Calibri"/>
              </a:rPr>
              <a:t> 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see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-5" dirty="0">
                <a:latin typeface="Calibri"/>
                <a:cs typeface="Calibri"/>
              </a:rPr>
              <a:t> doing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1279" y="1807464"/>
            <a:ext cx="5302250" cy="1477010"/>
          </a:xfrm>
          <a:prstGeom prst="rect">
            <a:avLst/>
          </a:prstGeom>
          <a:ln w="9144">
            <a:solidFill>
              <a:srgbClr val="FA689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35609" marR="328295" indent="-342900">
              <a:lnSpc>
                <a:spcPct val="100000"/>
              </a:lnSpc>
              <a:spcBef>
                <a:spcPts val="240"/>
              </a:spcBef>
              <a:tabLst>
                <a:tab pos="434975" algn="l"/>
              </a:tabLst>
            </a:pPr>
            <a:r>
              <a:rPr sz="1800" b="1" spc="-5" dirty="0">
                <a:latin typeface="Calibri"/>
                <a:cs typeface="Calibri"/>
              </a:rPr>
              <a:t>4.	</a:t>
            </a:r>
            <a:r>
              <a:rPr sz="1800" b="1" spc="-35" dirty="0">
                <a:latin typeface="Calibri"/>
                <a:cs typeface="Calibri"/>
              </a:rPr>
              <a:t>LTV:CAC</a:t>
            </a:r>
            <a:r>
              <a:rPr sz="1800" b="1" spc="-5" dirty="0">
                <a:latin typeface="Calibri"/>
                <a:cs typeface="Calibri"/>
              </a:rPr>
              <a:t> Ratio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to understand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dirty="0">
                <a:latin typeface="Calibri"/>
                <a:cs typeface="Calibri"/>
              </a:rPr>
              <a:t> much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spending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maximise</a:t>
            </a:r>
            <a:r>
              <a:rPr sz="1800" spc="-10" dirty="0">
                <a:latin typeface="Calibri"/>
                <a:cs typeface="Calibri"/>
              </a:rPr>
              <a:t> growth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revenue,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acquiring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low, 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evaluate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down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costs</a:t>
            </a:r>
            <a:r>
              <a:rPr sz="1800" spc="-5" dirty="0">
                <a:latin typeface="Calibri"/>
                <a:cs typeface="Calibri"/>
              </a:rPr>
              <a:t> 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acquisition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1279" y="3528059"/>
            <a:ext cx="5302250" cy="1754505"/>
          </a:xfrm>
          <a:prstGeom prst="rect">
            <a:avLst/>
          </a:prstGeom>
          <a:ln w="9144">
            <a:solidFill>
              <a:srgbClr val="FA689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35609" marR="153035" indent="-342900">
              <a:lnSpc>
                <a:spcPct val="100000"/>
              </a:lnSpc>
              <a:spcBef>
                <a:spcPts val="250"/>
              </a:spcBef>
              <a:tabLst>
                <a:tab pos="434975" algn="l"/>
              </a:tabLst>
            </a:pPr>
            <a:r>
              <a:rPr sz="1800" b="1" spc="-5" dirty="0">
                <a:latin typeface="Calibri"/>
                <a:cs typeface="Calibri"/>
              </a:rPr>
              <a:t>5.	Churn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Rate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If churn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5" dirty="0">
                <a:latin typeface="Calibri"/>
                <a:cs typeface="Calibri"/>
              </a:rPr>
              <a:t>going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5" dirty="0">
                <a:latin typeface="Calibri"/>
                <a:cs typeface="Calibri"/>
              </a:rPr>
              <a:t> they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losing. As </a:t>
            </a:r>
            <a:r>
              <a:rPr sz="1800" spc="-5" dirty="0">
                <a:latin typeface="Calibri"/>
                <a:cs typeface="Calibri"/>
              </a:rPr>
              <a:t>per </a:t>
            </a:r>
            <a:r>
              <a:rPr sz="1800" dirty="0">
                <a:latin typeface="Calibri"/>
                <a:cs typeface="Calibri"/>
              </a:rPr>
              <a:t> their </a:t>
            </a:r>
            <a:r>
              <a:rPr sz="1800" spc="-10" dirty="0">
                <a:latin typeface="Calibri"/>
                <a:cs typeface="Calibri"/>
              </a:rPr>
              <a:t>past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trends,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5" dirty="0">
                <a:latin typeface="Calibri"/>
                <a:cs typeface="Calibri"/>
              </a:rPr>
              <a:t> 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offered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customized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deals/discounts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-5" dirty="0">
                <a:latin typeface="Calibri"/>
                <a:cs typeface="Calibri"/>
              </a:rPr>
              <a:t> mails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notifications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installed),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bring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15" y="6047232"/>
            <a:ext cx="12126595" cy="745490"/>
          </a:xfrm>
          <a:custGeom>
            <a:avLst/>
            <a:gdLst/>
            <a:ahLst/>
            <a:cxnLst/>
            <a:rect l="l" t="t" r="r" b="b"/>
            <a:pathLst>
              <a:path w="12126595" h="745490">
                <a:moveTo>
                  <a:pt x="12126468" y="0"/>
                </a:moveTo>
                <a:lnTo>
                  <a:pt x="0" y="0"/>
                </a:lnTo>
                <a:lnTo>
                  <a:pt x="0" y="745236"/>
                </a:lnTo>
                <a:lnTo>
                  <a:pt x="12126468" y="745236"/>
                </a:lnTo>
                <a:lnTo>
                  <a:pt x="12126468" y="0"/>
                </a:lnTo>
                <a:close/>
              </a:path>
            </a:pathLst>
          </a:custGeom>
          <a:solidFill>
            <a:srgbClr val="FA68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1246</Words>
  <Application>Microsoft Office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Times New Roman</vt:lpstr>
      <vt:lpstr>Office Theme</vt:lpstr>
      <vt:lpstr>PowerPoint Presentation</vt:lpstr>
      <vt:lpstr>ABOUT MEESHO:</vt:lpstr>
      <vt:lpstr>ROADMAP:</vt:lpstr>
      <vt:lpstr>RESELLER’S JOURNEY:</vt:lpstr>
      <vt:lpstr>PAIN POINTS:</vt:lpstr>
      <vt:lpstr>GOAL: Increasing Retention of Resellers after first Sale!</vt:lpstr>
      <vt:lpstr>NEW FEARURE 2: Gamification/Team Leaderboards!</vt:lpstr>
      <vt:lpstr>MEASURING THE SUCCESS OF SOLUTIONS:</vt:lpstr>
      <vt:lpstr>METRICS WRONGLY IMPACTED: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Subhadip Samanta</cp:lastModifiedBy>
  <cp:revision>2</cp:revision>
  <dcterms:created xsi:type="dcterms:W3CDTF">2021-03-31T14:23:56Z</dcterms:created>
  <dcterms:modified xsi:type="dcterms:W3CDTF">2021-03-31T14:25:26Z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2021-03-31T00:00:00Z</vt:filetime>
  </property>
</Properties>
</file>