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0876" y="115822"/>
            <a:ext cx="11931650" cy="6664959"/>
          </a:xfrm>
          <a:custGeom>
            <a:avLst/>
            <a:gdLst/>
            <a:ahLst/>
            <a:cxnLst/>
            <a:rect l="l" t="t" r="r" b="b"/>
            <a:pathLst>
              <a:path w="11931650" h="6664959">
                <a:moveTo>
                  <a:pt x="0" y="6664452"/>
                </a:moveTo>
                <a:lnTo>
                  <a:pt x="11931396" y="6664452"/>
                </a:lnTo>
                <a:lnTo>
                  <a:pt x="11931396" y="0"/>
                </a:lnTo>
                <a:lnTo>
                  <a:pt x="0" y="0"/>
                </a:lnTo>
                <a:lnTo>
                  <a:pt x="0" y="6664452"/>
                </a:lnTo>
                <a:close/>
              </a:path>
            </a:pathLst>
          </a:custGeom>
          <a:ln w="76200">
            <a:solidFill>
              <a:srgbClr val="FFD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71632" y="176784"/>
            <a:ext cx="1269492" cy="3947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139" y="596645"/>
            <a:ext cx="11437721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6686" y="1032129"/>
            <a:ext cx="11358626" cy="1732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776" y="77723"/>
            <a:ext cx="12007850" cy="6699884"/>
            <a:chOff x="112776" y="77723"/>
            <a:chExt cx="12007850" cy="6699884"/>
          </a:xfrm>
        </p:grpSpPr>
        <p:sp>
          <p:nvSpPr>
            <p:cNvPr id="3" name="object 3"/>
            <p:cNvSpPr/>
            <p:nvPr/>
          </p:nvSpPr>
          <p:spPr>
            <a:xfrm>
              <a:off x="150876" y="115823"/>
              <a:ext cx="11931650" cy="6623684"/>
            </a:xfrm>
            <a:custGeom>
              <a:avLst/>
              <a:gdLst/>
              <a:ahLst/>
              <a:cxnLst/>
              <a:rect l="l" t="t" r="r" b="b"/>
              <a:pathLst>
                <a:path w="11931650" h="6623684">
                  <a:moveTo>
                    <a:pt x="0" y="6623304"/>
                  </a:moveTo>
                  <a:lnTo>
                    <a:pt x="11931396" y="6623304"/>
                  </a:lnTo>
                  <a:lnTo>
                    <a:pt x="11931396" y="0"/>
                  </a:lnTo>
                  <a:lnTo>
                    <a:pt x="0" y="0"/>
                  </a:lnTo>
                  <a:lnTo>
                    <a:pt x="0" y="6623304"/>
                  </a:lnTo>
                  <a:close/>
                </a:path>
              </a:pathLst>
            </a:custGeom>
            <a:ln w="76200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71632" y="176784"/>
              <a:ext cx="1269492" cy="39471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57421" y="3061462"/>
            <a:ext cx="46253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Arial MT"/>
                <a:cs typeface="Arial MT"/>
              </a:rPr>
              <a:t>Winzo</a:t>
            </a:r>
            <a:r>
              <a:rPr sz="4400" b="0" spc="-45" dirty="0">
                <a:latin typeface="Arial MT"/>
                <a:cs typeface="Arial MT"/>
              </a:rPr>
              <a:t> </a:t>
            </a:r>
            <a:r>
              <a:rPr sz="4400" b="0" dirty="0">
                <a:latin typeface="Arial MT"/>
                <a:cs typeface="Arial MT"/>
              </a:rPr>
              <a:t>Case</a:t>
            </a:r>
            <a:r>
              <a:rPr sz="4400" b="0" spc="-35" dirty="0">
                <a:latin typeface="Arial MT"/>
                <a:cs typeface="Arial MT"/>
              </a:rPr>
              <a:t> </a:t>
            </a:r>
            <a:r>
              <a:rPr sz="4400" b="0" dirty="0">
                <a:latin typeface="Arial MT"/>
                <a:cs typeface="Arial MT"/>
              </a:rPr>
              <a:t>Study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89996" y="5596838"/>
            <a:ext cx="2073403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84" dirty="0">
                <a:latin typeface="Arial MT"/>
                <a:cs typeface="Arial MT"/>
              </a:rPr>
              <a:t> </a:t>
            </a:r>
            <a:r>
              <a:rPr lang="en-IN" spc="-5" dirty="0">
                <a:latin typeface="Arial MT"/>
                <a:cs typeface="Arial MT"/>
              </a:rPr>
              <a:t>Subhadip Samanta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1800" spc="-5" dirty="0">
                <a:latin typeface="Arial MT"/>
                <a:cs typeface="Arial MT"/>
              </a:rPr>
              <a:t>IIFT Delhi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708" y="240791"/>
            <a:ext cx="3119628" cy="63032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1078" y="616275"/>
            <a:ext cx="1909265" cy="2134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54628" y="543813"/>
            <a:ext cx="1933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ABOUT</a:t>
            </a:r>
            <a:r>
              <a:rPr spc="-70" dirty="0"/>
              <a:t> </a:t>
            </a:r>
            <a:r>
              <a:rPr dirty="0"/>
              <a:t>WINZO:</a:t>
            </a:r>
          </a:p>
        </p:txBody>
      </p:sp>
      <p:sp>
        <p:nvSpPr>
          <p:cNvPr id="5" name="object 5"/>
          <p:cNvSpPr/>
          <p:nvPr/>
        </p:nvSpPr>
        <p:spPr>
          <a:xfrm>
            <a:off x="3742944" y="918972"/>
            <a:ext cx="2266950" cy="0"/>
          </a:xfrm>
          <a:custGeom>
            <a:avLst/>
            <a:gdLst/>
            <a:ahLst/>
            <a:cxnLst/>
            <a:rect l="l" t="t" r="r" b="b"/>
            <a:pathLst>
              <a:path w="2266950">
                <a:moveTo>
                  <a:pt x="0" y="0"/>
                </a:moveTo>
                <a:lnTo>
                  <a:pt x="2266950" y="0"/>
                </a:lnTo>
              </a:path>
            </a:pathLst>
          </a:custGeom>
          <a:ln w="579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026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Launched </a:t>
            </a:r>
            <a:r>
              <a:rPr dirty="0"/>
              <a:t>in</a:t>
            </a:r>
            <a:r>
              <a:rPr spc="-10" dirty="0"/>
              <a:t> </a:t>
            </a:r>
            <a:r>
              <a:rPr spc="-5" dirty="0"/>
              <a:t>early</a:t>
            </a:r>
            <a:r>
              <a:rPr spc="20" dirty="0"/>
              <a:t> </a:t>
            </a:r>
            <a:r>
              <a:rPr spc="-5" dirty="0"/>
              <a:t>2018,</a:t>
            </a:r>
            <a:r>
              <a:rPr dirty="0"/>
              <a:t> </a:t>
            </a:r>
            <a:r>
              <a:rPr spc="-5" dirty="0"/>
              <a:t>WINZO</a:t>
            </a:r>
            <a:r>
              <a:rPr spc="20" dirty="0"/>
              <a:t> </a:t>
            </a:r>
            <a:r>
              <a:rPr spc="-5" dirty="0"/>
              <a:t>is available</a:t>
            </a:r>
            <a:r>
              <a:rPr spc="-35" dirty="0"/>
              <a:t> </a:t>
            </a:r>
            <a:r>
              <a:rPr spc="-5" dirty="0"/>
              <a:t>in</a:t>
            </a:r>
            <a:r>
              <a:rPr dirty="0"/>
              <a:t> </a:t>
            </a:r>
            <a:r>
              <a:rPr spc="-5" dirty="0"/>
              <a:t>12</a:t>
            </a:r>
            <a:r>
              <a:rPr spc="15" dirty="0"/>
              <a:t> </a:t>
            </a:r>
            <a:r>
              <a:rPr spc="-5" dirty="0"/>
              <a:t>languages </a:t>
            </a:r>
            <a:r>
              <a:rPr spc="-10" dirty="0"/>
              <a:t>with</a:t>
            </a:r>
            <a:r>
              <a:rPr spc="15" dirty="0"/>
              <a:t> </a:t>
            </a:r>
            <a:r>
              <a:rPr spc="-5" dirty="0"/>
              <a:t>over</a:t>
            </a:r>
            <a:r>
              <a:rPr dirty="0"/>
              <a:t> </a:t>
            </a:r>
            <a:r>
              <a:rPr spc="-5" dirty="0"/>
              <a:t>25</a:t>
            </a:r>
            <a:r>
              <a:rPr spc="10" dirty="0"/>
              <a:t> </a:t>
            </a:r>
            <a:r>
              <a:rPr spc="-5" dirty="0"/>
              <a:t>million </a:t>
            </a:r>
            <a:r>
              <a:rPr dirty="0"/>
              <a:t> </a:t>
            </a:r>
            <a:r>
              <a:rPr spc="-5" dirty="0"/>
              <a:t>registered</a:t>
            </a:r>
            <a:r>
              <a:rPr spc="25" dirty="0"/>
              <a:t> </a:t>
            </a:r>
            <a:r>
              <a:rPr spc="-5" dirty="0"/>
              <a:t>users.</a:t>
            </a:r>
            <a:r>
              <a:rPr spc="35" dirty="0"/>
              <a:t> </a:t>
            </a:r>
            <a:r>
              <a:rPr spc="-5" dirty="0"/>
              <a:t>Clocking</a:t>
            </a:r>
            <a:r>
              <a:rPr dirty="0"/>
              <a:t> </a:t>
            </a:r>
            <a:r>
              <a:rPr spc="-5" dirty="0"/>
              <a:t>over</a:t>
            </a:r>
            <a:r>
              <a:rPr spc="30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-5" dirty="0"/>
              <a:t>billion</a:t>
            </a:r>
            <a:r>
              <a:rPr dirty="0"/>
              <a:t> </a:t>
            </a:r>
            <a:r>
              <a:rPr spc="-5" dirty="0"/>
              <a:t>micro-transactions</a:t>
            </a:r>
            <a:r>
              <a:rPr spc="40" dirty="0"/>
              <a:t> </a:t>
            </a:r>
            <a:r>
              <a:rPr spc="-5" dirty="0"/>
              <a:t>per</a:t>
            </a:r>
            <a:r>
              <a:rPr spc="30" dirty="0"/>
              <a:t> </a:t>
            </a:r>
            <a:r>
              <a:rPr spc="-5" dirty="0"/>
              <a:t>month,</a:t>
            </a:r>
            <a:r>
              <a:rPr spc="45" dirty="0"/>
              <a:t> </a:t>
            </a:r>
            <a:r>
              <a:rPr spc="-5" dirty="0"/>
              <a:t>the</a:t>
            </a:r>
            <a:r>
              <a:rPr spc="30" dirty="0"/>
              <a:t> </a:t>
            </a:r>
            <a:r>
              <a:rPr spc="-5" dirty="0"/>
              <a:t>company </a:t>
            </a:r>
            <a:r>
              <a:rPr dirty="0"/>
              <a:t> </a:t>
            </a:r>
            <a:r>
              <a:rPr spc="-10" dirty="0"/>
              <a:t>offers</a:t>
            </a:r>
            <a:r>
              <a:rPr spc="15" dirty="0"/>
              <a:t> </a:t>
            </a:r>
            <a:r>
              <a:rPr spc="-5" dirty="0"/>
              <a:t>over</a:t>
            </a:r>
            <a:r>
              <a:rPr spc="10" dirty="0"/>
              <a:t> </a:t>
            </a:r>
            <a:r>
              <a:rPr spc="-5" dirty="0"/>
              <a:t>70</a:t>
            </a:r>
            <a:r>
              <a:rPr spc="15" dirty="0"/>
              <a:t> </a:t>
            </a:r>
            <a:r>
              <a:rPr spc="-5" dirty="0"/>
              <a:t>games</a:t>
            </a:r>
            <a:r>
              <a:rPr dirty="0"/>
              <a:t> </a:t>
            </a:r>
            <a:r>
              <a:rPr spc="-5" dirty="0"/>
              <a:t>across</a:t>
            </a:r>
            <a:r>
              <a:rPr spc="5" dirty="0"/>
              <a:t> </a:t>
            </a:r>
            <a:r>
              <a:rPr spc="-5" dirty="0"/>
              <a:t>various</a:t>
            </a:r>
            <a:r>
              <a:rPr spc="15" dirty="0"/>
              <a:t> </a:t>
            </a:r>
            <a:r>
              <a:rPr spc="-5" dirty="0"/>
              <a:t>multiplayer</a:t>
            </a:r>
            <a:r>
              <a:rPr spc="5" dirty="0"/>
              <a:t> </a:t>
            </a:r>
            <a:r>
              <a:rPr spc="-5" dirty="0"/>
              <a:t>formats</a:t>
            </a:r>
            <a:r>
              <a:rPr spc="45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focuses</a:t>
            </a:r>
            <a:r>
              <a:rPr dirty="0"/>
              <a:t> </a:t>
            </a:r>
            <a:r>
              <a:rPr spc="-5" dirty="0"/>
              <a:t>on</a:t>
            </a:r>
            <a:r>
              <a:rPr spc="5" dirty="0"/>
              <a:t> </a:t>
            </a:r>
            <a:r>
              <a:rPr spc="-5" dirty="0"/>
              <a:t>building</a:t>
            </a:r>
            <a:r>
              <a:rPr spc="-20" dirty="0"/>
              <a:t> </a:t>
            </a:r>
            <a:r>
              <a:rPr spc="-5" dirty="0"/>
              <a:t>a </a:t>
            </a:r>
            <a:r>
              <a:rPr dirty="0"/>
              <a:t> </a:t>
            </a:r>
            <a:r>
              <a:rPr spc="-5" dirty="0"/>
              <a:t>community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15" dirty="0"/>
              <a:t> </a:t>
            </a:r>
            <a:r>
              <a:rPr spc="-5" dirty="0"/>
              <a:t>gamers</a:t>
            </a:r>
            <a:r>
              <a:rPr spc="35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game</a:t>
            </a:r>
            <a:r>
              <a:rPr spc="20" dirty="0"/>
              <a:t> </a:t>
            </a:r>
            <a:r>
              <a:rPr spc="-5" dirty="0"/>
              <a:t>influencers in</a:t>
            </a:r>
            <a:r>
              <a:rPr spc="5" dirty="0"/>
              <a:t> </a:t>
            </a:r>
            <a:r>
              <a:rPr spc="-5" dirty="0"/>
              <a:t>tier</a:t>
            </a:r>
            <a:r>
              <a:rPr spc="10" dirty="0"/>
              <a:t> </a:t>
            </a:r>
            <a:r>
              <a:rPr dirty="0"/>
              <a:t>II–tier</a:t>
            </a:r>
            <a:r>
              <a:rPr spc="15" dirty="0"/>
              <a:t> </a:t>
            </a:r>
            <a:r>
              <a:rPr spc="-5" dirty="0"/>
              <a:t>V</a:t>
            </a:r>
            <a:r>
              <a:rPr spc="5" dirty="0"/>
              <a:t> </a:t>
            </a:r>
            <a:r>
              <a:rPr spc="-5" dirty="0"/>
              <a:t>cities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15" dirty="0"/>
              <a:t> </a:t>
            </a:r>
            <a:r>
              <a:rPr spc="-5" dirty="0"/>
              <a:t>India.</a:t>
            </a:r>
            <a:r>
              <a:rPr spc="15" dirty="0"/>
              <a:t> </a:t>
            </a:r>
            <a:r>
              <a:rPr spc="-5" dirty="0"/>
              <a:t>It</a:t>
            </a:r>
            <a:r>
              <a:rPr spc="20" dirty="0"/>
              <a:t> </a:t>
            </a:r>
            <a:r>
              <a:rPr spc="-5" dirty="0"/>
              <a:t>has</a:t>
            </a:r>
            <a:r>
              <a:rPr spc="10" dirty="0"/>
              <a:t> </a:t>
            </a:r>
            <a:r>
              <a:rPr spc="-5" dirty="0"/>
              <a:t>grown</a:t>
            </a:r>
            <a:r>
              <a:rPr spc="30" dirty="0"/>
              <a:t> </a:t>
            </a:r>
            <a:r>
              <a:rPr spc="-5" dirty="0"/>
              <a:t>by </a:t>
            </a:r>
            <a:r>
              <a:rPr spc="-430" dirty="0"/>
              <a:t> </a:t>
            </a:r>
            <a:r>
              <a:rPr spc="-5" dirty="0"/>
              <a:t>1,500</a:t>
            </a:r>
            <a:r>
              <a:rPr spc="10" dirty="0"/>
              <a:t> </a:t>
            </a:r>
            <a:r>
              <a:rPr spc="-5" dirty="0"/>
              <a:t>per</a:t>
            </a:r>
            <a:r>
              <a:rPr spc="10" dirty="0"/>
              <a:t> </a:t>
            </a:r>
            <a:r>
              <a:rPr spc="-5" dirty="0"/>
              <a:t>cent</a:t>
            </a:r>
            <a:r>
              <a:rPr spc="10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has</a:t>
            </a:r>
            <a:r>
              <a:rPr spc="5" dirty="0"/>
              <a:t> </a:t>
            </a:r>
            <a:r>
              <a:rPr spc="-5" dirty="0"/>
              <a:t>acquired</a:t>
            </a:r>
            <a:r>
              <a:rPr dirty="0"/>
              <a:t> </a:t>
            </a:r>
            <a:r>
              <a:rPr spc="-5" dirty="0"/>
              <a:t>over</a:t>
            </a:r>
            <a:r>
              <a:rPr spc="5" dirty="0"/>
              <a:t> </a:t>
            </a:r>
            <a:r>
              <a:rPr spc="-5" dirty="0"/>
              <a:t>20</a:t>
            </a:r>
            <a:r>
              <a:rPr dirty="0"/>
              <a:t> </a:t>
            </a:r>
            <a:r>
              <a:rPr spc="-5" dirty="0"/>
              <a:t>million</a:t>
            </a:r>
            <a:r>
              <a:rPr spc="-25" dirty="0"/>
              <a:t> </a:t>
            </a:r>
            <a:r>
              <a:rPr spc="-5" dirty="0"/>
              <a:t>users</a:t>
            </a:r>
            <a:r>
              <a:rPr dirty="0"/>
              <a:t> in</a:t>
            </a:r>
            <a:r>
              <a:rPr spc="-5" dirty="0"/>
              <a:t> the</a:t>
            </a:r>
            <a:r>
              <a:rPr spc="15" dirty="0"/>
              <a:t> </a:t>
            </a:r>
            <a:r>
              <a:rPr spc="-5" dirty="0"/>
              <a:t>past</a:t>
            </a:r>
            <a:r>
              <a:rPr spc="10" dirty="0"/>
              <a:t> </a:t>
            </a:r>
            <a:r>
              <a:rPr spc="-5" dirty="0"/>
              <a:t>12</a:t>
            </a:r>
            <a:r>
              <a:rPr dirty="0"/>
              <a:t> </a:t>
            </a:r>
            <a:r>
              <a:rPr spc="-5" dirty="0"/>
              <a:t>months.</a:t>
            </a:r>
          </a:p>
          <a:p>
            <a:pPr marL="3350260" marR="268605">
              <a:lnSpc>
                <a:spcPct val="100000"/>
              </a:lnSpc>
            </a:pPr>
            <a:r>
              <a:rPr spc="-5" dirty="0"/>
              <a:t>WinZo</a:t>
            </a:r>
            <a:r>
              <a:rPr spc="5" dirty="0"/>
              <a:t> </a:t>
            </a:r>
            <a:r>
              <a:rPr spc="-5" dirty="0"/>
              <a:t>has</a:t>
            </a:r>
            <a:r>
              <a:rPr spc="10" dirty="0"/>
              <a:t> </a:t>
            </a:r>
            <a:r>
              <a:rPr spc="-5" dirty="0"/>
              <a:t>recently</a:t>
            </a:r>
            <a:r>
              <a:rPr spc="10" dirty="0"/>
              <a:t> </a:t>
            </a:r>
            <a:r>
              <a:rPr spc="-5" dirty="0"/>
              <a:t>raised</a:t>
            </a:r>
            <a:r>
              <a:rPr dirty="0"/>
              <a:t> </a:t>
            </a:r>
            <a:r>
              <a:rPr spc="-5" dirty="0"/>
              <a:t>USD</a:t>
            </a:r>
            <a:r>
              <a:rPr dirty="0"/>
              <a:t> </a:t>
            </a:r>
            <a:r>
              <a:rPr spc="-5" dirty="0"/>
              <a:t>18</a:t>
            </a:r>
            <a:r>
              <a:rPr spc="5" dirty="0"/>
              <a:t> </a:t>
            </a:r>
            <a:r>
              <a:rPr spc="-5" dirty="0"/>
              <a:t>million</a:t>
            </a:r>
            <a:r>
              <a:rPr spc="-20" dirty="0"/>
              <a:t> </a:t>
            </a:r>
            <a:r>
              <a:rPr spc="-5" dirty="0"/>
              <a:t>in</a:t>
            </a:r>
            <a:r>
              <a:rPr spc="-10" dirty="0"/>
              <a:t> </a:t>
            </a:r>
            <a:r>
              <a:rPr spc="-5" dirty="0"/>
              <a:t>Series</a:t>
            </a:r>
            <a:r>
              <a:rPr spc="10" dirty="0"/>
              <a:t> </a:t>
            </a:r>
            <a:r>
              <a:rPr spc="-5" dirty="0"/>
              <a:t>B</a:t>
            </a:r>
            <a:r>
              <a:rPr dirty="0"/>
              <a:t> </a:t>
            </a:r>
            <a:r>
              <a:rPr spc="-5" dirty="0"/>
              <a:t>funding</a:t>
            </a:r>
            <a:r>
              <a:rPr dirty="0"/>
              <a:t> </a:t>
            </a:r>
            <a:r>
              <a:rPr spc="-5" dirty="0"/>
              <a:t>round</a:t>
            </a:r>
            <a:r>
              <a:rPr spc="20" dirty="0"/>
              <a:t> </a:t>
            </a:r>
            <a:r>
              <a:rPr spc="-5" dirty="0"/>
              <a:t>led</a:t>
            </a:r>
            <a:r>
              <a:rPr dirty="0"/>
              <a:t> </a:t>
            </a:r>
            <a:r>
              <a:rPr spc="-5" dirty="0"/>
              <a:t>by</a:t>
            </a:r>
            <a:r>
              <a:rPr spc="15" dirty="0"/>
              <a:t> </a:t>
            </a:r>
            <a:r>
              <a:rPr dirty="0"/>
              <a:t>Singapore- </a:t>
            </a:r>
            <a:r>
              <a:rPr spc="-430" dirty="0"/>
              <a:t> </a:t>
            </a:r>
            <a:r>
              <a:rPr spc="-5" dirty="0"/>
              <a:t>based Makers</a:t>
            </a:r>
            <a:r>
              <a:rPr spc="10" dirty="0"/>
              <a:t> </a:t>
            </a:r>
            <a:r>
              <a:rPr spc="-5" dirty="0"/>
              <a:t>Fund</a:t>
            </a:r>
            <a:r>
              <a:rPr spc="5" dirty="0"/>
              <a:t> </a:t>
            </a:r>
            <a:r>
              <a:rPr spc="-10" dirty="0"/>
              <a:t>and</a:t>
            </a:r>
            <a:r>
              <a:rPr spc="-5" dirty="0"/>
              <a:t> </a:t>
            </a:r>
            <a:r>
              <a:rPr spc="-10" dirty="0"/>
              <a:t>New</a:t>
            </a:r>
            <a:r>
              <a:rPr spc="-25" dirty="0"/>
              <a:t> </a:t>
            </a:r>
            <a:r>
              <a:rPr spc="-35" dirty="0"/>
              <a:t>York’s</a:t>
            </a:r>
            <a:r>
              <a:rPr dirty="0"/>
              <a:t> </a:t>
            </a:r>
            <a:r>
              <a:rPr spc="-10" dirty="0"/>
              <a:t>Courtside</a:t>
            </a:r>
            <a:r>
              <a:rPr spc="5" dirty="0"/>
              <a:t> </a:t>
            </a:r>
            <a:r>
              <a:rPr spc="-15" dirty="0"/>
              <a:t>Ventures.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0304" y="3620079"/>
            <a:ext cx="1444139" cy="2134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742944" y="3919728"/>
            <a:ext cx="1871345" cy="0"/>
          </a:xfrm>
          <a:custGeom>
            <a:avLst/>
            <a:gdLst/>
            <a:ahLst/>
            <a:cxnLst/>
            <a:rect l="l" t="t" r="r" b="b"/>
            <a:pathLst>
              <a:path w="1871345">
                <a:moveTo>
                  <a:pt x="0" y="0"/>
                </a:moveTo>
                <a:lnTo>
                  <a:pt x="1870836" y="0"/>
                </a:lnTo>
              </a:path>
            </a:pathLst>
          </a:custGeom>
          <a:ln w="579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634740" y="4130969"/>
            <a:ext cx="7839075" cy="824865"/>
            <a:chOff x="3634740" y="4130969"/>
            <a:chExt cx="7839075" cy="82486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1823" y="4130969"/>
              <a:ext cx="6575443" cy="2092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34740" y="4256531"/>
              <a:ext cx="858774" cy="45491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77868" y="4256531"/>
              <a:ext cx="7195566" cy="45491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4740" y="4500371"/>
              <a:ext cx="1866138" cy="45491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754628" y="3547998"/>
            <a:ext cx="7531100" cy="1276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OUR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GOAL: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1600" spc="-10" dirty="0">
                <a:latin typeface="Arial MT"/>
                <a:cs typeface="Arial MT"/>
              </a:rPr>
              <a:t>Our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goal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define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“New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User”,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“Power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Users”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“Churned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Users”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WinZo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converting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Users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&amp;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Churned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Users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Power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Users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help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product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solutions.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776" y="77722"/>
            <a:ext cx="12007850" cy="6742430"/>
            <a:chOff x="112776" y="77722"/>
            <a:chExt cx="12007850" cy="6742430"/>
          </a:xfrm>
        </p:grpSpPr>
        <p:sp>
          <p:nvSpPr>
            <p:cNvPr id="3" name="object 3"/>
            <p:cNvSpPr/>
            <p:nvPr/>
          </p:nvSpPr>
          <p:spPr>
            <a:xfrm>
              <a:off x="150876" y="115822"/>
              <a:ext cx="11931650" cy="6666230"/>
            </a:xfrm>
            <a:custGeom>
              <a:avLst/>
              <a:gdLst/>
              <a:ahLst/>
              <a:cxnLst/>
              <a:rect l="l" t="t" r="r" b="b"/>
              <a:pathLst>
                <a:path w="11931650" h="6666230">
                  <a:moveTo>
                    <a:pt x="0" y="6665976"/>
                  </a:moveTo>
                  <a:lnTo>
                    <a:pt x="11931396" y="6665976"/>
                  </a:lnTo>
                  <a:lnTo>
                    <a:pt x="11931396" y="0"/>
                  </a:lnTo>
                  <a:lnTo>
                    <a:pt x="0" y="0"/>
                  </a:lnTo>
                  <a:lnTo>
                    <a:pt x="0" y="6665976"/>
                  </a:lnTo>
                  <a:close/>
                </a:path>
              </a:pathLst>
            </a:custGeom>
            <a:ln w="76200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71632" y="176784"/>
              <a:ext cx="1269492" cy="39471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447900" y="527304"/>
            <a:ext cx="2526665" cy="567690"/>
            <a:chOff x="447900" y="527304"/>
            <a:chExt cx="2526665" cy="56769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900" y="672632"/>
              <a:ext cx="2201725" cy="2134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9547" y="527304"/>
              <a:ext cx="494550" cy="56768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6516" y="596645"/>
            <a:ext cx="2315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USER</a:t>
            </a:r>
            <a:r>
              <a:rPr spc="-70" dirty="0"/>
              <a:t> </a:t>
            </a:r>
            <a:r>
              <a:rPr dirty="0"/>
              <a:t>PERSONAS:</a:t>
            </a:r>
          </a:p>
        </p:txBody>
      </p:sp>
      <p:sp>
        <p:nvSpPr>
          <p:cNvPr id="9" name="object 9"/>
          <p:cNvSpPr/>
          <p:nvPr/>
        </p:nvSpPr>
        <p:spPr>
          <a:xfrm>
            <a:off x="448055" y="970788"/>
            <a:ext cx="2456180" cy="5715"/>
          </a:xfrm>
          <a:custGeom>
            <a:avLst/>
            <a:gdLst/>
            <a:ahLst/>
            <a:cxnLst/>
            <a:rect l="l" t="t" r="r" b="b"/>
            <a:pathLst>
              <a:path w="2456180" h="5715">
                <a:moveTo>
                  <a:pt x="0" y="5714"/>
                </a:moveTo>
                <a:lnTo>
                  <a:pt x="2455799" y="0"/>
                </a:lnTo>
              </a:path>
            </a:pathLst>
          </a:custGeom>
          <a:ln w="579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65376" y="1668779"/>
            <a:ext cx="920750" cy="120700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56671" y="1699260"/>
            <a:ext cx="788578" cy="105723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05771" y="1677923"/>
            <a:ext cx="952500" cy="1187196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924811" y="5309615"/>
            <a:ext cx="467995" cy="480059"/>
            <a:chOff x="1924811" y="5309615"/>
            <a:chExt cx="467995" cy="480059"/>
          </a:xfrm>
        </p:grpSpPr>
        <p:sp>
          <p:nvSpPr>
            <p:cNvPr id="14" name="object 14"/>
            <p:cNvSpPr/>
            <p:nvPr/>
          </p:nvSpPr>
          <p:spPr>
            <a:xfrm>
              <a:off x="1939289" y="5324093"/>
              <a:ext cx="439420" cy="451484"/>
            </a:xfrm>
            <a:custGeom>
              <a:avLst/>
              <a:gdLst/>
              <a:ahLst/>
              <a:cxnLst/>
              <a:rect l="l" t="t" r="r" b="b"/>
              <a:pathLst>
                <a:path w="439419" h="451485">
                  <a:moveTo>
                    <a:pt x="329184" y="0"/>
                  </a:moveTo>
                  <a:lnTo>
                    <a:pt x="109728" y="0"/>
                  </a:lnTo>
                  <a:lnTo>
                    <a:pt x="109728" y="231647"/>
                  </a:lnTo>
                  <a:lnTo>
                    <a:pt x="0" y="231647"/>
                  </a:lnTo>
                  <a:lnTo>
                    <a:pt x="219456" y="451103"/>
                  </a:lnTo>
                  <a:lnTo>
                    <a:pt x="438912" y="231647"/>
                  </a:lnTo>
                  <a:lnTo>
                    <a:pt x="329184" y="231647"/>
                  </a:lnTo>
                  <a:lnTo>
                    <a:pt x="32918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39289" y="5324093"/>
              <a:ext cx="439420" cy="451484"/>
            </a:xfrm>
            <a:custGeom>
              <a:avLst/>
              <a:gdLst/>
              <a:ahLst/>
              <a:cxnLst/>
              <a:rect l="l" t="t" r="r" b="b"/>
              <a:pathLst>
                <a:path w="439419" h="451485">
                  <a:moveTo>
                    <a:pt x="0" y="231647"/>
                  </a:moveTo>
                  <a:lnTo>
                    <a:pt x="109728" y="231647"/>
                  </a:lnTo>
                  <a:lnTo>
                    <a:pt x="109728" y="0"/>
                  </a:lnTo>
                  <a:lnTo>
                    <a:pt x="329184" y="0"/>
                  </a:lnTo>
                  <a:lnTo>
                    <a:pt x="329184" y="231647"/>
                  </a:lnTo>
                  <a:lnTo>
                    <a:pt x="438912" y="231647"/>
                  </a:lnTo>
                  <a:lnTo>
                    <a:pt x="219456" y="451103"/>
                  </a:lnTo>
                  <a:lnTo>
                    <a:pt x="0" y="231647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801867" y="5337047"/>
            <a:ext cx="469900" cy="480059"/>
            <a:chOff x="5801867" y="5337047"/>
            <a:chExt cx="469900" cy="480059"/>
          </a:xfrm>
        </p:grpSpPr>
        <p:sp>
          <p:nvSpPr>
            <p:cNvPr id="17" name="object 17"/>
            <p:cNvSpPr/>
            <p:nvPr/>
          </p:nvSpPr>
          <p:spPr>
            <a:xfrm>
              <a:off x="5816345" y="5351525"/>
              <a:ext cx="440690" cy="451484"/>
            </a:xfrm>
            <a:custGeom>
              <a:avLst/>
              <a:gdLst/>
              <a:ahLst/>
              <a:cxnLst/>
              <a:rect l="l" t="t" r="r" b="b"/>
              <a:pathLst>
                <a:path w="440689" h="451485">
                  <a:moveTo>
                    <a:pt x="330326" y="0"/>
                  </a:moveTo>
                  <a:lnTo>
                    <a:pt x="110108" y="0"/>
                  </a:lnTo>
                  <a:lnTo>
                    <a:pt x="110108" y="230886"/>
                  </a:lnTo>
                  <a:lnTo>
                    <a:pt x="0" y="230886"/>
                  </a:lnTo>
                  <a:lnTo>
                    <a:pt x="220217" y="451104"/>
                  </a:lnTo>
                  <a:lnTo>
                    <a:pt x="440436" y="230886"/>
                  </a:lnTo>
                  <a:lnTo>
                    <a:pt x="330326" y="230886"/>
                  </a:lnTo>
                  <a:lnTo>
                    <a:pt x="330326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16345" y="5351525"/>
              <a:ext cx="440690" cy="451484"/>
            </a:xfrm>
            <a:custGeom>
              <a:avLst/>
              <a:gdLst/>
              <a:ahLst/>
              <a:cxnLst/>
              <a:rect l="l" t="t" r="r" b="b"/>
              <a:pathLst>
                <a:path w="440689" h="451485">
                  <a:moveTo>
                    <a:pt x="0" y="230886"/>
                  </a:moveTo>
                  <a:lnTo>
                    <a:pt x="110108" y="230886"/>
                  </a:lnTo>
                  <a:lnTo>
                    <a:pt x="110108" y="0"/>
                  </a:lnTo>
                  <a:lnTo>
                    <a:pt x="330326" y="0"/>
                  </a:lnTo>
                  <a:lnTo>
                    <a:pt x="330326" y="230886"/>
                  </a:lnTo>
                  <a:lnTo>
                    <a:pt x="440436" y="230886"/>
                  </a:lnTo>
                  <a:lnTo>
                    <a:pt x="220217" y="451104"/>
                  </a:lnTo>
                  <a:lnTo>
                    <a:pt x="0" y="230886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9950195" y="5337047"/>
            <a:ext cx="467995" cy="480059"/>
            <a:chOff x="9950195" y="5337047"/>
            <a:chExt cx="467995" cy="480059"/>
          </a:xfrm>
        </p:grpSpPr>
        <p:sp>
          <p:nvSpPr>
            <p:cNvPr id="20" name="object 20"/>
            <p:cNvSpPr/>
            <p:nvPr/>
          </p:nvSpPr>
          <p:spPr>
            <a:xfrm>
              <a:off x="9964673" y="5351525"/>
              <a:ext cx="439420" cy="451484"/>
            </a:xfrm>
            <a:custGeom>
              <a:avLst/>
              <a:gdLst/>
              <a:ahLst/>
              <a:cxnLst/>
              <a:rect l="l" t="t" r="r" b="b"/>
              <a:pathLst>
                <a:path w="439420" h="451485">
                  <a:moveTo>
                    <a:pt x="329183" y="0"/>
                  </a:moveTo>
                  <a:lnTo>
                    <a:pt x="109727" y="0"/>
                  </a:lnTo>
                  <a:lnTo>
                    <a:pt x="109727" y="231648"/>
                  </a:lnTo>
                  <a:lnTo>
                    <a:pt x="0" y="231648"/>
                  </a:lnTo>
                  <a:lnTo>
                    <a:pt x="219455" y="451104"/>
                  </a:lnTo>
                  <a:lnTo>
                    <a:pt x="438911" y="231648"/>
                  </a:lnTo>
                  <a:lnTo>
                    <a:pt x="329183" y="231648"/>
                  </a:lnTo>
                  <a:lnTo>
                    <a:pt x="329183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964673" y="5351525"/>
              <a:ext cx="439420" cy="451484"/>
            </a:xfrm>
            <a:custGeom>
              <a:avLst/>
              <a:gdLst/>
              <a:ahLst/>
              <a:cxnLst/>
              <a:rect l="l" t="t" r="r" b="b"/>
              <a:pathLst>
                <a:path w="439420" h="451485">
                  <a:moveTo>
                    <a:pt x="0" y="231648"/>
                  </a:moveTo>
                  <a:lnTo>
                    <a:pt x="109727" y="231648"/>
                  </a:lnTo>
                  <a:lnTo>
                    <a:pt x="109727" y="0"/>
                  </a:lnTo>
                  <a:lnTo>
                    <a:pt x="329183" y="0"/>
                  </a:lnTo>
                  <a:lnTo>
                    <a:pt x="329183" y="231648"/>
                  </a:lnTo>
                  <a:lnTo>
                    <a:pt x="438911" y="231648"/>
                  </a:lnTo>
                  <a:lnTo>
                    <a:pt x="219455" y="451104"/>
                  </a:lnTo>
                  <a:lnTo>
                    <a:pt x="0" y="23164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45844" y="5917793"/>
            <a:ext cx="17627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POWER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25644" y="5917793"/>
            <a:ext cx="20764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CHURNED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47097" y="5917793"/>
            <a:ext cx="13957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Arial"/>
                <a:cs typeface="Arial"/>
              </a:rPr>
              <a:t>NEW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6373" y="1639061"/>
            <a:ext cx="3324225" cy="3581400"/>
          </a:xfrm>
          <a:prstGeom prst="rect">
            <a:avLst/>
          </a:prstGeom>
          <a:ln w="38100">
            <a:solidFill>
              <a:srgbClr val="BE9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549275" marR="338455" indent="-287020">
              <a:lnSpc>
                <a:spcPct val="100000"/>
              </a:lnSpc>
              <a:buFont typeface="Wingdings"/>
              <a:buChar char=""/>
              <a:tabLst>
                <a:tab pos="549910" algn="l"/>
              </a:tabLst>
            </a:pPr>
            <a:r>
              <a:rPr sz="1600" spc="-5" dirty="0">
                <a:latin typeface="Arial MT"/>
                <a:cs typeface="Arial MT"/>
              </a:rPr>
              <a:t>20</a:t>
            </a:r>
            <a:r>
              <a:rPr sz="1600" spc="-10" dirty="0">
                <a:latin typeface="Arial MT"/>
                <a:cs typeface="Arial MT"/>
              </a:rPr>
              <a:t> years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old </a:t>
            </a:r>
            <a:r>
              <a:rPr sz="1600" spc="-30" dirty="0">
                <a:latin typeface="Arial MT"/>
                <a:cs typeface="Arial MT"/>
              </a:rPr>
              <a:t>Varun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second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years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B.E.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student.</a:t>
            </a:r>
            <a:endParaRPr sz="1600">
              <a:latin typeface="Arial MT"/>
              <a:cs typeface="Arial MT"/>
            </a:endParaRPr>
          </a:p>
          <a:p>
            <a:pPr marL="549275" marR="386715" indent="-287020">
              <a:lnSpc>
                <a:spcPct val="100000"/>
              </a:lnSpc>
              <a:buFont typeface="Wingdings"/>
              <a:buChar char=""/>
              <a:tabLst>
                <a:tab pos="549910" algn="l"/>
              </a:tabLst>
            </a:pPr>
            <a:r>
              <a:rPr sz="1600" spc="-5" dirty="0">
                <a:latin typeface="Arial MT"/>
                <a:cs typeface="Arial MT"/>
              </a:rPr>
              <a:t>Lives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collage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hostel and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a crazy “Call of </a:t>
            </a:r>
            <a:r>
              <a:rPr sz="1600" spc="-10" dirty="0">
                <a:latin typeface="Arial MT"/>
                <a:cs typeface="Arial MT"/>
              </a:rPr>
              <a:t>Duty” 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player.</a:t>
            </a:r>
            <a:endParaRPr sz="1600">
              <a:latin typeface="Arial MT"/>
              <a:cs typeface="Arial MT"/>
            </a:endParaRPr>
          </a:p>
          <a:p>
            <a:pPr marL="549275" marR="732790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49910" algn="l"/>
              </a:tabLst>
            </a:pPr>
            <a:r>
              <a:rPr sz="1600" spc="-10" dirty="0">
                <a:latin typeface="Arial MT"/>
                <a:cs typeface="Arial MT"/>
              </a:rPr>
              <a:t>Plays </a:t>
            </a:r>
            <a:r>
              <a:rPr sz="1600" spc="-5" dirty="0">
                <a:latin typeface="Arial MT"/>
                <a:cs typeface="Arial MT"/>
              </a:rPr>
              <a:t>more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4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hours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daily.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94097" y="1652777"/>
            <a:ext cx="3324225" cy="3581400"/>
          </a:xfrm>
          <a:prstGeom prst="rect">
            <a:avLst/>
          </a:prstGeom>
          <a:ln w="38100">
            <a:solidFill>
              <a:srgbClr val="BE9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539115" marR="330200" indent="-287020">
              <a:lnSpc>
                <a:spcPct val="100000"/>
              </a:lnSpc>
              <a:buFont typeface="Wingdings"/>
              <a:buChar char=""/>
              <a:tabLst>
                <a:tab pos="539750" algn="l"/>
              </a:tabLst>
            </a:pPr>
            <a:r>
              <a:rPr sz="1600" spc="-5" dirty="0">
                <a:latin typeface="Arial MT"/>
                <a:cs typeface="Arial MT"/>
              </a:rPr>
              <a:t>26</a:t>
            </a:r>
            <a:r>
              <a:rPr sz="1600" spc="-10" dirty="0">
                <a:latin typeface="Arial MT"/>
                <a:cs typeface="Arial MT"/>
              </a:rPr>
              <a:t> years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old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Parul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a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software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developer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TCS.</a:t>
            </a:r>
            <a:endParaRPr sz="1600">
              <a:latin typeface="Arial MT"/>
              <a:cs typeface="Arial MT"/>
            </a:endParaRPr>
          </a:p>
          <a:p>
            <a:pPr marL="539115" marR="462280" indent="-287020">
              <a:lnSpc>
                <a:spcPct val="100000"/>
              </a:lnSpc>
              <a:buFont typeface="Wingdings"/>
              <a:buChar char=""/>
              <a:tabLst>
                <a:tab pos="539750" algn="l"/>
              </a:tabLst>
            </a:pPr>
            <a:r>
              <a:rPr sz="1600" spc="-5" dirty="0">
                <a:latin typeface="Arial MT"/>
                <a:cs typeface="Arial MT"/>
              </a:rPr>
              <a:t>Lives</a:t>
            </a:r>
            <a:r>
              <a:rPr sz="1600" spc="-10" dirty="0">
                <a:latin typeface="Arial MT"/>
                <a:cs typeface="Arial MT"/>
              </a:rPr>
              <a:t> with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aunt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likes to play carrom in her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free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time.</a:t>
            </a:r>
            <a:endParaRPr sz="1600">
              <a:latin typeface="Arial MT"/>
              <a:cs typeface="Arial MT"/>
            </a:endParaRPr>
          </a:p>
          <a:p>
            <a:pPr marL="539115" indent="-287020">
              <a:lnSpc>
                <a:spcPts val="1875"/>
              </a:lnSpc>
              <a:buFont typeface="Wingdings"/>
              <a:buChar char=""/>
              <a:tabLst>
                <a:tab pos="539750" algn="l"/>
              </a:tabLst>
            </a:pPr>
            <a:r>
              <a:rPr sz="1600" spc="-10" dirty="0">
                <a:latin typeface="Arial MT"/>
                <a:cs typeface="Arial MT"/>
              </a:rPr>
              <a:t>Plays </a:t>
            </a: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games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weekly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10193" y="1669542"/>
            <a:ext cx="3324225" cy="3581400"/>
          </a:xfrm>
          <a:prstGeom prst="rect">
            <a:avLst/>
          </a:prstGeom>
          <a:ln w="38100">
            <a:solidFill>
              <a:srgbClr val="BE9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601345" marR="249554" indent="-287020">
              <a:lnSpc>
                <a:spcPct val="100000"/>
              </a:lnSpc>
              <a:buFont typeface="Wingdings"/>
              <a:buChar char=""/>
              <a:tabLst>
                <a:tab pos="601980" algn="l"/>
              </a:tabLst>
            </a:pPr>
            <a:r>
              <a:rPr sz="1600" spc="-5" dirty="0">
                <a:latin typeface="Arial MT"/>
                <a:cs typeface="Arial MT"/>
              </a:rPr>
              <a:t>18</a:t>
            </a:r>
            <a:r>
              <a:rPr sz="1600" spc="-10" dirty="0">
                <a:latin typeface="Arial MT"/>
                <a:cs typeface="Arial MT"/>
              </a:rPr>
              <a:t> years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old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Sunny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Varun’s </a:t>
            </a:r>
            <a:r>
              <a:rPr sz="1600" spc="-5" dirty="0">
                <a:latin typeface="Arial MT"/>
                <a:cs typeface="Arial MT"/>
              </a:rPr>
              <a:t>cousin </a:t>
            </a:r>
            <a:r>
              <a:rPr sz="1600" spc="-10" dirty="0">
                <a:latin typeface="Arial MT"/>
                <a:cs typeface="Arial MT"/>
              </a:rPr>
              <a:t>and has </a:t>
            </a:r>
            <a:r>
              <a:rPr sz="1600" spc="-5" dirty="0">
                <a:latin typeface="Arial MT"/>
                <a:cs typeface="Arial MT"/>
              </a:rPr>
              <a:t>just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got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free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12</a:t>
            </a:r>
            <a:r>
              <a:rPr sz="1575" baseline="26455" dirty="0">
                <a:latin typeface="Arial MT"/>
                <a:cs typeface="Arial MT"/>
              </a:rPr>
              <a:t>th</a:t>
            </a:r>
            <a:r>
              <a:rPr sz="1575" spc="209" baseline="264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boards.</a:t>
            </a:r>
            <a:endParaRPr sz="1600">
              <a:latin typeface="Arial MT"/>
              <a:cs typeface="Arial MT"/>
            </a:endParaRPr>
          </a:p>
          <a:p>
            <a:pPr marL="601345" indent="-287655">
              <a:lnSpc>
                <a:spcPts val="2085"/>
              </a:lnSpc>
              <a:buFont typeface="Wingdings"/>
              <a:buChar char=""/>
              <a:tabLst>
                <a:tab pos="601980" algn="l"/>
              </a:tabLst>
            </a:pPr>
            <a:r>
              <a:rPr sz="1800" spc="-10" dirty="0">
                <a:latin typeface="Calibri"/>
                <a:cs typeface="Calibri"/>
              </a:rPr>
              <a:t>Sunny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recently</a:t>
            </a:r>
            <a:endParaRPr sz="1800">
              <a:latin typeface="Calibri"/>
              <a:cs typeface="Calibri"/>
            </a:endParaRPr>
          </a:p>
          <a:p>
            <a:pPr marL="601345" marR="44069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downloaded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WinZo</a:t>
            </a:r>
            <a:r>
              <a:rPr sz="1800" spc="-5" dirty="0">
                <a:latin typeface="Calibri"/>
                <a:cs typeface="Calibri"/>
              </a:rPr>
              <a:t> by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getting </a:t>
            </a:r>
            <a:r>
              <a:rPr sz="1800" spc="-15" dirty="0">
                <a:latin typeface="Calibri"/>
                <a:cs typeface="Calibri"/>
              </a:rPr>
              <a:t>referred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5" dirty="0">
                <a:latin typeface="Calibri"/>
                <a:cs typeface="Calibri"/>
              </a:rPr>
              <a:t>his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cousin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Varun.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696" y="663479"/>
            <a:ext cx="6290348" cy="2134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139" y="587501"/>
            <a:ext cx="63099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</a:t>
            </a:r>
            <a:r>
              <a:rPr spc="-35" dirty="0"/>
              <a:t> </a:t>
            </a:r>
            <a:r>
              <a:rPr dirty="0"/>
              <a:t>1:</a:t>
            </a:r>
            <a:r>
              <a:rPr spc="-20" dirty="0"/>
              <a:t> </a:t>
            </a:r>
            <a:r>
              <a:rPr dirty="0"/>
              <a:t>LEVEL</a:t>
            </a:r>
            <a:r>
              <a:rPr spc="-45" dirty="0"/>
              <a:t> </a:t>
            </a:r>
            <a:r>
              <a:rPr dirty="0"/>
              <a:t>UP</a:t>
            </a:r>
            <a:r>
              <a:rPr spc="-35" dirty="0"/>
              <a:t> </a:t>
            </a:r>
            <a:r>
              <a:rPr dirty="0"/>
              <a:t>BONUS</a:t>
            </a:r>
            <a:r>
              <a:rPr spc="-20" dirty="0"/>
              <a:t> </a:t>
            </a:r>
            <a:r>
              <a:rPr dirty="0"/>
              <a:t>WITHIN</a:t>
            </a:r>
            <a:r>
              <a:rPr spc="-30" dirty="0"/>
              <a:t> </a:t>
            </a:r>
            <a:r>
              <a:rPr dirty="0"/>
              <a:t>TIME</a:t>
            </a:r>
            <a:r>
              <a:rPr spc="-10" dirty="0"/>
              <a:t> </a:t>
            </a:r>
            <a:r>
              <a:rPr dirty="0"/>
              <a:t>LIMIT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48995" y="938783"/>
            <a:ext cx="6786245" cy="4900295"/>
            <a:chOff x="348995" y="938783"/>
            <a:chExt cx="6786245" cy="4900295"/>
          </a:xfrm>
        </p:grpSpPr>
        <p:sp>
          <p:nvSpPr>
            <p:cNvPr id="5" name="object 5"/>
            <p:cNvSpPr/>
            <p:nvPr/>
          </p:nvSpPr>
          <p:spPr>
            <a:xfrm>
              <a:off x="377951" y="967739"/>
              <a:ext cx="6728459" cy="29845"/>
            </a:xfrm>
            <a:custGeom>
              <a:avLst/>
              <a:gdLst/>
              <a:ahLst/>
              <a:cxnLst/>
              <a:rect l="l" t="t" r="r" b="b"/>
              <a:pathLst>
                <a:path w="6728459" h="29844">
                  <a:moveTo>
                    <a:pt x="0" y="29337"/>
                  </a:moveTo>
                  <a:lnTo>
                    <a:pt x="6728333" y="0"/>
                  </a:lnTo>
                </a:path>
              </a:pathLst>
            </a:custGeom>
            <a:ln w="57911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48805" y="2622041"/>
              <a:ext cx="440690" cy="451484"/>
            </a:xfrm>
            <a:custGeom>
              <a:avLst/>
              <a:gdLst/>
              <a:ahLst/>
              <a:cxnLst/>
              <a:rect l="l" t="t" r="r" b="b"/>
              <a:pathLst>
                <a:path w="440690" h="451485">
                  <a:moveTo>
                    <a:pt x="330326" y="0"/>
                  </a:moveTo>
                  <a:lnTo>
                    <a:pt x="110109" y="0"/>
                  </a:lnTo>
                  <a:lnTo>
                    <a:pt x="110109" y="230886"/>
                  </a:lnTo>
                  <a:lnTo>
                    <a:pt x="0" y="230886"/>
                  </a:lnTo>
                  <a:lnTo>
                    <a:pt x="220218" y="451104"/>
                  </a:lnTo>
                  <a:lnTo>
                    <a:pt x="440436" y="230886"/>
                  </a:lnTo>
                  <a:lnTo>
                    <a:pt x="330326" y="230886"/>
                  </a:lnTo>
                  <a:lnTo>
                    <a:pt x="330326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48805" y="2622041"/>
              <a:ext cx="440690" cy="451484"/>
            </a:xfrm>
            <a:custGeom>
              <a:avLst/>
              <a:gdLst/>
              <a:ahLst/>
              <a:cxnLst/>
              <a:rect l="l" t="t" r="r" b="b"/>
              <a:pathLst>
                <a:path w="440690" h="451485">
                  <a:moveTo>
                    <a:pt x="0" y="230886"/>
                  </a:moveTo>
                  <a:lnTo>
                    <a:pt x="110109" y="230886"/>
                  </a:lnTo>
                  <a:lnTo>
                    <a:pt x="110109" y="0"/>
                  </a:lnTo>
                  <a:lnTo>
                    <a:pt x="330326" y="0"/>
                  </a:lnTo>
                  <a:lnTo>
                    <a:pt x="330326" y="230886"/>
                  </a:lnTo>
                  <a:lnTo>
                    <a:pt x="440436" y="230886"/>
                  </a:lnTo>
                  <a:lnTo>
                    <a:pt x="220218" y="451104"/>
                  </a:lnTo>
                  <a:lnTo>
                    <a:pt x="0" y="230886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235" y="1768908"/>
              <a:ext cx="2218944" cy="406999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667249" y="4048505"/>
              <a:ext cx="439420" cy="451484"/>
            </a:xfrm>
            <a:custGeom>
              <a:avLst/>
              <a:gdLst/>
              <a:ahLst/>
              <a:cxnLst/>
              <a:rect l="l" t="t" r="r" b="b"/>
              <a:pathLst>
                <a:path w="439420" h="451485">
                  <a:moveTo>
                    <a:pt x="329184" y="0"/>
                  </a:moveTo>
                  <a:lnTo>
                    <a:pt x="109727" y="0"/>
                  </a:lnTo>
                  <a:lnTo>
                    <a:pt x="109727" y="231648"/>
                  </a:lnTo>
                  <a:lnTo>
                    <a:pt x="0" y="231648"/>
                  </a:lnTo>
                  <a:lnTo>
                    <a:pt x="219455" y="451104"/>
                  </a:lnTo>
                  <a:lnTo>
                    <a:pt x="438912" y="231648"/>
                  </a:lnTo>
                  <a:lnTo>
                    <a:pt x="329184" y="231648"/>
                  </a:lnTo>
                  <a:lnTo>
                    <a:pt x="32918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67249" y="4048505"/>
              <a:ext cx="439420" cy="451484"/>
            </a:xfrm>
            <a:custGeom>
              <a:avLst/>
              <a:gdLst/>
              <a:ahLst/>
              <a:cxnLst/>
              <a:rect l="l" t="t" r="r" b="b"/>
              <a:pathLst>
                <a:path w="439420" h="451485">
                  <a:moveTo>
                    <a:pt x="0" y="231648"/>
                  </a:moveTo>
                  <a:lnTo>
                    <a:pt x="109727" y="231648"/>
                  </a:lnTo>
                  <a:lnTo>
                    <a:pt x="109727" y="0"/>
                  </a:lnTo>
                  <a:lnTo>
                    <a:pt x="329184" y="0"/>
                  </a:lnTo>
                  <a:lnTo>
                    <a:pt x="329184" y="231648"/>
                  </a:lnTo>
                  <a:lnTo>
                    <a:pt x="438912" y="231648"/>
                  </a:lnTo>
                  <a:lnTo>
                    <a:pt x="219455" y="451104"/>
                  </a:lnTo>
                  <a:lnTo>
                    <a:pt x="0" y="23164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19805" y="1866138"/>
            <a:ext cx="8627745" cy="680085"/>
          </a:xfrm>
          <a:prstGeom prst="rect">
            <a:avLst/>
          </a:prstGeom>
          <a:ln w="28955">
            <a:solidFill>
              <a:srgbClr val="BE9000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91440" marR="259079">
              <a:lnSpc>
                <a:spcPct val="100000"/>
              </a:lnSpc>
              <a:spcBef>
                <a:spcPts val="509"/>
              </a:spcBef>
            </a:pPr>
            <a:r>
              <a:rPr sz="1600" b="1" spc="-5" dirty="0">
                <a:latin typeface="Arial"/>
                <a:cs typeface="Arial"/>
              </a:rPr>
              <a:t>Feature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–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There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special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rewards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users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complete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their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current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level within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given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frames,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less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take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complete, more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reward.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19805" y="3158489"/>
            <a:ext cx="8627745" cy="757555"/>
          </a:xfrm>
          <a:prstGeom prst="rect">
            <a:avLst/>
          </a:prstGeom>
          <a:ln w="28955">
            <a:solidFill>
              <a:srgbClr val="BE900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109855" marR="635635">
              <a:lnSpc>
                <a:spcPct val="100000"/>
              </a:lnSpc>
              <a:spcBef>
                <a:spcPts val="840"/>
              </a:spcBef>
            </a:pPr>
            <a:r>
              <a:rPr sz="1600" b="1" spc="-5" dirty="0">
                <a:latin typeface="Arial"/>
                <a:cs typeface="Arial"/>
              </a:rPr>
              <a:t>Insights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–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feature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will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increase likelihood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play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longer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period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back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more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frequently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complete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challenge within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limits.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97545" y="4595621"/>
            <a:ext cx="3850004" cy="1795780"/>
          </a:xfrm>
          <a:prstGeom prst="rect">
            <a:avLst/>
          </a:prstGeom>
          <a:ln w="28955">
            <a:solidFill>
              <a:srgbClr val="6FAC46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890"/>
              </a:spcBef>
            </a:pPr>
            <a:r>
              <a:rPr sz="1600" b="1" spc="-5" dirty="0">
                <a:latin typeface="Arial"/>
                <a:cs typeface="Arial"/>
              </a:rPr>
              <a:t>Metrics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to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Consider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431165" indent="-28702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430530" algn="l"/>
                <a:tab pos="431165" algn="l"/>
              </a:tabLst>
            </a:pPr>
            <a:r>
              <a:rPr sz="1800" spc="-15" dirty="0">
                <a:latin typeface="Calibri"/>
                <a:cs typeface="Calibri"/>
              </a:rPr>
              <a:t>DAU/MAU</a:t>
            </a:r>
            <a:endParaRPr sz="1800">
              <a:latin typeface="Calibri"/>
              <a:cs typeface="Calibri"/>
            </a:endParaRPr>
          </a:p>
          <a:p>
            <a:pPr marL="431165" indent="-287020">
              <a:lnSpc>
                <a:spcPct val="100000"/>
              </a:lnSpc>
              <a:buFont typeface="Arial MT"/>
              <a:buChar char="•"/>
              <a:tabLst>
                <a:tab pos="430530" algn="l"/>
                <a:tab pos="431165" algn="l"/>
              </a:tabLst>
            </a:pPr>
            <a:r>
              <a:rPr sz="1800" dirty="0">
                <a:latin typeface="Calibri"/>
                <a:cs typeface="Calibri"/>
              </a:rPr>
              <a:t>No.</a:t>
            </a:r>
            <a:r>
              <a:rPr sz="1800" spc="-5" dirty="0">
                <a:latin typeface="Calibri"/>
                <a:cs typeface="Calibri"/>
              </a:rPr>
              <a:t> of times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opened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day</a:t>
            </a:r>
            <a:endParaRPr sz="1800">
              <a:latin typeface="Calibri"/>
              <a:cs typeface="Calibri"/>
            </a:endParaRPr>
          </a:p>
          <a:p>
            <a:pPr marL="431165" indent="-287020">
              <a:lnSpc>
                <a:spcPct val="100000"/>
              </a:lnSpc>
              <a:buFont typeface="Arial MT"/>
              <a:buChar char="•"/>
              <a:tabLst>
                <a:tab pos="430530" algn="l"/>
                <a:tab pos="431165" algn="l"/>
              </a:tabLst>
            </a:pPr>
            <a:r>
              <a:rPr sz="1800" spc="-15" dirty="0">
                <a:latin typeface="Calibri"/>
                <a:cs typeface="Calibri"/>
              </a:rPr>
              <a:t>Avg.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</a:t>
            </a:r>
            <a:endParaRPr sz="1800">
              <a:latin typeface="Calibri"/>
              <a:cs typeface="Calibri"/>
            </a:endParaRPr>
          </a:p>
          <a:p>
            <a:pPr marL="431165" indent="-287020">
              <a:lnSpc>
                <a:spcPct val="100000"/>
              </a:lnSpc>
              <a:buFont typeface="Arial MT"/>
              <a:buChar char="•"/>
              <a:tabLst>
                <a:tab pos="430530" algn="l"/>
                <a:tab pos="431165" algn="l"/>
              </a:tabLst>
            </a:pPr>
            <a:r>
              <a:rPr sz="1800" spc="-15" dirty="0">
                <a:latin typeface="Calibri"/>
                <a:cs typeface="Calibri"/>
              </a:rPr>
              <a:t>Retention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39617" y="4606290"/>
            <a:ext cx="3850004" cy="1795780"/>
          </a:xfrm>
          <a:prstGeom prst="rect">
            <a:avLst/>
          </a:prstGeom>
          <a:ln w="28955">
            <a:solidFill>
              <a:srgbClr val="BE9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96520" marR="98425">
              <a:lnSpc>
                <a:spcPct val="101099"/>
              </a:lnSpc>
              <a:spcBef>
                <a:spcPts val="500"/>
              </a:spcBef>
            </a:pPr>
            <a:r>
              <a:rPr sz="1600" b="1" spc="-10" dirty="0">
                <a:latin typeface="Arial"/>
                <a:cs typeface="Arial"/>
              </a:rPr>
              <a:t>User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value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proposition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–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current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scenario a small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amount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Rs.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awarded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during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level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up,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 be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increased 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 higher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amount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within time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frames,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which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 </a:t>
            </a:r>
            <a:r>
              <a:rPr sz="1600" spc="-5" dirty="0">
                <a:latin typeface="Arial MT"/>
                <a:cs typeface="Arial MT"/>
              </a:rPr>
              <a:t>lead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higher time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spent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 app by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get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more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rewards.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686" y="672632"/>
            <a:ext cx="4036371" cy="2134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139" y="596645"/>
            <a:ext cx="40525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</a:t>
            </a:r>
            <a:r>
              <a:rPr spc="-40" dirty="0"/>
              <a:t> </a:t>
            </a:r>
            <a:r>
              <a:rPr dirty="0"/>
              <a:t>2:</a:t>
            </a:r>
            <a:r>
              <a:rPr spc="-20" dirty="0"/>
              <a:t> </a:t>
            </a:r>
            <a:r>
              <a:rPr dirty="0"/>
              <a:t>GAME</a:t>
            </a:r>
            <a:r>
              <a:rPr spc="-3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60" dirty="0"/>
              <a:t>DAY</a:t>
            </a:r>
          </a:p>
        </p:txBody>
      </p:sp>
      <p:sp>
        <p:nvSpPr>
          <p:cNvPr id="4" name="object 4"/>
          <p:cNvSpPr/>
          <p:nvPr/>
        </p:nvSpPr>
        <p:spPr>
          <a:xfrm>
            <a:off x="377952" y="970788"/>
            <a:ext cx="4327525" cy="26034"/>
          </a:xfrm>
          <a:custGeom>
            <a:avLst/>
            <a:gdLst/>
            <a:ahLst/>
            <a:cxnLst/>
            <a:rect l="l" t="t" r="r" b="b"/>
            <a:pathLst>
              <a:path w="4327525" h="26034">
                <a:moveTo>
                  <a:pt x="0" y="25653"/>
                </a:moveTo>
                <a:lnTo>
                  <a:pt x="4327271" y="0"/>
                </a:lnTo>
              </a:path>
            </a:pathLst>
          </a:custGeom>
          <a:ln w="579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1305" y="1150619"/>
            <a:ext cx="2819666" cy="5486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80509" y="1191005"/>
            <a:ext cx="7588250" cy="1077595"/>
          </a:xfrm>
          <a:prstGeom prst="rect">
            <a:avLst/>
          </a:prstGeom>
          <a:ln w="28955">
            <a:solidFill>
              <a:srgbClr val="BE9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90805" marR="187325">
              <a:lnSpc>
                <a:spcPct val="100000"/>
              </a:lnSpc>
              <a:spcBef>
                <a:spcPts val="450"/>
              </a:spcBef>
            </a:pPr>
            <a:r>
              <a:rPr sz="1600" b="1" spc="-5" dirty="0">
                <a:latin typeface="Arial"/>
                <a:cs typeface="Arial"/>
              </a:rPr>
              <a:t>Feature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–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Based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most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played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game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‘or’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most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trending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game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app,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game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week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decided,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where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weekends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most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played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game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will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 present.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Every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hours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there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</a:t>
            </a:r>
            <a:r>
              <a:rPr sz="1600" spc="-5" dirty="0">
                <a:latin typeface="Arial MT"/>
                <a:cs typeface="Arial MT"/>
              </a:rPr>
              <a:t> be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tournament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 that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game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with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high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rewards.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077456" y="2343911"/>
            <a:ext cx="467995" cy="480059"/>
            <a:chOff x="7077456" y="2343911"/>
            <a:chExt cx="467995" cy="480059"/>
          </a:xfrm>
        </p:grpSpPr>
        <p:sp>
          <p:nvSpPr>
            <p:cNvPr id="8" name="object 8"/>
            <p:cNvSpPr/>
            <p:nvPr/>
          </p:nvSpPr>
          <p:spPr>
            <a:xfrm>
              <a:off x="7091934" y="2358389"/>
              <a:ext cx="439420" cy="451484"/>
            </a:xfrm>
            <a:custGeom>
              <a:avLst/>
              <a:gdLst/>
              <a:ahLst/>
              <a:cxnLst/>
              <a:rect l="l" t="t" r="r" b="b"/>
              <a:pathLst>
                <a:path w="439420" h="451485">
                  <a:moveTo>
                    <a:pt x="329184" y="0"/>
                  </a:moveTo>
                  <a:lnTo>
                    <a:pt x="109727" y="0"/>
                  </a:lnTo>
                  <a:lnTo>
                    <a:pt x="109727" y="231648"/>
                  </a:lnTo>
                  <a:lnTo>
                    <a:pt x="0" y="231648"/>
                  </a:lnTo>
                  <a:lnTo>
                    <a:pt x="219456" y="451104"/>
                  </a:lnTo>
                  <a:lnTo>
                    <a:pt x="438912" y="231648"/>
                  </a:lnTo>
                  <a:lnTo>
                    <a:pt x="329184" y="231648"/>
                  </a:lnTo>
                  <a:lnTo>
                    <a:pt x="32918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91934" y="2358389"/>
              <a:ext cx="439420" cy="451484"/>
            </a:xfrm>
            <a:custGeom>
              <a:avLst/>
              <a:gdLst/>
              <a:ahLst/>
              <a:cxnLst/>
              <a:rect l="l" t="t" r="r" b="b"/>
              <a:pathLst>
                <a:path w="439420" h="451485">
                  <a:moveTo>
                    <a:pt x="0" y="231648"/>
                  </a:moveTo>
                  <a:lnTo>
                    <a:pt x="109727" y="231648"/>
                  </a:lnTo>
                  <a:lnTo>
                    <a:pt x="109727" y="0"/>
                  </a:lnTo>
                  <a:lnTo>
                    <a:pt x="329184" y="0"/>
                  </a:lnTo>
                  <a:lnTo>
                    <a:pt x="329184" y="231648"/>
                  </a:lnTo>
                  <a:lnTo>
                    <a:pt x="438912" y="231648"/>
                  </a:lnTo>
                  <a:lnTo>
                    <a:pt x="219456" y="451104"/>
                  </a:lnTo>
                  <a:lnTo>
                    <a:pt x="0" y="23164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143244" y="3834384"/>
            <a:ext cx="469900" cy="480059"/>
            <a:chOff x="6143244" y="3834384"/>
            <a:chExt cx="469900" cy="480059"/>
          </a:xfrm>
        </p:grpSpPr>
        <p:sp>
          <p:nvSpPr>
            <p:cNvPr id="11" name="object 11"/>
            <p:cNvSpPr/>
            <p:nvPr/>
          </p:nvSpPr>
          <p:spPr>
            <a:xfrm>
              <a:off x="6157722" y="3848862"/>
              <a:ext cx="440690" cy="451484"/>
            </a:xfrm>
            <a:custGeom>
              <a:avLst/>
              <a:gdLst/>
              <a:ahLst/>
              <a:cxnLst/>
              <a:rect l="l" t="t" r="r" b="b"/>
              <a:pathLst>
                <a:path w="440690" h="451485">
                  <a:moveTo>
                    <a:pt x="330326" y="0"/>
                  </a:moveTo>
                  <a:lnTo>
                    <a:pt x="110108" y="0"/>
                  </a:lnTo>
                  <a:lnTo>
                    <a:pt x="110108" y="230886"/>
                  </a:lnTo>
                  <a:lnTo>
                    <a:pt x="0" y="230886"/>
                  </a:lnTo>
                  <a:lnTo>
                    <a:pt x="220217" y="451104"/>
                  </a:lnTo>
                  <a:lnTo>
                    <a:pt x="440435" y="230886"/>
                  </a:lnTo>
                  <a:lnTo>
                    <a:pt x="330326" y="230886"/>
                  </a:lnTo>
                  <a:lnTo>
                    <a:pt x="330326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57722" y="3848862"/>
              <a:ext cx="440690" cy="451484"/>
            </a:xfrm>
            <a:custGeom>
              <a:avLst/>
              <a:gdLst/>
              <a:ahLst/>
              <a:cxnLst/>
              <a:rect l="l" t="t" r="r" b="b"/>
              <a:pathLst>
                <a:path w="440690" h="451485">
                  <a:moveTo>
                    <a:pt x="0" y="230886"/>
                  </a:moveTo>
                  <a:lnTo>
                    <a:pt x="110108" y="230886"/>
                  </a:lnTo>
                  <a:lnTo>
                    <a:pt x="110108" y="0"/>
                  </a:lnTo>
                  <a:lnTo>
                    <a:pt x="330326" y="0"/>
                  </a:lnTo>
                  <a:lnTo>
                    <a:pt x="330326" y="230886"/>
                  </a:lnTo>
                  <a:lnTo>
                    <a:pt x="440435" y="230886"/>
                  </a:lnTo>
                  <a:lnTo>
                    <a:pt x="220217" y="451104"/>
                  </a:lnTo>
                  <a:lnTo>
                    <a:pt x="0" y="230886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80509" y="2885694"/>
            <a:ext cx="7588250" cy="870585"/>
          </a:xfrm>
          <a:prstGeom prst="rect">
            <a:avLst/>
          </a:prstGeom>
          <a:ln w="28955">
            <a:solidFill>
              <a:srgbClr val="BE9000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90805" marR="217170">
              <a:lnSpc>
                <a:spcPct val="100000"/>
              </a:lnSpc>
              <a:spcBef>
                <a:spcPts val="630"/>
              </a:spcBef>
            </a:pPr>
            <a:r>
              <a:rPr sz="1600" b="1" spc="-5" dirty="0">
                <a:latin typeface="Arial"/>
                <a:cs typeface="Arial"/>
              </a:rPr>
              <a:t>Insights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–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feature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will increase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probability 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return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whenever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favorite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game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higher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rewards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participating in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tournaments.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80509" y="4437126"/>
            <a:ext cx="4741545" cy="2002789"/>
          </a:xfrm>
          <a:prstGeom prst="rect">
            <a:avLst/>
          </a:prstGeom>
          <a:ln w="28955">
            <a:solidFill>
              <a:srgbClr val="BE9000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135890" marR="304800">
              <a:lnSpc>
                <a:spcPct val="99600"/>
              </a:lnSpc>
              <a:spcBef>
                <a:spcPts val="1240"/>
              </a:spcBef>
            </a:pPr>
            <a:r>
              <a:rPr sz="1600" b="1" spc="-5" dirty="0">
                <a:latin typeface="Arial"/>
                <a:cs typeface="Arial"/>
              </a:rPr>
              <a:t>User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value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proposition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–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will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featured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product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with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banners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home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screen </a:t>
            </a:r>
            <a:r>
              <a:rPr sz="1600" spc="-10" dirty="0">
                <a:latin typeface="Arial MT"/>
                <a:cs typeface="Arial MT"/>
              </a:rPr>
              <a:t>saying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highest rewards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 can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 </a:t>
            </a:r>
            <a:r>
              <a:rPr sz="1600" spc="-10" dirty="0">
                <a:latin typeface="Arial MT"/>
                <a:cs typeface="Arial MT"/>
              </a:rPr>
              <a:t>won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with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help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‘Game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day’.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 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knockout tournament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with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final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20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players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getting rewards,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something like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tourney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poker.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30106" y="4437126"/>
            <a:ext cx="2438400" cy="2085339"/>
          </a:xfrm>
          <a:prstGeom prst="rect">
            <a:avLst/>
          </a:prstGeom>
          <a:ln w="28955">
            <a:solidFill>
              <a:srgbClr val="6FAC46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869"/>
              </a:spcBef>
            </a:pPr>
            <a:r>
              <a:rPr sz="1600" b="1" spc="-5" dirty="0">
                <a:latin typeface="Arial"/>
                <a:cs typeface="Arial"/>
              </a:rPr>
              <a:t>Metrics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to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Consider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367030" indent="-287020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367030" algn="l"/>
                <a:tab pos="367665" algn="l"/>
              </a:tabLst>
            </a:pPr>
            <a:r>
              <a:rPr sz="1800" spc="-15" dirty="0">
                <a:latin typeface="Calibri"/>
                <a:cs typeface="Calibri"/>
              </a:rPr>
              <a:t>DAU/MAU</a:t>
            </a:r>
            <a:endParaRPr sz="1800">
              <a:latin typeface="Calibri"/>
              <a:cs typeface="Calibri"/>
            </a:endParaRPr>
          </a:p>
          <a:p>
            <a:pPr marL="367030" marR="525780" indent="-287020">
              <a:lnSpc>
                <a:spcPct val="100000"/>
              </a:lnSpc>
              <a:buFont typeface="Arial MT"/>
              <a:buChar char="•"/>
              <a:tabLst>
                <a:tab pos="367030" algn="l"/>
                <a:tab pos="367665" algn="l"/>
              </a:tabLst>
            </a:pPr>
            <a:r>
              <a:rPr sz="1800" dirty="0">
                <a:latin typeface="Calibri"/>
                <a:cs typeface="Calibri"/>
              </a:rPr>
              <a:t>No.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opened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day</a:t>
            </a:r>
            <a:endParaRPr sz="1800">
              <a:latin typeface="Calibri"/>
              <a:cs typeface="Calibri"/>
            </a:endParaRPr>
          </a:p>
          <a:p>
            <a:pPr marL="367030" marR="328930" indent="-287020">
              <a:lnSpc>
                <a:spcPct val="100000"/>
              </a:lnSpc>
              <a:buFont typeface="Arial MT"/>
              <a:buChar char="•"/>
              <a:tabLst>
                <a:tab pos="367030" algn="l"/>
                <a:tab pos="367665" algn="l"/>
              </a:tabLst>
            </a:pPr>
            <a:r>
              <a:rPr sz="1800" spc="-15" dirty="0">
                <a:latin typeface="Calibri"/>
                <a:cs typeface="Calibri"/>
              </a:rPr>
              <a:t>Avg.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 spent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639" y="672632"/>
            <a:ext cx="8033919" cy="2134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139" y="596645"/>
            <a:ext cx="80575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</a:t>
            </a:r>
            <a:r>
              <a:rPr spc="-30" dirty="0"/>
              <a:t> </a:t>
            </a:r>
            <a:r>
              <a:rPr dirty="0"/>
              <a:t>3:</a:t>
            </a:r>
            <a:r>
              <a:rPr spc="-10" dirty="0"/>
              <a:t> </a:t>
            </a:r>
            <a:r>
              <a:rPr dirty="0"/>
              <a:t>SPECIAL</a:t>
            </a:r>
            <a:r>
              <a:rPr spc="-35" dirty="0"/>
              <a:t> </a:t>
            </a:r>
            <a:r>
              <a:rPr dirty="0"/>
              <a:t>WINZO</a:t>
            </a:r>
            <a:r>
              <a:rPr spc="-20" dirty="0"/>
              <a:t> </a:t>
            </a:r>
            <a:r>
              <a:rPr dirty="0"/>
              <a:t>GAME</a:t>
            </a:r>
            <a:r>
              <a:rPr spc="-15" dirty="0"/>
              <a:t> </a:t>
            </a:r>
            <a:r>
              <a:rPr dirty="0"/>
              <a:t>CHARACTERS/SKINS/GUNS</a:t>
            </a:r>
          </a:p>
        </p:txBody>
      </p:sp>
      <p:sp>
        <p:nvSpPr>
          <p:cNvPr id="4" name="object 4"/>
          <p:cNvSpPr/>
          <p:nvPr/>
        </p:nvSpPr>
        <p:spPr>
          <a:xfrm>
            <a:off x="377952" y="970788"/>
            <a:ext cx="8223250" cy="26034"/>
          </a:xfrm>
          <a:custGeom>
            <a:avLst/>
            <a:gdLst/>
            <a:ahLst/>
            <a:cxnLst/>
            <a:rect l="l" t="t" r="r" b="b"/>
            <a:pathLst>
              <a:path w="8223250" h="26034">
                <a:moveTo>
                  <a:pt x="0" y="25653"/>
                </a:moveTo>
                <a:lnTo>
                  <a:pt x="8222996" y="0"/>
                </a:lnTo>
              </a:path>
            </a:pathLst>
          </a:custGeom>
          <a:ln w="579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973" y="1184147"/>
            <a:ext cx="2819666" cy="5486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10405" y="1273302"/>
            <a:ext cx="7581900" cy="673735"/>
          </a:xfrm>
          <a:prstGeom prst="rect">
            <a:avLst/>
          </a:prstGeom>
          <a:ln w="28955">
            <a:solidFill>
              <a:srgbClr val="BE9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91440" marR="461645">
              <a:lnSpc>
                <a:spcPct val="100000"/>
              </a:lnSpc>
              <a:spcBef>
                <a:spcPts val="620"/>
              </a:spcBef>
            </a:pPr>
            <a:r>
              <a:rPr sz="1600" b="1" spc="-5" dirty="0">
                <a:latin typeface="Arial"/>
                <a:cs typeface="Arial"/>
              </a:rPr>
              <a:t>Feature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–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There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special WinZo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game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characters,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skins, guns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when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users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play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WinZo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33843" y="2004060"/>
            <a:ext cx="467995" cy="480059"/>
            <a:chOff x="7133843" y="2004060"/>
            <a:chExt cx="467995" cy="480059"/>
          </a:xfrm>
        </p:grpSpPr>
        <p:sp>
          <p:nvSpPr>
            <p:cNvPr id="8" name="object 8"/>
            <p:cNvSpPr/>
            <p:nvPr/>
          </p:nvSpPr>
          <p:spPr>
            <a:xfrm>
              <a:off x="7148321" y="2018538"/>
              <a:ext cx="439420" cy="451484"/>
            </a:xfrm>
            <a:custGeom>
              <a:avLst/>
              <a:gdLst/>
              <a:ahLst/>
              <a:cxnLst/>
              <a:rect l="l" t="t" r="r" b="b"/>
              <a:pathLst>
                <a:path w="439420" h="451485">
                  <a:moveTo>
                    <a:pt x="329183" y="0"/>
                  </a:moveTo>
                  <a:lnTo>
                    <a:pt x="109727" y="0"/>
                  </a:lnTo>
                  <a:lnTo>
                    <a:pt x="109727" y="231648"/>
                  </a:lnTo>
                  <a:lnTo>
                    <a:pt x="0" y="231648"/>
                  </a:lnTo>
                  <a:lnTo>
                    <a:pt x="219455" y="451103"/>
                  </a:lnTo>
                  <a:lnTo>
                    <a:pt x="438911" y="231648"/>
                  </a:lnTo>
                  <a:lnTo>
                    <a:pt x="329183" y="231648"/>
                  </a:lnTo>
                  <a:lnTo>
                    <a:pt x="329183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48321" y="2018538"/>
              <a:ext cx="439420" cy="451484"/>
            </a:xfrm>
            <a:custGeom>
              <a:avLst/>
              <a:gdLst/>
              <a:ahLst/>
              <a:cxnLst/>
              <a:rect l="l" t="t" r="r" b="b"/>
              <a:pathLst>
                <a:path w="439420" h="451485">
                  <a:moveTo>
                    <a:pt x="0" y="231648"/>
                  </a:moveTo>
                  <a:lnTo>
                    <a:pt x="109727" y="231648"/>
                  </a:lnTo>
                  <a:lnTo>
                    <a:pt x="109727" y="0"/>
                  </a:lnTo>
                  <a:lnTo>
                    <a:pt x="329183" y="0"/>
                  </a:lnTo>
                  <a:lnTo>
                    <a:pt x="329183" y="231648"/>
                  </a:lnTo>
                  <a:lnTo>
                    <a:pt x="438911" y="231648"/>
                  </a:lnTo>
                  <a:lnTo>
                    <a:pt x="219455" y="451103"/>
                  </a:lnTo>
                  <a:lnTo>
                    <a:pt x="0" y="23164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30217" y="2532126"/>
            <a:ext cx="7581900" cy="861060"/>
          </a:xfrm>
          <a:prstGeom prst="rect">
            <a:avLst/>
          </a:prstGeom>
          <a:ln w="28955">
            <a:solidFill>
              <a:srgbClr val="BE9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06680" marR="198755">
              <a:lnSpc>
                <a:spcPct val="100000"/>
              </a:lnSpc>
              <a:spcBef>
                <a:spcPts val="244"/>
              </a:spcBef>
            </a:pPr>
            <a:r>
              <a:rPr sz="1600" b="1" spc="-5" dirty="0">
                <a:latin typeface="Arial"/>
                <a:cs typeface="Arial"/>
              </a:rPr>
              <a:t>Insights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–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feature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</a:t>
            </a:r>
            <a:r>
              <a:rPr sz="1600" spc="-5" dirty="0">
                <a:latin typeface="Arial MT"/>
                <a:cs typeface="Arial MT"/>
              </a:rPr>
              <a:t> increase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base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WinZo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games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played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their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special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characters,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maps,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skins,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guns,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cars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etc.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User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also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return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regularly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check 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latest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characters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offered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them.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133843" y="3473196"/>
            <a:ext cx="467995" cy="480059"/>
            <a:chOff x="7133843" y="3473196"/>
            <a:chExt cx="467995" cy="480059"/>
          </a:xfrm>
        </p:grpSpPr>
        <p:sp>
          <p:nvSpPr>
            <p:cNvPr id="12" name="object 12"/>
            <p:cNvSpPr/>
            <p:nvPr/>
          </p:nvSpPr>
          <p:spPr>
            <a:xfrm>
              <a:off x="7148321" y="3487674"/>
              <a:ext cx="439420" cy="451484"/>
            </a:xfrm>
            <a:custGeom>
              <a:avLst/>
              <a:gdLst/>
              <a:ahLst/>
              <a:cxnLst/>
              <a:rect l="l" t="t" r="r" b="b"/>
              <a:pathLst>
                <a:path w="439420" h="451485">
                  <a:moveTo>
                    <a:pt x="329183" y="0"/>
                  </a:moveTo>
                  <a:lnTo>
                    <a:pt x="109727" y="0"/>
                  </a:lnTo>
                  <a:lnTo>
                    <a:pt x="109727" y="231648"/>
                  </a:lnTo>
                  <a:lnTo>
                    <a:pt x="0" y="231648"/>
                  </a:lnTo>
                  <a:lnTo>
                    <a:pt x="219455" y="451103"/>
                  </a:lnTo>
                  <a:lnTo>
                    <a:pt x="438911" y="231648"/>
                  </a:lnTo>
                  <a:lnTo>
                    <a:pt x="329183" y="231648"/>
                  </a:lnTo>
                  <a:lnTo>
                    <a:pt x="329183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48321" y="3487674"/>
              <a:ext cx="439420" cy="451484"/>
            </a:xfrm>
            <a:custGeom>
              <a:avLst/>
              <a:gdLst/>
              <a:ahLst/>
              <a:cxnLst/>
              <a:rect l="l" t="t" r="r" b="b"/>
              <a:pathLst>
                <a:path w="439420" h="451485">
                  <a:moveTo>
                    <a:pt x="0" y="231648"/>
                  </a:moveTo>
                  <a:lnTo>
                    <a:pt x="109727" y="231648"/>
                  </a:lnTo>
                  <a:lnTo>
                    <a:pt x="109727" y="0"/>
                  </a:lnTo>
                  <a:lnTo>
                    <a:pt x="329183" y="0"/>
                  </a:lnTo>
                  <a:lnTo>
                    <a:pt x="329183" y="231648"/>
                  </a:lnTo>
                  <a:lnTo>
                    <a:pt x="438911" y="231648"/>
                  </a:lnTo>
                  <a:lnTo>
                    <a:pt x="219455" y="451103"/>
                  </a:lnTo>
                  <a:lnTo>
                    <a:pt x="0" y="23164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45458" y="4048505"/>
            <a:ext cx="3876040" cy="2239010"/>
          </a:xfrm>
          <a:prstGeom prst="rect">
            <a:avLst/>
          </a:prstGeom>
          <a:ln w="28955">
            <a:solidFill>
              <a:srgbClr val="BE9000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141605" marR="321310">
              <a:lnSpc>
                <a:spcPct val="99700"/>
              </a:lnSpc>
              <a:spcBef>
                <a:spcPts val="925"/>
              </a:spcBef>
            </a:pPr>
            <a:r>
              <a:rPr sz="1600" b="1" spc="-5" dirty="0">
                <a:latin typeface="Arial"/>
                <a:cs typeface="Arial"/>
              </a:rPr>
              <a:t>User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value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proposition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–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Users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love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have special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game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characters,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while</a:t>
            </a:r>
            <a:r>
              <a:rPr sz="1600" spc="-5" dirty="0">
                <a:latin typeface="Arial MT"/>
                <a:cs typeface="Arial MT"/>
              </a:rPr>
              <a:t> collaborating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with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games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 ask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special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WinZo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characters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which will </a:t>
            </a:r>
            <a:r>
              <a:rPr sz="1600" spc="-5" dirty="0">
                <a:latin typeface="Arial MT"/>
                <a:cs typeface="Arial MT"/>
              </a:rPr>
              <a:t>lead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higher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user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acquisition and retention in return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which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 </a:t>
            </a:r>
            <a:r>
              <a:rPr sz="1600" spc="-5" dirty="0">
                <a:latin typeface="Arial MT"/>
                <a:cs typeface="Arial MT"/>
              </a:rPr>
              <a:t>lead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more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spend on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02218" y="4056126"/>
            <a:ext cx="2990215" cy="2315210"/>
          </a:xfrm>
          <a:prstGeom prst="rect">
            <a:avLst/>
          </a:prstGeom>
          <a:ln w="28955">
            <a:solidFill>
              <a:srgbClr val="6FAC46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860"/>
              </a:spcBef>
            </a:pPr>
            <a:r>
              <a:rPr sz="1600" b="1" spc="-5" dirty="0">
                <a:latin typeface="Arial"/>
                <a:cs typeface="Arial"/>
              </a:rPr>
              <a:t>Metrics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to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Consider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410209" indent="-287020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410209" algn="l"/>
                <a:tab pos="410845" algn="l"/>
              </a:tabLst>
            </a:pPr>
            <a:r>
              <a:rPr sz="1800" spc="-5" dirty="0">
                <a:latin typeface="Calibri"/>
                <a:cs typeface="Calibri"/>
              </a:rPr>
              <a:t>Month 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month</a:t>
            </a:r>
            <a:r>
              <a:rPr sz="1800" spc="-10" dirty="0">
                <a:latin typeface="Calibri"/>
                <a:cs typeface="Calibri"/>
              </a:rPr>
              <a:t> users</a:t>
            </a:r>
            <a:endParaRPr sz="1800">
              <a:latin typeface="Calibri"/>
              <a:cs typeface="Calibri"/>
            </a:endParaRPr>
          </a:p>
          <a:p>
            <a:pPr marL="410209" indent="-287020">
              <a:lnSpc>
                <a:spcPct val="100000"/>
              </a:lnSpc>
              <a:buFont typeface="Arial MT"/>
              <a:buChar char="•"/>
              <a:tabLst>
                <a:tab pos="410209" algn="l"/>
                <a:tab pos="410845" algn="l"/>
              </a:tabLst>
            </a:pPr>
            <a:r>
              <a:rPr sz="1800" spc="-15" dirty="0">
                <a:latin typeface="Calibri"/>
                <a:cs typeface="Calibri"/>
              </a:rPr>
              <a:t>DAU/MAU</a:t>
            </a:r>
            <a:endParaRPr sz="1800">
              <a:latin typeface="Calibri"/>
              <a:cs typeface="Calibri"/>
            </a:endParaRPr>
          </a:p>
          <a:p>
            <a:pPr marL="410209" marR="2717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10209" algn="l"/>
                <a:tab pos="410845" algn="l"/>
              </a:tabLst>
            </a:pPr>
            <a:r>
              <a:rPr sz="1800" dirty="0">
                <a:latin typeface="Calibri"/>
                <a:cs typeface="Calibri"/>
              </a:rPr>
              <a:t>No. </a:t>
            </a:r>
            <a:r>
              <a:rPr sz="1800" spc="-5" dirty="0">
                <a:latin typeface="Calibri"/>
                <a:cs typeface="Calibri"/>
              </a:rPr>
              <a:t>of times app opened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week/month</a:t>
            </a:r>
            <a:endParaRPr sz="1800">
              <a:latin typeface="Calibri"/>
              <a:cs typeface="Calibri"/>
            </a:endParaRPr>
          </a:p>
          <a:p>
            <a:pPr marL="410209" indent="-287020">
              <a:lnSpc>
                <a:spcPct val="100000"/>
              </a:lnSpc>
              <a:buFont typeface="Arial MT"/>
              <a:buChar char="•"/>
              <a:tabLst>
                <a:tab pos="410209" algn="l"/>
                <a:tab pos="410845" algn="l"/>
              </a:tabLst>
            </a:pPr>
            <a:r>
              <a:rPr sz="1800" spc="-15" dirty="0">
                <a:latin typeface="Calibri"/>
                <a:cs typeface="Calibri"/>
              </a:rPr>
              <a:t>Avg.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app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20" y="86868"/>
            <a:ext cx="12007850" cy="6742430"/>
            <a:chOff x="121920" y="86868"/>
            <a:chExt cx="12007850" cy="6742430"/>
          </a:xfrm>
        </p:grpSpPr>
        <p:sp>
          <p:nvSpPr>
            <p:cNvPr id="3" name="object 3"/>
            <p:cNvSpPr/>
            <p:nvPr/>
          </p:nvSpPr>
          <p:spPr>
            <a:xfrm>
              <a:off x="160020" y="124968"/>
              <a:ext cx="11931650" cy="6666230"/>
            </a:xfrm>
            <a:custGeom>
              <a:avLst/>
              <a:gdLst/>
              <a:ahLst/>
              <a:cxnLst/>
              <a:rect l="l" t="t" r="r" b="b"/>
              <a:pathLst>
                <a:path w="11931650" h="6666230">
                  <a:moveTo>
                    <a:pt x="0" y="6665976"/>
                  </a:moveTo>
                  <a:lnTo>
                    <a:pt x="11931396" y="6665976"/>
                  </a:lnTo>
                  <a:lnTo>
                    <a:pt x="11931396" y="0"/>
                  </a:lnTo>
                  <a:lnTo>
                    <a:pt x="0" y="0"/>
                  </a:lnTo>
                  <a:lnTo>
                    <a:pt x="0" y="6665976"/>
                  </a:lnTo>
                  <a:close/>
                </a:path>
              </a:pathLst>
            </a:custGeom>
            <a:ln w="76200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71631" y="176784"/>
              <a:ext cx="1269492" cy="394716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675" y="672632"/>
            <a:ext cx="9333815" cy="2134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7139" y="596645"/>
            <a:ext cx="93497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</a:t>
            </a:r>
            <a:r>
              <a:rPr spc="-30" dirty="0"/>
              <a:t> </a:t>
            </a:r>
            <a:r>
              <a:rPr dirty="0"/>
              <a:t>4:</a:t>
            </a:r>
            <a:r>
              <a:rPr spc="-10" dirty="0"/>
              <a:t> </a:t>
            </a:r>
            <a:r>
              <a:rPr spc="-5" dirty="0"/>
              <a:t>LIVE</a:t>
            </a:r>
            <a:r>
              <a:rPr spc="5" dirty="0"/>
              <a:t> </a:t>
            </a:r>
            <a:r>
              <a:rPr dirty="0"/>
              <a:t>STREAMING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GAMES</a:t>
            </a:r>
            <a:r>
              <a:rPr spc="-20" dirty="0"/>
              <a:t> </a:t>
            </a:r>
            <a:r>
              <a:rPr dirty="0"/>
              <a:t>BY</a:t>
            </a:r>
            <a:r>
              <a:rPr spc="-35" dirty="0"/>
              <a:t> </a:t>
            </a:r>
            <a:r>
              <a:rPr dirty="0"/>
              <a:t>INFLUENCERS</a:t>
            </a:r>
            <a:r>
              <a:rPr spc="5" dirty="0"/>
              <a:t> </a:t>
            </a:r>
            <a:r>
              <a:rPr dirty="0"/>
              <a:t>ON</a:t>
            </a:r>
            <a:r>
              <a:rPr spc="-10" dirty="0"/>
              <a:t> </a:t>
            </a:r>
            <a:r>
              <a:rPr dirty="0"/>
              <a:t>WINZO</a:t>
            </a:r>
            <a:r>
              <a:rPr spc="-20" dirty="0"/>
              <a:t> </a:t>
            </a:r>
            <a:r>
              <a:rPr dirty="0"/>
              <a:t>TV</a:t>
            </a:r>
          </a:p>
        </p:txBody>
      </p:sp>
      <p:sp>
        <p:nvSpPr>
          <p:cNvPr id="7" name="object 7"/>
          <p:cNvSpPr/>
          <p:nvPr/>
        </p:nvSpPr>
        <p:spPr>
          <a:xfrm>
            <a:off x="377952" y="996696"/>
            <a:ext cx="9880600" cy="0"/>
          </a:xfrm>
          <a:custGeom>
            <a:avLst/>
            <a:gdLst/>
            <a:ahLst/>
            <a:cxnLst/>
            <a:rect l="l" t="t" r="r" b="b"/>
            <a:pathLst>
              <a:path w="9880600">
                <a:moveTo>
                  <a:pt x="0" y="0"/>
                </a:moveTo>
                <a:lnTo>
                  <a:pt x="9880346" y="0"/>
                </a:lnTo>
              </a:path>
            </a:pathLst>
          </a:custGeom>
          <a:ln w="579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361" y="1120139"/>
            <a:ext cx="2819666" cy="54864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10405" y="1273302"/>
            <a:ext cx="7581900" cy="830580"/>
          </a:xfrm>
          <a:prstGeom prst="rect">
            <a:avLst/>
          </a:prstGeom>
          <a:ln w="28955">
            <a:solidFill>
              <a:srgbClr val="BE9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91440" marR="392430">
              <a:lnSpc>
                <a:spcPct val="100000"/>
              </a:lnSpc>
              <a:spcBef>
                <a:spcPts val="620"/>
              </a:spcBef>
            </a:pPr>
            <a:r>
              <a:rPr sz="1600" b="1" spc="-5" dirty="0">
                <a:latin typeface="Arial"/>
                <a:cs typeface="Arial"/>
              </a:rPr>
              <a:t>Feature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–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</a:t>
            </a:r>
            <a:r>
              <a:rPr sz="1600" spc="-5" dirty="0">
                <a:latin typeface="Arial MT"/>
                <a:cs typeface="Arial MT"/>
              </a:rPr>
              <a:t> be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engaging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feature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where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5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players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month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influencers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will be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allowed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live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while </a:t>
            </a:r>
            <a:r>
              <a:rPr sz="1600" spc="-5" dirty="0">
                <a:latin typeface="Arial MT"/>
                <a:cs typeface="Arial MT"/>
              </a:rPr>
              <a:t>they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30" dirty="0">
                <a:latin typeface="Arial MT"/>
                <a:cs typeface="Arial MT"/>
              </a:rPr>
              <a:t>play.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33843" y="2232660"/>
            <a:ext cx="467995" cy="480059"/>
            <a:chOff x="7133843" y="2232660"/>
            <a:chExt cx="467995" cy="480059"/>
          </a:xfrm>
        </p:grpSpPr>
        <p:sp>
          <p:nvSpPr>
            <p:cNvPr id="11" name="object 11"/>
            <p:cNvSpPr/>
            <p:nvPr/>
          </p:nvSpPr>
          <p:spPr>
            <a:xfrm>
              <a:off x="7148321" y="2247138"/>
              <a:ext cx="439420" cy="451484"/>
            </a:xfrm>
            <a:custGeom>
              <a:avLst/>
              <a:gdLst/>
              <a:ahLst/>
              <a:cxnLst/>
              <a:rect l="l" t="t" r="r" b="b"/>
              <a:pathLst>
                <a:path w="439420" h="451485">
                  <a:moveTo>
                    <a:pt x="329183" y="0"/>
                  </a:moveTo>
                  <a:lnTo>
                    <a:pt x="109727" y="0"/>
                  </a:lnTo>
                  <a:lnTo>
                    <a:pt x="109727" y="231648"/>
                  </a:lnTo>
                  <a:lnTo>
                    <a:pt x="0" y="231648"/>
                  </a:lnTo>
                  <a:lnTo>
                    <a:pt x="219455" y="451103"/>
                  </a:lnTo>
                  <a:lnTo>
                    <a:pt x="438911" y="231648"/>
                  </a:lnTo>
                  <a:lnTo>
                    <a:pt x="329183" y="231648"/>
                  </a:lnTo>
                  <a:lnTo>
                    <a:pt x="329183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48321" y="2247138"/>
              <a:ext cx="439420" cy="451484"/>
            </a:xfrm>
            <a:custGeom>
              <a:avLst/>
              <a:gdLst/>
              <a:ahLst/>
              <a:cxnLst/>
              <a:rect l="l" t="t" r="r" b="b"/>
              <a:pathLst>
                <a:path w="439420" h="451485">
                  <a:moveTo>
                    <a:pt x="0" y="231648"/>
                  </a:moveTo>
                  <a:lnTo>
                    <a:pt x="109727" y="231648"/>
                  </a:lnTo>
                  <a:lnTo>
                    <a:pt x="109727" y="0"/>
                  </a:lnTo>
                  <a:lnTo>
                    <a:pt x="329183" y="0"/>
                  </a:lnTo>
                  <a:lnTo>
                    <a:pt x="329183" y="231648"/>
                  </a:lnTo>
                  <a:lnTo>
                    <a:pt x="438911" y="231648"/>
                  </a:lnTo>
                  <a:lnTo>
                    <a:pt x="219455" y="451103"/>
                  </a:lnTo>
                  <a:lnTo>
                    <a:pt x="0" y="23164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45458" y="2850642"/>
            <a:ext cx="7581900" cy="883919"/>
          </a:xfrm>
          <a:prstGeom prst="rect">
            <a:avLst/>
          </a:prstGeom>
          <a:ln w="28955">
            <a:solidFill>
              <a:srgbClr val="BE9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91440" marR="167005">
              <a:lnSpc>
                <a:spcPct val="100000"/>
              </a:lnSpc>
              <a:spcBef>
                <a:spcPts val="585"/>
              </a:spcBef>
            </a:pPr>
            <a:r>
              <a:rPr sz="1600" b="1" spc="-5" dirty="0">
                <a:latin typeface="Arial"/>
                <a:cs typeface="Arial"/>
              </a:rPr>
              <a:t>Insights</a:t>
            </a:r>
            <a:r>
              <a:rPr sz="1600" b="1" spc="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–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feature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increase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engagement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spent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game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players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5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get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chance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get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featured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WinZo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TV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platform.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958840" y="3849623"/>
            <a:ext cx="469900" cy="480059"/>
            <a:chOff x="5958840" y="3849623"/>
            <a:chExt cx="469900" cy="480059"/>
          </a:xfrm>
        </p:grpSpPr>
        <p:sp>
          <p:nvSpPr>
            <p:cNvPr id="15" name="object 15"/>
            <p:cNvSpPr/>
            <p:nvPr/>
          </p:nvSpPr>
          <p:spPr>
            <a:xfrm>
              <a:off x="5973318" y="3864101"/>
              <a:ext cx="440690" cy="451484"/>
            </a:xfrm>
            <a:custGeom>
              <a:avLst/>
              <a:gdLst/>
              <a:ahLst/>
              <a:cxnLst/>
              <a:rect l="l" t="t" r="r" b="b"/>
              <a:pathLst>
                <a:path w="440689" h="451485">
                  <a:moveTo>
                    <a:pt x="330327" y="0"/>
                  </a:moveTo>
                  <a:lnTo>
                    <a:pt x="110109" y="0"/>
                  </a:lnTo>
                  <a:lnTo>
                    <a:pt x="110109" y="230886"/>
                  </a:lnTo>
                  <a:lnTo>
                    <a:pt x="0" y="230886"/>
                  </a:lnTo>
                  <a:lnTo>
                    <a:pt x="220218" y="451104"/>
                  </a:lnTo>
                  <a:lnTo>
                    <a:pt x="440436" y="230886"/>
                  </a:lnTo>
                  <a:lnTo>
                    <a:pt x="330327" y="230886"/>
                  </a:lnTo>
                  <a:lnTo>
                    <a:pt x="330327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73318" y="3864101"/>
              <a:ext cx="440690" cy="451484"/>
            </a:xfrm>
            <a:custGeom>
              <a:avLst/>
              <a:gdLst/>
              <a:ahLst/>
              <a:cxnLst/>
              <a:rect l="l" t="t" r="r" b="b"/>
              <a:pathLst>
                <a:path w="440689" h="451485">
                  <a:moveTo>
                    <a:pt x="0" y="230886"/>
                  </a:moveTo>
                  <a:lnTo>
                    <a:pt x="110109" y="230886"/>
                  </a:lnTo>
                  <a:lnTo>
                    <a:pt x="110109" y="0"/>
                  </a:lnTo>
                  <a:lnTo>
                    <a:pt x="330327" y="0"/>
                  </a:lnTo>
                  <a:lnTo>
                    <a:pt x="330327" y="230886"/>
                  </a:lnTo>
                  <a:lnTo>
                    <a:pt x="440436" y="230886"/>
                  </a:lnTo>
                  <a:lnTo>
                    <a:pt x="220218" y="451104"/>
                  </a:lnTo>
                  <a:lnTo>
                    <a:pt x="0" y="230886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940302" y="4395978"/>
            <a:ext cx="4119879" cy="1466215"/>
          </a:xfrm>
          <a:prstGeom prst="rect">
            <a:avLst/>
          </a:prstGeom>
          <a:ln w="28955">
            <a:solidFill>
              <a:srgbClr val="BE9000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183515" marR="643255">
              <a:lnSpc>
                <a:spcPct val="99400"/>
              </a:lnSpc>
              <a:spcBef>
                <a:spcPts val="445"/>
              </a:spcBef>
            </a:pPr>
            <a:r>
              <a:rPr sz="1600" b="1" spc="-5" dirty="0">
                <a:latin typeface="Arial"/>
                <a:cs typeface="Arial"/>
              </a:rPr>
              <a:t>User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value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proposition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– </a:t>
            </a:r>
            <a:r>
              <a:rPr sz="1600" spc="-5" dirty="0">
                <a:latin typeface="Arial MT"/>
                <a:cs typeface="Arial MT"/>
              </a:rPr>
              <a:t>Everyone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loves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get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featured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 some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platform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becoming 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next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influencer. </a:t>
            </a:r>
            <a:r>
              <a:rPr sz="1600" spc="-5" dirty="0">
                <a:latin typeface="Arial MT"/>
                <a:cs typeface="Arial MT"/>
              </a:rPr>
              <a:t>This feature will help the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players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achieve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popularity.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92361" y="4411217"/>
            <a:ext cx="2635250" cy="1533525"/>
          </a:xfrm>
          <a:prstGeom prst="rect">
            <a:avLst/>
          </a:prstGeom>
          <a:ln w="28955">
            <a:solidFill>
              <a:srgbClr val="6FAC46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60"/>
              </a:spcBef>
            </a:pPr>
            <a:r>
              <a:rPr sz="1600" b="1" spc="-5" dirty="0">
                <a:latin typeface="Arial"/>
                <a:cs typeface="Arial"/>
              </a:rPr>
              <a:t>Metrics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to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Consider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419734" indent="-28702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419734" algn="l"/>
                <a:tab pos="420370" algn="l"/>
              </a:tabLst>
            </a:pPr>
            <a:r>
              <a:rPr sz="1800" spc="-20" dirty="0">
                <a:latin typeface="Calibri"/>
                <a:cs typeface="Calibri"/>
              </a:rPr>
              <a:t>Watched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</a:t>
            </a:r>
            <a:endParaRPr sz="1800">
              <a:latin typeface="Calibri"/>
              <a:cs typeface="Calibri"/>
            </a:endParaRPr>
          </a:p>
          <a:p>
            <a:pPr marL="419734" indent="-287020">
              <a:lnSpc>
                <a:spcPct val="100000"/>
              </a:lnSpc>
              <a:buFont typeface="Arial MT"/>
              <a:buChar char="•"/>
              <a:tabLst>
                <a:tab pos="419734" algn="l"/>
                <a:tab pos="420370" algn="l"/>
              </a:tabLst>
            </a:pPr>
            <a:r>
              <a:rPr sz="1800" spc="-15" dirty="0">
                <a:latin typeface="Calibri"/>
                <a:cs typeface="Calibri"/>
              </a:rPr>
              <a:t>DAU/MAU</a:t>
            </a:r>
            <a:endParaRPr sz="1800">
              <a:latin typeface="Calibri"/>
              <a:cs typeface="Calibri"/>
            </a:endParaRPr>
          </a:p>
          <a:p>
            <a:pPr marL="419734" marR="47244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19734" algn="l"/>
                <a:tab pos="420370" algn="l"/>
              </a:tabLst>
            </a:pPr>
            <a:r>
              <a:rPr sz="1800" spc="-15" dirty="0">
                <a:latin typeface="Calibri"/>
                <a:cs typeface="Calibri"/>
              </a:rPr>
              <a:t>Avg.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 spent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77816" y="3165322"/>
            <a:ext cx="3415665" cy="535305"/>
            <a:chOff x="4377816" y="3165322"/>
            <a:chExt cx="3415665" cy="5353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77816" y="3166745"/>
              <a:ext cx="3415156" cy="53327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6071" y="3165322"/>
              <a:ext cx="3384041" cy="5052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863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MT</vt:lpstr>
      <vt:lpstr>Calibri</vt:lpstr>
      <vt:lpstr>Times New Roman</vt:lpstr>
      <vt:lpstr>Wingdings</vt:lpstr>
      <vt:lpstr>Office Theme</vt:lpstr>
      <vt:lpstr>Winzo Case Study</vt:lpstr>
      <vt:lpstr>ABOUT WINZO:</vt:lpstr>
      <vt:lpstr>USER PERSONAS:</vt:lpstr>
      <vt:lpstr>SOLUTION 1: LEVEL UP BONUS WITHIN TIME LIMIT</vt:lpstr>
      <vt:lpstr>SOLUTION 2: GAME OF THE DAY</vt:lpstr>
      <vt:lpstr>SOLUTION 3: SPECIAL WINZO GAME CHARACTERS/SKINS/GUNS</vt:lpstr>
      <vt:lpstr>SOLUTION 4: LIVE STREAMING OF GAMES BY INFLUENCERS ON WINZO TV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Subhadip Samanta</cp:lastModifiedBy>
  <cp:revision>2</cp:revision>
  <dcterms:created xsi:type="dcterms:W3CDTF">2021-03-31T13:17:11Z</dcterms:created>
  <dcterms:modified xsi:type="dcterms:W3CDTF">2021-03-31T13:18:37Z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2021-03-31T00:00:00Z</vt:filetime>
  </property>
</Properties>
</file>