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B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26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B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B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998" y="1795209"/>
            <a:ext cx="5143500" cy="775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2B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477" y="3357752"/>
            <a:ext cx="16641045" cy="441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261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18287999" cy="10283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8500" y="680313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83" y="66878"/>
                </a:moveTo>
                <a:lnTo>
                  <a:pt x="530136" y="0"/>
                </a:lnTo>
                <a:lnTo>
                  <a:pt x="530136" y="56769"/>
                </a:lnTo>
                <a:lnTo>
                  <a:pt x="0" y="56769"/>
                </a:lnTo>
                <a:lnTo>
                  <a:pt x="0" y="76936"/>
                </a:lnTo>
                <a:lnTo>
                  <a:pt x="530136" y="76936"/>
                </a:lnTo>
                <a:lnTo>
                  <a:pt x="530136" y="133692"/>
                </a:lnTo>
                <a:lnTo>
                  <a:pt x="629983" y="6687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3175" y="746886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83" y="66878"/>
                </a:moveTo>
                <a:lnTo>
                  <a:pt x="530136" y="0"/>
                </a:lnTo>
                <a:lnTo>
                  <a:pt x="530136" y="56819"/>
                </a:lnTo>
                <a:lnTo>
                  <a:pt x="0" y="56819"/>
                </a:lnTo>
                <a:lnTo>
                  <a:pt x="0" y="76987"/>
                </a:lnTo>
                <a:lnTo>
                  <a:pt x="530136" y="76987"/>
                </a:lnTo>
                <a:lnTo>
                  <a:pt x="530136" y="133743"/>
                </a:lnTo>
                <a:lnTo>
                  <a:pt x="629983" y="6687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89203" y="207404"/>
            <a:ext cx="3648710" cy="12065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450" spc="750" dirty="0">
                <a:solidFill>
                  <a:srgbClr val="181818"/>
                </a:solidFill>
                <a:latin typeface="Verdana"/>
                <a:cs typeface="Verdana"/>
              </a:rPr>
              <a:t>J</a:t>
            </a:r>
            <a:r>
              <a:rPr sz="3450" spc="215" dirty="0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sz="3450" spc="180" dirty="0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sz="3450" spc="65" dirty="0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sz="3450" spc="190" dirty="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sz="3450" spc="165" dirty="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sz="3450" spc="60" dirty="0">
                <a:solidFill>
                  <a:srgbClr val="181818"/>
                </a:solidFill>
                <a:latin typeface="Verdana"/>
                <a:cs typeface="Verdana"/>
              </a:rPr>
              <a:t>y</a:t>
            </a:r>
            <a:r>
              <a:rPr sz="3450" spc="-330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sz="3450" spc="465" dirty="0">
                <a:solidFill>
                  <a:srgbClr val="181818"/>
                </a:solidFill>
                <a:latin typeface="Verdana"/>
                <a:cs typeface="Verdana"/>
              </a:rPr>
              <a:t>M</a:t>
            </a:r>
            <a:r>
              <a:rPr sz="3450" spc="95" dirty="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sz="3450" spc="204" dirty="0">
                <a:solidFill>
                  <a:srgbClr val="181818"/>
                </a:solidFill>
                <a:latin typeface="Verdana"/>
                <a:cs typeface="Verdana"/>
              </a:rPr>
              <a:t>p</a:t>
            </a:r>
            <a:r>
              <a:rPr sz="3450" spc="-330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sz="3450" spc="215" dirty="0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sz="3450" spc="65" dirty="0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endParaRPr sz="3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3450" spc="325" dirty="0">
                <a:solidFill>
                  <a:srgbClr val="181818"/>
                </a:solidFill>
                <a:latin typeface="Verdana"/>
                <a:cs typeface="Verdana"/>
              </a:rPr>
              <a:t>MVP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2653" y="1658538"/>
            <a:ext cx="3867150" cy="76200"/>
          </a:xfrm>
          <a:custGeom>
            <a:avLst/>
            <a:gdLst/>
            <a:ahLst/>
            <a:cxnLst/>
            <a:rect l="l" t="t" r="r" b="b"/>
            <a:pathLst>
              <a:path w="3867150" h="76200">
                <a:moveTo>
                  <a:pt x="3867149" y="0"/>
                </a:moveTo>
                <a:lnTo>
                  <a:pt x="0" y="0"/>
                </a:lnTo>
                <a:lnTo>
                  <a:pt x="0" y="76199"/>
                </a:lnTo>
                <a:lnTo>
                  <a:pt x="3867149" y="76199"/>
                </a:lnTo>
                <a:lnTo>
                  <a:pt x="3867149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65713" y="8540750"/>
            <a:ext cx="1069975" cy="695325"/>
          </a:xfrm>
          <a:prstGeom prst="rect">
            <a:avLst/>
          </a:prstGeom>
          <a:ln w="46756">
            <a:solidFill>
              <a:srgbClr val="2C91D5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585"/>
              </a:spcBef>
            </a:pPr>
            <a:r>
              <a:rPr sz="19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NO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6725" y="7736840"/>
            <a:ext cx="1069975" cy="695325"/>
          </a:xfrm>
          <a:prstGeom prst="rect">
            <a:avLst/>
          </a:prstGeom>
          <a:ln w="46756">
            <a:solidFill>
              <a:srgbClr val="2C91D5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585"/>
              </a:spcBef>
            </a:pPr>
            <a:r>
              <a:rPr sz="19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NO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24513" y="784762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386242" y="0"/>
                </a:moveTo>
                <a:lnTo>
                  <a:pt x="238170" y="148114"/>
                </a:lnTo>
                <a:lnTo>
                  <a:pt x="89976" y="0"/>
                </a:lnTo>
                <a:lnTo>
                  <a:pt x="0" y="89964"/>
                </a:lnTo>
                <a:lnTo>
                  <a:pt x="148132" y="238121"/>
                </a:lnTo>
                <a:lnTo>
                  <a:pt x="0" y="386260"/>
                </a:lnTo>
                <a:lnTo>
                  <a:pt x="89976" y="476249"/>
                </a:lnTo>
                <a:lnTo>
                  <a:pt x="238170" y="328111"/>
                </a:lnTo>
                <a:lnTo>
                  <a:pt x="386242" y="476249"/>
                </a:lnTo>
                <a:lnTo>
                  <a:pt x="476219" y="386260"/>
                </a:lnTo>
                <a:lnTo>
                  <a:pt x="328147" y="238121"/>
                </a:lnTo>
                <a:lnTo>
                  <a:pt x="476219" y="89964"/>
                </a:lnTo>
                <a:lnTo>
                  <a:pt x="386242" y="0"/>
                </a:lnTo>
                <a:close/>
              </a:path>
            </a:pathLst>
          </a:custGeom>
          <a:solidFill>
            <a:srgbClr val="2C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756635" y="2890479"/>
            <a:ext cx="1856739" cy="990600"/>
            <a:chOff x="15756635" y="2890479"/>
            <a:chExt cx="1856739" cy="990600"/>
          </a:xfrm>
        </p:grpSpPr>
        <p:sp>
          <p:nvSpPr>
            <p:cNvPr id="10" name="object 10"/>
            <p:cNvSpPr/>
            <p:nvPr/>
          </p:nvSpPr>
          <p:spPr>
            <a:xfrm>
              <a:off x="15936832" y="2890479"/>
              <a:ext cx="1676400" cy="990600"/>
            </a:xfrm>
            <a:custGeom>
              <a:avLst/>
              <a:gdLst/>
              <a:ahLst/>
              <a:cxnLst/>
              <a:rect l="l" t="t" r="r" b="b"/>
              <a:pathLst>
                <a:path w="1676400" h="990600">
                  <a:moveTo>
                    <a:pt x="1676399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1676399" y="990599"/>
                  </a:lnTo>
                  <a:lnTo>
                    <a:pt x="1676399" y="0"/>
                  </a:lnTo>
                  <a:close/>
                </a:path>
              </a:pathLst>
            </a:custGeom>
            <a:solidFill>
              <a:srgbClr val="60D36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56635" y="3226003"/>
              <a:ext cx="398145" cy="314325"/>
            </a:xfrm>
            <a:custGeom>
              <a:avLst/>
              <a:gdLst/>
              <a:ahLst/>
              <a:cxnLst/>
              <a:rect l="l" t="t" r="r" b="b"/>
              <a:pathLst>
                <a:path w="398144" h="314325">
                  <a:moveTo>
                    <a:pt x="343082" y="0"/>
                  </a:moveTo>
                  <a:lnTo>
                    <a:pt x="136611" y="205800"/>
                  </a:lnTo>
                  <a:lnTo>
                    <a:pt x="54437" y="123870"/>
                  </a:lnTo>
                  <a:lnTo>
                    <a:pt x="0" y="178125"/>
                  </a:lnTo>
                  <a:lnTo>
                    <a:pt x="136611" y="314309"/>
                  </a:lnTo>
                  <a:lnTo>
                    <a:pt x="397520" y="54254"/>
                  </a:lnTo>
                  <a:lnTo>
                    <a:pt x="343082" y="0"/>
                  </a:lnTo>
                  <a:close/>
                </a:path>
              </a:pathLst>
            </a:custGeom>
            <a:solidFill>
              <a:srgbClr val="60D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798027" y="3960827"/>
            <a:ext cx="1815464" cy="990600"/>
            <a:chOff x="15798027" y="3960827"/>
            <a:chExt cx="1815464" cy="990600"/>
          </a:xfrm>
        </p:grpSpPr>
        <p:sp>
          <p:nvSpPr>
            <p:cNvPr id="13" name="object 13"/>
            <p:cNvSpPr/>
            <p:nvPr/>
          </p:nvSpPr>
          <p:spPr>
            <a:xfrm>
              <a:off x="15936833" y="3960827"/>
              <a:ext cx="1676400" cy="990600"/>
            </a:xfrm>
            <a:custGeom>
              <a:avLst/>
              <a:gdLst/>
              <a:ahLst/>
              <a:cxnLst/>
              <a:rect l="l" t="t" r="r" b="b"/>
              <a:pathLst>
                <a:path w="1676400" h="990600">
                  <a:moveTo>
                    <a:pt x="1676399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1676399" y="990599"/>
                  </a:lnTo>
                  <a:lnTo>
                    <a:pt x="1676399" y="0"/>
                  </a:lnTo>
                  <a:close/>
                </a:path>
              </a:pathLst>
            </a:custGeom>
            <a:solidFill>
              <a:srgbClr val="37C9E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98027" y="4296344"/>
              <a:ext cx="314960" cy="314325"/>
            </a:xfrm>
            <a:custGeom>
              <a:avLst/>
              <a:gdLst/>
              <a:ahLst/>
              <a:cxnLst/>
              <a:rect l="l" t="t" r="r" b="b"/>
              <a:pathLst>
                <a:path w="314959" h="314325">
                  <a:moveTo>
                    <a:pt x="254934" y="0"/>
                  </a:moveTo>
                  <a:lnTo>
                    <a:pt x="157154" y="97749"/>
                  </a:lnTo>
                  <a:lnTo>
                    <a:pt x="59435" y="0"/>
                  </a:lnTo>
                  <a:lnTo>
                    <a:pt x="0" y="59368"/>
                  </a:lnTo>
                  <a:lnTo>
                    <a:pt x="97779" y="157160"/>
                  </a:lnTo>
                  <a:lnTo>
                    <a:pt x="0" y="254916"/>
                  </a:lnTo>
                  <a:lnTo>
                    <a:pt x="59435" y="314328"/>
                  </a:lnTo>
                  <a:lnTo>
                    <a:pt x="157154" y="216554"/>
                  </a:lnTo>
                  <a:lnTo>
                    <a:pt x="254934" y="314328"/>
                  </a:lnTo>
                  <a:lnTo>
                    <a:pt x="314370" y="254916"/>
                  </a:lnTo>
                  <a:lnTo>
                    <a:pt x="216590" y="157160"/>
                  </a:lnTo>
                  <a:lnTo>
                    <a:pt x="314370" y="59368"/>
                  </a:lnTo>
                  <a:lnTo>
                    <a:pt x="254934" y="0"/>
                  </a:lnTo>
                  <a:close/>
                </a:path>
              </a:pathLst>
            </a:custGeom>
            <a:solidFill>
              <a:srgbClr val="2C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0720" y="329083"/>
            <a:ext cx="1950085" cy="7683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0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Registers</a:t>
            </a:r>
            <a:endParaRPr sz="2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2000" spc="120" dirty="0">
                <a:solidFill>
                  <a:srgbClr val="181818"/>
                </a:solidFill>
                <a:latin typeface="Lucida Sans Unicode"/>
                <a:cs typeface="Lucida Sans Unicode"/>
              </a:rPr>
              <a:t>Phone</a:t>
            </a:r>
            <a:r>
              <a:rPr sz="2000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Lucida Sans Unicode"/>
                <a:cs typeface="Lucida Sans Unicode"/>
              </a:rPr>
              <a:t>number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51800" y="396639"/>
            <a:ext cx="124650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21900"/>
              </a:lnSpc>
              <a:spcBef>
                <a:spcPts val="95"/>
              </a:spcBef>
            </a:pPr>
            <a:r>
              <a:rPr sz="2000" spc="75" dirty="0">
                <a:solidFill>
                  <a:srgbClr val="181818"/>
                </a:solidFill>
                <a:latin typeface="Lucida Sans Unicode"/>
                <a:cs typeface="Lucida Sans Unicode"/>
              </a:rPr>
              <a:t>Creates</a:t>
            </a:r>
            <a:r>
              <a:rPr sz="20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 </a:t>
            </a:r>
            <a:r>
              <a:rPr sz="2000" spc="-61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Profile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03925" y="216818"/>
            <a:ext cx="1567815" cy="11023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8255" algn="just">
              <a:lnSpc>
                <a:spcPct val="103299"/>
              </a:lnSpc>
              <a:spcBef>
                <a:spcPts val="20"/>
              </a:spcBef>
            </a:pPr>
            <a:r>
              <a:rPr sz="2300" b="0" spc="95" dirty="0">
                <a:solidFill>
                  <a:srgbClr val="0D7E71"/>
                </a:solidFill>
                <a:latin typeface="Lucida Sans Unicode"/>
                <a:cs typeface="Lucida Sans Unicode"/>
              </a:rPr>
              <a:t>D</a:t>
            </a:r>
            <a:r>
              <a:rPr sz="2300" b="0" spc="105" dirty="0">
                <a:solidFill>
                  <a:srgbClr val="0D7E71"/>
                </a:solidFill>
                <a:latin typeface="Lucida Sans Unicode"/>
                <a:cs typeface="Lucida Sans Unicode"/>
              </a:rPr>
              <a:t>o</a:t>
            </a:r>
            <a:r>
              <a:rPr sz="2300" b="0" spc="229" dirty="0">
                <a:solidFill>
                  <a:srgbClr val="0D7E71"/>
                </a:solidFill>
                <a:latin typeface="Lucida Sans Unicode"/>
                <a:cs typeface="Lucida Sans Unicode"/>
              </a:rPr>
              <a:t>w</a:t>
            </a:r>
            <a:r>
              <a:rPr sz="2300" b="0" spc="114" dirty="0">
                <a:solidFill>
                  <a:srgbClr val="0D7E71"/>
                </a:solidFill>
                <a:latin typeface="Lucida Sans Unicode"/>
                <a:cs typeface="Lucida Sans Unicode"/>
              </a:rPr>
              <a:t>n</a:t>
            </a:r>
            <a:r>
              <a:rPr sz="2300" b="0" spc="40" dirty="0">
                <a:solidFill>
                  <a:srgbClr val="0D7E71"/>
                </a:solidFill>
                <a:latin typeface="Lucida Sans Unicode"/>
                <a:cs typeface="Lucida Sans Unicode"/>
              </a:rPr>
              <a:t>l</a:t>
            </a:r>
            <a:r>
              <a:rPr sz="2300" b="0" spc="110" dirty="0">
                <a:solidFill>
                  <a:srgbClr val="0D7E71"/>
                </a:solidFill>
                <a:latin typeface="Lucida Sans Unicode"/>
                <a:cs typeface="Lucida Sans Unicode"/>
              </a:rPr>
              <a:t>o</a:t>
            </a:r>
            <a:r>
              <a:rPr sz="2300" b="0" spc="120" dirty="0">
                <a:solidFill>
                  <a:srgbClr val="0D7E71"/>
                </a:solidFill>
                <a:latin typeface="Lucida Sans Unicode"/>
                <a:cs typeface="Lucida Sans Unicode"/>
              </a:rPr>
              <a:t>a</a:t>
            </a:r>
            <a:r>
              <a:rPr sz="2300" b="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d  </a:t>
            </a:r>
            <a:r>
              <a:rPr sz="2300" b="0" spc="430" dirty="0">
                <a:solidFill>
                  <a:srgbClr val="0D7E71"/>
                </a:solidFill>
                <a:latin typeface="Lucida Sans Unicode"/>
                <a:cs typeface="Lucida Sans Unicode"/>
              </a:rPr>
              <a:t>W</a:t>
            </a:r>
            <a:r>
              <a:rPr sz="2300" b="0" spc="114" dirty="0">
                <a:solidFill>
                  <a:srgbClr val="0D7E71"/>
                </a:solidFill>
                <a:latin typeface="Lucida Sans Unicode"/>
                <a:cs typeface="Lucida Sans Unicode"/>
              </a:rPr>
              <a:t>h</a:t>
            </a:r>
            <a:r>
              <a:rPr sz="2300" b="0" spc="120" dirty="0">
                <a:solidFill>
                  <a:srgbClr val="0D7E71"/>
                </a:solidFill>
                <a:latin typeface="Lucida Sans Unicode"/>
                <a:cs typeface="Lucida Sans Unicode"/>
              </a:rPr>
              <a:t>a</a:t>
            </a:r>
            <a:r>
              <a:rPr sz="2300" b="0" spc="5" dirty="0">
                <a:solidFill>
                  <a:srgbClr val="0D7E71"/>
                </a:solidFill>
                <a:latin typeface="Lucida Sans Unicode"/>
                <a:cs typeface="Lucida Sans Unicode"/>
              </a:rPr>
              <a:t>t</a:t>
            </a:r>
            <a:r>
              <a:rPr sz="2300" b="0" spc="45" dirty="0">
                <a:solidFill>
                  <a:srgbClr val="0D7E71"/>
                </a:solidFill>
                <a:latin typeface="Lucida Sans Unicode"/>
                <a:cs typeface="Lucida Sans Unicode"/>
              </a:rPr>
              <a:t>s</a:t>
            </a:r>
            <a:r>
              <a:rPr sz="2300" b="0" spc="65" dirty="0">
                <a:solidFill>
                  <a:srgbClr val="0D7E71"/>
                </a:solidFill>
                <a:latin typeface="Lucida Sans Unicode"/>
                <a:cs typeface="Lucida Sans Unicode"/>
              </a:rPr>
              <a:t>A</a:t>
            </a:r>
            <a:r>
              <a:rPr sz="2300" b="0" spc="130" dirty="0">
                <a:solidFill>
                  <a:srgbClr val="0D7E71"/>
                </a:solidFill>
                <a:latin typeface="Lucida Sans Unicode"/>
                <a:cs typeface="Lucida Sans Unicode"/>
              </a:rPr>
              <a:t>p</a:t>
            </a:r>
            <a:r>
              <a:rPr sz="2300" b="0" spc="10" dirty="0">
                <a:solidFill>
                  <a:srgbClr val="0D7E71"/>
                </a:solidFill>
                <a:latin typeface="Lucida Sans Unicode"/>
                <a:cs typeface="Lucida Sans Unicode"/>
              </a:rPr>
              <a:t>p  </a:t>
            </a:r>
            <a:r>
              <a:rPr sz="2300" b="0" spc="90" dirty="0">
                <a:solidFill>
                  <a:srgbClr val="0D7E71"/>
                </a:solidFill>
                <a:latin typeface="Lucida Sans Unicode"/>
                <a:cs typeface="Lucida Sans Unicode"/>
              </a:rPr>
              <a:t>Business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81717" y="4171975"/>
            <a:ext cx="118618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7825">
              <a:lnSpc>
                <a:spcPct val="120400"/>
              </a:lnSpc>
              <a:spcBef>
                <a:spcPts val="100"/>
              </a:spcBef>
            </a:pPr>
            <a:r>
              <a:rPr sz="135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Task </a:t>
            </a:r>
            <a:r>
              <a:rPr sz="135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50" spc="80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135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135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135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1350" spc="110" dirty="0">
                <a:solidFill>
                  <a:srgbClr val="181818"/>
                </a:solidFill>
                <a:latin typeface="Lucida Sans Unicode"/>
                <a:cs typeface="Lucida Sans Unicode"/>
              </a:rPr>
              <a:t>cc</a:t>
            </a:r>
            <a:r>
              <a:rPr sz="1350" spc="8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135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ss</a:t>
            </a:r>
            <a:r>
              <a:rPr sz="1350" spc="-25" dirty="0">
                <a:solidFill>
                  <a:srgbClr val="181818"/>
                </a:solidFill>
                <a:latin typeface="Lucida Sans Unicode"/>
                <a:cs typeface="Lucida Sans Unicode"/>
              </a:rPr>
              <a:t>f</a:t>
            </a:r>
            <a:r>
              <a:rPr sz="135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1350" spc="-45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28176" y="2966386"/>
            <a:ext cx="109283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0504">
              <a:lnSpc>
                <a:spcPct val="121900"/>
              </a:lnSpc>
              <a:spcBef>
                <a:spcPts val="95"/>
              </a:spcBef>
            </a:pPr>
            <a:r>
              <a:rPr sz="20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Task </a:t>
            </a:r>
            <a:r>
              <a:rPr sz="200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254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2000" spc="100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2000" spc="190" dirty="0">
                <a:solidFill>
                  <a:srgbClr val="181818"/>
                </a:solidFill>
                <a:latin typeface="Lucida Sans Unicode"/>
                <a:cs typeface="Lucida Sans Unicode"/>
              </a:rPr>
              <a:t>cc</a:t>
            </a:r>
            <a:r>
              <a:rPr sz="2000" spc="14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2000" spc="45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2000" spc="-60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79897" y="396634"/>
            <a:ext cx="137604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135">
              <a:lnSpc>
                <a:spcPct val="121900"/>
              </a:lnSpc>
              <a:spcBef>
                <a:spcPts val="95"/>
              </a:spcBef>
            </a:pPr>
            <a:r>
              <a:rPr sz="2000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Creates 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 </a:t>
            </a:r>
            <a:r>
              <a:rPr sz="2000" spc="-6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85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2000" spc="114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2000" spc="114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20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2000" spc="105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2000" spc="145" dirty="0">
                <a:solidFill>
                  <a:srgbClr val="181818"/>
                </a:solidFill>
                <a:latin typeface="Lucida Sans Unicode"/>
                <a:cs typeface="Lucida Sans Unicode"/>
              </a:rPr>
              <a:t>g</a:t>
            </a:r>
            <a:r>
              <a:rPr sz="2000" spc="100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2000" spc="35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96311" y="746886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58" y="66878"/>
                </a:moveTo>
                <a:lnTo>
                  <a:pt x="530161" y="0"/>
                </a:lnTo>
                <a:lnTo>
                  <a:pt x="530161" y="56819"/>
                </a:lnTo>
                <a:lnTo>
                  <a:pt x="0" y="56819"/>
                </a:lnTo>
                <a:lnTo>
                  <a:pt x="0" y="76987"/>
                </a:lnTo>
                <a:lnTo>
                  <a:pt x="530161" y="76987"/>
                </a:lnTo>
                <a:lnTo>
                  <a:pt x="530161" y="133743"/>
                </a:lnTo>
                <a:lnTo>
                  <a:pt x="629958" y="6687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3557" y="1457159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5">
                <a:moveTo>
                  <a:pt x="133756" y="530136"/>
                </a:moveTo>
                <a:lnTo>
                  <a:pt x="76987" y="530136"/>
                </a:lnTo>
                <a:lnTo>
                  <a:pt x="76987" y="0"/>
                </a:lnTo>
                <a:lnTo>
                  <a:pt x="56819" y="0"/>
                </a:lnTo>
                <a:lnTo>
                  <a:pt x="56819" y="530136"/>
                </a:lnTo>
                <a:lnTo>
                  <a:pt x="0" y="530136"/>
                </a:lnTo>
                <a:lnTo>
                  <a:pt x="66878" y="629932"/>
                </a:lnTo>
                <a:lnTo>
                  <a:pt x="133756" y="53013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043900" y="2286302"/>
            <a:ext cx="1901189" cy="11398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000" spc="85" dirty="0">
                <a:solidFill>
                  <a:srgbClr val="181818"/>
                </a:solidFill>
                <a:latin typeface="Lucida Sans Unicode"/>
                <a:cs typeface="Lucida Sans Unicode"/>
              </a:rPr>
              <a:t>Finds</a:t>
            </a:r>
            <a:r>
              <a:rPr sz="2000" spc="-1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21900"/>
              </a:lnSpc>
            </a:pPr>
            <a:r>
              <a:rPr sz="2000" spc="190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2000" spc="105" dirty="0">
                <a:solidFill>
                  <a:srgbClr val="181818"/>
                </a:solidFill>
                <a:latin typeface="Lucida Sans Unicode"/>
                <a:cs typeface="Lucida Sans Unicode"/>
              </a:rPr>
              <a:t>on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2000" spc="114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2000" spc="190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20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1550" spc="260" dirty="0">
                <a:solidFill>
                  <a:srgbClr val="181818"/>
                </a:solidFill>
                <a:latin typeface="Sylfaen"/>
                <a:cs typeface="Sylfaen"/>
              </a:rPr>
              <a:t>/</a:t>
            </a:r>
            <a:r>
              <a:rPr sz="2000" spc="145" dirty="0">
                <a:solidFill>
                  <a:srgbClr val="181818"/>
                </a:solidFill>
                <a:latin typeface="Lucida Sans Unicode"/>
                <a:cs typeface="Lucida Sans Unicode"/>
              </a:rPr>
              <a:t>g</a:t>
            </a:r>
            <a:r>
              <a:rPr sz="2000" spc="-25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2000" spc="105" dirty="0">
                <a:solidFill>
                  <a:srgbClr val="181818"/>
                </a:solidFill>
                <a:latin typeface="Lucida Sans Unicode"/>
                <a:cs typeface="Lucida Sans Unicode"/>
              </a:rPr>
              <a:t>ou</a:t>
            </a:r>
            <a:r>
              <a:rPr sz="200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p  </a:t>
            </a:r>
            <a:r>
              <a:rPr sz="200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on</a:t>
            </a:r>
            <a:r>
              <a:rPr sz="20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his</a:t>
            </a:r>
            <a:r>
              <a:rPr sz="20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list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33557" y="3721328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4">
                <a:moveTo>
                  <a:pt x="133756" y="530136"/>
                </a:moveTo>
                <a:lnTo>
                  <a:pt x="76987" y="530136"/>
                </a:lnTo>
                <a:lnTo>
                  <a:pt x="76987" y="0"/>
                </a:lnTo>
                <a:lnTo>
                  <a:pt x="56819" y="0"/>
                </a:lnTo>
                <a:lnTo>
                  <a:pt x="56819" y="530136"/>
                </a:lnTo>
                <a:lnTo>
                  <a:pt x="0" y="530136"/>
                </a:lnTo>
                <a:lnTo>
                  <a:pt x="66878" y="629958"/>
                </a:lnTo>
                <a:lnTo>
                  <a:pt x="133756" y="53013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10786" y="4629563"/>
            <a:ext cx="291401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925" marR="5080" indent="-403860">
              <a:lnSpc>
                <a:spcPct val="121900"/>
              </a:lnSpc>
              <a:spcBef>
                <a:spcPts val="95"/>
              </a:spcBef>
            </a:pPr>
            <a:r>
              <a:rPr sz="200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Strikes</a:t>
            </a:r>
            <a:r>
              <a:rPr sz="2000" spc="-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200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181818"/>
                </a:solidFill>
                <a:latin typeface="Lucida Sans Unicode"/>
                <a:cs typeface="Lucida Sans Unicode"/>
              </a:rPr>
              <a:t>conversation </a:t>
            </a:r>
            <a:r>
              <a:rPr sz="2000" spc="-6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with</a:t>
            </a:r>
            <a:r>
              <a:rPr sz="20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20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customer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882452" y="5575922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4">
                <a:moveTo>
                  <a:pt x="133680" y="530110"/>
                </a:moveTo>
                <a:lnTo>
                  <a:pt x="76923" y="530110"/>
                </a:lnTo>
                <a:lnTo>
                  <a:pt x="76923" y="0"/>
                </a:lnTo>
                <a:lnTo>
                  <a:pt x="56756" y="0"/>
                </a:lnTo>
                <a:lnTo>
                  <a:pt x="56756" y="530110"/>
                </a:lnTo>
                <a:lnTo>
                  <a:pt x="0" y="530110"/>
                </a:lnTo>
                <a:lnTo>
                  <a:pt x="66814" y="629958"/>
                </a:lnTo>
                <a:lnTo>
                  <a:pt x="133680" y="53011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669016" y="6484153"/>
            <a:ext cx="269557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870">
              <a:lnSpc>
                <a:spcPct val="121900"/>
              </a:lnSpc>
              <a:spcBef>
                <a:spcPts val="95"/>
              </a:spcBef>
            </a:pPr>
            <a:r>
              <a:rPr sz="2000" spc="105" dirty="0">
                <a:solidFill>
                  <a:srgbClr val="181818"/>
                </a:solidFill>
                <a:latin typeface="Lucida Sans Unicode"/>
                <a:cs typeface="Lucida Sans Unicode"/>
              </a:rPr>
              <a:t>Browse </a:t>
            </a:r>
            <a:r>
              <a:rPr sz="2000" spc="80" dirty="0">
                <a:solidFill>
                  <a:srgbClr val="181818"/>
                </a:solidFill>
                <a:latin typeface="Lucida Sans Unicode"/>
                <a:cs typeface="Lucida Sans Unicode"/>
              </a:rPr>
              <a:t>Catalogue, </a:t>
            </a:r>
            <a:r>
              <a:rPr sz="2000" spc="-6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181818"/>
                </a:solidFill>
                <a:latin typeface="Lucida Sans Unicode"/>
                <a:cs typeface="Lucida Sans Unicode"/>
              </a:rPr>
              <a:t>Share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relevant</a:t>
            </a:r>
            <a:r>
              <a:rPr sz="20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30" dirty="0">
                <a:solidFill>
                  <a:srgbClr val="181818"/>
                </a:solidFill>
                <a:latin typeface="Lucida Sans Unicode"/>
                <a:cs typeface="Lucida Sans Unicode"/>
              </a:rPr>
              <a:t>items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882452" y="7695044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4">
                <a:moveTo>
                  <a:pt x="133680" y="530136"/>
                </a:moveTo>
                <a:lnTo>
                  <a:pt x="76923" y="530136"/>
                </a:lnTo>
                <a:lnTo>
                  <a:pt x="76923" y="0"/>
                </a:lnTo>
                <a:lnTo>
                  <a:pt x="56756" y="0"/>
                </a:lnTo>
                <a:lnTo>
                  <a:pt x="56756" y="530136"/>
                </a:lnTo>
                <a:lnTo>
                  <a:pt x="0" y="530136"/>
                </a:lnTo>
                <a:lnTo>
                  <a:pt x="66814" y="629970"/>
                </a:lnTo>
                <a:lnTo>
                  <a:pt x="133680" y="53013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644466" y="8450986"/>
            <a:ext cx="2744470" cy="7683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0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Customer</a:t>
            </a:r>
            <a:r>
              <a:rPr sz="200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181818"/>
                </a:solidFill>
                <a:latin typeface="Lucida Sans Unicode"/>
                <a:cs typeface="Lucida Sans Unicode"/>
              </a:rPr>
              <a:t>Likes</a:t>
            </a:r>
            <a:r>
              <a:rPr sz="20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40" dirty="0">
                <a:solidFill>
                  <a:srgbClr val="181818"/>
                </a:solidFill>
                <a:latin typeface="Lucida Sans Unicode"/>
                <a:cs typeface="Lucida Sans Unicode"/>
              </a:rPr>
              <a:t>any?</a:t>
            </a:r>
            <a:endParaRPr sz="2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2000" spc="75" dirty="0">
                <a:solidFill>
                  <a:srgbClr val="181818"/>
                </a:solidFill>
                <a:latin typeface="Lucida Sans Unicode"/>
                <a:cs typeface="Lucida Sans Unicode"/>
              </a:rPr>
              <a:t>Add</a:t>
            </a:r>
            <a:r>
              <a:rPr sz="20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 to </a:t>
            </a:r>
            <a:r>
              <a:rPr sz="2000" spc="80" dirty="0">
                <a:solidFill>
                  <a:srgbClr val="181818"/>
                </a:solidFill>
                <a:latin typeface="Lucida Sans Unicode"/>
                <a:cs typeface="Lucida Sans Unicode"/>
              </a:rPr>
              <a:t>wishlist?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785318" y="8869806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5" h="133984">
                <a:moveTo>
                  <a:pt x="629958" y="66865"/>
                </a:moveTo>
                <a:lnTo>
                  <a:pt x="530110" y="0"/>
                </a:lnTo>
                <a:lnTo>
                  <a:pt x="530110" y="56769"/>
                </a:lnTo>
                <a:lnTo>
                  <a:pt x="0" y="56769"/>
                </a:lnTo>
                <a:lnTo>
                  <a:pt x="0" y="76936"/>
                </a:lnTo>
                <a:lnTo>
                  <a:pt x="530110" y="76936"/>
                </a:lnTo>
                <a:lnTo>
                  <a:pt x="530110" y="133731"/>
                </a:lnTo>
                <a:lnTo>
                  <a:pt x="629958" y="6686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81172" y="8699680"/>
            <a:ext cx="1755139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30" dirty="0">
                <a:solidFill>
                  <a:srgbClr val="181818"/>
                </a:solidFill>
                <a:latin typeface="Lucida Sans Unicode"/>
                <a:cs typeface="Lucida Sans Unicode"/>
              </a:rPr>
              <a:t>Want</a:t>
            </a:r>
            <a:r>
              <a:rPr sz="2000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to</a:t>
            </a:r>
            <a:r>
              <a:rPr sz="2000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140" dirty="0">
                <a:solidFill>
                  <a:srgbClr val="181818"/>
                </a:solidFill>
                <a:latin typeface="Lucida Sans Unicode"/>
                <a:cs typeface="Lucida Sans Unicode"/>
              </a:rPr>
              <a:t>buy?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9897" y="6555105"/>
            <a:ext cx="1069975" cy="695960"/>
          </a:xfrm>
          <a:prstGeom prst="rect">
            <a:avLst/>
          </a:prstGeom>
          <a:ln w="46695">
            <a:solidFill>
              <a:srgbClr val="2C91D5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590"/>
              </a:spcBef>
            </a:pPr>
            <a:r>
              <a:rPr sz="19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NO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10499" y="8870543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32" y="56769"/>
                </a:moveTo>
                <a:lnTo>
                  <a:pt x="99847" y="56769"/>
                </a:lnTo>
                <a:lnTo>
                  <a:pt x="99847" y="0"/>
                </a:lnTo>
                <a:lnTo>
                  <a:pt x="0" y="66865"/>
                </a:lnTo>
                <a:lnTo>
                  <a:pt x="99847" y="133731"/>
                </a:lnTo>
                <a:lnTo>
                  <a:pt x="99847" y="76936"/>
                </a:lnTo>
                <a:lnTo>
                  <a:pt x="629932" y="76936"/>
                </a:lnTo>
                <a:lnTo>
                  <a:pt x="629932" y="5676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43262" y="8540750"/>
            <a:ext cx="1069975" cy="695325"/>
          </a:xfrm>
          <a:prstGeom prst="rect">
            <a:avLst/>
          </a:prstGeom>
          <a:ln w="46695">
            <a:solidFill>
              <a:srgbClr val="60D36F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585"/>
              </a:spcBef>
            </a:pPr>
            <a:r>
              <a:rPr sz="1900" spc="150" dirty="0">
                <a:solidFill>
                  <a:srgbClr val="60D36F"/>
                </a:solidFill>
                <a:latin typeface="Lucida Sans Unicode"/>
                <a:cs typeface="Lucida Sans Unicode"/>
              </a:rPr>
              <a:t>YES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18301" y="7693850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5" h="630554">
                <a:moveTo>
                  <a:pt x="133731" y="99822"/>
                </a:moveTo>
                <a:lnTo>
                  <a:pt x="66865" y="0"/>
                </a:lnTo>
                <a:lnTo>
                  <a:pt x="0" y="99822"/>
                </a:lnTo>
                <a:lnTo>
                  <a:pt x="56769" y="99822"/>
                </a:lnTo>
                <a:lnTo>
                  <a:pt x="56769" y="629958"/>
                </a:lnTo>
                <a:lnTo>
                  <a:pt x="76936" y="629958"/>
                </a:lnTo>
                <a:lnTo>
                  <a:pt x="76936" y="99822"/>
                </a:lnTo>
                <a:lnTo>
                  <a:pt x="133731" y="9982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57917" y="7717790"/>
            <a:ext cx="1069975" cy="695960"/>
          </a:xfrm>
          <a:prstGeom prst="rect">
            <a:avLst/>
          </a:prstGeom>
          <a:ln w="46744">
            <a:solidFill>
              <a:srgbClr val="60D36F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590"/>
              </a:spcBef>
            </a:pPr>
            <a:r>
              <a:rPr sz="1900" spc="150" dirty="0">
                <a:solidFill>
                  <a:srgbClr val="60D36F"/>
                </a:solidFill>
                <a:latin typeface="Lucida Sans Unicode"/>
                <a:cs typeface="Lucida Sans Unicode"/>
              </a:rPr>
              <a:t>YES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73009" y="7861456"/>
            <a:ext cx="558800" cy="447675"/>
          </a:xfrm>
          <a:custGeom>
            <a:avLst/>
            <a:gdLst/>
            <a:ahLst/>
            <a:cxnLst/>
            <a:rect l="l" t="t" r="r" b="b"/>
            <a:pathLst>
              <a:path w="558800" h="447675">
                <a:moveTo>
                  <a:pt x="481986" y="0"/>
                </a:moveTo>
                <a:lnTo>
                  <a:pt x="191950" y="293065"/>
                </a:lnTo>
                <a:lnTo>
                  <a:pt x="76486" y="176406"/>
                </a:lnTo>
                <a:lnTo>
                  <a:pt x="0" y="253703"/>
                </a:lnTo>
                <a:lnTo>
                  <a:pt x="191950" y="447678"/>
                </a:lnTo>
                <a:lnTo>
                  <a:pt x="558497" y="77272"/>
                </a:lnTo>
                <a:lnTo>
                  <a:pt x="481986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2801" y="8802966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83" y="56794"/>
                </a:moveTo>
                <a:lnTo>
                  <a:pt x="99834" y="56794"/>
                </a:lnTo>
                <a:lnTo>
                  <a:pt x="99834" y="0"/>
                </a:lnTo>
                <a:lnTo>
                  <a:pt x="0" y="66865"/>
                </a:lnTo>
                <a:lnTo>
                  <a:pt x="99834" y="133731"/>
                </a:lnTo>
                <a:lnTo>
                  <a:pt x="99834" y="76962"/>
                </a:lnTo>
                <a:lnTo>
                  <a:pt x="629983" y="76962"/>
                </a:lnTo>
                <a:lnTo>
                  <a:pt x="629983" y="5679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43045" y="8699680"/>
            <a:ext cx="15138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25" dirty="0">
                <a:solidFill>
                  <a:srgbClr val="181818"/>
                </a:solidFill>
                <a:latin typeface="Lucida Sans Unicode"/>
                <a:cs typeface="Lucida Sans Unicode"/>
              </a:rPr>
              <a:t>Place</a:t>
            </a:r>
            <a:r>
              <a:rPr sz="2000" spc="-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45" dirty="0">
                <a:solidFill>
                  <a:srgbClr val="181818"/>
                </a:solidFill>
                <a:latin typeface="Lucida Sans Unicode"/>
                <a:cs typeface="Lucida Sans Unicode"/>
              </a:rPr>
              <a:t>order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63543" y="6034995"/>
            <a:ext cx="12439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45" dirty="0">
                <a:solidFill>
                  <a:srgbClr val="181818"/>
                </a:solidFill>
                <a:latin typeface="Lucida Sans Unicode"/>
                <a:cs typeface="Lucida Sans Unicode"/>
              </a:rPr>
              <a:t>See</a:t>
            </a:r>
            <a:r>
              <a:rPr sz="2000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35" dirty="0">
                <a:solidFill>
                  <a:srgbClr val="181818"/>
                </a:solidFill>
                <a:latin typeface="Lucida Sans Unicode"/>
                <a:cs typeface="Lucida Sans Unicode"/>
              </a:rPr>
              <a:t>more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34834" y="6767804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70" y="66865"/>
                </a:moveTo>
                <a:lnTo>
                  <a:pt x="530110" y="0"/>
                </a:lnTo>
                <a:lnTo>
                  <a:pt x="530110" y="56769"/>
                </a:lnTo>
                <a:lnTo>
                  <a:pt x="0" y="56769"/>
                </a:lnTo>
                <a:lnTo>
                  <a:pt x="0" y="76936"/>
                </a:lnTo>
                <a:lnTo>
                  <a:pt x="530110" y="76936"/>
                </a:lnTo>
                <a:lnTo>
                  <a:pt x="530110" y="133731"/>
                </a:lnTo>
                <a:lnTo>
                  <a:pt x="629970" y="6686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15070" y="6767804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4" h="133984">
                <a:moveTo>
                  <a:pt x="629958" y="66865"/>
                </a:moveTo>
                <a:lnTo>
                  <a:pt x="530110" y="0"/>
                </a:lnTo>
                <a:lnTo>
                  <a:pt x="530110" y="56769"/>
                </a:lnTo>
                <a:lnTo>
                  <a:pt x="0" y="56769"/>
                </a:lnTo>
                <a:lnTo>
                  <a:pt x="0" y="76936"/>
                </a:lnTo>
                <a:lnTo>
                  <a:pt x="530110" y="76936"/>
                </a:lnTo>
                <a:lnTo>
                  <a:pt x="530110" y="133731"/>
                </a:lnTo>
                <a:lnTo>
                  <a:pt x="629958" y="6686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37690" y="6931850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4">
                <a:moveTo>
                  <a:pt x="133743" y="99822"/>
                </a:moveTo>
                <a:lnTo>
                  <a:pt x="66878" y="0"/>
                </a:lnTo>
                <a:lnTo>
                  <a:pt x="0" y="99822"/>
                </a:lnTo>
                <a:lnTo>
                  <a:pt x="56819" y="99822"/>
                </a:lnTo>
                <a:lnTo>
                  <a:pt x="56819" y="629958"/>
                </a:lnTo>
                <a:lnTo>
                  <a:pt x="76962" y="629958"/>
                </a:lnTo>
                <a:lnTo>
                  <a:pt x="76962" y="99822"/>
                </a:lnTo>
                <a:lnTo>
                  <a:pt x="133743" y="9982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234160" y="5142382"/>
            <a:ext cx="133985" cy="630555"/>
          </a:xfrm>
          <a:custGeom>
            <a:avLst/>
            <a:gdLst/>
            <a:ahLst/>
            <a:cxnLst/>
            <a:rect l="l" t="t" r="r" b="b"/>
            <a:pathLst>
              <a:path w="133984" h="630554">
                <a:moveTo>
                  <a:pt x="133680" y="99847"/>
                </a:moveTo>
                <a:lnTo>
                  <a:pt x="66802" y="0"/>
                </a:lnTo>
                <a:lnTo>
                  <a:pt x="0" y="99847"/>
                </a:lnTo>
                <a:lnTo>
                  <a:pt x="56743" y="99847"/>
                </a:lnTo>
                <a:lnTo>
                  <a:pt x="56743" y="629983"/>
                </a:lnTo>
                <a:lnTo>
                  <a:pt x="76898" y="629983"/>
                </a:lnTo>
                <a:lnTo>
                  <a:pt x="76898" y="99847"/>
                </a:lnTo>
                <a:lnTo>
                  <a:pt x="133680" y="9984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98589" y="5174982"/>
            <a:ext cx="630555" cy="133985"/>
          </a:xfrm>
          <a:custGeom>
            <a:avLst/>
            <a:gdLst/>
            <a:ahLst/>
            <a:cxnLst/>
            <a:rect l="l" t="t" r="r" b="b"/>
            <a:pathLst>
              <a:path w="630555" h="133985">
                <a:moveTo>
                  <a:pt x="629958" y="56769"/>
                </a:moveTo>
                <a:lnTo>
                  <a:pt x="99860" y="56769"/>
                </a:lnTo>
                <a:lnTo>
                  <a:pt x="99860" y="0"/>
                </a:lnTo>
                <a:lnTo>
                  <a:pt x="0" y="66865"/>
                </a:lnTo>
                <a:lnTo>
                  <a:pt x="99860" y="133731"/>
                </a:lnTo>
                <a:lnTo>
                  <a:pt x="99860" y="76936"/>
                </a:lnTo>
                <a:lnTo>
                  <a:pt x="629958" y="76936"/>
                </a:lnTo>
                <a:lnTo>
                  <a:pt x="629958" y="5676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398605" y="7895580"/>
            <a:ext cx="18129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14" dirty="0">
                <a:solidFill>
                  <a:srgbClr val="181818"/>
                </a:solidFill>
                <a:latin typeface="Lucida Sans Unicode"/>
                <a:cs typeface="Lucida Sans Unicode"/>
              </a:rPr>
              <a:t>Search</a:t>
            </a:r>
            <a:r>
              <a:rPr sz="2000" spc="-4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181818"/>
                </a:solidFill>
                <a:latin typeface="Lucida Sans Unicode"/>
                <a:cs typeface="Lucida Sans Unicode"/>
              </a:rPr>
              <a:t>more?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701735" y="6015990"/>
            <a:ext cx="1069975" cy="696595"/>
          </a:xfrm>
          <a:prstGeom prst="rect">
            <a:avLst/>
          </a:prstGeom>
          <a:ln w="46756">
            <a:solidFill>
              <a:srgbClr val="60D36F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590"/>
              </a:spcBef>
            </a:pPr>
            <a:r>
              <a:rPr sz="1900" spc="150" dirty="0">
                <a:solidFill>
                  <a:srgbClr val="60D36F"/>
                </a:solidFill>
                <a:latin typeface="Lucida Sans Unicode"/>
                <a:cs typeface="Lucida Sans Unicode"/>
              </a:rPr>
              <a:t>YES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78442" y="8009788"/>
            <a:ext cx="661670" cy="140970"/>
          </a:xfrm>
          <a:custGeom>
            <a:avLst/>
            <a:gdLst/>
            <a:ahLst/>
            <a:cxnLst/>
            <a:rect l="l" t="t" r="r" b="b"/>
            <a:pathLst>
              <a:path w="661669" h="140970">
                <a:moveTo>
                  <a:pt x="661606" y="70231"/>
                </a:moveTo>
                <a:lnTo>
                  <a:pt x="556755" y="0"/>
                </a:lnTo>
                <a:lnTo>
                  <a:pt x="556755" y="59651"/>
                </a:lnTo>
                <a:lnTo>
                  <a:pt x="0" y="59651"/>
                </a:lnTo>
                <a:lnTo>
                  <a:pt x="0" y="80822"/>
                </a:lnTo>
                <a:lnTo>
                  <a:pt x="556755" y="80822"/>
                </a:lnTo>
                <a:lnTo>
                  <a:pt x="556755" y="140449"/>
                </a:lnTo>
                <a:lnTo>
                  <a:pt x="661606" y="70231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698593" y="9383409"/>
            <a:ext cx="24034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0" dirty="0">
                <a:solidFill>
                  <a:srgbClr val="0D7E71"/>
                </a:solidFill>
                <a:latin typeface="Lucida Sans Unicode"/>
                <a:cs typeface="Lucida Sans Unicode"/>
              </a:rPr>
              <a:t>Can</a:t>
            </a:r>
            <a:r>
              <a:rPr sz="2000" spc="10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0D7E71"/>
                </a:solidFill>
                <a:latin typeface="Lucida Sans Unicode"/>
                <a:cs typeface="Lucida Sans Unicode"/>
              </a:rPr>
              <a:t>be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0D7E71"/>
                </a:solidFill>
                <a:latin typeface="Lucida Sans Unicode"/>
                <a:cs typeface="Lucida Sans Unicode"/>
              </a:rPr>
              <a:t>done</a:t>
            </a:r>
            <a:r>
              <a:rPr sz="2000" spc="10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in </a:t>
            </a:r>
            <a:r>
              <a:rPr sz="2000" spc="50" dirty="0">
                <a:solidFill>
                  <a:srgbClr val="0D7E71"/>
                </a:solidFill>
                <a:latin typeface="Lucida Sans Unicode"/>
                <a:cs typeface="Lucida Sans Unicode"/>
              </a:rPr>
              <a:t>v2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31141" y="9383409"/>
            <a:ext cx="24034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0" dirty="0">
                <a:solidFill>
                  <a:srgbClr val="0D7E71"/>
                </a:solidFill>
                <a:latin typeface="Lucida Sans Unicode"/>
                <a:cs typeface="Lucida Sans Unicode"/>
              </a:rPr>
              <a:t>Can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0D7E71"/>
                </a:solidFill>
                <a:latin typeface="Lucida Sans Unicode"/>
                <a:cs typeface="Lucida Sans Unicode"/>
              </a:rPr>
              <a:t>be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0D7E71"/>
                </a:solidFill>
                <a:latin typeface="Lucida Sans Unicode"/>
                <a:cs typeface="Lucida Sans Unicode"/>
              </a:rPr>
              <a:t>done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0D7E71"/>
                </a:solidFill>
                <a:latin typeface="Lucida Sans Unicode"/>
                <a:cs typeface="Lucida Sans Unicode"/>
              </a:rPr>
              <a:t>in</a:t>
            </a:r>
            <a:r>
              <a:rPr sz="2000" spc="15" dirty="0">
                <a:solidFill>
                  <a:srgbClr val="0D7E71"/>
                </a:solidFill>
                <a:latin typeface="Lucida Sans Unicode"/>
                <a:cs typeface="Lucida Sans Unicode"/>
              </a:rPr>
              <a:t> </a:t>
            </a:r>
            <a:r>
              <a:rPr sz="2000" spc="50" dirty="0">
                <a:solidFill>
                  <a:srgbClr val="0D7E71"/>
                </a:solidFill>
                <a:latin typeface="Lucida Sans Unicode"/>
                <a:cs typeface="Lucida Sans Unicode"/>
              </a:rPr>
              <a:t>v2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02" y="594102"/>
            <a:ext cx="6598284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100" dirty="0"/>
              <a:t>Register</a:t>
            </a:r>
            <a:r>
              <a:rPr sz="4700" spc="135" dirty="0"/>
              <a:t> </a:t>
            </a:r>
            <a:r>
              <a:rPr sz="4700" spc="-135" dirty="0"/>
              <a:t>&amp;</a:t>
            </a:r>
            <a:r>
              <a:rPr sz="4700" spc="140" dirty="0"/>
              <a:t> </a:t>
            </a:r>
            <a:r>
              <a:rPr sz="4700" spc="-105" dirty="0"/>
              <a:t>Create</a:t>
            </a:r>
            <a:r>
              <a:rPr sz="4700" spc="140" dirty="0"/>
              <a:t> </a:t>
            </a:r>
            <a:r>
              <a:rPr sz="4700" spc="-95" dirty="0"/>
              <a:t>Profile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7216261" y="3048"/>
            <a:ext cx="11068050" cy="10284460"/>
            <a:chOff x="7216261" y="3048"/>
            <a:chExt cx="11068050" cy="10284460"/>
          </a:xfrm>
        </p:grpSpPr>
        <p:sp>
          <p:nvSpPr>
            <p:cNvPr id="4" name="object 4"/>
            <p:cNvSpPr/>
            <p:nvPr/>
          </p:nvSpPr>
          <p:spPr>
            <a:xfrm>
              <a:off x="7991002" y="3048"/>
              <a:ext cx="10293350" cy="10284460"/>
            </a:xfrm>
            <a:custGeom>
              <a:avLst/>
              <a:gdLst/>
              <a:ahLst/>
              <a:cxnLst/>
              <a:rect l="l" t="t" r="r" b="b"/>
              <a:pathLst>
                <a:path w="10293350" h="10284460">
                  <a:moveTo>
                    <a:pt x="10292851" y="0"/>
                  </a:moveTo>
                  <a:lnTo>
                    <a:pt x="10263284" y="0"/>
                  </a:lnTo>
                  <a:lnTo>
                    <a:pt x="0" y="10283903"/>
                  </a:lnTo>
                  <a:lnTo>
                    <a:pt x="10292851" y="10283903"/>
                  </a:lnTo>
                  <a:lnTo>
                    <a:pt x="10292851" y="0"/>
                  </a:lnTo>
                  <a:close/>
                </a:path>
              </a:pathLst>
            </a:custGeom>
            <a:solidFill>
              <a:srgbClr val="3BC35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261" y="1828336"/>
              <a:ext cx="3857621" cy="77152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21303" y="1828336"/>
              <a:ext cx="3857621" cy="77152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78516" y="3103412"/>
              <a:ext cx="1141049" cy="11410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170" y="1828336"/>
            <a:ext cx="3857612" cy="771521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61277" y="5130742"/>
            <a:ext cx="810895" cy="457200"/>
          </a:xfrm>
          <a:custGeom>
            <a:avLst/>
            <a:gdLst/>
            <a:ahLst/>
            <a:cxnLst/>
            <a:rect l="l" t="t" r="r" b="b"/>
            <a:pathLst>
              <a:path w="810895" h="457200">
                <a:moveTo>
                  <a:pt x="482198" y="0"/>
                </a:moveTo>
                <a:lnTo>
                  <a:pt x="467711" y="5681"/>
                </a:lnTo>
                <a:lnTo>
                  <a:pt x="455767" y="17067"/>
                </a:lnTo>
                <a:lnTo>
                  <a:pt x="449651" y="32028"/>
                </a:lnTo>
                <a:lnTo>
                  <a:pt x="449505" y="47499"/>
                </a:lnTo>
                <a:lnTo>
                  <a:pt x="455199" y="61952"/>
                </a:lnTo>
                <a:lnTo>
                  <a:pt x="466606" y="73857"/>
                </a:lnTo>
                <a:lnTo>
                  <a:pt x="636007" y="187468"/>
                </a:lnTo>
                <a:lnTo>
                  <a:pt x="0" y="187468"/>
                </a:lnTo>
                <a:lnTo>
                  <a:pt x="0" y="268600"/>
                </a:lnTo>
                <a:lnTo>
                  <a:pt x="636007" y="268600"/>
                </a:lnTo>
                <a:lnTo>
                  <a:pt x="466606" y="382205"/>
                </a:lnTo>
                <a:lnTo>
                  <a:pt x="455199" y="393553"/>
                </a:lnTo>
                <a:lnTo>
                  <a:pt x="449505" y="408068"/>
                </a:lnTo>
                <a:lnTo>
                  <a:pt x="449651" y="423851"/>
                </a:lnTo>
                <a:lnTo>
                  <a:pt x="479788" y="455541"/>
                </a:lnTo>
                <a:lnTo>
                  <a:pt x="489655" y="456576"/>
                </a:lnTo>
                <a:lnTo>
                  <a:pt x="497774" y="456576"/>
                </a:lnTo>
                <a:lnTo>
                  <a:pt x="793168" y="261833"/>
                </a:lnTo>
                <a:lnTo>
                  <a:pt x="810792" y="228043"/>
                </a:lnTo>
                <a:lnTo>
                  <a:pt x="809544" y="218198"/>
                </a:lnTo>
                <a:lnTo>
                  <a:pt x="512679" y="6259"/>
                </a:lnTo>
                <a:lnTo>
                  <a:pt x="497697" y="150"/>
                </a:lnTo>
                <a:lnTo>
                  <a:pt x="482198" y="0"/>
                </a:lnTo>
                <a:close/>
              </a:path>
            </a:pathLst>
          </a:custGeom>
          <a:solidFill>
            <a:srgbClr val="3ED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60154" y="6161413"/>
            <a:ext cx="2955925" cy="558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 marL="635" marR="127635">
              <a:lnSpc>
                <a:spcPct val="125000"/>
              </a:lnSpc>
              <a:spcBef>
                <a:spcPts val="55"/>
              </a:spcBef>
            </a:pPr>
            <a:r>
              <a:rPr sz="130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171,</a:t>
            </a:r>
            <a:r>
              <a:rPr sz="13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181818"/>
                </a:solidFill>
                <a:latin typeface="Lucida Sans Unicode"/>
                <a:cs typeface="Lucida Sans Unicode"/>
              </a:rPr>
              <a:t>18th</a:t>
            </a:r>
            <a:r>
              <a:rPr sz="13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181818"/>
                </a:solidFill>
                <a:latin typeface="Lucida Sans Unicode"/>
                <a:cs typeface="Lucida Sans Unicode"/>
              </a:rPr>
              <a:t>main</a:t>
            </a:r>
            <a:r>
              <a:rPr sz="13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181818"/>
                </a:solidFill>
                <a:latin typeface="Lucida Sans Unicode"/>
                <a:cs typeface="Lucida Sans Unicode"/>
              </a:rPr>
              <a:t>Road.</a:t>
            </a:r>
            <a:r>
              <a:rPr sz="13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105" dirty="0">
                <a:solidFill>
                  <a:srgbClr val="181818"/>
                </a:solidFill>
                <a:latin typeface="Lucida Sans Unicode"/>
                <a:cs typeface="Lucida Sans Unicode"/>
              </a:rPr>
              <a:t>MG</a:t>
            </a:r>
            <a:r>
              <a:rPr sz="13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181818"/>
                </a:solidFill>
                <a:latin typeface="Lucida Sans Unicode"/>
                <a:cs typeface="Lucida Sans Unicode"/>
              </a:rPr>
              <a:t>Nagar, </a:t>
            </a:r>
            <a:r>
              <a:rPr sz="1300" spc="-39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Trichy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64888" y="5226135"/>
            <a:ext cx="810895" cy="457200"/>
          </a:xfrm>
          <a:custGeom>
            <a:avLst/>
            <a:gdLst/>
            <a:ahLst/>
            <a:cxnLst/>
            <a:rect l="l" t="t" r="r" b="b"/>
            <a:pathLst>
              <a:path w="810895" h="457200">
                <a:moveTo>
                  <a:pt x="482201" y="0"/>
                </a:moveTo>
                <a:lnTo>
                  <a:pt x="467727" y="5679"/>
                </a:lnTo>
                <a:lnTo>
                  <a:pt x="455797" y="17064"/>
                </a:lnTo>
                <a:lnTo>
                  <a:pt x="449648" y="32028"/>
                </a:lnTo>
                <a:lnTo>
                  <a:pt x="449488" y="47503"/>
                </a:lnTo>
                <a:lnTo>
                  <a:pt x="455180" y="61963"/>
                </a:lnTo>
                <a:lnTo>
                  <a:pt x="466587" y="73885"/>
                </a:lnTo>
                <a:lnTo>
                  <a:pt x="635995" y="187472"/>
                </a:lnTo>
                <a:lnTo>
                  <a:pt x="0" y="187472"/>
                </a:lnTo>
                <a:lnTo>
                  <a:pt x="0" y="268598"/>
                </a:lnTo>
                <a:lnTo>
                  <a:pt x="635995" y="268598"/>
                </a:lnTo>
                <a:lnTo>
                  <a:pt x="466587" y="382209"/>
                </a:lnTo>
                <a:lnTo>
                  <a:pt x="455180" y="393554"/>
                </a:lnTo>
                <a:lnTo>
                  <a:pt x="449488" y="408069"/>
                </a:lnTo>
                <a:lnTo>
                  <a:pt x="449648" y="423851"/>
                </a:lnTo>
                <a:lnTo>
                  <a:pt x="479775" y="455539"/>
                </a:lnTo>
                <a:lnTo>
                  <a:pt x="489630" y="456574"/>
                </a:lnTo>
                <a:lnTo>
                  <a:pt x="497799" y="456574"/>
                </a:lnTo>
                <a:lnTo>
                  <a:pt x="793150" y="261837"/>
                </a:lnTo>
                <a:lnTo>
                  <a:pt x="810767" y="228047"/>
                </a:lnTo>
                <a:lnTo>
                  <a:pt x="809520" y="218199"/>
                </a:lnTo>
                <a:lnTo>
                  <a:pt x="512673" y="6256"/>
                </a:lnTo>
                <a:lnTo>
                  <a:pt x="497691" y="150"/>
                </a:lnTo>
                <a:lnTo>
                  <a:pt x="482201" y="0"/>
                </a:lnTo>
                <a:close/>
              </a:path>
            </a:pathLst>
          </a:custGeom>
          <a:solidFill>
            <a:srgbClr val="3ED6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02" y="594102"/>
            <a:ext cx="5001260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105" dirty="0"/>
              <a:t>Create</a:t>
            </a:r>
            <a:r>
              <a:rPr sz="4700" spc="110" dirty="0"/>
              <a:t> </a:t>
            </a:r>
            <a:r>
              <a:rPr sz="4700" spc="-180" dirty="0"/>
              <a:t>a</a:t>
            </a:r>
            <a:r>
              <a:rPr sz="4700" spc="114" dirty="0"/>
              <a:t> </a:t>
            </a:r>
            <a:r>
              <a:rPr sz="4700" spc="-40" dirty="0"/>
              <a:t>Catalogue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7216261" y="3048"/>
            <a:ext cx="11068050" cy="10284460"/>
            <a:chOff x="7216261" y="3048"/>
            <a:chExt cx="11068050" cy="10284460"/>
          </a:xfrm>
        </p:grpSpPr>
        <p:sp>
          <p:nvSpPr>
            <p:cNvPr id="4" name="object 4"/>
            <p:cNvSpPr/>
            <p:nvPr/>
          </p:nvSpPr>
          <p:spPr>
            <a:xfrm>
              <a:off x="7991002" y="3048"/>
              <a:ext cx="10293350" cy="10284460"/>
            </a:xfrm>
            <a:custGeom>
              <a:avLst/>
              <a:gdLst/>
              <a:ahLst/>
              <a:cxnLst/>
              <a:rect l="l" t="t" r="r" b="b"/>
              <a:pathLst>
                <a:path w="10293350" h="10284460">
                  <a:moveTo>
                    <a:pt x="10292851" y="0"/>
                  </a:moveTo>
                  <a:lnTo>
                    <a:pt x="10263284" y="0"/>
                  </a:lnTo>
                  <a:lnTo>
                    <a:pt x="0" y="10283903"/>
                  </a:lnTo>
                  <a:lnTo>
                    <a:pt x="10292851" y="10283903"/>
                  </a:lnTo>
                  <a:lnTo>
                    <a:pt x="10292851" y="0"/>
                  </a:lnTo>
                  <a:close/>
                </a:path>
              </a:pathLst>
            </a:custGeom>
            <a:solidFill>
              <a:srgbClr val="3BC35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4888" y="5226135"/>
              <a:ext cx="810895" cy="457200"/>
            </a:xfrm>
            <a:custGeom>
              <a:avLst/>
              <a:gdLst/>
              <a:ahLst/>
              <a:cxnLst/>
              <a:rect l="l" t="t" r="r" b="b"/>
              <a:pathLst>
                <a:path w="810895" h="457200">
                  <a:moveTo>
                    <a:pt x="482201" y="0"/>
                  </a:moveTo>
                  <a:lnTo>
                    <a:pt x="467727" y="5679"/>
                  </a:lnTo>
                  <a:lnTo>
                    <a:pt x="455797" y="17064"/>
                  </a:lnTo>
                  <a:lnTo>
                    <a:pt x="449648" y="32028"/>
                  </a:lnTo>
                  <a:lnTo>
                    <a:pt x="449488" y="47503"/>
                  </a:lnTo>
                  <a:lnTo>
                    <a:pt x="455180" y="61963"/>
                  </a:lnTo>
                  <a:lnTo>
                    <a:pt x="466587" y="73885"/>
                  </a:lnTo>
                  <a:lnTo>
                    <a:pt x="635995" y="187472"/>
                  </a:lnTo>
                  <a:lnTo>
                    <a:pt x="0" y="187472"/>
                  </a:lnTo>
                  <a:lnTo>
                    <a:pt x="0" y="268598"/>
                  </a:lnTo>
                  <a:lnTo>
                    <a:pt x="635995" y="268598"/>
                  </a:lnTo>
                  <a:lnTo>
                    <a:pt x="466587" y="382209"/>
                  </a:lnTo>
                  <a:lnTo>
                    <a:pt x="455180" y="393554"/>
                  </a:lnTo>
                  <a:lnTo>
                    <a:pt x="449488" y="408069"/>
                  </a:lnTo>
                  <a:lnTo>
                    <a:pt x="449648" y="423851"/>
                  </a:lnTo>
                  <a:lnTo>
                    <a:pt x="479775" y="455539"/>
                  </a:lnTo>
                  <a:lnTo>
                    <a:pt x="489630" y="456574"/>
                  </a:lnTo>
                  <a:lnTo>
                    <a:pt x="497799" y="456574"/>
                  </a:lnTo>
                  <a:lnTo>
                    <a:pt x="793150" y="261837"/>
                  </a:lnTo>
                  <a:lnTo>
                    <a:pt x="810767" y="228047"/>
                  </a:lnTo>
                  <a:lnTo>
                    <a:pt x="809520" y="218199"/>
                  </a:lnTo>
                  <a:lnTo>
                    <a:pt x="512673" y="6256"/>
                  </a:lnTo>
                  <a:lnTo>
                    <a:pt x="497691" y="150"/>
                  </a:lnTo>
                  <a:lnTo>
                    <a:pt x="482201" y="0"/>
                  </a:lnTo>
                  <a:close/>
                </a:path>
              </a:pathLst>
            </a:custGeom>
            <a:solidFill>
              <a:srgbClr val="3E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261" y="1828336"/>
              <a:ext cx="3857621" cy="77152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3823" y="1732940"/>
              <a:ext cx="3857621" cy="77152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03945" y="2570628"/>
              <a:ext cx="3857625" cy="1988185"/>
            </a:xfrm>
            <a:custGeom>
              <a:avLst/>
              <a:gdLst/>
              <a:ahLst/>
              <a:cxnLst/>
              <a:rect l="l" t="t" r="r" b="b"/>
              <a:pathLst>
                <a:path w="3857625" h="1988185">
                  <a:moveTo>
                    <a:pt x="3857006" y="0"/>
                  </a:moveTo>
                  <a:lnTo>
                    <a:pt x="0" y="0"/>
                  </a:lnTo>
                  <a:lnTo>
                    <a:pt x="0" y="1987868"/>
                  </a:lnTo>
                  <a:lnTo>
                    <a:pt x="3857006" y="1987868"/>
                  </a:lnTo>
                  <a:lnTo>
                    <a:pt x="385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7511" y="2771262"/>
              <a:ext cx="697596" cy="79562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061277" y="5130742"/>
            <a:ext cx="810895" cy="457200"/>
          </a:xfrm>
          <a:custGeom>
            <a:avLst/>
            <a:gdLst/>
            <a:ahLst/>
            <a:cxnLst/>
            <a:rect l="l" t="t" r="r" b="b"/>
            <a:pathLst>
              <a:path w="810895" h="457200">
                <a:moveTo>
                  <a:pt x="482198" y="0"/>
                </a:moveTo>
                <a:lnTo>
                  <a:pt x="467711" y="5681"/>
                </a:lnTo>
                <a:lnTo>
                  <a:pt x="455767" y="17067"/>
                </a:lnTo>
                <a:lnTo>
                  <a:pt x="449651" y="32028"/>
                </a:lnTo>
                <a:lnTo>
                  <a:pt x="449505" y="47499"/>
                </a:lnTo>
                <a:lnTo>
                  <a:pt x="455199" y="61952"/>
                </a:lnTo>
                <a:lnTo>
                  <a:pt x="466606" y="73857"/>
                </a:lnTo>
                <a:lnTo>
                  <a:pt x="636007" y="187468"/>
                </a:lnTo>
                <a:lnTo>
                  <a:pt x="0" y="187468"/>
                </a:lnTo>
                <a:lnTo>
                  <a:pt x="0" y="268600"/>
                </a:lnTo>
                <a:lnTo>
                  <a:pt x="636007" y="268600"/>
                </a:lnTo>
                <a:lnTo>
                  <a:pt x="466606" y="382205"/>
                </a:lnTo>
                <a:lnTo>
                  <a:pt x="455199" y="393553"/>
                </a:lnTo>
                <a:lnTo>
                  <a:pt x="449505" y="408068"/>
                </a:lnTo>
                <a:lnTo>
                  <a:pt x="449651" y="423851"/>
                </a:lnTo>
                <a:lnTo>
                  <a:pt x="479788" y="455541"/>
                </a:lnTo>
                <a:lnTo>
                  <a:pt x="489655" y="456576"/>
                </a:lnTo>
                <a:lnTo>
                  <a:pt x="497774" y="456576"/>
                </a:lnTo>
                <a:lnTo>
                  <a:pt x="793168" y="261833"/>
                </a:lnTo>
                <a:lnTo>
                  <a:pt x="810792" y="228043"/>
                </a:lnTo>
                <a:lnTo>
                  <a:pt x="809544" y="218198"/>
                </a:lnTo>
                <a:lnTo>
                  <a:pt x="512679" y="6259"/>
                </a:lnTo>
                <a:lnTo>
                  <a:pt x="497697" y="150"/>
                </a:lnTo>
                <a:lnTo>
                  <a:pt x="482198" y="0"/>
                </a:lnTo>
                <a:close/>
              </a:path>
            </a:pathLst>
          </a:custGeom>
          <a:solidFill>
            <a:srgbClr val="3ED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828336"/>
            <a:ext cx="3857621" cy="77152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403946" y="2570628"/>
            <a:ext cx="385762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500" spc="160" dirty="0">
                <a:solidFill>
                  <a:srgbClr val="181818"/>
                </a:solidFill>
                <a:latin typeface="Tahoma"/>
                <a:cs typeface="Tahoma"/>
              </a:rPr>
              <a:t>Pandiyan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500" spc="130" dirty="0">
                <a:solidFill>
                  <a:srgbClr val="181818"/>
                </a:solidFill>
                <a:latin typeface="Tahoma"/>
                <a:cs typeface="Tahoma"/>
              </a:rPr>
              <a:t>Sarees</a:t>
            </a:r>
            <a:r>
              <a:rPr sz="1500" spc="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00" spc="160" dirty="0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sz="1500" spc="1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00" spc="130" dirty="0">
                <a:solidFill>
                  <a:srgbClr val="181818"/>
                </a:solidFill>
                <a:latin typeface="Tahoma"/>
                <a:cs typeface="Tahoma"/>
              </a:rPr>
              <a:t>Salwars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02" y="594127"/>
            <a:ext cx="9333230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40" dirty="0"/>
              <a:t>Chat</a:t>
            </a:r>
            <a:r>
              <a:rPr sz="4700" spc="130" dirty="0"/>
              <a:t> </a:t>
            </a:r>
            <a:r>
              <a:rPr sz="4700" spc="5" dirty="0"/>
              <a:t>with</a:t>
            </a:r>
            <a:r>
              <a:rPr sz="4700" spc="135" dirty="0"/>
              <a:t> </a:t>
            </a:r>
            <a:r>
              <a:rPr sz="4700" spc="-50" dirty="0"/>
              <a:t>Customer</a:t>
            </a:r>
            <a:r>
              <a:rPr sz="4700" spc="135" dirty="0"/>
              <a:t> </a:t>
            </a:r>
            <a:r>
              <a:rPr sz="4700" spc="-135" dirty="0"/>
              <a:t>&amp;</a:t>
            </a:r>
            <a:r>
              <a:rPr sz="4700" spc="135" dirty="0"/>
              <a:t> </a:t>
            </a:r>
            <a:r>
              <a:rPr sz="4700" spc="-105" dirty="0"/>
              <a:t>Share</a:t>
            </a:r>
            <a:r>
              <a:rPr sz="4700" spc="130" dirty="0"/>
              <a:t> </a:t>
            </a:r>
            <a:r>
              <a:rPr sz="4700" spc="-25" dirty="0"/>
              <a:t>items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6063233" y="3048"/>
            <a:ext cx="12221210" cy="10284460"/>
            <a:chOff x="6063233" y="3048"/>
            <a:chExt cx="12221210" cy="10284460"/>
          </a:xfrm>
        </p:grpSpPr>
        <p:sp>
          <p:nvSpPr>
            <p:cNvPr id="4" name="object 4"/>
            <p:cNvSpPr/>
            <p:nvPr/>
          </p:nvSpPr>
          <p:spPr>
            <a:xfrm>
              <a:off x="7991002" y="3048"/>
              <a:ext cx="10293350" cy="10284460"/>
            </a:xfrm>
            <a:custGeom>
              <a:avLst/>
              <a:gdLst/>
              <a:ahLst/>
              <a:cxnLst/>
              <a:rect l="l" t="t" r="r" b="b"/>
              <a:pathLst>
                <a:path w="10293350" h="10284460">
                  <a:moveTo>
                    <a:pt x="10292851" y="0"/>
                  </a:moveTo>
                  <a:lnTo>
                    <a:pt x="10263284" y="0"/>
                  </a:lnTo>
                  <a:lnTo>
                    <a:pt x="0" y="10283903"/>
                  </a:lnTo>
                  <a:lnTo>
                    <a:pt x="10292851" y="10283903"/>
                  </a:lnTo>
                  <a:lnTo>
                    <a:pt x="10292851" y="0"/>
                  </a:lnTo>
                  <a:close/>
                </a:path>
              </a:pathLst>
            </a:custGeom>
            <a:solidFill>
              <a:srgbClr val="3BC35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52104" y="5144004"/>
              <a:ext cx="810895" cy="457200"/>
            </a:xfrm>
            <a:custGeom>
              <a:avLst/>
              <a:gdLst/>
              <a:ahLst/>
              <a:cxnLst/>
              <a:rect l="l" t="t" r="r" b="b"/>
              <a:pathLst>
                <a:path w="810895" h="457200">
                  <a:moveTo>
                    <a:pt x="482147" y="0"/>
                  </a:moveTo>
                  <a:lnTo>
                    <a:pt x="467667" y="5681"/>
                  </a:lnTo>
                  <a:lnTo>
                    <a:pt x="455736" y="17070"/>
                  </a:lnTo>
                  <a:lnTo>
                    <a:pt x="449622" y="32040"/>
                  </a:lnTo>
                  <a:lnTo>
                    <a:pt x="449480" y="47512"/>
                  </a:lnTo>
                  <a:lnTo>
                    <a:pt x="455179" y="61966"/>
                  </a:lnTo>
                  <a:lnTo>
                    <a:pt x="466587" y="73885"/>
                  </a:lnTo>
                  <a:lnTo>
                    <a:pt x="635934" y="187471"/>
                  </a:lnTo>
                  <a:lnTo>
                    <a:pt x="0" y="187471"/>
                  </a:lnTo>
                  <a:lnTo>
                    <a:pt x="0" y="268621"/>
                  </a:lnTo>
                  <a:lnTo>
                    <a:pt x="635934" y="268621"/>
                  </a:lnTo>
                  <a:lnTo>
                    <a:pt x="466587" y="382208"/>
                  </a:lnTo>
                  <a:lnTo>
                    <a:pt x="455179" y="393553"/>
                  </a:lnTo>
                  <a:lnTo>
                    <a:pt x="449480" y="408069"/>
                  </a:lnTo>
                  <a:lnTo>
                    <a:pt x="449622" y="423853"/>
                  </a:lnTo>
                  <a:lnTo>
                    <a:pt x="479739" y="455539"/>
                  </a:lnTo>
                  <a:lnTo>
                    <a:pt x="489630" y="456573"/>
                  </a:lnTo>
                  <a:lnTo>
                    <a:pt x="497738" y="456573"/>
                  </a:lnTo>
                  <a:lnTo>
                    <a:pt x="793150" y="261861"/>
                  </a:lnTo>
                  <a:lnTo>
                    <a:pt x="810767" y="228046"/>
                  </a:lnTo>
                  <a:lnTo>
                    <a:pt x="809520" y="218198"/>
                  </a:lnTo>
                  <a:lnTo>
                    <a:pt x="512673" y="6256"/>
                  </a:lnTo>
                  <a:lnTo>
                    <a:pt x="497656" y="149"/>
                  </a:lnTo>
                  <a:lnTo>
                    <a:pt x="482147" y="0"/>
                  </a:lnTo>
                  <a:close/>
                </a:path>
              </a:pathLst>
            </a:custGeom>
            <a:solidFill>
              <a:srgbClr val="3E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3233" y="2576070"/>
              <a:ext cx="3857609" cy="77109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4553" y="2829458"/>
              <a:ext cx="1019153" cy="457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433" y="2847462"/>
              <a:ext cx="415147" cy="436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010" y="2570669"/>
              <a:ext cx="3857621" cy="771521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061277" y="5130742"/>
            <a:ext cx="810895" cy="457200"/>
          </a:xfrm>
          <a:custGeom>
            <a:avLst/>
            <a:gdLst/>
            <a:ahLst/>
            <a:cxnLst/>
            <a:rect l="l" t="t" r="r" b="b"/>
            <a:pathLst>
              <a:path w="810895" h="457200">
                <a:moveTo>
                  <a:pt x="482198" y="0"/>
                </a:moveTo>
                <a:lnTo>
                  <a:pt x="467711" y="5681"/>
                </a:lnTo>
                <a:lnTo>
                  <a:pt x="455767" y="17067"/>
                </a:lnTo>
                <a:lnTo>
                  <a:pt x="449651" y="32028"/>
                </a:lnTo>
                <a:lnTo>
                  <a:pt x="449505" y="47499"/>
                </a:lnTo>
                <a:lnTo>
                  <a:pt x="455199" y="61952"/>
                </a:lnTo>
                <a:lnTo>
                  <a:pt x="466606" y="73857"/>
                </a:lnTo>
                <a:lnTo>
                  <a:pt x="636007" y="187468"/>
                </a:lnTo>
                <a:lnTo>
                  <a:pt x="0" y="187468"/>
                </a:lnTo>
                <a:lnTo>
                  <a:pt x="0" y="268600"/>
                </a:lnTo>
                <a:lnTo>
                  <a:pt x="636007" y="268600"/>
                </a:lnTo>
                <a:lnTo>
                  <a:pt x="466606" y="382205"/>
                </a:lnTo>
                <a:lnTo>
                  <a:pt x="455199" y="393553"/>
                </a:lnTo>
                <a:lnTo>
                  <a:pt x="449505" y="408068"/>
                </a:lnTo>
                <a:lnTo>
                  <a:pt x="449651" y="423851"/>
                </a:lnTo>
                <a:lnTo>
                  <a:pt x="479788" y="455541"/>
                </a:lnTo>
                <a:lnTo>
                  <a:pt x="489655" y="456576"/>
                </a:lnTo>
                <a:lnTo>
                  <a:pt x="497774" y="456576"/>
                </a:lnTo>
                <a:lnTo>
                  <a:pt x="793168" y="261833"/>
                </a:lnTo>
                <a:lnTo>
                  <a:pt x="810792" y="228043"/>
                </a:lnTo>
                <a:lnTo>
                  <a:pt x="809544" y="218198"/>
                </a:lnTo>
                <a:lnTo>
                  <a:pt x="512679" y="6259"/>
                </a:lnTo>
                <a:lnTo>
                  <a:pt x="497697" y="150"/>
                </a:lnTo>
                <a:lnTo>
                  <a:pt x="482198" y="0"/>
                </a:lnTo>
                <a:close/>
              </a:path>
            </a:pathLst>
          </a:custGeom>
          <a:solidFill>
            <a:srgbClr val="3ED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28700" y="2570669"/>
            <a:ext cx="3857625" cy="7715250"/>
            <a:chOff x="1028700" y="2570669"/>
            <a:chExt cx="3857625" cy="77152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2570669"/>
              <a:ext cx="3857621" cy="77152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224" y="2937769"/>
              <a:ext cx="1333499" cy="428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7130" y="2830698"/>
              <a:ext cx="415187" cy="4368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0189" y="3028135"/>
            <a:ext cx="904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3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350" spc="32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350" spc="37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350" spc="505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350" spc="12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350" spc="3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350" spc="3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1827" y="2967986"/>
            <a:ext cx="904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25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1350" spc="37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350" spc="505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1350" spc="12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350" spc="3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350" spc="3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850963" y="2846222"/>
            <a:ext cx="1445260" cy="457200"/>
            <a:chOff x="11850963" y="2846222"/>
            <a:chExt cx="1445260" cy="4572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7038" y="2846222"/>
              <a:ext cx="1019178" cy="457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50963" y="2864226"/>
              <a:ext cx="415163" cy="436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064" y="738898"/>
            <a:ext cx="7114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80" dirty="0"/>
              <a:t>Success</a:t>
            </a:r>
            <a:r>
              <a:rPr sz="8000" spc="180" dirty="0"/>
              <a:t> </a:t>
            </a:r>
            <a:r>
              <a:rPr sz="8000" spc="-180" dirty="0"/>
              <a:t>Criteria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3445690" y="3761354"/>
            <a:ext cx="4838700" cy="6525259"/>
          </a:xfrm>
          <a:custGeom>
            <a:avLst/>
            <a:gdLst/>
            <a:ahLst/>
            <a:cxnLst/>
            <a:rect l="l" t="t" r="r" b="b"/>
            <a:pathLst>
              <a:path w="4838700" h="6525259">
                <a:moveTo>
                  <a:pt x="0" y="6524645"/>
                </a:moveTo>
                <a:lnTo>
                  <a:pt x="4838699" y="6524645"/>
                </a:lnTo>
                <a:lnTo>
                  <a:pt x="4838699" y="0"/>
                </a:lnTo>
                <a:lnTo>
                  <a:pt x="0" y="0"/>
                </a:lnTo>
                <a:lnTo>
                  <a:pt x="0" y="6524645"/>
                </a:lnTo>
                <a:close/>
              </a:path>
            </a:pathLst>
          </a:custGeom>
          <a:solidFill>
            <a:srgbClr val="181818">
              <a:alpha val="35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93373" y="3761354"/>
            <a:ext cx="4733925" cy="6525259"/>
          </a:xfrm>
          <a:custGeom>
            <a:avLst/>
            <a:gdLst/>
            <a:ahLst/>
            <a:cxnLst/>
            <a:rect l="l" t="t" r="r" b="b"/>
            <a:pathLst>
              <a:path w="4733925" h="6525259">
                <a:moveTo>
                  <a:pt x="0" y="6524645"/>
                </a:moveTo>
                <a:lnTo>
                  <a:pt x="4733927" y="6524645"/>
                </a:lnTo>
                <a:lnTo>
                  <a:pt x="4733927" y="0"/>
                </a:lnTo>
                <a:lnTo>
                  <a:pt x="0" y="0"/>
                </a:lnTo>
                <a:lnTo>
                  <a:pt x="0" y="6524645"/>
                </a:lnTo>
                <a:close/>
              </a:path>
            </a:pathLst>
          </a:custGeom>
          <a:solidFill>
            <a:srgbClr val="181818">
              <a:alpha val="35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99531" y="3761354"/>
            <a:ext cx="4467225" cy="6525259"/>
          </a:xfrm>
          <a:custGeom>
            <a:avLst/>
            <a:gdLst/>
            <a:ahLst/>
            <a:cxnLst/>
            <a:rect l="l" t="t" r="r" b="b"/>
            <a:pathLst>
              <a:path w="4467225" h="6525259">
                <a:moveTo>
                  <a:pt x="0" y="6524645"/>
                </a:moveTo>
                <a:lnTo>
                  <a:pt x="4467227" y="6524645"/>
                </a:lnTo>
                <a:lnTo>
                  <a:pt x="4467227" y="0"/>
                </a:lnTo>
                <a:lnTo>
                  <a:pt x="0" y="0"/>
                </a:lnTo>
                <a:lnTo>
                  <a:pt x="0" y="6524645"/>
                </a:lnTo>
                <a:close/>
              </a:path>
            </a:pathLst>
          </a:custGeom>
          <a:solidFill>
            <a:srgbClr val="181818">
              <a:alpha val="35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7576" y="4073795"/>
            <a:ext cx="1709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Tahoma"/>
                <a:cs typeface="Tahoma"/>
              </a:rPr>
              <a:t>Happiness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961" y="5120686"/>
            <a:ext cx="20250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latin typeface="Tahoma"/>
                <a:cs typeface="Tahoma"/>
              </a:rPr>
              <a:t>Engagement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304" y="6136668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Tahoma"/>
                <a:cs typeface="Tahoma"/>
              </a:rPr>
              <a:t>Adoption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5585" y="7262021"/>
            <a:ext cx="1573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latin typeface="Tahoma"/>
                <a:cs typeface="Tahoma"/>
              </a:rPr>
              <a:t>R</a:t>
            </a:r>
            <a:r>
              <a:rPr sz="2800" spc="55" dirty="0">
                <a:latin typeface="Tahoma"/>
                <a:cs typeface="Tahoma"/>
              </a:rPr>
              <a:t>e</a:t>
            </a:r>
            <a:r>
              <a:rPr sz="2800" spc="25" dirty="0">
                <a:latin typeface="Tahoma"/>
                <a:cs typeface="Tahoma"/>
              </a:rPr>
              <a:t>t</a:t>
            </a:r>
            <a:r>
              <a:rPr sz="2800" spc="30" dirty="0">
                <a:latin typeface="Tahoma"/>
                <a:cs typeface="Tahoma"/>
              </a:rPr>
              <a:t>e</a:t>
            </a:r>
            <a:r>
              <a:rPr sz="2800" spc="90" dirty="0">
                <a:latin typeface="Tahoma"/>
                <a:cs typeface="Tahoma"/>
              </a:rPr>
              <a:t>n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spc="-15" dirty="0">
                <a:latin typeface="Tahoma"/>
                <a:cs typeface="Tahoma"/>
              </a:rPr>
              <a:t>i</a:t>
            </a:r>
            <a:r>
              <a:rPr sz="2800" spc="120" dirty="0">
                <a:latin typeface="Tahoma"/>
                <a:cs typeface="Tahoma"/>
              </a:rPr>
              <a:t>o</a:t>
            </a:r>
            <a:r>
              <a:rPr sz="2800" spc="90" dirty="0"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338" y="8266525"/>
            <a:ext cx="209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latin typeface="Tahoma"/>
                <a:cs typeface="Tahoma"/>
              </a:rPr>
              <a:t>T</a:t>
            </a:r>
            <a:r>
              <a:rPr sz="2800" spc="10" dirty="0">
                <a:latin typeface="Tahoma"/>
                <a:cs typeface="Tahoma"/>
              </a:rPr>
              <a:t>a</a:t>
            </a:r>
            <a:r>
              <a:rPr sz="2800" spc="45" dirty="0">
                <a:latin typeface="Tahoma"/>
                <a:cs typeface="Tahoma"/>
              </a:rPr>
              <a:t>s</a:t>
            </a:r>
            <a:r>
              <a:rPr sz="2800" spc="-40" dirty="0">
                <a:latin typeface="Tahoma"/>
                <a:cs typeface="Tahoma"/>
              </a:rPr>
              <a:t>k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S</a:t>
            </a:r>
            <a:r>
              <a:rPr sz="2800" spc="85" dirty="0">
                <a:latin typeface="Tahoma"/>
                <a:cs typeface="Tahoma"/>
              </a:rPr>
              <a:t>u</a:t>
            </a:r>
            <a:r>
              <a:rPr sz="2800" spc="35" dirty="0">
                <a:latin typeface="Tahoma"/>
                <a:cs typeface="Tahoma"/>
              </a:rPr>
              <a:t>cc</a:t>
            </a:r>
            <a:r>
              <a:rPr sz="2800" spc="55" dirty="0">
                <a:latin typeface="Tahoma"/>
                <a:cs typeface="Tahoma"/>
              </a:rPr>
              <a:t>e</a:t>
            </a:r>
            <a:r>
              <a:rPr sz="2800" spc="50" dirty="0">
                <a:latin typeface="Tahoma"/>
                <a:cs typeface="Tahoma"/>
              </a:rPr>
              <a:t>ss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690" y="2608826"/>
            <a:ext cx="4838700" cy="1152525"/>
          </a:xfrm>
          <a:prstGeom prst="rect">
            <a:avLst/>
          </a:prstGeom>
          <a:solidFill>
            <a:srgbClr val="B6E8BC"/>
          </a:solidFill>
        </p:spPr>
        <p:txBody>
          <a:bodyPr vert="horz" wrap="square" lIns="0" tIns="3562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805"/>
              </a:spcBef>
            </a:pPr>
            <a:r>
              <a:rPr sz="2800" spc="65" dirty="0">
                <a:latin typeface="Tahoma"/>
                <a:cs typeface="Tahoma"/>
              </a:rPr>
              <a:t>Goals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3373" y="2608826"/>
            <a:ext cx="4733925" cy="1152525"/>
          </a:xfrm>
          <a:prstGeom prst="rect">
            <a:avLst/>
          </a:prstGeom>
          <a:solidFill>
            <a:srgbClr val="86DB91"/>
          </a:solidFill>
        </p:spPr>
        <p:txBody>
          <a:bodyPr vert="horz" wrap="square" lIns="0" tIns="3562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05"/>
              </a:spcBef>
            </a:pPr>
            <a:r>
              <a:rPr sz="2800" dirty="0"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99531" y="2608826"/>
            <a:ext cx="4467225" cy="1152525"/>
          </a:xfrm>
          <a:prstGeom prst="rect">
            <a:avLst/>
          </a:prstGeom>
          <a:solidFill>
            <a:srgbClr val="60D36F"/>
          </a:solidFill>
        </p:spPr>
        <p:txBody>
          <a:bodyPr vert="horz" wrap="square" lIns="0" tIns="35623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05"/>
              </a:spcBef>
            </a:pPr>
            <a:r>
              <a:rPr sz="2800" spc="65" dirty="0">
                <a:latin typeface="Tahoma"/>
                <a:cs typeface="Tahoma"/>
              </a:rPr>
              <a:t>Metrics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29" y="4076303"/>
            <a:ext cx="20199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65" dirty="0">
                <a:latin typeface="Tahoma"/>
                <a:cs typeface="Tahoma"/>
              </a:rPr>
              <a:t>User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Satisfaction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825" y="5123194"/>
            <a:ext cx="26289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65" dirty="0">
                <a:latin typeface="Tahoma"/>
                <a:cs typeface="Tahoma"/>
              </a:rPr>
              <a:t>User</a:t>
            </a:r>
            <a:r>
              <a:rPr sz="2100" spc="-135" dirty="0">
                <a:latin typeface="Tahoma"/>
                <a:cs typeface="Tahoma"/>
              </a:rPr>
              <a:t> </a:t>
            </a:r>
            <a:r>
              <a:rPr sz="2100" spc="40" dirty="0">
                <a:latin typeface="Tahoma"/>
                <a:cs typeface="Tahoma"/>
              </a:rPr>
              <a:t>Content</a:t>
            </a:r>
            <a:r>
              <a:rPr sz="2100" spc="-1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Delivery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9883" y="6215543"/>
            <a:ext cx="2084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latin typeface="Tahoma"/>
                <a:cs typeface="Tahoma"/>
              </a:rPr>
              <a:t>Use</a:t>
            </a:r>
            <a:r>
              <a:rPr sz="2100" spc="50" dirty="0">
                <a:latin typeface="Tahoma"/>
                <a:cs typeface="Tahoma"/>
              </a:rPr>
              <a:t>r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Onboarding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1674" y="7264530"/>
            <a:ext cx="842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ahoma"/>
                <a:cs typeface="Tahoma"/>
              </a:rPr>
              <a:t>Loyalty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3245" y="8269035"/>
            <a:ext cx="27781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65" dirty="0">
                <a:latin typeface="Tahoma"/>
                <a:cs typeface="Tahoma"/>
              </a:rPr>
              <a:t>User</a:t>
            </a:r>
            <a:r>
              <a:rPr sz="2100" spc="-145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Goals</a:t>
            </a:r>
            <a:r>
              <a:rPr sz="2100" spc="-135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Completion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49342" y="4076302"/>
            <a:ext cx="2237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10" dirty="0">
                <a:latin typeface="Tahoma"/>
                <a:cs typeface="Tahoma"/>
              </a:rPr>
              <a:t>Feedback.</a:t>
            </a:r>
            <a:r>
              <a:rPr sz="2100" spc="-160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Reviews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39801" y="5177795"/>
            <a:ext cx="405765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0" marR="5080" indent="-1086485">
              <a:lnSpc>
                <a:spcPct val="116100"/>
              </a:lnSpc>
              <a:spcBef>
                <a:spcPts val="100"/>
              </a:spcBef>
            </a:pPr>
            <a:r>
              <a:rPr sz="2100" spc="95" dirty="0">
                <a:latin typeface="Tahoma"/>
                <a:cs typeface="Tahoma"/>
              </a:rPr>
              <a:t>No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of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active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20" dirty="0">
                <a:latin typeface="Tahoma"/>
                <a:cs typeface="Tahoma"/>
              </a:rPr>
              <a:t>users.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No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40" dirty="0">
                <a:latin typeface="Tahoma"/>
                <a:cs typeface="Tahoma"/>
              </a:rPr>
              <a:t>business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30" dirty="0">
                <a:latin typeface="Tahoma"/>
                <a:cs typeface="Tahoma"/>
              </a:rPr>
              <a:t>profiles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35" dirty="0">
                <a:latin typeface="Tahoma"/>
                <a:cs typeface="Tahoma"/>
              </a:rPr>
              <a:t>created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21087" y="6321580"/>
            <a:ext cx="26765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95" dirty="0">
                <a:latin typeface="Tahoma"/>
                <a:cs typeface="Tahoma"/>
              </a:rPr>
              <a:t>No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of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sales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per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month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34268" y="8322067"/>
            <a:ext cx="2268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ahoma"/>
                <a:cs typeface="Tahoma"/>
              </a:rPr>
              <a:t>Total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value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of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sales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65642" y="7317563"/>
            <a:ext cx="1604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25" dirty="0">
                <a:latin typeface="Tahoma"/>
                <a:cs typeface="Tahoma"/>
              </a:rPr>
              <a:t>Uninstall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20" dirty="0">
                <a:latin typeface="Tahoma"/>
                <a:cs typeface="Tahoma"/>
              </a:rPr>
              <a:t>rate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60075" y="4162024"/>
            <a:ext cx="18770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latin typeface="Tahoma"/>
                <a:cs typeface="Tahoma"/>
              </a:rPr>
              <a:t>App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rating.</a:t>
            </a:r>
            <a:r>
              <a:rPr sz="2100" spc="-145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NPS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65787" y="5282257"/>
            <a:ext cx="39471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25" dirty="0">
                <a:latin typeface="Tahoma"/>
                <a:cs typeface="Tahoma"/>
              </a:rPr>
              <a:t>DAU/MAU,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35" dirty="0">
                <a:latin typeface="Tahoma"/>
                <a:cs typeface="Tahoma"/>
              </a:rPr>
              <a:t>Session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50135" y="6404276"/>
            <a:ext cx="20980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5" dirty="0">
                <a:latin typeface="Tahoma"/>
                <a:cs typeface="Tahoma"/>
              </a:rPr>
              <a:t>Av</a:t>
            </a:r>
            <a:r>
              <a:rPr sz="2100" spc="-50" dirty="0">
                <a:latin typeface="Tahoma"/>
                <a:cs typeface="Tahoma"/>
              </a:rPr>
              <a:t>g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Tim</a:t>
            </a:r>
            <a:r>
              <a:rPr sz="2100" spc="45" dirty="0">
                <a:latin typeface="Tahoma"/>
                <a:cs typeface="Tahoma"/>
              </a:rPr>
              <a:t>e</a:t>
            </a:r>
            <a:r>
              <a:rPr sz="2100" spc="-110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to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value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08139" y="7317556"/>
            <a:ext cx="2874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15" dirty="0">
                <a:latin typeface="Tahoma"/>
                <a:cs typeface="Tahoma"/>
              </a:rPr>
              <a:t>Lifetime</a:t>
            </a:r>
            <a:r>
              <a:rPr sz="2100" spc="-130" dirty="0">
                <a:latin typeface="Tahoma"/>
                <a:cs typeface="Tahoma"/>
              </a:rPr>
              <a:t> </a:t>
            </a:r>
            <a:r>
              <a:rPr sz="2100" spc="45" dirty="0">
                <a:latin typeface="Tahoma"/>
                <a:cs typeface="Tahoma"/>
              </a:rPr>
              <a:t>customer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value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74480" y="8322061"/>
            <a:ext cx="31413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sales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per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40" dirty="0">
                <a:latin typeface="Tahoma"/>
                <a:cs typeface="Tahoma"/>
              </a:rPr>
              <a:t>account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6743" y="3048"/>
            <a:ext cx="5331460" cy="10284460"/>
          </a:xfrm>
          <a:custGeom>
            <a:avLst/>
            <a:gdLst/>
            <a:ahLst/>
            <a:cxnLst/>
            <a:rect l="l" t="t" r="r" b="b"/>
            <a:pathLst>
              <a:path w="5331459" h="10284460">
                <a:moveTo>
                  <a:pt x="0" y="10283951"/>
                </a:moveTo>
                <a:lnTo>
                  <a:pt x="5331255" y="10283951"/>
                </a:lnTo>
                <a:lnTo>
                  <a:pt x="5331255" y="0"/>
                </a:lnTo>
                <a:lnTo>
                  <a:pt x="0" y="0"/>
                </a:lnTo>
                <a:lnTo>
                  <a:pt x="0" y="10283951"/>
                </a:lnTo>
                <a:close/>
              </a:path>
            </a:pathLst>
          </a:custGeom>
          <a:solidFill>
            <a:srgbClr val="2A2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5998" y="914018"/>
            <a:ext cx="57473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0" dirty="0"/>
              <a:t>THANK</a:t>
            </a:r>
            <a:r>
              <a:rPr sz="8000" spc="150" dirty="0"/>
              <a:t> </a:t>
            </a:r>
            <a:r>
              <a:rPr sz="8000" spc="125" dirty="0"/>
              <a:t>YOU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3955103" y="4179639"/>
            <a:ext cx="7781925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5" dirty="0">
                <a:solidFill>
                  <a:srgbClr val="2B2B2B"/>
                </a:solidFill>
                <a:latin typeface="Trebuchet MS"/>
                <a:cs typeface="Trebuchet MS"/>
              </a:rPr>
              <a:t>Subhadip Samanta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5" dirty="0">
                <a:solidFill>
                  <a:srgbClr val="2B2B2B"/>
                </a:solidFill>
                <a:latin typeface="Trebuchet MS"/>
                <a:cs typeface="Trebuchet MS"/>
              </a:rPr>
              <a:t>IIFT Delhi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"/>
            <a:ext cx="5334000" cy="10284460"/>
            <a:chOff x="0" y="3048"/>
            <a:chExt cx="5334000" cy="10284460"/>
          </a:xfrm>
        </p:grpSpPr>
        <p:sp>
          <p:nvSpPr>
            <p:cNvPr id="3" name="object 3"/>
            <p:cNvSpPr/>
            <p:nvPr/>
          </p:nvSpPr>
          <p:spPr>
            <a:xfrm>
              <a:off x="0" y="3048"/>
              <a:ext cx="5334000" cy="10284460"/>
            </a:xfrm>
            <a:custGeom>
              <a:avLst/>
              <a:gdLst/>
              <a:ahLst/>
              <a:cxnLst/>
              <a:rect l="l" t="t" r="r" b="b"/>
              <a:pathLst>
                <a:path w="5334000" h="10284460">
                  <a:moveTo>
                    <a:pt x="5333999" y="0"/>
                  </a:moveTo>
                  <a:lnTo>
                    <a:pt x="0" y="0"/>
                  </a:lnTo>
                  <a:lnTo>
                    <a:pt x="0" y="10283951"/>
                  </a:lnTo>
                  <a:lnTo>
                    <a:pt x="5333999" y="10283951"/>
                  </a:lnTo>
                  <a:lnTo>
                    <a:pt x="5333999" y="0"/>
                  </a:lnTo>
                  <a:close/>
                </a:path>
              </a:pathLst>
            </a:custGeom>
            <a:solidFill>
              <a:srgbClr val="60D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2264" y="1028700"/>
              <a:ext cx="3726179" cy="1056005"/>
            </a:xfrm>
            <a:custGeom>
              <a:avLst/>
              <a:gdLst/>
              <a:ahLst/>
              <a:cxnLst/>
              <a:rect l="l" t="t" r="r" b="b"/>
              <a:pathLst>
                <a:path w="3726179" h="1056005">
                  <a:moveTo>
                    <a:pt x="3527657" y="0"/>
                  </a:moveTo>
                  <a:lnTo>
                    <a:pt x="198528" y="0"/>
                  </a:lnTo>
                  <a:lnTo>
                    <a:pt x="153086" y="5266"/>
                  </a:lnTo>
                  <a:lnTo>
                    <a:pt x="111330" y="20262"/>
                  </a:lnTo>
                  <a:lnTo>
                    <a:pt x="74464" y="43782"/>
                  </a:lnTo>
                  <a:lnTo>
                    <a:pt x="43693" y="74619"/>
                  </a:lnTo>
                  <a:lnTo>
                    <a:pt x="20222" y="111567"/>
                  </a:lnTo>
                  <a:lnTo>
                    <a:pt x="5256" y="153420"/>
                  </a:lnTo>
                  <a:lnTo>
                    <a:pt x="0" y="198973"/>
                  </a:lnTo>
                  <a:lnTo>
                    <a:pt x="0" y="856731"/>
                  </a:lnTo>
                  <a:lnTo>
                    <a:pt x="5256" y="902284"/>
                  </a:lnTo>
                  <a:lnTo>
                    <a:pt x="20222" y="944137"/>
                  </a:lnTo>
                  <a:lnTo>
                    <a:pt x="43693" y="981085"/>
                  </a:lnTo>
                  <a:lnTo>
                    <a:pt x="74464" y="1011922"/>
                  </a:lnTo>
                  <a:lnTo>
                    <a:pt x="111330" y="1035442"/>
                  </a:lnTo>
                  <a:lnTo>
                    <a:pt x="153086" y="1050438"/>
                  </a:lnTo>
                  <a:lnTo>
                    <a:pt x="198528" y="1055705"/>
                  </a:lnTo>
                  <a:lnTo>
                    <a:pt x="3527657" y="1055705"/>
                  </a:lnTo>
                  <a:lnTo>
                    <a:pt x="3573098" y="1050438"/>
                  </a:lnTo>
                  <a:lnTo>
                    <a:pt x="3614854" y="1035442"/>
                  </a:lnTo>
                  <a:lnTo>
                    <a:pt x="3651719" y="1011922"/>
                  </a:lnTo>
                  <a:lnTo>
                    <a:pt x="3682488" y="981085"/>
                  </a:lnTo>
                  <a:lnTo>
                    <a:pt x="3705958" y="944137"/>
                  </a:lnTo>
                  <a:lnTo>
                    <a:pt x="3720923" y="902284"/>
                  </a:lnTo>
                  <a:lnTo>
                    <a:pt x="3726179" y="856731"/>
                  </a:lnTo>
                  <a:lnTo>
                    <a:pt x="3726179" y="198973"/>
                  </a:lnTo>
                  <a:lnTo>
                    <a:pt x="3720923" y="153420"/>
                  </a:lnTo>
                  <a:lnTo>
                    <a:pt x="3705958" y="111567"/>
                  </a:lnTo>
                  <a:lnTo>
                    <a:pt x="3682488" y="74619"/>
                  </a:lnTo>
                  <a:lnTo>
                    <a:pt x="3651719" y="43782"/>
                  </a:lnTo>
                  <a:lnTo>
                    <a:pt x="3614854" y="20262"/>
                  </a:lnTo>
                  <a:lnTo>
                    <a:pt x="3573098" y="5266"/>
                  </a:lnTo>
                  <a:lnTo>
                    <a:pt x="3527657" y="0"/>
                  </a:lnTo>
                  <a:close/>
                </a:path>
              </a:pathLst>
            </a:custGeom>
            <a:solidFill>
              <a:srgbClr val="0D7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2791" y="2964606"/>
            <a:ext cx="108295" cy="108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2791" y="3330123"/>
            <a:ext cx="108295" cy="1083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2791" y="3695639"/>
            <a:ext cx="108295" cy="1083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17025" y="982030"/>
            <a:ext cx="12303760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WhatsApp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Business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is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free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download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app </a:t>
            </a:r>
            <a:r>
              <a:rPr sz="2400" spc="35" dirty="0">
                <a:solidFill>
                  <a:srgbClr val="2A261F"/>
                </a:solidFill>
                <a:latin typeface="Cambria"/>
                <a:cs typeface="Cambria"/>
              </a:rPr>
              <a:t>that </a:t>
            </a:r>
            <a:r>
              <a:rPr sz="2400" spc="-40" dirty="0">
                <a:solidFill>
                  <a:srgbClr val="2A261F"/>
                </a:solidFill>
                <a:latin typeface="Cambria"/>
                <a:cs typeface="Cambria"/>
              </a:rPr>
              <a:t>was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built with </a:t>
            </a: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the small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business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owner </a:t>
            </a:r>
            <a:r>
              <a:rPr sz="2400" spc="40" dirty="0">
                <a:solidFill>
                  <a:srgbClr val="2A261F"/>
                </a:solidFill>
                <a:latin typeface="Cambria"/>
                <a:cs typeface="Cambria"/>
              </a:rPr>
              <a:t>in </a:t>
            </a:r>
            <a:r>
              <a:rPr sz="2400" spc="4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mind.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Create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 </a:t>
            </a:r>
            <a:r>
              <a:rPr sz="2400" spc="10" dirty="0">
                <a:solidFill>
                  <a:srgbClr val="2A261F"/>
                </a:solidFill>
                <a:latin typeface="Cambria"/>
                <a:cs typeface="Cambria"/>
              </a:rPr>
              <a:t>catalog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showcase </a:t>
            </a:r>
            <a:r>
              <a:rPr sz="2400" spc="-20" dirty="0">
                <a:solidFill>
                  <a:srgbClr val="2A261F"/>
                </a:solidFill>
                <a:latin typeface="Cambria"/>
                <a:cs typeface="Cambria"/>
              </a:rPr>
              <a:t>your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products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and services.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Connect with </a:t>
            </a:r>
            <a:r>
              <a:rPr sz="2400" spc="-20" dirty="0">
                <a:solidFill>
                  <a:srgbClr val="2A261F"/>
                </a:solidFill>
                <a:latin typeface="Cambria"/>
                <a:cs typeface="Cambria"/>
              </a:rPr>
              <a:t>your </a:t>
            </a:r>
            <a:r>
              <a:rPr sz="2400" spc="-5" dirty="0">
                <a:solidFill>
                  <a:srgbClr val="2A261F"/>
                </a:solidFill>
                <a:latin typeface="Cambria"/>
                <a:cs typeface="Cambria"/>
              </a:rPr>
              <a:t>customers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 easily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by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using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tools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2A261F"/>
                </a:solidFill>
                <a:latin typeface="Cambria"/>
                <a:cs typeface="Cambria"/>
              </a:rPr>
              <a:t>automate,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sort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quickly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respond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messages.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880"/>
              </a:lnSpc>
              <a:spcBef>
                <a:spcPts val="2870"/>
              </a:spcBef>
            </a:pP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Highlights</a:t>
            </a:r>
            <a:endParaRPr sz="2400">
              <a:latin typeface="Cambria"/>
              <a:cs typeface="Cambria"/>
            </a:endParaRPr>
          </a:p>
          <a:p>
            <a:pPr marL="530225">
              <a:lnSpc>
                <a:spcPts val="2880"/>
              </a:lnSpc>
            </a:pP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has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large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Cambria"/>
                <a:cs typeface="Cambria"/>
              </a:rPr>
              <a:t>active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user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base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across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Cambria"/>
                <a:cs typeface="Cambria"/>
              </a:rPr>
              <a:t>world.</a:t>
            </a:r>
            <a:endParaRPr sz="2400">
              <a:latin typeface="Cambria"/>
              <a:cs typeface="Cambria"/>
            </a:endParaRPr>
          </a:p>
          <a:p>
            <a:pPr marL="530225" marR="2592070">
              <a:lnSpc>
                <a:spcPct val="100000"/>
              </a:lnSpc>
            </a:pPr>
            <a:r>
              <a:rPr sz="2400" spc="50" dirty="0">
                <a:solidFill>
                  <a:srgbClr val="2A261F"/>
                </a:solidFill>
                <a:latin typeface="Cambria"/>
                <a:cs typeface="Cambria"/>
              </a:rPr>
              <a:t>It's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simple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easy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use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features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allows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users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adopt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very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quickly </a:t>
            </a:r>
            <a:r>
              <a:rPr sz="2400" spc="-51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App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has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2A261F"/>
                </a:solidFill>
                <a:latin typeface="Cambria"/>
                <a:cs typeface="Cambria"/>
              </a:rPr>
              <a:t>high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Cambria"/>
                <a:cs typeface="Cambria"/>
              </a:rPr>
              <a:t>rating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2A261F"/>
                </a:solidFill>
                <a:latin typeface="Cambria"/>
                <a:cs typeface="Cambria"/>
              </a:rPr>
              <a:t>high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2A261F"/>
                </a:solidFill>
                <a:latin typeface="Cambria"/>
                <a:cs typeface="Cambria"/>
              </a:rPr>
              <a:t>referral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rate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264" y="5976177"/>
            <a:ext cx="3726179" cy="1056005"/>
          </a:xfrm>
          <a:custGeom>
            <a:avLst/>
            <a:gdLst/>
            <a:ahLst/>
            <a:cxnLst/>
            <a:rect l="l" t="t" r="r" b="b"/>
            <a:pathLst>
              <a:path w="3726179" h="1056004">
                <a:moveTo>
                  <a:pt x="3527657" y="0"/>
                </a:moveTo>
                <a:lnTo>
                  <a:pt x="198528" y="0"/>
                </a:lnTo>
                <a:lnTo>
                  <a:pt x="153086" y="5268"/>
                </a:lnTo>
                <a:lnTo>
                  <a:pt x="111330" y="20269"/>
                </a:lnTo>
                <a:lnTo>
                  <a:pt x="74464" y="43793"/>
                </a:lnTo>
                <a:lnTo>
                  <a:pt x="43693" y="74634"/>
                </a:lnTo>
                <a:lnTo>
                  <a:pt x="20222" y="111583"/>
                </a:lnTo>
                <a:lnTo>
                  <a:pt x="5256" y="153432"/>
                </a:lnTo>
                <a:lnTo>
                  <a:pt x="0" y="198973"/>
                </a:lnTo>
                <a:lnTo>
                  <a:pt x="0" y="856774"/>
                </a:lnTo>
                <a:lnTo>
                  <a:pt x="5256" y="902306"/>
                </a:lnTo>
                <a:lnTo>
                  <a:pt x="20222" y="944148"/>
                </a:lnTo>
                <a:lnTo>
                  <a:pt x="43693" y="981093"/>
                </a:lnTo>
                <a:lnTo>
                  <a:pt x="74464" y="1011931"/>
                </a:lnTo>
                <a:lnTo>
                  <a:pt x="111330" y="1035454"/>
                </a:lnTo>
                <a:lnTo>
                  <a:pt x="153086" y="1050454"/>
                </a:lnTo>
                <a:lnTo>
                  <a:pt x="198528" y="1055723"/>
                </a:lnTo>
                <a:lnTo>
                  <a:pt x="3527657" y="1055723"/>
                </a:lnTo>
                <a:lnTo>
                  <a:pt x="3573098" y="1050454"/>
                </a:lnTo>
                <a:lnTo>
                  <a:pt x="3614854" y="1035454"/>
                </a:lnTo>
                <a:lnTo>
                  <a:pt x="3651719" y="1011931"/>
                </a:lnTo>
                <a:lnTo>
                  <a:pt x="3682488" y="981093"/>
                </a:lnTo>
                <a:lnTo>
                  <a:pt x="3705958" y="944148"/>
                </a:lnTo>
                <a:lnTo>
                  <a:pt x="3720923" y="902306"/>
                </a:lnTo>
                <a:lnTo>
                  <a:pt x="3726179" y="856774"/>
                </a:lnTo>
                <a:lnTo>
                  <a:pt x="3726179" y="198973"/>
                </a:lnTo>
                <a:lnTo>
                  <a:pt x="3720923" y="153432"/>
                </a:lnTo>
                <a:lnTo>
                  <a:pt x="3705958" y="111583"/>
                </a:lnTo>
                <a:lnTo>
                  <a:pt x="3682488" y="74634"/>
                </a:lnTo>
                <a:lnTo>
                  <a:pt x="3651719" y="43793"/>
                </a:lnTo>
                <a:lnTo>
                  <a:pt x="3614854" y="20269"/>
                </a:lnTo>
                <a:lnTo>
                  <a:pt x="3573098" y="5268"/>
                </a:lnTo>
                <a:lnTo>
                  <a:pt x="3527657" y="0"/>
                </a:lnTo>
                <a:close/>
              </a:path>
            </a:pathLst>
          </a:custGeom>
          <a:solidFill>
            <a:srgbClr val="0D7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264" y="7802478"/>
            <a:ext cx="3726179" cy="1056005"/>
          </a:xfrm>
          <a:custGeom>
            <a:avLst/>
            <a:gdLst/>
            <a:ahLst/>
            <a:cxnLst/>
            <a:rect l="l" t="t" r="r" b="b"/>
            <a:pathLst>
              <a:path w="3726179" h="1056004">
                <a:moveTo>
                  <a:pt x="3527657" y="0"/>
                </a:moveTo>
                <a:lnTo>
                  <a:pt x="198528" y="0"/>
                </a:lnTo>
                <a:lnTo>
                  <a:pt x="153086" y="5267"/>
                </a:lnTo>
                <a:lnTo>
                  <a:pt x="111330" y="20264"/>
                </a:lnTo>
                <a:lnTo>
                  <a:pt x="74464" y="43784"/>
                </a:lnTo>
                <a:lnTo>
                  <a:pt x="43693" y="74619"/>
                </a:lnTo>
                <a:lnTo>
                  <a:pt x="20222" y="111563"/>
                </a:lnTo>
                <a:lnTo>
                  <a:pt x="5256" y="153409"/>
                </a:lnTo>
                <a:lnTo>
                  <a:pt x="0" y="198949"/>
                </a:lnTo>
                <a:lnTo>
                  <a:pt x="0" y="856750"/>
                </a:lnTo>
                <a:lnTo>
                  <a:pt x="5256" y="902291"/>
                </a:lnTo>
                <a:lnTo>
                  <a:pt x="20222" y="944140"/>
                </a:lnTo>
                <a:lnTo>
                  <a:pt x="43693" y="981088"/>
                </a:lnTo>
                <a:lnTo>
                  <a:pt x="74464" y="1011929"/>
                </a:lnTo>
                <a:lnTo>
                  <a:pt x="111330" y="1035454"/>
                </a:lnTo>
                <a:lnTo>
                  <a:pt x="153086" y="1050454"/>
                </a:lnTo>
                <a:lnTo>
                  <a:pt x="198528" y="1055723"/>
                </a:lnTo>
                <a:lnTo>
                  <a:pt x="3527657" y="1055723"/>
                </a:lnTo>
                <a:lnTo>
                  <a:pt x="3573098" y="1050454"/>
                </a:lnTo>
                <a:lnTo>
                  <a:pt x="3614854" y="1035454"/>
                </a:lnTo>
                <a:lnTo>
                  <a:pt x="3651719" y="1011929"/>
                </a:lnTo>
                <a:lnTo>
                  <a:pt x="3682488" y="981088"/>
                </a:lnTo>
                <a:lnTo>
                  <a:pt x="3705958" y="944140"/>
                </a:lnTo>
                <a:lnTo>
                  <a:pt x="3720923" y="902291"/>
                </a:lnTo>
                <a:lnTo>
                  <a:pt x="3726179" y="856750"/>
                </a:lnTo>
                <a:lnTo>
                  <a:pt x="3726179" y="198949"/>
                </a:lnTo>
                <a:lnTo>
                  <a:pt x="3720923" y="153409"/>
                </a:lnTo>
                <a:lnTo>
                  <a:pt x="3705958" y="111563"/>
                </a:lnTo>
                <a:lnTo>
                  <a:pt x="3682488" y="74619"/>
                </a:lnTo>
                <a:lnTo>
                  <a:pt x="3651719" y="43784"/>
                </a:lnTo>
                <a:lnTo>
                  <a:pt x="3614854" y="20264"/>
                </a:lnTo>
                <a:lnTo>
                  <a:pt x="3573098" y="5267"/>
                </a:lnTo>
                <a:lnTo>
                  <a:pt x="3527657" y="0"/>
                </a:lnTo>
                <a:close/>
              </a:path>
            </a:pathLst>
          </a:custGeom>
          <a:solidFill>
            <a:srgbClr val="0D7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2105" y="1179568"/>
            <a:ext cx="124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</a:rPr>
              <a:t>A</a:t>
            </a:r>
            <a:r>
              <a:rPr sz="3600" spc="-175" dirty="0">
                <a:solidFill>
                  <a:srgbClr val="FFFFFF"/>
                </a:solidFill>
              </a:rPr>
              <a:t>b</a:t>
            </a:r>
            <a:r>
              <a:rPr sz="3600" spc="-130" dirty="0">
                <a:solidFill>
                  <a:srgbClr val="FFFFFF"/>
                </a:solidFill>
              </a:rPr>
              <a:t>o</a:t>
            </a:r>
            <a:r>
              <a:rPr sz="3600" spc="-10" dirty="0">
                <a:solidFill>
                  <a:srgbClr val="FFFFFF"/>
                </a:solidFill>
              </a:rPr>
              <a:t>u</a:t>
            </a:r>
            <a:r>
              <a:rPr sz="3600" spc="25" dirty="0">
                <a:solidFill>
                  <a:srgbClr val="FFFFFF"/>
                </a:solidFill>
              </a:rPr>
              <a:t>t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1234910" y="6127036"/>
            <a:ext cx="286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sz="36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Cambria"/>
                <a:cs typeface="Cambria"/>
              </a:rPr>
              <a:t>Stmt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8586" y="7953331"/>
            <a:ext cx="1934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FFFFFF"/>
                </a:solidFill>
                <a:latin typeface="Cambria"/>
                <a:cs typeface="Cambria"/>
              </a:rPr>
              <a:t>Objective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7035" y="5929523"/>
            <a:ext cx="11745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is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planning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get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into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2A261F"/>
                </a:solidFill>
                <a:latin typeface="Cambria"/>
                <a:cs typeface="Cambria"/>
              </a:rPr>
              <a:t>“Dukaan-Tech”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by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leveraging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its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existing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platform.</a:t>
            </a:r>
            <a:r>
              <a:rPr sz="240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The </a:t>
            </a:r>
            <a:r>
              <a:rPr sz="2400" spc="-509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idea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is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empower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small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business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owners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by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Cambria"/>
                <a:cs typeface="Cambria"/>
              </a:rPr>
              <a:t>helping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2A261F"/>
                </a:solidFill>
                <a:latin typeface="Cambria"/>
                <a:cs typeface="Cambria"/>
              </a:rPr>
              <a:t>them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A261F"/>
                </a:solidFill>
                <a:latin typeface="Cambria"/>
                <a:cs typeface="Cambria"/>
              </a:rPr>
              <a:t>create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online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shops,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2A261F"/>
                </a:solidFill>
                <a:latin typeface="Cambria"/>
                <a:cs typeface="Cambria"/>
              </a:rPr>
              <a:t>order </a:t>
            </a:r>
            <a:r>
              <a:rPr sz="2400" spc="-5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2A261F"/>
                </a:solidFill>
                <a:latin typeface="Cambria"/>
                <a:cs typeface="Cambria"/>
              </a:rPr>
              <a:t>placement,</a:t>
            </a:r>
            <a:r>
              <a:rPr sz="2400" spc="6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customer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Cambria"/>
                <a:cs typeface="Cambria"/>
              </a:rPr>
              <a:t>support,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2A261F"/>
                </a:solidFill>
                <a:latin typeface="Cambria"/>
                <a:cs typeface="Cambria"/>
              </a:rPr>
              <a:t>etc.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7035" y="7938554"/>
            <a:ext cx="11578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Goal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is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identify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Cambria"/>
                <a:cs typeface="Cambria"/>
              </a:rPr>
              <a:t>market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potential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for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Cambria"/>
                <a:cs typeface="Cambria"/>
              </a:rPr>
              <a:t>Business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2A261F"/>
                </a:solidFill>
                <a:latin typeface="Cambria"/>
                <a:cs typeface="Cambria"/>
              </a:rPr>
              <a:t>in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b="1" spc="-40" dirty="0">
                <a:solidFill>
                  <a:srgbClr val="2A261F"/>
                </a:solidFill>
                <a:latin typeface="Cambria"/>
                <a:cs typeface="Cambria"/>
              </a:rPr>
              <a:t>India</a:t>
            </a:r>
            <a:r>
              <a:rPr sz="2400" b="1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Cambria"/>
                <a:cs typeface="Cambria"/>
              </a:rPr>
              <a:t>build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A261F"/>
                </a:solidFill>
                <a:latin typeface="Cambria"/>
                <a:cs typeface="Cambria"/>
              </a:rPr>
              <a:t>case </a:t>
            </a:r>
            <a:r>
              <a:rPr sz="2400" spc="-51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A261F"/>
                </a:solidFill>
                <a:latin typeface="Cambria"/>
                <a:cs typeface="Cambria"/>
              </a:rPr>
              <a:t>for</a:t>
            </a:r>
            <a:r>
              <a:rPr sz="2400" spc="6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Cambria"/>
                <a:cs typeface="Cambria"/>
              </a:rPr>
              <a:t>same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4301" y="1384541"/>
            <a:ext cx="6288405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50" spc="-10" dirty="0">
                <a:solidFill>
                  <a:srgbClr val="2A261F"/>
                </a:solidFill>
              </a:rPr>
              <a:t>Why</a:t>
            </a:r>
            <a:r>
              <a:rPr sz="6050" spc="145" dirty="0">
                <a:solidFill>
                  <a:srgbClr val="2A261F"/>
                </a:solidFill>
              </a:rPr>
              <a:t> </a:t>
            </a:r>
            <a:r>
              <a:rPr sz="6050" spc="-125" dirty="0">
                <a:solidFill>
                  <a:srgbClr val="2A261F"/>
                </a:solidFill>
              </a:rPr>
              <a:t>Dukaan</a:t>
            </a:r>
            <a:r>
              <a:rPr sz="6050" spc="150" dirty="0">
                <a:solidFill>
                  <a:srgbClr val="2A261F"/>
                </a:solidFill>
              </a:rPr>
              <a:t> </a:t>
            </a:r>
            <a:r>
              <a:rPr sz="6050" spc="-190" dirty="0">
                <a:solidFill>
                  <a:srgbClr val="2A261F"/>
                </a:solidFill>
              </a:rPr>
              <a:t>Tech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7280695" y="2783264"/>
            <a:ext cx="9991725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300"/>
              </a:lnSpc>
              <a:spcBef>
                <a:spcPts val="100"/>
              </a:spcBef>
            </a:pP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WhatsApp</a:t>
            </a:r>
            <a:r>
              <a:rPr sz="26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has</a:t>
            </a:r>
            <a:r>
              <a:rPr sz="26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penetrated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6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target</a:t>
            </a:r>
            <a:r>
              <a:rPr sz="26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group</a:t>
            </a:r>
            <a:r>
              <a:rPr sz="26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which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 was</a:t>
            </a:r>
            <a:r>
              <a:rPr sz="26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unreachable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by </a:t>
            </a:r>
            <a:r>
              <a:rPr sz="2600" spc="-8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e-commerce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giants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600" spc="-25" dirty="0">
                <a:solidFill>
                  <a:srgbClr val="2A261F"/>
                </a:solidFill>
                <a:latin typeface="Tahoma"/>
                <a:cs typeface="Tahoma"/>
              </a:rPr>
              <a:t>India.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105" dirty="0">
                <a:solidFill>
                  <a:srgbClr val="2A261F"/>
                </a:solidFill>
                <a:latin typeface="Tahoma"/>
                <a:cs typeface="Tahoma"/>
              </a:rPr>
              <a:t>We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2A261F"/>
                </a:solidFill>
                <a:latin typeface="Tahoma"/>
                <a:cs typeface="Tahoma"/>
              </a:rPr>
              <a:t>see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that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600" spc="30" dirty="0">
                <a:solidFill>
                  <a:srgbClr val="2A261F"/>
                </a:solidFill>
                <a:latin typeface="Tahoma"/>
                <a:cs typeface="Tahoma"/>
              </a:rPr>
              <a:t>this </a:t>
            </a:r>
            <a:r>
              <a:rPr sz="2600" spc="-15" dirty="0">
                <a:solidFill>
                  <a:srgbClr val="2A261F"/>
                </a:solidFill>
                <a:latin typeface="Tahoma"/>
                <a:cs typeface="Tahoma"/>
              </a:rPr>
              <a:t>market,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small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businesses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are already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using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WhatsApp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as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 </a:t>
            </a:r>
            <a:r>
              <a:rPr sz="2600" spc="-25" dirty="0">
                <a:solidFill>
                  <a:srgbClr val="2A261F"/>
                </a:solidFill>
                <a:latin typeface="Tahoma"/>
                <a:cs typeface="Tahoma"/>
              </a:rPr>
              <a:t>medium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to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share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catalogues</a:t>
            </a:r>
            <a:r>
              <a:rPr sz="2600" spc="-14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2A261F"/>
                </a:solidFill>
                <a:latin typeface="Tahoma"/>
                <a:cs typeface="Tahoma"/>
              </a:rPr>
              <a:t>with</a:t>
            </a:r>
            <a:r>
              <a:rPr sz="2600" spc="-1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their</a:t>
            </a:r>
            <a:r>
              <a:rPr sz="2600" spc="-1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customers.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ahoma"/>
              <a:cs typeface="Tahoma"/>
            </a:endParaRPr>
          </a:p>
          <a:p>
            <a:pPr marL="12700" marR="6985" algn="just">
              <a:lnSpc>
                <a:spcPct val="114300"/>
              </a:lnSpc>
            </a:pP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Some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2A261F"/>
                </a:solidFill>
                <a:latin typeface="Tahoma"/>
                <a:cs typeface="Tahoma"/>
              </a:rPr>
              <a:t>form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of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WhatsApp</a:t>
            </a:r>
            <a:r>
              <a:rPr sz="2600" spc="-9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Business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exists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in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2A261F"/>
                </a:solidFill>
                <a:latin typeface="Tahoma"/>
                <a:cs typeface="Tahoma"/>
              </a:rPr>
              <a:t>this</a:t>
            </a:r>
            <a:r>
              <a:rPr sz="2600" spc="-9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space.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Further,</a:t>
            </a:r>
            <a:r>
              <a:rPr sz="2600" spc="-1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there </a:t>
            </a:r>
            <a:r>
              <a:rPr sz="2600" spc="-80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2A261F"/>
                </a:solidFill>
                <a:latin typeface="Tahoma"/>
                <a:cs typeface="Tahoma"/>
              </a:rPr>
              <a:t>is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 growing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familiarity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users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600" spc="30" dirty="0">
                <a:solidFill>
                  <a:srgbClr val="2A261F"/>
                </a:solidFill>
                <a:latin typeface="Tahoma"/>
                <a:cs typeface="Tahoma"/>
              </a:rPr>
              <a:t>this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space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about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buying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through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2A261F"/>
                </a:solidFill>
                <a:latin typeface="Tahoma"/>
                <a:cs typeface="Tahoma"/>
              </a:rPr>
              <a:t>WhatsApp.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Long </a:t>
            </a:r>
            <a:r>
              <a:rPr sz="2600" spc="30" dirty="0">
                <a:solidFill>
                  <a:srgbClr val="2A261F"/>
                </a:solidFill>
                <a:latin typeface="Tahoma"/>
                <a:cs typeface="Tahoma"/>
              </a:rPr>
              <a:t>tail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products </a:t>
            </a:r>
            <a:r>
              <a:rPr sz="2600" spc="10" dirty="0">
                <a:solidFill>
                  <a:srgbClr val="2A261F"/>
                </a:solidFill>
                <a:latin typeface="Tahoma"/>
                <a:cs typeface="Tahoma"/>
              </a:rPr>
              <a:t>are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more </a:t>
            </a:r>
            <a:r>
              <a:rPr sz="2600" spc="15" dirty="0">
                <a:solidFill>
                  <a:srgbClr val="2A261F"/>
                </a:solidFill>
                <a:latin typeface="Tahoma"/>
                <a:cs typeface="Tahoma"/>
              </a:rPr>
              <a:t>likely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to 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be</a:t>
            </a:r>
            <a:r>
              <a:rPr sz="2600" spc="-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2A261F"/>
                </a:solidFill>
                <a:latin typeface="Tahoma"/>
                <a:cs typeface="Tahoma"/>
              </a:rPr>
              <a:t>sold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as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resultant</a:t>
            </a:r>
            <a:r>
              <a:rPr sz="2600" spc="-1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A261F"/>
                </a:solidFill>
                <a:latin typeface="Tahoma"/>
                <a:cs typeface="Tahoma"/>
              </a:rPr>
              <a:t>of</a:t>
            </a:r>
            <a:r>
              <a:rPr sz="2600" spc="-1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600" spc="-1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WhatsApp</a:t>
            </a:r>
            <a:r>
              <a:rPr sz="2600" spc="-14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conversation.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ahoma"/>
              <a:cs typeface="Tahoma"/>
            </a:endParaRPr>
          </a:p>
          <a:p>
            <a:pPr marL="12700" marR="5080" algn="just">
              <a:lnSpc>
                <a:spcPct val="114300"/>
              </a:lnSpc>
            </a:pPr>
            <a:r>
              <a:rPr sz="2600" spc="-50" dirty="0">
                <a:solidFill>
                  <a:srgbClr val="2A261F"/>
                </a:solidFill>
                <a:latin typeface="Tahoma"/>
                <a:cs typeface="Tahoma"/>
              </a:rPr>
              <a:t>Now,</a:t>
            </a:r>
            <a:r>
              <a:rPr sz="2600" spc="-4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-85" dirty="0">
                <a:solidFill>
                  <a:srgbClr val="2A261F"/>
                </a:solidFill>
                <a:latin typeface="Tahoma"/>
                <a:cs typeface="Tahoma"/>
              </a:rPr>
              <a:t>we</a:t>
            </a:r>
            <a:r>
              <a:rPr sz="2600" spc="-8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2A261F"/>
                </a:solidFill>
                <a:latin typeface="Tahoma"/>
                <a:cs typeface="Tahoma"/>
              </a:rPr>
              <a:t>shall </a:t>
            </a:r>
            <a:r>
              <a:rPr sz="2600" spc="-15" dirty="0">
                <a:solidFill>
                  <a:srgbClr val="2A261F"/>
                </a:solidFill>
                <a:latin typeface="Tahoma"/>
                <a:cs typeface="Tahoma"/>
              </a:rPr>
              <a:t>define </a:t>
            </a:r>
            <a:r>
              <a:rPr sz="2600" spc="25" dirty="0">
                <a:solidFill>
                  <a:srgbClr val="2A261F"/>
                </a:solidFill>
                <a:latin typeface="Tahoma"/>
                <a:cs typeface="Tahoma"/>
              </a:rPr>
              <a:t>our </a:t>
            </a:r>
            <a:r>
              <a:rPr sz="2600" spc="20" dirty="0">
                <a:solidFill>
                  <a:srgbClr val="2A261F"/>
                </a:solidFill>
                <a:latin typeface="Tahoma"/>
                <a:cs typeface="Tahoma"/>
              </a:rPr>
              <a:t>target group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and identify </a:t>
            </a:r>
            <a:r>
              <a:rPr sz="2600" spc="-5" dirty="0">
                <a:solidFill>
                  <a:srgbClr val="2A261F"/>
                </a:solidFill>
                <a:latin typeface="Tahoma"/>
                <a:cs typeface="Tahoma"/>
              </a:rPr>
              <a:t>the </a:t>
            </a:r>
            <a:r>
              <a:rPr sz="2600" dirty="0">
                <a:solidFill>
                  <a:srgbClr val="2A261F"/>
                </a:solidFill>
                <a:latin typeface="Tahoma"/>
                <a:cs typeface="Tahoma"/>
              </a:rPr>
              <a:t>market </a:t>
            </a:r>
            <a:r>
              <a:rPr sz="2600" spc="5" dirty="0">
                <a:solidFill>
                  <a:srgbClr val="2A261F"/>
                </a:solidFill>
                <a:latin typeface="Tahoma"/>
                <a:cs typeface="Tahoma"/>
              </a:rPr>
              <a:t> potential.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6406895" cy="10283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4512" y="1997049"/>
            <a:ext cx="1600200" cy="1600200"/>
          </a:xfrm>
          <a:custGeom>
            <a:avLst/>
            <a:gdLst/>
            <a:ahLst/>
            <a:cxnLst/>
            <a:rect l="l" t="t" r="r" b="b"/>
            <a:pathLst>
              <a:path w="1600200" h="1600200">
                <a:moveTo>
                  <a:pt x="800099" y="0"/>
                </a:moveTo>
                <a:lnTo>
                  <a:pt x="760856" y="960"/>
                </a:lnTo>
                <a:lnTo>
                  <a:pt x="721705" y="3840"/>
                </a:lnTo>
                <a:lnTo>
                  <a:pt x="682713" y="8641"/>
                </a:lnTo>
                <a:lnTo>
                  <a:pt x="644042" y="15361"/>
                </a:lnTo>
                <a:lnTo>
                  <a:pt x="605713" y="23964"/>
                </a:lnTo>
                <a:lnTo>
                  <a:pt x="567842" y="34442"/>
                </a:lnTo>
                <a:lnTo>
                  <a:pt x="530572" y="46779"/>
                </a:lnTo>
                <a:lnTo>
                  <a:pt x="493897" y="60899"/>
                </a:lnTo>
                <a:lnTo>
                  <a:pt x="458030" y="76801"/>
                </a:lnTo>
                <a:lnTo>
                  <a:pt x="422940" y="94487"/>
                </a:lnTo>
                <a:lnTo>
                  <a:pt x="388780" y="113819"/>
                </a:lnTo>
                <a:lnTo>
                  <a:pt x="355579" y="134843"/>
                </a:lnTo>
                <a:lnTo>
                  <a:pt x="323491" y="157444"/>
                </a:lnTo>
                <a:lnTo>
                  <a:pt x="292547" y="181599"/>
                </a:lnTo>
                <a:lnTo>
                  <a:pt x="262829" y="207256"/>
                </a:lnTo>
                <a:lnTo>
                  <a:pt x="234391" y="234330"/>
                </a:lnTo>
                <a:lnTo>
                  <a:pt x="207286" y="262775"/>
                </a:lnTo>
                <a:lnTo>
                  <a:pt x="181599" y="292547"/>
                </a:lnTo>
                <a:lnTo>
                  <a:pt x="157467" y="323491"/>
                </a:lnTo>
                <a:lnTo>
                  <a:pt x="134843" y="355579"/>
                </a:lnTo>
                <a:lnTo>
                  <a:pt x="113865" y="388757"/>
                </a:lnTo>
                <a:lnTo>
                  <a:pt x="94487" y="422940"/>
                </a:lnTo>
                <a:lnTo>
                  <a:pt x="76824" y="458007"/>
                </a:lnTo>
                <a:lnTo>
                  <a:pt x="60899" y="493897"/>
                </a:lnTo>
                <a:lnTo>
                  <a:pt x="46779" y="530550"/>
                </a:lnTo>
                <a:lnTo>
                  <a:pt x="34442" y="567842"/>
                </a:lnTo>
                <a:lnTo>
                  <a:pt x="23987" y="605683"/>
                </a:lnTo>
                <a:lnTo>
                  <a:pt x="15361" y="643981"/>
                </a:lnTo>
                <a:lnTo>
                  <a:pt x="8663" y="682698"/>
                </a:lnTo>
                <a:lnTo>
                  <a:pt x="3840" y="721644"/>
                </a:lnTo>
                <a:lnTo>
                  <a:pt x="960" y="760826"/>
                </a:lnTo>
                <a:lnTo>
                  <a:pt x="0" y="800099"/>
                </a:lnTo>
                <a:lnTo>
                  <a:pt x="240" y="819747"/>
                </a:lnTo>
                <a:lnTo>
                  <a:pt x="2160" y="858950"/>
                </a:lnTo>
                <a:lnTo>
                  <a:pt x="6026" y="898027"/>
                </a:lnTo>
                <a:lnTo>
                  <a:pt x="11770" y="936864"/>
                </a:lnTo>
                <a:lnTo>
                  <a:pt x="19440" y="975393"/>
                </a:lnTo>
                <a:lnTo>
                  <a:pt x="28992" y="1013499"/>
                </a:lnTo>
                <a:lnTo>
                  <a:pt x="40385" y="1051078"/>
                </a:lnTo>
                <a:lnTo>
                  <a:pt x="53619" y="1088061"/>
                </a:lnTo>
                <a:lnTo>
                  <a:pt x="68650" y="1124350"/>
                </a:lnTo>
                <a:lnTo>
                  <a:pt x="85433" y="1159828"/>
                </a:lnTo>
                <a:lnTo>
                  <a:pt x="103973" y="1194471"/>
                </a:lnTo>
                <a:lnTo>
                  <a:pt x="124157" y="1228162"/>
                </a:lnTo>
                <a:lnTo>
                  <a:pt x="145963" y="1260804"/>
                </a:lnTo>
                <a:lnTo>
                  <a:pt x="169347" y="1292326"/>
                </a:lnTo>
                <a:lnTo>
                  <a:pt x="194263" y="1322707"/>
                </a:lnTo>
                <a:lnTo>
                  <a:pt x="220664" y="1351809"/>
                </a:lnTo>
                <a:lnTo>
                  <a:pt x="248450" y="1379586"/>
                </a:lnTo>
                <a:lnTo>
                  <a:pt x="277528" y="1405946"/>
                </a:lnTo>
                <a:lnTo>
                  <a:pt x="307873" y="1430877"/>
                </a:lnTo>
                <a:lnTo>
                  <a:pt x="339395" y="1454244"/>
                </a:lnTo>
                <a:lnTo>
                  <a:pt x="372062" y="1476068"/>
                </a:lnTo>
                <a:lnTo>
                  <a:pt x="405737" y="1496234"/>
                </a:lnTo>
                <a:lnTo>
                  <a:pt x="440379" y="1514766"/>
                </a:lnTo>
                <a:lnTo>
                  <a:pt x="475875" y="1531549"/>
                </a:lnTo>
                <a:lnTo>
                  <a:pt x="512164" y="1546580"/>
                </a:lnTo>
                <a:lnTo>
                  <a:pt x="549130" y="1559814"/>
                </a:lnTo>
                <a:lnTo>
                  <a:pt x="586726" y="1571233"/>
                </a:lnTo>
                <a:lnTo>
                  <a:pt x="624815" y="1580768"/>
                </a:lnTo>
                <a:lnTo>
                  <a:pt x="663335" y="1588412"/>
                </a:lnTo>
                <a:lnTo>
                  <a:pt x="702172" y="1594190"/>
                </a:lnTo>
                <a:lnTo>
                  <a:pt x="741275" y="1598039"/>
                </a:lnTo>
                <a:lnTo>
                  <a:pt x="780461" y="1599959"/>
                </a:lnTo>
                <a:lnTo>
                  <a:pt x="800099" y="1600199"/>
                </a:lnTo>
                <a:lnTo>
                  <a:pt x="819748" y="1599959"/>
                </a:lnTo>
                <a:lnTo>
                  <a:pt x="858975" y="1598039"/>
                </a:lnTo>
                <a:lnTo>
                  <a:pt x="898079" y="1594190"/>
                </a:lnTo>
                <a:lnTo>
                  <a:pt x="936899" y="1588412"/>
                </a:lnTo>
                <a:lnTo>
                  <a:pt x="975444" y="1580768"/>
                </a:lnTo>
                <a:lnTo>
                  <a:pt x="1013508" y="1571233"/>
                </a:lnTo>
                <a:lnTo>
                  <a:pt x="1051103" y="1559814"/>
                </a:lnTo>
                <a:lnTo>
                  <a:pt x="1088070" y="1546580"/>
                </a:lnTo>
                <a:lnTo>
                  <a:pt x="1124350" y="1531549"/>
                </a:lnTo>
                <a:lnTo>
                  <a:pt x="1159828" y="1514766"/>
                </a:lnTo>
                <a:lnTo>
                  <a:pt x="1194496" y="1496234"/>
                </a:lnTo>
                <a:lnTo>
                  <a:pt x="1228171" y="1476068"/>
                </a:lnTo>
                <a:lnTo>
                  <a:pt x="1260830" y="1454244"/>
                </a:lnTo>
                <a:lnTo>
                  <a:pt x="1292360" y="1430877"/>
                </a:lnTo>
                <a:lnTo>
                  <a:pt x="1322732" y="1405946"/>
                </a:lnTo>
                <a:lnTo>
                  <a:pt x="1351810" y="1379586"/>
                </a:lnTo>
                <a:lnTo>
                  <a:pt x="1379595" y="1351809"/>
                </a:lnTo>
                <a:lnTo>
                  <a:pt x="1405971" y="1322707"/>
                </a:lnTo>
                <a:lnTo>
                  <a:pt x="1430877" y="1292326"/>
                </a:lnTo>
                <a:lnTo>
                  <a:pt x="1454244" y="1260804"/>
                </a:lnTo>
                <a:lnTo>
                  <a:pt x="1476076" y="1228162"/>
                </a:lnTo>
                <a:lnTo>
                  <a:pt x="1496260" y="1194471"/>
                </a:lnTo>
                <a:lnTo>
                  <a:pt x="1514775" y="1159828"/>
                </a:lnTo>
                <a:lnTo>
                  <a:pt x="1531575" y="1124350"/>
                </a:lnTo>
                <a:lnTo>
                  <a:pt x="1546606" y="1088061"/>
                </a:lnTo>
                <a:lnTo>
                  <a:pt x="1559823" y="1051078"/>
                </a:lnTo>
                <a:lnTo>
                  <a:pt x="1571233" y="1013499"/>
                </a:lnTo>
                <a:lnTo>
                  <a:pt x="1580768" y="975393"/>
                </a:lnTo>
                <a:lnTo>
                  <a:pt x="1588438" y="936864"/>
                </a:lnTo>
                <a:lnTo>
                  <a:pt x="1594199" y="898027"/>
                </a:lnTo>
                <a:lnTo>
                  <a:pt x="1598039" y="858950"/>
                </a:lnTo>
                <a:lnTo>
                  <a:pt x="1599959" y="819747"/>
                </a:lnTo>
                <a:lnTo>
                  <a:pt x="1600199" y="800099"/>
                </a:lnTo>
                <a:lnTo>
                  <a:pt x="1599959" y="780451"/>
                </a:lnTo>
                <a:lnTo>
                  <a:pt x="1598039" y="741224"/>
                </a:lnTo>
                <a:lnTo>
                  <a:pt x="1594199" y="702145"/>
                </a:lnTo>
                <a:lnTo>
                  <a:pt x="1588438" y="663308"/>
                </a:lnTo>
                <a:lnTo>
                  <a:pt x="1580768" y="624780"/>
                </a:lnTo>
                <a:lnTo>
                  <a:pt x="1571233" y="586699"/>
                </a:lnTo>
                <a:lnTo>
                  <a:pt x="1559823" y="549121"/>
                </a:lnTo>
                <a:lnTo>
                  <a:pt x="1546606" y="512138"/>
                </a:lnTo>
                <a:lnTo>
                  <a:pt x="1531575" y="475849"/>
                </a:lnTo>
                <a:lnTo>
                  <a:pt x="1514775" y="440371"/>
                </a:lnTo>
                <a:lnTo>
                  <a:pt x="1496260" y="405728"/>
                </a:lnTo>
                <a:lnTo>
                  <a:pt x="1476076" y="372036"/>
                </a:lnTo>
                <a:lnTo>
                  <a:pt x="1454244" y="339395"/>
                </a:lnTo>
                <a:lnTo>
                  <a:pt x="1430877" y="307873"/>
                </a:lnTo>
                <a:lnTo>
                  <a:pt x="1405971" y="277492"/>
                </a:lnTo>
                <a:lnTo>
                  <a:pt x="1379595" y="248390"/>
                </a:lnTo>
                <a:lnTo>
                  <a:pt x="1351810" y="220613"/>
                </a:lnTo>
                <a:lnTo>
                  <a:pt x="1322732" y="194253"/>
                </a:lnTo>
                <a:lnTo>
                  <a:pt x="1292360" y="169322"/>
                </a:lnTo>
                <a:lnTo>
                  <a:pt x="1260830" y="145955"/>
                </a:lnTo>
                <a:lnTo>
                  <a:pt x="1228171" y="124123"/>
                </a:lnTo>
                <a:lnTo>
                  <a:pt x="1194496" y="103939"/>
                </a:lnTo>
                <a:lnTo>
                  <a:pt x="1159828" y="85424"/>
                </a:lnTo>
                <a:lnTo>
                  <a:pt x="1124350" y="68624"/>
                </a:lnTo>
                <a:lnTo>
                  <a:pt x="1088070" y="53619"/>
                </a:lnTo>
                <a:lnTo>
                  <a:pt x="1051103" y="40385"/>
                </a:lnTo>
                <a:lnTo>
                  <a:pt x="1013508" y="28966"/>
                </a:lnTo>
                <a:lnTo>
                  <a:pt x="975444" y="19431"/>
                </a:lnTo>
                <a:lnTo>
                  <a:pt x="936899" y="11761"/>
                </a:lnTo>
                <a:lnTo>
                  <a:pt x="898079" y="6000"/>
                </a:lnTo>
                <a:lnTo>
                  <a:pt x="858975" y="2160"/>
                </a:lnTo>
                <a:lnTo>
                  <a:pt x="819748" y="240"/>
                </a:lnTo>
                <a:lnTo>
                  <a:pt x="800099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96300"/>
            <a:ext cx="18288000" cy="1790700"/>
          </a:xfrm>
          <a:custGeom>
            <a:avLst/>
            <a:gdLst/>
            <a:ahLst/>
            <a:cxnLst/>
            <a:rect l="l" t="t" r="r" b="b"/>
            <a:pathLst>
              <a:path w="18288000" h="1790700">
                <a:moveTo>
                  <a:pt x="18287998" y="0"/>
                </a:moveTo>
                <a:lnTo>
                  <a:pt x="0" y="0"/>
                </a:lnTo>
                <a:lnTo>
                  <a:pt x="0" y="1790699"/>
                </a:lnTo>
                <a:lnTo>
                  <a:pt x="18287998" y="1790699"/>
                </a:lnTo>
                <a:lnTo>
                  <a:pt x="18287998" y="0"/>
                </a:lnTo>
                <a:close/>
              </a:path>
            </a:pathLst>
          </a:custGeom>
          <a:solidFill>
            <a:srgbClr val="0D7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5068" y="3932729"/>
            <a:ext cx="6147435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100" spc="40" dirty="0">
                <a:solidFill>
                  <a:srgbClr val="2B2B2B"/>
                </a:solidFill>
                <a:latin typeface="Tahoma"/>
                <a:cs typeface="Tahoma"/>
              </a:rPr>
              <a:t>32yr </a:t>
            </a:r>
            <a:r>
              <a:rPr sz="2100" spc="30" dirty="0">
                <a:solidFill>
                  <a:srgbClr val="2B2B2B"/>
                </a:solidFill>
                <a:latin typeface="Tahoma"/>
                <a:cs typeface="Tahoma"/>
              </a:rPr>
              <a:t>old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Ashwini 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living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in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Trichy, </a:t>
            </a:r>
            <a:r>
              <a:rPr sz="2100" spc="40" dirty="0">
                <a:solidFill>
                  <a:srgbClr val="2B2B2B"/>
                </a:solidFill>
                <a:latin typeface="Tahoma"/>
                <a:cs typeface="Tahoma"/>
              </a:rPr>
              <a:t>is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 </a:t>
            </a:r>
            <a:r>
              <a:rPr sz="2100" spc="-10" dirty="0">
                <a:solidFill>
                  <a:srgbClr val="2B2B2B"/>
                </a:solidFill>
                <a:latin typeface="Tahoma"/>
                <a:cs typeface="Tahoma"/>
              </a:rPr>
              <a:t>home-maker.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She lives </a:t>
            </a:r>
            <a:r>
              <a:rPr sz="2100" spc="-15" dirty="0">
                <a:solidFill>
                  <a:srgbClr val="2B2B2B"/>
                </a:solidFill>
                <a:latin typeface="Tahoma"/>
                <a:cs typeface="Tahoma"/>
              </a:rPr>
              <a:t>with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her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husband, </a:t>
            </a:r>
            <a:r>
              <a:rPr sz="2100" spc="60" dirty="0">
                <a:solidFill>
                  <a:srgbClr val="2B2B2B"/>
                </a:solidFill>
                <a:latin typeface="Tahoma"/>
                <a:cs typeface="Tahoma"/>
              </a:rPr>
              <a:t>2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children, her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in-laws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and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their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children.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Her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husband </a:t>
            </a:r>
            <a:r>
              <a:rPr sz="2100" spc="40" dirty="0">
                <a:solidFill>
                  <a:srgbClr val="2B2B2B"/>
                </a:solidFill>
                <a:latin typeface="Tahoma"/>
                <a:cs typeface="Tahoma"/>
              </a:rPr>
              <a:t>is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professor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in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nearby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school.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Her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brother-in-law </a:t>
            </a:r>
            <a:r>
              <a:rPr sz="2100" spc="-10" dirty="0">
                <a:solidFill>
                  <a:srgbClr val="2B2B2B"/>
                </a:solidFill>
                <a:latin typeface="Tahoma"/>
                <a:cs typeface="Tahoma"/>
              </a:rPr>
              <a:t>owns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 </a:t>
            </a:r>
            <a:r>
              <a:rPr sz="2100" spc="25" dirty="0">
                <a:solidFill>
                  <a:srgbClr val="2B2B2B"/>
                </a:solidFill>
                <a:latin typeface="Tahoma"/>
                <a:cs typeface="Tahoma"/>
              </a:rPr>
              <a:t>grocery </a:t>
            </a:r>
            <a:r>
              <a:rPr sz="2100" spc="3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shop </a:t>
            </a:r>
            <a:r>
              <a:rPr sz="2100" spc="-15" dirty="0">
                <a:solidFill>
                  <a:srgbClr val="2B2B2B"/>
                </a:solidFill>
                <a:latin typeface="Tahoma"/>
                <a:cs typeface="Tahoma"/>
              </a:rPr>
              <a:t>next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door. </a:t>
            </a:r>
            <a:r>
              <a:rPr sz="2100" spc="-25" dirty="0">
                <a:solidFill>
                  <a:srgbClr val="2B2B2B"/>
                </a:solidFill>
                <a:latin typeface="Tahoma"/>
                <a:cs typeface="Tahoma"/>
              </a:rPr>
              <a:t>The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family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runs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on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 </a:t>
            </a:r>
            <a:r>
              <a:rPr sz="2100" spc="-10" dirty="0">
                <a:solidFill>
                  <a:srgbClr val="2B2B2B"/>
                </a:solidFill>
                <a:latin typeface="Tahoma"/>
                <a:cs typeface="Tahoma"/>
              </a:rPr>
              <a:t>budget. </a:t>
            </a:r>
            <a:r>
              <a:rPr sz="2100" spc="-20" dirty="0">
                <a:solidFill>
                  <a:srgbClr val="2B2B2B"/>
                </a:solidFill>
                <a:latin typeface="Tahoma"/>
                <a:cs typeface="Tahoma"/>
              </a:rPr>
              <a:t>They </a:t>
            </a:r>
            <a:r>
              <a:rPr sz="2100" spc="-1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save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up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during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the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year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for </a:t>
            </a:r>
            <a:r>
              <a:rPr sz="2100" spc="-20" dirty="0">
                <a:solidFill>
                  <a:srgbClr val="2B2B2B"/>
                </a:solidFill>
                <a:latin typeface="Tahoma"/>
                <a:cs typeface="Tahoma"/>
              </a:rPr>
              <a:t>Diwali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shopping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and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B2B2B"/>
                </a:solidFill>
                <a:latin typeface="Tahoma"/>
                <a:cs typeface="Tahoma"/>
              </a:rPr>
              <a:t>expenses. 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She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and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her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sister-in-law,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just 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like </a:t>
            </a:r>
            <a:r>
              <a:rPr sz="2100" spc="-5" dirty="0">
                <a:solidFill>
                  <a:srgbClr val="2B2B2B"/>
                </a:solidFill>
                <a:latin typeface="Tahoma"/>
                <a:cs typeface="Tahoma"/>
              </a:rPr>
              <a:t>the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B2B"/>
                </a:solidFill>
                <a:latin typeface="Tahoma"/>
                <a:cs typeface="Tahoma"/>
              </a:rPr>
              <a:t>most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in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B2B"/>
                </a:solidFill>
                <a:latin typeface="Tahoma"/>
                <a:cs typeface="Tahoma"/>
              </a:rPr>
              <a:t>the</a:t>
            </a:r>
            <a:r>
              <a:rPr sz="2100" spc="5" dirty="0">
                <a:solidFill>
                  <a:srgbClr val="2B2B2B"/>
                </a:solidFill>
                <a:latin typeface="Tahoma"/>
                <a:cs typeface="Tahoma"/>
              </a:rPr>
              <a:t> neighbourhood</a:t>
            </a:r>
            <a:r>
              <a:rPr sz="2100" spc="10" dirty="0">
                <a:solidFill>
                  <a:srgbClr val="2B2B2B"/>
                </a:solidFill>
                <a:latin typeface="Tahoma"/>
                <a:cs typeface="Tahoma"/>
              </a:rPr>
              <a:t> are</a:t>
            </a:r>
            <a:r>
              <a:rPr sz="2100" spc="680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regulars</a:t>
            </a:r>
            <a:r>
              <a:rPr sz="2100" spc="2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at </a:t>
            </a:r>
            <a:r>
              <a:rPr sz="2100" spc="-64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B2B"/>
                </a:solidFill>
                <a:latin typeface="Tahoma"/>
                <a:cs typeface="Tahoma"/>
              </a:rPr>
              <a:t>Pandiyan's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9225" y="1997049"/>
            <a:ext cx="1600218" cy="1600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2473" y="2207345"/>
            <a:ext cx="1030983" cy="11844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8795" y="718176"/>
            <a:ext cx="3794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55" dirty="0"/>
              <a:t>User</a:t>
            </a:r>
            <a:r>
              <a:rPr sz="4800" spc="55" dirty="0"/>
              <a:t> </a:t>
            </a:r>
            <a:r>
              <a:rPr sz="4800" spc="-185" dirty="0"/>
              <a:t>Personas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9802441" y="3932729"/>
            <a:ext cx="628586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100" spc="30" dirty="0">
                <a:latin typeface="Trebuchet MS"/>
                <a:cs typeface="Trebuchet MS"/>
              </a:rPr>
              <a:t>42yr </a:t>
            </a:r>
            <a:r>
              <a:rPr sz="2100" spc="10" dirty="0">
                <a:latin typeface="Trebuchet MS"/>
                <a:cs typeface="Trebuchet MS"/>
              </a:rPr>
              <a:t>old </a:t>
            </a:r>
            <a:r>
              <a:rPr sz="2100" spc="15" dirty="0">
                <a:latin typeface="Trebuchet MS"/>
                <a:cs typeface="Trebuchet MS"/>
              </a:rPr>
              <a:t>Pandiyan </a:t>
            </a:r>
            <a:r>
              <a:rPr sz="2100" spc="-60" dirty="0">
                <a:latin typeface="Trebuchet MS"/>
                <a:cs typeface="Trebuchet MS"/>
              </a:rPr>
              <a:t>living </a:t>
            </a:r>
            <a:r>
              <a:rPr sz="2100" spc="-20" dirty="0">
                <a:latin typeface="Trebuchet MS"/>
                <a:cs typeface="Trebuchet MS"/>
              </a:rPr>
              <a:t>in </a:t>
            </a:r>
            <a:r>
              <a:rPr sz="2100" spc="-45" dirty="0">
                <a:latin typeface="Trebuchet MS"/>
                <a:cs typeface="Trebuchet MS"/>
              </a:rPr>
              <a:t>Trichy </a:t>
            </a:r>
            <a:r>
              <a:rPr sz="2100" spc="65" dirty="0">
                <a:latin typeface="Trebuchet MS"/>
                <a:cs typeface="Trebuchet MS"/>
              </a:rPr>
              <a:t>owns </a:t>
            </a:r>
            <a:r>
              <a:rPr sz="2100" spc="5" dirty="0">
                <a:latin typeface="Trebuchet MS"/>
                <a:cs typeface="Trebuchet MS"/>
              </a:rPr>
              <a:t>a </a:t>
            </a:r>
            <a:r>
              <a:rPr sz="2100" spc="30" dirty="0">
                <a:latin typeface="Trebuchet MS"/>
                <a:cs typeface="Trebuchet MS"/>
              </a:rPr>
              <a:t>Saree </a:t>
            </a:r>
            <a:r>
              <a:rPr sz="2100" spc="60" dirty="0">
                <a:latin typeface="Trebuchet MS"/>
                <a:cs typeface="Trebuchet MS"/>
              </a:rPr>
              <a:t>and 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Jewellery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Shop.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He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lively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person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knows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almost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everyone </a:t>
            </a:r>
            <a:r>
              <a:rPr sz="2100" spc="60" dirty="0">
                <a:latin typeface="Trebuchet MS"/>
                <a:cs typeface="Trebuchet MS"/>
              </a:rPr>
              <a:t>around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his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shop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by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name.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He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remembers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his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customers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vividly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75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understands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their 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interests.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His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customers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know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him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for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great </a:t>
            </a:r>
            <a:r>
              <a:rPr sz="2100" spc="-15" dirty="0">
                <a:latin typeface="Trebuchet MS"/>
                <a:cs typeface="Trebuchet MS"/>
              </a:rPr>
              <a:t> service </a:t>
            </a:r>
            <a:r>
              <a:rPr sz="2100" spc="55" dirty="0">
                <a:latin typeface="Trebuchet MS"/>
                <a:cs typeface="Trebuchet MS"/>
              </a:rPr>
              <a:t>and </a:t>
            </a:r>
            <a:r>
              <a:rPr sz="2100" spc="-5" dirty="0">
                <a:latin typeface="Trebuchet MS"/>
                <a:cs typeface="Trebuchet MS"/>
              </a:rPr>
              <a:t>is </a:t>
            </a:r>
            <a:r>
              <a:rPr sz="2100" spc="-35" dirty="0">
                <a:latin typeface="Trebuchet MS"/>
                <a:cs typeface="Trebuchet MS"/>
              </a:rPr>
              <a:t>very </a:t>
            </a:r>
            <a:r>
              <a:rPr sz="2100" spc="25" dirty="0">
                <a:latin typeface="Trebuchet MS"/>
                <a:cs typeface="Trebuchet MS"/>
              </a:rPr>
              <a:t>popular </a:t>
            </a:r>
            <a:r>
              <a:rPr sz="2100" spc="70" dirty="0">
                <a:latin typeface="Trebuchet MS"/>
                <a:cs typeface="Trebuchet MS"/>
              </a:rPr>
              <a:t>among </a:t>
            </a:r>
            <a:r>
              <a:rPr sz="2100" spc="-40" dirty="0">
                <a:latin typeface="Trebuchet MS"/>
                <a:cs typeface="Trebuchet MS"/>
              </a:rPr>
              <a:t>them.</a:t>
            </a:r>
            <a:r>
              <a:rPr sz="2100" spc="55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Festive 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season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busiest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his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shop</a:t>
            </a:r>
            <a:r>
              <a:rPr sz="2100" spc="-90" dirty="0">
                <a:latin typeface="Trebuchet MS"/>
                <a:cs typeface="Trebuchet MS"/>
              </a:rPr>
              <a:t> fills </a:t>
            </a:r>
            <a:r>
              <a:rPr sz="2100" spc="85" dirty="0">
                <a:latin typeface="Trebuchet MS"/>
                <a:cs typeface="Trebuchet MS"/>
              </a:rPr>
              <a:t>up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with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all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his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regular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customers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on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their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annual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shopping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agenda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"/>
            <a:ext cx="5334000" cy="10284460"/>
            <a:chOff x="0" y="3048"/>
            <a:chExt cx="5334000" cy="10284460"/>
          </a:xfrm>
        </p:grpSpPr>
        <p:sp>
          <p:nvSpPr>
            <p:cNvPr id="3" name="object 3"/>
            <p:cNvSpPr/>
            <p:nvPr/>
          </p:nvSpPr>
          <p:spPr>
            <a:xfrm>
              <a:off x="0" y="3048"/>
              <a:ext cx="5334000" cy="10284460"/>
            </a:xfrm>
            <a:custGeom>
              <a:avLst/>
              <a:gdLst/>
              <a:ahLst/>
              <a:cxnLst/>
              <a:rect l="l" t="t" r="r" b="b"/>
              <a:pathLst>
                <a:path w="5334000" h="10284460">
                  <a:moveTo>
                    <a:pt x="5333999" y="0"/>
                  </a:moveTo>
                  <a:lnTo>
                    <a:pt x="0" y="0"/>
                  </a:lnTo>
                  <a:lnTo>
                    <a:pt x="0" y="10283951"/>
                  </a:lnTo>
                  <a:lnTo>
                    <a:pt x="5333999" y="10283951"/>
                  </a:lnTo>
                  <a:lnTo>
                    <a:pt x="5333999" y="0"/>
                  </a:lnTo>
                  <a:close/>
                </a:path>
              </a:pathLst>
            </a:custGeom>
            <a:solidFill>
              <a:srgbClr val="0D7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623" y="2517099"/>
              <a:ext cx="104771" cy="1047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623" y="3355299"/>
              <a:ext cx="104771" cy="104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623" y="3774399"/>
              <a:ext cx="104771" cy="1047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623" y="4193475"/>
              <a:ext cx="104771" cy="1047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623" y="5031675"/>
              <a:ext cx="104771" cy="1047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623" y="6288975"/>
              <a:ext cx="104771" cy="1047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623" y="6708075"/>
              <a:ext cx="104771" cy="1047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623" y="7546275"/>
              <a:ext cx="104771" cy="1047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623" y="8384475"/>
              <a:ext cx="104771" cy="10477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77071" y="370030"/>
            <a:ext cx="53949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5" dirty="0">
                <a:solidFill>
                  <a:srgbClr val="2A261F"/>
                </a:solidFill>
              </a:rPr>
              <a:t>Market</a:t>
            </a:r>
            <a:r>
              <a:rPr sz="5600" spc="100" dirty="0">
                <a:solidFill>
                  <a:srgbClr val="2A261F"/>
                </a:solidFill>
              </a:rPr>
              <a:t> </a:t>
            </a:r>
            <a:r>
              <a:rPr sz="5600" spc="-85" dirty="0">
                <a:solidFill>
                  <a:srgbClr val="2A261F"/>
                </a:solidFill>
              </a:rPr>
              <a:t>Potential</a:t>
            </a:r>
            <a:endParaRPr sz="5600"/>
          </a:p>
        </p:txBody>
      </p:sp>
      <p:sp>
        <p:nvSpPr>
          <p:cNvPr id="14" name="object 14"/>
          <p:cNvSpPr txBox="1"/>
          <p:nvPr/>
        </p:nvSpPr>
        <p:spPr>
          <a:xfrm>
            <a:off x="7280695" y="1699438"/>
            <a:ext cx="998982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Potential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A261F"/>
                </a:solidFill>
                <a:latin typeface="Tahoma"/>
                <a:cs typeface="Tahoma"/>
              </a:rPr>
              <a:t>No.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of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families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middle</a:t>
            </a:r>
            <a:r>
              <a:rPr sz="2400" spc="-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income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group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Tier-1,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Tier-2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Tahoma"/>
                <a:cs typeface="Tahoma"/>
              </a:rPr>
              <a:t>Tier-3 </a:t>
            </a:r>
            <a:r>
              <a:rPr sz="2400" spc="-74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Tahoma"/>
                <a:cs typeface="Tahoma"/>
              </a:rPr>
              <a:t>cities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A261F"/>
                </a:solidFill>
                <a:latin typeface="Tahoma"/>
                <a:cs typeface="Tahoma"/>
              </a:rPr>
              <a:t>India,</a:t>
            </a:r>
            <a:r>
              <a:rPr sz="2400" spc="-1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having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2A261F"/>
                </a:solidFill>
                <a:latin typeface="Tahoma"/>
                <a:cs typeface="Tahoma"/>
              </a:rPr>
              <a:t>access 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to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smartphone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and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internet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7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Annual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spending</a:t>
            </a:r>
            <a:r>
              <a:rPr sz="2400" spc="-12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potential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on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2A261F"/>
                </a:solidFill>
                <a:latin typeface="Tahoma"/>
                <a:cs typeface="Tahoma"/>
              </a:rPr>
              <a:t>festive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shopping.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0695" y="3375835"/>
            <a:ext cx="998918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-20" dirty="0">
                <a:solidFill>
                  <a:srgbClr val="2A261F"/>
                </a:solidFill>
                <a:latin typeface="Tahoma"/>
                <a:cs typeface="Tahoma"/>
              </a:rPr>
              <a:t>No. 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of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families in middle income 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group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Tier-2 Tier-3 </a:t>
            </a:r>
            <a:r>
              <a:rPr sz="2400" spc="30" dirty="0">
                <a:solidFill>
                  <a:srgbClr val="2A261F"/>
                </a:solidFill>
                <a:latin typeface="Tahoma"/>
                <a:cs typeface="Tahoma"/>
              </a:rPr>
              <a:t>cities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400" spc="-20" dirty="0">
                <a:solidFill>
                  <a:srgbClr val="2A261F"/>
                </a:solidFill>
                <a:latin typeface="Tahoma"/>
                <a:cs typeface="Tahoma"/>
              </a:rPr>
              <a:t>India, </a:t>
            </a:r>
            <a:r>
              <a:rPr sz="2400" spc="-1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having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2A261F"/>
                </a:solidFill>
                <a:latin typeface="Tahoma"/>
                <a:cs typeface="Tahoma"/>
              </a:rPr>
              <a:t>access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to</a:t>
            </a:r>
            <a:r>
              <a:rPr sz="2400" spc="-6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smartphone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internet</a:t>
            </a:r>
            <a:r>
              <a:rPr sz="2400" spc="-6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(No.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of</a:t>
            </a:r>
            <a:r>
              <a:rPr sz="2400" spc="-6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people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having</a:t>
            </a:r>
            <a:r>
              <a:rPr sz="2400" spc="-6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2A261F"/>
                </a:solidFill>
                <a:latin typeface="Tahoma"/>
                <a:cs typeface="Tahoma"/>
              </a:rPr>
              <a:t>access </a:t>
            </a:r>
            <a:r>
              <a:rPr sz="2400" spc="-7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to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smartphone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and internet in </a:t>
            </a:r>
            <a:r>
              <a:rPr sz="2400" spc="-5" dirty="0">
                <a:solidFill>
                  <a:srgbClr val="2A261F"/>
                </a:solidFill>
                <a:latin typeface="Tahoma"/>
                <a:cs typeface="Tahoma"/>
              </a:rPr>
              <a:t>India) </a:t>
            </a:r>
            <a:r>
              <a:rPr sz="2400" spc="195" dirty="0">
                <a:solidFill>
                  <a:srgbClr val="2A261F"/>
                </a:solidFill>
                <a:latin typeface="Tahoma"/>
                <a:cs typeface="Tahoma"/>
              </a:rPr>
              <a:t>/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Average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household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strength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in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A261F"/>
                </a:solidFill>
                <a:latin typeface="Tahoma"/>
                <a:cs typeface="Tahoma"/>
              </a:rPr>
              <a:t>Ind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ia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)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%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Mid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d</a:t>
            </a:r>
            <a:r>
              <a:rPr sz="2400" spc="55" dirty="0">
                <a:solidFill>
                  <a:srgbClr val="2A261F"/>
                </a:solidFill>
                <a:latin typeface="Tahoma"/>
                <a:cs typeface="Tahoma"/>
              </a:rPr>
              <a:t>l</a:t>
            </a:r>
            <a:r>
              <a:rPr sz="2400" spc="-35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A261F"/>
                </a:solidFill>
                <a:latin typeface="Tahoma"/>
                <a:cs typeface="Tahoma"/>
              </a:rPr>
              <a:t>inco</a:t>
            </a:r>
            <a:r>
              <a:rPr sz="2400" spc="-60" dirty="0">
                <a:solidFill>
                  <a:srgbClr val="2A261F"/>
                </a:solidFill>
                <a:latin typeface="Tahoma"/>
                <a:cs typeface="Tahoma"/>
              </a:rPr>
              <a:t>m</a:t>
            </a:r>
            <a:r>
              <a:rPr sz="2400" spc="-35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g</a:t>
            </a:r>
            <a:r>
              <a:rPr sz="2400" spc="45" dirty="0">
                <a:solidFill>
                  <a:srgbClr val="2A261F"/>
                </a:solidFill>
                <a:latin typeface="Tahoma"/>
                <a:cs typeface="Tahoma"/>
              </a:rPr>
              <a:t>ro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up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0695" y="5471332"/>
            <a:ext cx="401447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(1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,0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,0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,0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00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A261F"/>
                </a:solidFill>
                <a:latin typeface="Tahoma"/>
                <a:cs typeface="Tahoma"/>
              </a:rPr>
              <a:t>/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4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)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A261F"/>
                </a:solidFill>
                <a:latin typeface="Tahoma"/>
                <a:cs typeface="Tahoma"/>
              </a:rPr>
              <a:t>50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1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,25,0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,0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00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2A261F"/>
                </a:solidFill>
                <a:latin typeface="Tahoma"/>
                <a:cs typeface="Tahoma"/>
              </a:rPr>
              <a:t>F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-60" dirty="0">
                <a:solidFill>
                  <a:srgbClr val="2A261F"/>
                </a:solidFill>
                <a:latin typeface="Tahoma"/>
                <a:cs typeface="Tahoma"/>
              </a:rPr>
              <a:t>m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il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ie</a:t>
            </a:r>
            <a:r>
              <a:rPr sz="2400" spc="65" dirty="0">
                <a:solidFill>
                  <a:srgbClr val="2A261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0695" y="6728630"/>
            <a:ext cx="998283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Annual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spending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potential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on</a:t>
            </a:r>
            <a:r>
              <a:rPr sz="2400" spc="8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2A261F"/>
                </a:solidFill>
                <a:latin typeface="Tahoma"/>
                <a:cs typeface="Tahoma"/>
              </a:rPr>
              <a:t>festive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shopping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Average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annual</a:t>
            </a:r>
            <a:r>
              <a:rPr sz="2400" spc="9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income </a:t>
            </a:r>
            <a:r>
              <a:rPr sz="2400" spc="-735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of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household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middle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A261F"/>
                </a:solidFill>
                <a:latin typeface="Tahoma"/>
                <a:cs typeface="Tahoma"/>
              </a:rPr>
              <a:t>income</a:t>
            </a:r>
            <a:r>
              <a:rPr sz="2400" spc="-114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group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%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spent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on</a:t>
            </a:r>
            <a:r>
              <a:rPr sz="2400" spc="-114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shopping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2A261F"/>
                </a:solidFill>
                <a:latin typeface="Tahoma"/>
                <a:cs typeface="Tahoma"/>
              </a:rPr>
              <a:t>5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k</a:t>
            </a:r>
            <a:r>
              <a:rPr sz="2400" spc="-5" dirty="0">
                <a:solidFill>
                  <a:srgbClr val="2A261F"/>
                </a:solidFill>
                <a:latin typeface="Tahoma"/>
                <a:cs typeface="Tahoma"/>
              </a:rPr>
              <a:t>h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p</a:t>
            </a:r>
            <a:r>
              <a:rPr sz="2400" spc="-40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65" dirty="0">
                <a:solidFill>
                  <a:srgbClr val="2A261F"/>
                </a:solidFill>
                <a:latin typeface="Tahoma"/>
                <a:cs typeface="Tahoma"/>
              </a:rPr>
              <a:t>r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nnum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5%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2A261F"/>
                </a:solidFill>
                <a:latin typeface="Tahoma"/>
                <a:cs typeface="Tahoma"/>
              </a:rPr>
              <a:t>R</a:t>
            </a:r>
            <a:r>
              <a:rPr sz="2400" spc="65" dirty="0">
                <a:solidFill>
                  <a:srgbClr val="2A261F"/>
                </a:solidFill>
                <a:latin typeface="Tahoma"/>
                <a:cs typeface="Tahoma"/>
              </a:rPr>
              <a:t>s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2A261F"/>
                </a:solidFill>
                <a:latin typeface="Tahoma"/>
                <a:cs typeface="Tahoma"/>
              </a:rPr>
              <a:t>250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00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Tahoma"/>
                <a:cs typeface="Tahoma"/>
              </a:rPr>
              <a:t>p</a:t>
            </a:r>
            <a:r>
              <a:rPr sz="2400" spc="-40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65" dirty="0">
                <a:solidFill>
                  <a:srgbClr val="2A261F"/>
                </a:solidFill>
                <a:latin typeface="Tahoma"/>
                <a:cs typeface="Tahoma"/>
              </a:rPr>
              <a:t>r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2A261F"/>
                </a:solidFill>
                <a:latin typeface="Tahoma"/>
                <a:cs typeface="Tahoma"/>
              </a:rPr>
              <a:t>nnum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0695" y="8877467"/>
            <a:ext cx="7199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sz="2400" spc="-35" dirty="0">
                <a:solidFill>
                  <a:srgbClr val="2A261F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o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2A261F"/>
                </a:solidFill>
                <a:latin typeface="Tahoma"/>
                <a:cs typeface="Tahoma"/>
              </a:rPr>
              <a:t>l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2A261F"/>
                </a:solidFill>
                <a:latin typeface="Tahoma"/>
                <a:cs typeface="Tahoma"/>
              </a:rPr>
              <a:t>Po</a:t>
            </a:r>
            <a:r>
              <a:rPr sz="2400" spc="35" dirty="0">
                <a:solidFill>
                  <a:srgbClr val="2A261F"/>
                </a:solidFill>
                <a:latin typeface="Tahoma"/>
                <a:cs typeface="Tahoma"/>
              </a:rPr>
              <a:t>t</a:t>
            </a:r>
            <a:r>
              <a:rPr sz="2400" spc="-40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ntia</a:t>
            </a:r>
            <a:r>
              <a:rPr sz="2400" spc="55" dirty="0">
                <a:solidFill>
                  <a:srgbClr val="2A261F"/>
                </a:solidFill>
                <a:latin typeface="Tahoma"/>
                <a:cs typeface="Tahoma"/>
              </a:rPr>
              <a:t>l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dirty="0">
                <a:solidFill>
                  <a:srgbClr val="2A261F"/>
                </a:solidFill>
                <a:latin typeface="Tahoma"/>
                <a:cs typeface="Tahoma"/>
              </a:rPr>
              <a:t>	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$4</a:t>
            </a:r>
            <a:r>
              <a:rPr sz="2400" spc="55" dirty="0">
                <a:solidFill>
                  <a:srgbClr val="2A261F"/>
                </a:solidFill>
                <a:latin typeface="Tahoma"/>
                <a:cs typeface="Tahoma"/>
              </a:rPr>
              <a:t>B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A261F"/>
                </a:solidFill>
                <a:latin typeface="Tahoma"/>
                <a:cs typeface="Tahoma"/>
              </a:rPr>
              <a:t>*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A261F"/>
                </a:solidFill>
                <a:latin typeface="Tahoma"/>
                <a:cs typeface="Tahoma"/>
              </a:rPr>
              <a:t>1</a:t>
            </a:r>
            <a:r>
              <a:rPr sz="2400" spc="60" dirty="0">
                <a:solidFill>
                  <a:srgbClr val="2A261F"/>
                </a:solidFill>
                <a:latin typeface="Tahoma"/>
                <a:cs typeface="Tahoma"/>
              </a:rPr>
              <a:t>%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2A261F"/>
                </a:solidFill>
                <a:latin typeface="Tahoma"/>
                <a:cs typeface="Tahoma"/>
              </a:rPr>
              <a:t>co</a:t>
            </a:r>
            <a:r>
              <a:rPr sz="2400" spc="-30" dirty="0">
                <a:solidFill>
                  <a:srgbClr val="2A261F"/>
                </a:solidFill>
                <a:latin typeface="Tahoma"/>
                <a:cs typeface="Tahoma"/>
              </a:rPr>
              <a:t>nve</a:t>
            </a:r>
            <a:r>
              <a:rPr sz="2400" spc="-10" dirty="0">
                <a:solidFill>
                  <a:srgbClr val="2A261F"/>
                </a:solidFill>
                <a:latin typeface="Tahoma"/>
                <a:cs typeface="Tahoma"/>
              </a:rPr>
              <a:t>nie</a:t>
            </a:r>
            <a:r>
              <a:rPr sz="2400" spc="10" dirty="0">
                <a:solidFill>
                  <a:srgbClr val="2A261F"/>
                </a:solidFill>
                <a:latin typeface="Tahoma"/>
                <a:cs typeface="Tahoma"/>
              </a:rPr>
              <a:t>nc</a:t>
            </a:r>
            <a:r>
              <a:rPr sz="2400" spc="15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2A261F"/>
                </a:solidFill>
                <a:latin typeface="Tahoma"/>
                <a:cs typeface="Tahoma"/>
              </a:rPr>
              <a:t>fe</a:t>
            </a:r>
            <a:r>
              <a:rPr sz="2400" spc="-35" dirty="0">
                <a:solidFill>
                  <a:srgbClr val="2A261F"/>
                </a:solidFill>
                <a:latin typeface="Tahoma"/>
                <a:cs typeface="Tahoma"/>
              </a:rPr>
              <a:t>e</a:t>
            </a:r>
            <a:r>
              <a:rPr sz="2400" spc="-120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2A261F"/>
                </a:solidFill>
                <a:latin typeface="Tahoma"/>
                <a:cs typeface="Tahoma"/>
              </a:rPr>
              <a:t>=</a:t>
            </a:r>
            <a:r>
              <a:rPr sz="2400" spc="-114" dirty="0">
                <a:solidFill>
                  <a:srgbClr val="2A261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60D36F"/>
                </a:solidFill>
                <a:latin typeface="Tahoma"/>
                <a:cs typeface="Tahoma"/>
              </a:rPr>
              <a:t>$40</a:t>
            </a:r>
            <a:r>
              <a:rPr sz="2400" spc="-30" dirty="0">
                <a:solidFill>
                  <a:srgbClr val="60D36F"/>
                </a:solidFill>
                <a:latin typeface="Tahoma"/>
                <a:cs typeface="Tahoma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795" y="5651443"/>
            <a:ext cx="459232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Buyer</a:t>
            </a:r>
            <a:endParaRPr sz="2400">
              <a:latin typeface="Tahoma"/>
              <a:cs typeface="Tahoma"/>
            </a:endParaRPr>
          </a:p>
          <a:p>
            <a:pPr marL="530225" marR="5080">
              <a:lnSpc>
                <a:spcPct val="114599"/>
              </a:lnSpc>
              <a:tabLst>
                <a:tab pos="1920239" algn="l"/>
                <a:tab pos="3288665" algn="l"/>
                <a:tab pos="3820795" algn="l"/>
              </a:tabLst>
            </a:pP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Middle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income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group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India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ie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sid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i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ie</a:t>
            </a:r>
            <a:r>
              <a:rPr sz="2400" spc="70" dirty="0">
                <a:solidFill>
                  <a:srgbClr val="FFFFFF"/>
                </a:solidFill>
                <a:latin typeface="Tahoma"/>
                <a:cs typeface="Tahoma"/>
              </a:rPr>
              <a:t>r-2 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tier-3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cities</a:t>
            </a:r>
            <a:endParaRPr sz="2400">
              <a:latin typeface="Tahoma"/>
              <a:cs typeface="Tahoma"/>
            </a:endParaRPr>
          </a:p>
          <a:p>
            <a:pPr marL="530225" marR="5080">
              <a:lnSpc>
                <a:spcPct val="114599"/>
              </a:lnSpc>
              <a:tabLst>
                <a:tab pos="1705610" algn="l"/>
                <a:tab pos="2222500" algn="l"/>
                <a:tab pos="4077970" algn="l"/>
              </a:tabLst>
            </a:pP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Acce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sma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rt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ho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and 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  <a:p>
            <a:pPr marL="530225">
              <a:lnSpc>
                <a:spcPct val="100000"/>
              </a:lnSpc>
              <a:spcBef>
                <a:spcPts val="420"/>
              </a:spcBef>
            </a:pP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Wha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sA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795" y="718176"/>
            <a:ext cx="4592320" cy="453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185" dirty="0">
                <a:solidFill>
                  <a:srgbClr val="FFFFFF"/>
                </a:solidFill>
                <a:latin typeface="Cambria"/>
                <a:cs typeface="Cambria"/>
              </a:rPr>
              <a:t>Target</a:t>
            </a:r>
            <a:r>
              <a:rPr sz="480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00" b="1" spc="-100" dirty="0">
                <a:solidFill>
                  <a:srgbClr val="FFFFFF"/>
                </a:solidFill>
                <a:latin typeface="Cambria"/>
                <a:cs typeface="Cambria"/>
              </a:rPr>
              <a:t>Group</a:t>
            </a:r>
            <a:endParaRPr sz="4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9"/>
              </a:spcBef>
            </a:pP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endParaRPr sz="2400">
              <a:latin typeface="Tahoma"/>
              <a:cs typeface="Tahoma"/>
            </a:endParaRPr>
          </a:p>
          <a:p>
            <a:pPr marL="530225" marR="12700">
              <a:lnSpc>
                <a:spcPct val="114599"/>
              </a:lnSpc>
            </a:pP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sz="2400" spc="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Medium</a:t>
            </a:r>
            <a:r>
              <a:rPr sz="2400" spc="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2400" spc="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India</a:t>
            </a:r>
            <a:endParaRPr sz="2400">
              <a:latin typeface="Tahoma"/>
              <a:cs typeface="Tahoma"/>
            </a:endParaRPr>
          </a:p>
          <a:p>
            <a:pPr marL="530225" marR="127635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Residing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tier-2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tier-3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cities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endParaRPr sz="2400">
              <a:latin typeface="Tahoma"/>
              <a:cs typeface="Tahoma"/>
            </a:endParaRPr>
          </a:p>
          <a:p>
            <a:pPr marL="530225" marR="5080">
              <a:lnSpc>
                <a:spcPct val="114599"/>
              </a:lnSpc>
              <a:tabLst>
                <a:tab pos="1705610" algn="l"/>
                <a:tab pos="2222500" algn="l"/>
                <a:tab pos="4077970" algn="l"/>
              </a:tabLst>
            </a:pP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Acce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sma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rt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ho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and 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  <a:p>
            <a:pPr marL="530225">
              <a:lnSpc>
                <a:spcPct val="100000"/>
              </a:lnSpc>
              <a:spcBef>
                <a:spcPts val="415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Familiar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WhatsApp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"/>
            <a:ext cx="5334000" cy="10284460"/>
            <a:chOff x="0" y="3048"/>
            <a:chExt cx="5334000" cy="10284460"/>
          </a:xfrm>
        </p:grpSpPr>
        <p:sp>
          <p:nvSpPr>
            <p:cNvPr id="3" name="object 3"/>
            <p:cNvSpPr/>
            <p:nvPr/>
          </p:nvSpPr>
          <p:spPr>
            <a:xfrm>
              <a:off x="0" y="3048"/>
              <a:ext cx="5334000" cy="10284460"/>
            </a:xfrm>
            <a:custGeom>
              <a:avLst/>
              <a:gdLst/>
              <a:ahLst/>
              <a:cxnLst/>
              <a:rect l="l" t="t" r="r" b="b"/>
              <a:pathLst>
                <a:path w="5334000" h="10284460">
                  <a:moveTo>
                    <a:pt x="5333999" y="0"/>
                  </a:moveTo>
                  <a:lnTo>
                    <a:pt x="0" y="0"/>
                  </a:lnTo>
                  <a:lnTo>
                    <a:pt x="0" y="10283951"/>
                  </a:lnTo>
                  <a:lnTo>
                    <a:pt x="5333999" y="10283951"/>
                  </a:lnTo>
                  <a:lnTo>
                    <a:pt x="5333999" y="0"/>
                  </a:lnTo>
                  <a:close/>
                </a:path>
              </a:pathLst>
            </a:custGeom>
            <a:solidFill>
              <a:srgbClr val="60D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2259" y="1028699"/>
              <a:ext cx="3726179" cy="3431540"/>
            </a:xfrm>
            <a:custGeom>
              <a:avLst/>
              <a:gdLst/>
              <a:ahLst/>
              <a:cxnLst/>
              <a:rect l="l" t="t" r="r" b="b"/>
              <a:pathLst>
                <a:path w="3726179" h="3431540">
                  <a:moveTo>
                    <a:pt x="3726180" y="2574709"/>
                  </a:moveTo>
                  <a:lnTo>
                    <a:pt x="3720922" y="2529154"/>
                  </a:lnTo>
                  <a:lnTo>
                    <a:pt x="3705961" y="2487307"/>
                  </a:lnTo>
                  <a:lnTo>
                    <a:pt x="3682492" y="2450363"/>
                  </a:lnTo>
                  <a:lnTo>
                    <a:pt x="3651720" y="2419527"/>
                  </a:lnTo>
                  <a:lnTo>
                    <a:pt x="3614851" y="2396007"/>
                  </a:lnTo>
                  <a:lnTo>
                    <a:pt x="3573094" y="2381008"/>
                  </a:lnTo>
                  <a:lnTo>
                    <a:pt x="3527653" y="2375738"/>
                  </a:lnTo>
                  <a:lnTo>
                    <a:pt x="198526" y="2375738"/>
                  </a:lnTo>
                  <a:lnTo>
                    <a:pt x="153085" y="2381008"/>
                  </a:lnTo>
                  <a:lnTo>
                    <a:pt x="111328" y="2396007"/>
                  </a:lnTo>
                  <a:lnTo>
                    <a:pt x="74460" y="2419527"/>
                  </a:lnTo>
                  <a:lnTo>
                    <a:pt x="43688" y="2450363"/>
                  </a:lnTo>
                  <a:lnTo>
                    <a:pt x="20218" y="2487307"/>
                  </a:lnTo>
                  <a:lnTo>
                    <a:pt x="5257" y="2529154"/>
                  </a:lnTo>
                  <a:lnTo>
                    <a:pt x="0" y="2574709"/>
                  </a:lnTo>
                  <a:lnTo>
                    <a:pt x="0" y="3232480"/>
                  </a:lnTo>
                  <a:lnTo>
                    <a:pt x="5257" y="3278022"/>
                  </a:lnTo>
                  <a:lnTo>
                    <a:pt x="20218" y="3319869"/>
                  </a:lnTo>
                  <a:lnTo>
                    <a:pt x="43688" y="3356813"/>
                  </a:lnTo>
                  <a:lnTo>
                    <a:pt x="74460" y="3387648"/>
                  </a:lnTo>
                  <a:lnTo>
                    <a:pt x="111328" y="3411169"/>
                  </a:lnTo>
                  <a:lnTo>
                    <a:pt x="153085" y="3426168"/>
                  </a:lnTo>
                  <a:lnTo>
                    <a:pt x="198526" y="3431438"/>
                  </a:lnTo>
                  <a:lnTo>
                    <a:pt x="3527653" y="3431438"/>
                  </a:lnTo>
                  <a:lnTo>
                    <a:pt x="3573094" y="3426168"/>
                  </a:lnTo>
                  <a:lnTo>
                    <a:pt x="3614851" y="3411169"/>
                  </a:lnTo>
                  <a:lnTo>
                    <a:pt x="3651720" y="3387648"/>
                  </a:lnTo>
                  <a:lnTo>
                    <a:pt x="3682492" y="3356813"/>
                  </a:lnTo>
                  <a:lnTo>
                    <a:pt x="3705961" y="3319869"/>
                  </a:lnTo>
                  <a:lnTo>
                    <a:pt x="3720922" y="3278022"/>
                  </a:lnTo>
                  <a:lnTo>
                    <a:pt x="3726180" y="3232480"/>
                  </a:lnTo>
                  <a:lnTo>
                    <a:pt x="3726180" y="2574709"/>
                  </a:lnTo>
                  <a:close/>
                </a:path>
                <a:path w="3726179" h="3431540">
                  <a:moveTo>
                    <a:pt x="3726180" y="198983"/>
                  </a:moveTo>
                  <a:lnTo>
                    <a:pt x="3720922" y="153428"/>
                  </a:lnTo>
                  <a:lnTo>
                    <a:pt x="3705961" y="111569"/>
                  </a:lnTo>
                  <a:lnTo>
                    <a:pt x="3682492" y="74625"/>
                  </a:lnTo>
                  <a:lnTo>
                    <a:pt x="3651720" y="43789"/>
                  </a:lnTo>
                  <a:lnTo>
                    <a:pt x="3614851" y="20269"/>
                  </a:lnTo>
                  <a:lnTo>
                    <a:pt x="3573094" y="5270"/>
                  </a:lnTo>
                  <a:lnTo>
                    <a:pt x="3527653" y="0"/>
                  </a:lnTo>
                  <a:lnTo>
                    <a:pt x="198526" y="0"/>
                  </a:lnTo>
                  <a:lnTo>
                    <a:pt x="153085" y="5270"/>
                  </a:lnTo>
                  <a:lnTo>
                    <a:pt x="111328" y="20269"/>
                  </a:lnTo>
                  <a:lnTo>
                    <a:pt x="74460" y="43789"/>
                  </a:lnTo>
                  <a:lnTo>
                    <a:pt x="43688" y="74625"/>
                  </a:lnTo>
                  <a:lnTo>
                    <a:pt x="20218" y="111569"/>
                  </a:lnTo>
                  <a:lnTo>
                    <a:pt x="5257" y="153428"/>
                  </a:lnTo>
                  <a:lnTo>
                    <a:pt x="0" y="198983"/>
                  </a:lnTo>
                  <a:lnTo>
                    <a:pt x="0" y="856742"/>
                  </a:lnTo>
                  <a:lnTo>
                    <a:pt x="5257" y="902296"/>
                  </a:lnTo>
                  <a:lnTo>
                    <a:pt x="20218" y="944143"/>
                  </a:lnTo>
                  <a:lnTo>
                    <a:pt x="43688" y="981087"/>
                  </a:lnTo>
                  <a:lnTo>
                    <a:pt x="74460" y="1011923"/>
                  </a:lnTo>
                  <a:lnTo>
                    <a:pt x="111328" y="1035443"/>
                  </a:lnTo>
                  <a:lnTo>
                    <a:pt x="153085" y="1050442"/>
                  </a:lnTo>
                  <a:lnTo>
                    <a:pt x="198526" y="1055712"/>
                  </a:lnTo>
                  <a:lnTo>
                    <a:pt x="3527653" y="1055712"/>
                  </a:lnTo>
                  <a:lnTo>
                    <a:pt x="3573094" y="1050442"/>
                  </a:lnTo>
                  <a:lnTo>
                    <a:pt x="3614851" y="1035443"/>
                  </a:lnTo>
                  <a:lnTo>
                    <a:pt x="3651720" y="1011923"/>
                  </a:lnTo>
                  <a:lnTo>
                    <a:pt x="3682492" y="981087"/>
                  </a:lnTo>
                  <a:lnTo>
                    <a:pt x="3705961" y="944143"/>
                  </a:lnTo>
                  <a:lnTo>
                    <a:pt x="3720922" y="902296"/>
                  </a:lnTo>
                  <a:lnTo>
                    <a:pt x="3726180" y="856742"/>
                  </a:lnTo>
                  <a:lnTo>
                    <a:pt x="3726180" y="198983"/>
                  </a:lnTo>
                  <a:close/>
                </a:path>
              </a:pathLst>
            </a:custGeom>
            <a:solidFill>
              <a:srgbClr val="0D7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7035" y="1326098"/>
            <a:ext cx="1086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2A261F"/>
                </a:solidFill>
                <a:latin typeface="Cambria"/>
                <a:cs typeface="Cambria"/>
              </a:rPr>
              <a:t>We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A261F"/>
                </a:solidFill>
                <a:latin typeface="Cambria"/>
                <a:cs typeface="Cambria"/>
              </a:rPr>
              <a:t>believe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b="1" spc="-50" dirty="0">
                <a:solidFill>
                  <a:srgbClr val="60D36F"/>
                </a:solidFill>
                <a:latin typeface="Cambria"/>
                <a:cs typeface="Cambria"/>
              </a:rPr>
              <a:t>Pandiyan</a:t>
            </a:r>
            <a:r>
              <a:rPr sz="2400" b="1" spc="6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2A261F"/>
                </a:solidFill>
                <a:latin typeface="Cambria"/>
                <a:cs typeface="Cambria"/>
              </a:rPr>
              <a:t>will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2A261F"/>
                </a:solidFill>
                <a:latin typeface="Cambria"/>
                <a:cs typeface="Cambria"/>
              </a:rPr>
              <a:t>be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able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b="1" spc="-80" dirty="0">
                <a:solidFill>
                  <a:srgbClr val="60D36F"/>
                </a:solidFill>
                <a:latin typeface="Cambria"/>
                <a:cs typeface="Cambria"/>
              </a:rPr>
              <a:t>increase</a:t>
            </a:r>
            <a:r>
              <a:rPr sz="2400" b="1" spc="7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60D36F"/>
                </a:solidFill>
                <a:latin typeface="Cambria"/>
                <a:cs typeface="Cambria"/>
              </a:rPr>
              <a:t>his</a:t>
            </a:r>
            <a:r>
              <a:rPr sz="2400" b="1" spc="7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b="1" spc="-75" dirty="0">
                <a:solidFill>
                  <a:srgbClr val="60D36F"/>
                </a:solidFill>
                <a:latin typeface="Cambria"/>
                <a:cs typeface="Cambria"/>
              </a:rPr>
              <a:t>revenue</a:t>
            </a:r>
            <a:r>
              <a:rPr sz="2400" b="1" spc="7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A261F"/>
                </a:solidFill>
                <a:latin typeface="Cambria"/>
                <a:cs typeface="Cambria"/>
              </a:rPr>
              <a:t>by</a:t>
            </a:r>
            <a:r>
              <a:rPr sz="2400" spc="7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60D36F"/>
                </a:solidFill>
                <a:latin typeface="Cambria"/>
                <a:cs typeface="Cambria"/>
              </a:rPr>
              <a:t>selling</a:t>
            </a:r>
            <a:r>
              <a:rPr sz="2400" b="1" spc="7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b="1" spc="-40" dirty="0">
                <a:solidFill>
                  <a:srgbClr val="60D36F"/>
                </a:solidFill>
                <a:latin typeface="Cambria"/>
                <a:cs typeface="Cambria"/>
              </a:rPr>
              <a:t>on</a:t>
            </a:r>
            <a:r>
              <a:rPr sz="2400" b="1" spc="7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400" b="1" spc="-55" dirty="0">
                <a:solidFill>
                  <a:srgbClr val="60D36F"/>
                </a:solidFill>
                <a:latin typeface="Cambria"/>
                <a:cs typeface="Cambria"/>
              </a:rPr>
              <a:t>WhatsApp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3278" y="1179568"/>
            <a:ext cx="230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</a:rPr>
              <a:t>Hypothesis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328398" y="3555290"/>
            <a:ext cx="267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FFFFF"/>
                </a:solidFill>
                <a:latin typeface="Cambria"/>
                <a:cs typeface="Cambria"/>
              </a:rPr>
              <a:t>Assumptions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2791" y="3878275"/>
            <a:ext cx="108295" cy="1082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2791" y="4243766"/>
            <a:ext cx="108295" cy="1083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2791" y="4609289"/>
            <a:ext cx="108295" cy="1083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32791" y="4974811"/>
            <a:ext cx="108295" cy="1083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2791" y="5340333"/>
            <a:ext cx="108295" cy="1083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32791" y="6071353"/>
            <a:ext cx="108295" cy="1083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32791" y="7167920"/>
            <a:ext cx="108295" cy="1082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32791" y="7533443"/>
            <a:ext cx="108295" cy="10829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6010">
              <a:lnSpc>
                <a:spcPts val="2880"/>
              </a:lnSpc>
              <a:spcBef>
                <a:spcPts val="100"/>
              </a:spcBef>
            </a:pPr>
            <a:r>
              <a:rPr dirty="0"/>
              <a:t>Pandiyan</a:t>
            </a:r>
          </a:p>
          <a:p>
            <a:pPr marL="5423535" marR="3251835">
              <a:lnSpc>
                <a:spcPct val="100000"/>
              </a:lnSpc>
            </a:pPr>
            <a:r>
              <a:rPr dirty="0"/>
              <a:t>Pandiyan</a:t>
            </a:r>
            <a:r>
              <a:rPr spc="75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spc="10" dirty="0"/>
              <a:t>familiar</a:t>
            </a:r>
            <a:r>
              <a:rPr spc="75" dirty="0"/>
              <a:t> </a:t>
            </a:r>
            <a:r>
              <a:rPr spc="25" dirty="0"/>
              <a:t>with</a:t>
            </a:r>
            <a:r>
              <a:rPr spc="80" dirty="0"/>
              <a:t> </a:t>
            </a:r>
            <a:r>
              <a:rPr spc="-15" dirty="0"/>
              <a:t>WhatsApp</a:t>
            </a:r>
            <a:r>
              <a:rPr spc="75" dirty="0"/>
              <a:t> </a:t>
            </a:r>
            <a:r>
              <a:rPr spc="-65" dirty="0"/>
              <a:t>or</a:t>
            </a:r>
            <a:r>
              <a:rPr spc="80" dirty="0"/>
              <a:t> </a:t>
            </a:r>
            <a:r>
              <a:rPr spc="10" dirty="0"/>
              <a:t>can</a:t>
            </a:r>
            <a:r>
              <a:rPr spc="75" dirty="0"/>
              <a:t> </a:t>
            </a:r>
            <a:r>
              <a:rPr spc="-40" dirty="0"/>
              <a:t>be</a:t>
            </a:r>
            <a:r>
              <a:rPr spc="80" dirty="0"/>
              <a:t> </a:t>
            </a:r>
            <a:r>
              <a:rPr dirty="0"/>
              <a:t>easily</a:t>
            </a:r>
            <a:r>
              <a:rPr spc="80" dirty="0"/>
              <a:t> </a:t>
            </a:r>
            <a:r>
              <a:rPr spc="15" dirty="0"/>
              <a:t>trained. </a:t>
            </a:r>
            <a:r>
              <a:rPr spc="-515" dirty="0"/>
              <a:t> </a:t>
            </a:r>
            <a:r>
              <a:rPr dirty="0"/>
              <a:t>Pandiyan</a:t>
            </a:r>
            <a:r>
              <a:rPr spc="70" dirty="0"/>
              <a:t> </a:t>
            </a:r>
            <a:r>
              <a:rPr spc="-30" dirty="0"/>
              <a:t>sees</a:t>
            </a:r>
            <a:r>
              <a:rPr spc="70" dirty="0"/>
              <a:t> </a:t>
            </a:r>
            <a:r>
              <a:rPr spc="5" dirty="0"/>
              <a:t>value</a:t>
            </a:r>
            <a:r>
              <a:rPr spc="70" dirty="0"/>
              <a:t> </a:t>
            </a:r>
            <a:r>
              <a:rPr spc="40" dirty="0"/>
              <a:t>in</a:t>
            </a:r>
            <a:r>
              <a:rPr spc="70" dirty="0"/>
              <a:t> </a:t>
            </a:r>
            <a:r>
              <a:rPr spc="20" dirty="0"/>
              <a:t>selling</a:t>
            </a:r>
            <a:r>
              <a:rPr spc="70" dirty="0"/>
              <a:t> </a:t>
            </a:r>
            <a:r>
              <a:rPr spc="15" dirty="0"/>
              <a:t>through</a:t>
            </a:r>
            <a:r>
              <a:rPr spc="75" dirty="0"/>
              <a:t> </a:t>
            </a:r>
            <a:r>
              <a:rPr spc="25" dirty="0"/>
              <a:t>digital</a:t>
            </a:r>
            <a:r>
              <a:rPr spc="70" dirty="0"/>
              <a:t> </a:t>
            </a:r>
            <a:r>
              <a:rPr spc="40" dirty="0"/>
              <a:t>means.</a:t>
            </a:r>
          </a:p>
          <a:p>
            <a:pPr marL="5423535" marR="3297554">
              <a:lnSpc>
                <a:spcPts val="2880"/>
              </a:lnSpc>
              <a:spcBef>
                <a:spcPts val="90"/>
              </a:spcBef>
            </a:pPr>
            <a:r>
              <a:rPr spc="-25" dirty="0"/>
              <a:t>He</a:t>
            </a:r>
            <a:r>
              <a:rPr spc="70" dirty="0"/>
              <a:t> </a:t>
            </a:r>
            <a:r>
              <a:rPr dirty="0"/>
              <a:t>has</a:t>
            </a:r>
            <a:r>
              <a:rPr spc="70" dirty="0"/>
              <a:t> </a:t>
            </a:r>
            <a:r>
              <a:rPr spc="-15" dirty="0"/>
              <a:t>access</a:t>
            </a:r>
            <a:r>
              <a:rPr spc="70" dirty="0"/>
              <a:t> </a:t>
            </a:r>
            <a:r>
              <a:rPr spc="15" dirty="0"/>
              <a:t>to</a:t>
            </a:r>
            <a:r>
              <a:rPr spc="75" dirty="0"/>
              <a:t> </a:t>
            </a:r>
            <a:r>
              <a:rPr spc="5" dirty="0"/>
              <a:t>inventory</a:t>
            </a:r>
            <a:r>
              <a:rPr spc="7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20" dirty="0"/>
              <a:t>already</a:t>
            </a:r>
            <a:r>
              <a:rPr spc="75" dirty="0"/>
              <a:t> </a:t>
            </a:r>
            <a:r>
              <a:rPr dirty="0"/>
              <a:t>has</a:t>
            </a:r>
            <a:r>
              <a:rPr spc="70" dirty="0"/>
              <a:t> </a:t>
            </a:r>
            <a:r>
              <a:rPr spc="-25" dirty="0"/>
              <a:t>a</a:t>
            </a:r>
            <a:r>
              <a:rPr spc="70" dirty="0"/>
              <a:t> </a:t>
            </a:r>
            <a:r>
              <a:rPr spc="-15" dirty="0"/>
              <a:t>few</a:t>
            </a:r>
            <a:r>
              <a:rPr spc="70" dirty="0"/>
              <a:t> </a:t>
            </a:r>
            <a:r>
              <a:rPr spc="15" dirty="0"/>
              <a:t>customers. </a:t>
            </a:r>
            <a:r>
              <a:rPr spc="-509" dirty="0"/>
              <a:t> </a:t>
            </a:r>
            <a:r>
              <a:rPr spc="-25" dirty="0"/>
              <a:t>He</a:t>
            </a:r>
            <a:r>
              <a:rPr spc="65" dirty="0"/>
              <a:t> </a:t>
            </a:r>
            <a:r>
              <a:rPr dirty="0"/>
              <a:t>sells</a:t>
            </a:r>
            <a:r>
              <a:rPr spc="70" dirty="0"/>
              <a:t> </a:t>
            </a:r>
            <a:r>
              <a:rPr spc="85" dirty="0"/>
              <a:t>long-tail</a:t>
            </a:r>
            <a:r>
              <a:rPr spc="70" dirty="0"/>
              <a:t> </a:t>
            </a:r>
            <a:r>
              <a:rPr spc="10" dirty="0"/>
              <a:t>products.</a:t>
            </a:r>
          </a:p>
          <a:p>
            <a:pPr marL="5423535">
              <a:lnSpc>
                <a:spcPts val="2780"/>
              </a:lnSpc>
            </a:pPr>
            <a:r>
              <a:rPr spc="-25" dirty="0"/>
              <a:t>He</a:t>
            </a:r>
            <a:r>
              <a:rPr spc="70" dirty="0"/>
              <a:t> </a:t>
            </a:r>
            <a:r>
              <a:rPr dirty="0"/>
              <a:t>knows</a:t>
            </a:r>
            <a:r>
              <a:rPr spc="75" dirty="0"/>
              <a:t> </a:t>
            </a:r>
            <a:r>
              <a:rPr spc="-5" dirty="0"/>
              <a:t>how</a:t>
            </a:r>
            <a:r>
              <a:rPr spc="70" dirty="0"/>
              <a:t> </a:t>
            </a:r>
            <a:r>
              <a:rPr spc="15" dirty="0"/>
              <a:t>to</a:t>
            </a:r>
            <a:r>
              <a:rPr spc="75" dirty="0"/>
              <a:t> </a:t>
            </a:r>
            <a:r>
              <a:rPr spc="5" dirty="0"/>
              <a:t>engage</a:t>
            </a:r>
            <a:r>
              <a:rPr spc="70" dirty="0"/>
              <a:t> </a:t>
            </a:r>
            <a:r>
              <a:rPr spc="25" dirty="0"/>
              <a:t>with</a:t>
            </a:r>
            <a:r>
              <a:rPr spc="75" dirty="0"/>
              <a:t> </a:t>
            </a:r>
            <a:r>
              <a:rPr spc="15" dirty="0"/>
              <a:t>customers,</a:t>
            </a:r>
            <a:r>
              <a:rPr spc="70" dirty="0"/>
              <a:t> </a:t>
            </a:r>
            <a:r>
              <a:rPr spc="-5" dirty="0"/>
              <a:t>understand</a:t>
            </a:r>
            <a:r>
              <a:rPr spc="75" dirty="0"/>
              <a:t> </a:t>
            </a:r>
            <a:r>
              <a:rPr spc="5" dirty="0"/>
              <a:t>their</a:t>
            </a:r>
            <a:r>
              <a:rPr spc="70" dirty="0"/>
              <a:t> </a:t>
            </a:r>
            <a:r>
              <a:rPr spc="-5" dirty="0"/>
              <a:t>need</a:t>
            </a:r>
            <a:r>
              <a:rPr spc="75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10" dirty="0"/>
              <a:t>deliver</a:t>
            </a:r>
            <a:r>
              <a:rPr spc="75" dirty="0"/>
              <a:t> </a:t>
            </a:r>
            <a:r>
              <a:rPr spc="-5" dirty="0"/>
              <a:t>relevant</a:t>
            </a:r>
          </a:p>
          <a:p>
            <a:pPr marL="5423535">
              <a:lnSpc>
                <a:spcPts val="2880"/>
              </a:lnSpc>
            </a:pPr>
            <a:r>
              <a:rPr spc="10" dirty="0"/>
              <a:t>products.</a:t>
            </a:r>
          </a:p>
          <a:p>
            <a:pPr marL="5423535">
              <a:lnSpc>
                <a:spcPct val="100000"/>
              </a:lnSpc>
            </a:pPr>
            <a:r>
              <a:rPr spc="-25" dirty="0"/>
              <a:t>He</a:t>
            </a:r>
            <a:r>
              <a:rPr spc="65" dirty="0"/>
              <a:t> </a:t>
            </a:r>
            <a:r>
              <a:rPr spc="-25" dirty="0"/>
              <a:t>ensures</a:t>
            </a:r>
            <a:r>
              <a:rPr spc="70" dirty="0"/>
              <a:t> </a:t>
            </a:r>
            <a:r>
              <a:rPr spc="30" dirty="0"/>
              <a:t>the</a:t>
            </a:r>
            <a:r>
              <a:rPr spc="70" dirty="0"/>
              <a:t> </a:t>
            </a:r>
            <a:r>
              <a:rPr spc="-10" dirty="0"/>
              <a:t>delivery</a:t>
            </a:r>
            <a:r>
              <a:rPr spc="70" dirty="0"/>
              <a:t> </a:t>
            </a:r>
            <a:r>
              <a:rPr spc="5" dirty="0"/>
              <a:t>of</a:t>
            </a:r>
            <a:r>
              <a:rPr spc="70" dirty="0"/>
              <a:t> </a:t>
            </a:r>
            <a:r>
              <a:rPr spc="10" dirty="0"/>
              <a:t>products.</a:t>
            </a:r>
          </a:p>
          <a:p>
            <a:pPr marL="4906010">
              <a:lnSpc>
                <a:spcPts val="2880"/>
              </a:lnSpc>
              <a:spcBef>
                <a:spcPts val="2875"/>
              </a:spcBef>
            </a:pPr>
            <a:r>
              <a:rPr spc="5" dirty="0"/>
              <a:t>Ashwini</a:t>
            </a:r>
          </a:p>
          <a:p>
            <a:pPr marL="5423535">
              <a:lnSpc>
                <a:spcPts val="2880"/>
              </a:lnSpc>
            </a:pPr>
            <a:r>
              <a:rPr spc="10" dirty="0"/>
              <a:t>She</a:t>
            </a:r>
            <a:r>
              <a:rPr spc="65" dirty="0"/>
              <a:t> </a:t>
            </a:r>
            <a:r>
              <a:rPr spc="-5" dirty="0"/>
              <a:t>trusts</a:t>
            </a:r>
            <a:r>
              <a:rPr spc="65" dirty="0"/>
              <a:t> </a:t>
            </a:r>
            <a:r>
              <a:rPr dirty="0"/>
              <a:t>Pandiyan</a:t>
            </a:r>
            <a:r>
              <a:rPr spc="65" dirty="0"/>
              <a:t> </a:t>
            </a:r>
            <a:r>
              <a:rPr spc="25" dirty="0"/>
              <a:t>with</a:t>
            </a:r>
            <a:r>
              <a:rPr spc="65" dirty="0"/>
              <a:t> </a:t>
            </a:r>
            <a:r>
              <a:rPr spc="-20" dirty="0"/>
              <a:t>her</a:t>
            </a:r>
            <a:r>
              <a:rPr spc="65" dirty="0"/>
              <a:t> </a:t>
            </a:r>
            <a:r>
              <a:rPr spc="5" dirty="0"/>
              <a:t>purchases.</a:t>
            </a:r>
          </a:p>
          <a:p>
            <a:pPr marL="5423535">
              <a:lnSpc>
                <a:spcPct val="100000"/>
              </a:lnSpc>
            </a:pPr>
            <a:r>
              <a:rPr spc="15" dirty="0"/>
              <a:t>Buying</a:t>
            </a:r>
            <a:r>
              <a:rPr spc="75" dirty="0"/>
              <a:t> </a:t>
            </a:r>
            <a:r>
              <a:rPr dirty="0"/>
              <a:t>from</a:t>
            </a:r>
            <a:r>
              <a:rPr spc="75" dirty="0"/>
              <a:t> </a:t>
            </a:r>
            <a:r>
              <a:rPr spc="-25" dirty="0"/>
              <a:t>a</a:t>
            </a:r>
            <a:r>
              <a:rPr spc="75" dirty="0"/>
              <a:t> </a:t>
            </a:r>
            <a:r>
              <a:rPr spc="5" dirty="0"/>
              <a:t>catalogue</a:t>
            </a:r>
            <a:r>
              <a:rPr spc="80" dirty="0"/>
              <a:t> </a:t>
            </a:r>
            <a:r>
              <a:rPr spc="-25" dirty="0"/>
              <a:t>shared</a:t>
            </a:r>
            <a:r>
              <a:rPr spc="75" dirty="0"/>
              <a:t> </a:t>
            </a:r>
            <a:r>
              <a:rPr spc="5" dirty="0"/>
              <a:t>on</a:t>
            </a:r>
            <a:r>
              <a:rPr spc="75" dirty="0"/>
              <a:t> </a:t>
            </a:r>
            <a:r>
              <a:rPr spc="-15" dirty="0"/>
              <a:t>WhatsApp</a:t>
            </a:r>
            <a:r>
              <a:rPr spc="80" dirty="0"/>
              <a:t> </a:t>
            </a:r>
            <a:r>
              <a:rPr dirty="0"/>
              <a:t>is</a:t>
            </a:r>
            <a:r>
              <a:rPr spc="75" dirty="0"/>
              <a:t> </a:t>
            </a:r>
            <a:r>
              <a:rPr spc="20" dirty="0"/>
              <a:t>not</a:t>
            </a:r>
            <a:r>
              <a:rPr spc="75" dirty="0"/>
              <a:t> </a:t>
            </a:r>
            <a:r>
              <a:rPr spc="35" dirty="0"/>
              <a:t>uncommon</a:t>
            </a:r>
            <a:r>
              <a:rPr spc="80" dirty="0"/>
              <a:t> </a:t>
            </a:r>
            <a:r>
              <a:rPr spc="-30" dirty="0"/>
              <a:t>for</a:t>
            </a:r>
            <a:r>
              <a:rPr spc="75" dirty="0"/>
              <a:t> </a:t>
            </a:r>
            <a:r>
              <a:rPr spc="-20" dirty="0"/>
              <a:t>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96300"/>
            <a:ext cx="18288000" cy="1790700"/>
          </a:xfrm>
          <a:custGeom>
            <a:avLst/>
            <a:gdLst/>
            <a:ahLst/>
            <a:cxnLst/>
            <a:rect l="l" t="t" r="r" b="b"/>
            <a:pathLst>
              <a:path w="18288000" h="1790700">
                <a:moveTo>
                  <a:pt x="18287998" y="0"/>
                </a:moveTo>
                <a:lnTo>
                  <a:pt x="0" y="0"/>
                </a:lnTo>
                <a:lnTo>
                  <a:pt x="0" y="1790699"/>
                </a:lnTo>
                <a:lnTo>
                  <a:pt x="18287998" y="1790699"/>
                </a:lnTo>
                <a:lnTo>
                  <a:pt x="18287998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0923" y="490219"/>
            <a:ext cx="10156825" cy="7872730"/>
          </a:xfrm>
          <a:custGeom>
            <a:avLst/>
            <a:gdLst/>
            <a:ahLst/>
            <a:cxnLst/>
            <a:rect l="l" t="t" r="r" b="b"/>
            <a:pathLst>
              <a:path w="10156825" h="7872730">
                <a:moveTo>
                  <a:pt x="2054567" y="3395192"/>
                </a:moveTo>
                <a:lnTo>
                  <a:pt x="2050186" y="3373463"/>
                </a:lnTo>
                <a:lnTo>
                  <a:pt x="2038248" y="3355670"/>
                </a:lnTo>
                <a:lnTo>
                  <a:pt x="2020582" y="3343643"/>
                </a:lnTo>
                <a:lnTo>
                  <a:pt x="1999018" y="3339236"/>
                </a:lnTo>
                <a:lnTo>
                  <a:pt x="1977453" y="3343643"/>
                </a:lnTo>
                <a:lnTo>
                  <a:pt x="1959787" y="3355670"/>
                </a:lnTo>
                <a:lnTo>
                  <a:pt x="1947862" y="3373463"/>
                </a:lnTo>
                <a:lnTo>
                  <a:pt x="1943481" y="3395192"/>
                </a:lnTo>
                <a:lnTo>
                  <a:pt x="1947862" y="3416922"/>
                </a:lnTo>
                <a:lnTo>
                  <a:pt x="1959787" y="3434715"/>
                </a:lnTo>
                <a:lnTo>
                  <a:pt x="1977453" y="3446742"/>
                </a:lnTo>
                <a:lnTo>
                  <a:pt x="1999018" y="3451148"/>
                </a:lnTo>
                <a:lnTo>
                  <a:pt x="2020582" y="3446742"/>
                </a:lnTo>
                <a:lnTo>
                  <a:pt x="2038248" y="3434715"/>
                </a:lnTo>
                <a:lnTo>
                  <a:pt x="2050186" y="3416922"/>
                </a:lnTo>
                <a:lnTo>
                  <a:pt x="2054567" y="3395192"/>
                </a:lnTo>
                <a:close/>
              </a:path>
              <a:path w="10156825" h="7872730">
                <a:moveTo>
                  <a:pt x="2276741" y="3395192"/>
                </a:moveTo>
                <a:lnTo>
                  <a:pt x="2272360" y="3373463"/>
                </a:lnTo>
                <a:lnTo>
                  <a:pt x="2260435" y="3355670"/>
                </a:lnTo>
                <a:lnTo>
                  <a:pt x="2242769" y="3343643"/>
                </a:lnTo>
                <a:lnTo>
                  <a:pt x="2221217" y="3339236"/>
                </a:lnTo>
                <a:lnTo>
                  <a:pt x="2199640" y="3343643"/>
                </a:lnTo>
                <a:lnTo>
                  <a:pt x="2181974" y="3355670"/>
                </a:lnTo>
                <a:lnTo>
                  <a:pt x="2170036" y="3373463"/>
                </a:lnTo>
                <a:lnTo>
                  <a:pt x="2165654" y="3395192"/>
                </a:lnTo>
                <a:lnTo>
                  <a:pt x="2170036" y="3416922"/>
                </a:lnTo>
                <a:lnTo>
                  <a:pt x="2181974" y="3434715"/>
                </a:lnTo>
                <a:lnTo>
                  <a:pt x="2199640" y="3446742"/>
                </a:lnTo>
                <a:lnTo>
                  <a:pt x="2221217" y="3451148"/>
                </a:lnTo>
                <a:lnTo>
                  <a:pt x="2242769" y="3446742"/>
                </a:lnTo>
                <a:lnTo>
                  <a:pt x="2260435" y="3434715"/>
                </a:lnTo>
                <a:lnTo>
                  <a:pt x="2272360" y="3416922"/>
                </a:lnTo>
                <a:lnTo>
                  <a:pt x="2276741" y="3395192"/>
                </a:lnTo>
                <a:close/>
              </a:path>
              <a:path w="10156825" h="7872730">
                <a:moveTo>
                  <a:pt x="2498928" y="3395192"/>
                </a:moveTo>
                <a:lnTo>
                  <a:pt x="2494546" y="3373463"/>
                </a:lnTo>
                <a:lnTo>
                  <a:pt x="2482608" y="3355670"/>
                </a:lnTo>
                <a:lnTo>
                  <a:pt x="2464955" y="3343643"/>
                </a:lnTo>
                <a:lnTo>
                  <a:pt x="2443378" y="3339236"/>
                </a:lnTo>
                <a:lnTo>
                  <a:pt x="2421813" y="3343643"/>
                </a:lnTo>
                <a:lnTo>
                  <a:pt x="2404160" y="3355670"/>
                </a:lnTo>
                <a:lnTo>
                  <a:pt x="2392235" y="3373463"/>
                </a:lnTo>
                <a:lnTo>
                  <a:pt x="2387854" y="3395192"/>
                </a:lnTo>
                <a:lnTo>
                  <a:pt x="2392235" y="3416922"/>
                </a:lnTo>
                <a:lnTo>
                  <a:pt x="2404160" y="3434715"/>
                </a:lnTo>
                <a:lnTo>
                  <a:pt x="2421813" y="3446742"/>
                </a:lnTo>
                <a:lnTo>
                  <a:pt x="2443378" y="3451148"/>
                </a:lnTo>
                <a:lnTo>
                  <a:pt x="2464955" y="3446742"/>
                </a:lnTo>
                <a:lnTo>
                  <a:pt x="2482608" y="3434715"/>
                </a:lnTo>
                <a:lnTo>
                  <a:pt x="2494546" y="3416922"/>
                </a:lnTo>
                <a:lnTo>
                  <a:pt x="2498928" y="3395192"/>
                </a:lnTo>
                <a:close/>
              </a:path>
              <a:path w="10156825" h="7872730">
                <a:moveTo>
                  <a:pt x="2721102" y="3395192"/>
                </a:moveTo>
                <a:lnTo>
                  <a:pt x="2716733" y="3373463"/>
                </a:lnTo>
                <a:lnTo>
                  <a:pt x="2704795" y="3355670"/>
                </a:lnTo>
                <a:lnTo>
                  <a:pt x="2687142" y="3343643"/>
                </a:lnTo>
                <a:lnTo>
                  <a:pt x="2665577" y="3339236"/>
                </a:lnTo>
                <a:lnTo>
                  <a:pt x="2644000" y="3343643"/>
                </a:lnTo>
                <a:lnTo>
                  <a:pt x="2626334" y="3355670"/>
                </a:lnTo>
                <a:lnTo>
                  <a:pt x="2614409" y="3373463"/>
                </a:lnTo>
                <a:lnTo>
                  <a:pt x="2610015" y="3395192"/>
                </a:lnTo>
                <a:lnTo>
                  <a:pt x="2614409" y="3416922"/>
                </a:lnTo>
                <a:lnTo>
                  <a:pt x="2626334" y="3434715"/>
                </a:lnTo>
                <a:lnTo>
                  <a:pt x="2644000" y="3446742"/>
                </a:lnTo>
                <a:lnTo>
                  <a:pt x="2665577" y="3451148"/>
                </a:lnTo>
                <a:lnTo>
                  <a:pt x="2687142" y="3446742"/>
                </a:lnTo>
                <a:lnTo>
                  <a:pt x="2704795" y="3434715"/>
                </a:lnTo>
                <a:lnTo>
                  <a:pt x="2716733" y="3416922"/>
                </a:lnTo>
                <a:lnTo>
                  <a:pt x="2721102" y="3395192"/>
                </a:lnTo>
                <a:close/>
              </a:path>
              <a:path w="10156825" h="7872730">
                <a:moveTo>
                  <a:pt x="2943301" y="3395192"/>
                </a:moveTo>
                <a:lnTo>
                  <a:pt x="2938919" y="3373463"/>
                </a:lnTo>
                <a:lnTo>
                  <a:pt x="2926981" y="3355670"/>
                </a:lnTo>
                <a:lnTo>
                  <a:pt x="2909316" y="3343643"/>
                </a:lnTo>
                <a:lnTo>
                  <a:pt x="2887751" y="3339236"/>
                </a:lnTo>
                <a:lnTo>
                  <a:pt x="2866186" y="3343643"/>
                </a:lnTo>
                <a:lnTo>
                  <a:pt x="2848521" y="3355670"/>
                </a:lnTo>
                <a:lnTo>
                  <a:pt x="2836595" y="3373463"/>
                </a:lnTo>
                <a:lnTo>
                  <a:pt x="2832214" y="3395192"/>
                </a:lnTo>
                <a:lnTo>
                  <a:pt x="2836595" y="3416922"/>
                </a:lnTo>
                <a:lnTo>
                  <a:pt x="2848521" y="3434715"/>
                </a:lnTo>
                <a:lnTo>
                  <a:pt x="2866186" y="3446742"/>
                </a:lnTo>
                <a:lnTo>
                  <a:pt x="2887751" y="3451148"/>
                </a:lnTo>
                <a:lnTo>
                  <a:pt x="2909316" y="3446742"/>
                </a:lnTo>
                <a:lnTo>
                  <a:pt x="2926981" y="3434715"/>
                </a:lnTo>
                <a:lnTo>
                  <a:pt x="2938919" y="3416922"/>
                </a:lnTo>
                <a:lnTo>
                  <a:pt x="2943301" y="3395192"/>
                </a:lnTo>
                <a:close/>
              </a:path>
              <a:path w="10156825" h="7872730">
                <a:moveTo>
                  <a:pt x="3165475" y="3395192"/>
                </a:moveTo>
                <a:lnTo>
                  <a:pt x="3161093" y="3373463"/>
                </a:lnTo>
                <a:lnTo>
                  <a:pt x="3149155" y="3355670"/>
                </a:lnTo>
                <a:lnTo>
                  <a:pt x="3131502" y="3343643"/>
                </a:lnTo>
                <a:lnTo>
                  <a:pt x="3109938" y="3339236"/>
                </a:lnTo>
                <a:lnTo>
                  <a:pt x="3088373" y="3343643"/>
                </a:lnTo>
                <a:lnTo>
                  <a:pt x="3070707" y="3355670"/>
                </a:lnTo>
                <a:lnTo>
                  <a:pt x="3058769" y="3373463"/>
                </a:lnTo>
                <a:lnTo>
                  <a:pt x="3054388" y="3395192"/>
                </a:lnTo>
                <a:lnTo>
                  <a:pt x="3058769" y="3416922"/>
                </a:lnTo>
                <a:lnTo>
                  <a:pt x="3070707" y="3434715"/>
                </a:lnTo>
                <a:lnTo>
                  <a:pt x="3088373" y="3446742"/>
                </a:lnTo>
                <a:lnTo>
                  <a:pt x="3109938" y="3451148"/>
                </a:lnTo>
                <a:lnTo>
                  <a:pt x="3131502" y="3446742"/>
                </a:lnTo>
                <a:lnTo>
                  <a:pt x="3149155" y="3434715"/>
                </a:lnTo>
                <a:lnTo>
                  <a:pt x="3161093" y="3416922"/>
                </a:lnTo>
                <a:lnTo>
                  <a:pt x="3165475" y="3395192"/>
                </a:lnTo>
                <a:close/>
              </a:path>
              <a:path w="10156825" h="7872730">
                <a:moveTo>
                  <a:pt x="3387661" y="3395192"/>
                </a:moveTo>
                <a:lnTo>
                  <a:pt x="3383280" y="3373463"/>
                </a:lnTo>
                <a:lnTo>
                  <a:pt x="3371342" y="3355670"/>
                </a:lnTo>
                <a:lnTo>
                  <a:pt x="3353676" y="3343643"/>
                </a:lnTo>
                <a:lnTo>
                  <a:pt x="3332111" y="3339236"/>
                </a:lnTo>
                <a:lnTo>
                  <a:pt x="3310547" y="3343643"/>
                </a:lnTo>
                <a:lnTo>
                  <a:pt x="3292894" y="3355670"/>
                </a:lnTo>
                <a:lnTo>
                  <a:pt x="3280956" y="3373463"/>
                </a:lnTo>
                <a:lnTo>
                  <a:pt x="3276587" y="3395192"/>
                </a:lnTo>
                <a:lnTo>
                  <a:pt x="3280956" y="3416922"/>
                </a:lnTo>
                <a:lnTo>
                  <a:pt x="3292894" y="3434715"/>
                </a:lnTo>
                <a:lnTo>
                  <a:pt x="3310547" y="3446742"/>
                </a:lnTo>
                <a:lnTo>
                  <a:pt x="3332111" y="3451148"/>
                </a:lnTo>
                <a:lnTo>
                  <a:pt x="3353676" y="3446742"/>
                </a:lnTo>
                <a:lnTo>
                  <a:pt x="3371342" y="3434715"/>
                </a:lnTo>
                <a:lnTo>
                  <a:pt x="3383280" y="3416922"/>
                </a:lnTo>
                <a:lnTo>
                  <a:pt x="3387661" y="3395192"/>
                </a:lnTo>
                <a:close/>
              </a:path>
              <a:path w="10156825" h="7872730">
                <a:moveTo>
                  <a:pt x="3609860" y="3395192"/>
                </a:moveTo>
                <a:lnTo>
                  <a:pt x="3605479" y="3373463"/>
                </a:lnTo>
                <a:lnTo>
                  <a:pt x="3593541" y="3355670"/>
                </a:lnTo>
                <a:lnTo>
                  <a:pt x="3575875" y="3343643"/>
                </a:lnTo>
                <a:lnTo>
                  <a:pt x="3554298" y="3339236"/>
                </a:lnTo>
                <a:lnTo>
                  <a:pt x="3532733" y="3343643"/>
                </a:lnTo>
                <a:lnTo>
                  <a:pt x="3515068" y="3355670"/>
                </a:lnTo>
                <a:lnTo>
                  <a:pt x="3503130" y="3373463"/>
                </a:lnTo>
                <a:lnTo>
                  <a:pt x="3498748" y="3395192"/>
                </a:lnTo>
                <a:lnTo>
                  <a:pt x="3503130" y="3416922"/>
                </a:lnTo>
                <a:lnTo>
                  <a:pt x="3515068" y="3434715"/>
                </a:lnTo>
                <a:lnTo>
                  <a:pt x="3532733" y="3446742"/>
                </a:lnTo>
                <a:lnTo>
                  <a:pt x="3554298" y="3451148"/>
                </a:lnTo>
                <a:lnTo>
                  <a:pt x="3575875" y="3446742"/>
                </a:lnTo>
                <a:lnTo>
                  <a:pt x="3593541" y="3434715"/>
                </a:lnTo>
                <a:lnTo>
                  <a:pt x="3605479" y="3416922"/>
                </a:lnTo>
                <a:lnTo>
                  <a:pt x="3609860" y="3395192"/>
                </a:lnTo>
                <a:close/>
              </a:path>
              <a:path w="10156825" h="7872730">
                <a:moveTo>
                  <a:pt x="3832034" y="3395192"/>
                </a:moveTo>
                <a:lnTo>
                  <a:pt x="3827640" y="3373463"/>
                </a:lnTo>
                <a:lnTo>
                  <a:pt x="3815715" y="3355670"/>
                </a:lnTo>
                <a:lnTo>
                  <a:pt x="3798049" y="3343643"/>
                </a:lnTo>
                <a:lnTo>
                  <a:pt x="3776472" y="3339236"/>
                </a:lnTo>
                <a:lnTo>
                  <a:pt x="3754907" y="3343643"/>
                </a:lnTo>
                <a:lnTo>
                  <a:pt x="3737254" y="3355670"/>
                </a:lnTo>
                <a:lnTo>
                  <a:pt x="3725329" y="3373463"/>
                </a:lnTo>
                <a:lnTo>
                  <a:pt x="3720947" y="3395192"/>
                </a:lnTo>
                <a:lnTo>
                  <a:pt x="3725329" y="3416922"/>
                </a:lnTo>
                <a:lnTo>
                  <a:pt x="3737254" y="3434715"/>
                </a:lnTo>
                <a:lnTo>
                  <a:pt x="3754907" y="3446742"/>
                </a:lnTo>
                <a:lnTo>
                  <a:pt x="3776472" y="3451148"/>
                </a:lnTo>
                <a:lnTo>
                  <a:pt x="3798049" y="3446742"/>
                </a:lnTo>
                <a:lnTo>
                  <a:pt x="3815715" y="3434715"/>
                </a:lnTo>
                <a:lnTo>
                  <a:pt x="3827640" y="3416922"/>
                </a:lnTo>
                <a:lnTo>
                  <a:pt x="3832034" y="3395192"/>
                </a:lnTo>
                <a:close/>
              </a:path>
              <a:path w="10156825" h="7872730">
                <a:moveTo>
                  <a:pt x="4054221" y="3395192"/>
                </a:moveTo>
                <a:lnTo>
                  <a:pt x="4049839" y="3373463"/>
                </a:lnTo>
                <a:lnTo>
                  <a:pt x="4037901" y="3355670"/>
                </a:lnTo>
                <a:lnTo>
                  <a:pt x="4020235" y="3343643"/>
                </a:lnTo>
                <a:lnTo>
                  <a:pt x="3998671" y="3339236"/>
                </a:lnTo>
                <a:lnTo>
                  <a:pt x="3977106" y="3343643"/>
                </a:lnTo>
                <a:lnTo>
                  <a:pt x="3959441" y="3355670"/>
                </a:lnTo>
                <a:lnTo>
                  <a:pt x="3947503" y="3373463"/>
                </a:lnTo>
                <a:lnTo>
                  <a:pt x="3943121" y="3395192"/>
                </a:lnTo>
                <a:lnTo>
                  <a:pt x="3947503" y="3416922"/>
                </a:lnTo>
                <a:lnTo>
                  <a:pt x="3959441" y="3434715"/>
                </a:lnTo>
                <a:lnTo>
                  <a:pt x="3977106" y="3446742"/>
                </a:lnTo>
                <a:lnTo>
                  <a:pt x="3998671" y="3451148"/>
                </a:lnTo>
                <a:lnTo>
                  <a:pt x="4020235" y="3446742"/>
                </a:lnTo>
                <a:lnTo>
                  <a:pt x="4037901" y="3434715"/>
                </a:lnTo>
                <a:lnTo>
                  <a:pt x="4049839" y="3416922"/>
                </a:lnTo>
                <a:lnTo>
                  <a:pt x="4054221" y="3395192"/>
                </a:lnTo>
                <a:close/>
              </a:path>
              <a:path w="10156825" h="7872730">
                <a:moveTo>
                  <a:pt x="4276395" y="3395192"/>
                </a:moveTo>
                <a:lnTo>
                  <a:pt x="4272013" y="3373463"/>
                </a:lnTo>
                <a:lnTo>
                  <a:pt x="4260075" y="3355670"/>
                </a:lnTo>
                <a:lnTo>
                  <a:pt x="4242409" y="3343643"/>
                </a:lnTo>
                <a:lnTo>
                  <a:pt x="4220845" y="3339236"/>
                </a:lnTo>
                <a:lnTo>
                  <a:pt x="4199280" y="3343643"/>
                </a:lnTo>
                <a:lnTo>
                  <a:pt x="4181627" y="3355670"/>
                </a:lnTo>
                <a:lnTo>
                  <a:pt x="4169689" y="3373463"/>
                </a:lnTo>
                <a:lnTo>
                  <a:pt x="4165308" y="3395192"/>
                </a:lnTo>
                <a:lnTo>
                  <a:pt x="4169689" y="3416922"/>
                </a:lnTo>
                <a:lnTo>
                  <a:pt x="4181627" y="3434715"/>
                </a:lnTo>
                <a:lnTo>
                  <a:pt x="4199280" y="3446742"/>
                </a:lnTo>
                <a:lnTo>
                  <a:pt x="4220845" y="3451148"/>
                </a:lnTo>
                <a:lnTo>
                  <a:pt x="4242409" y="3446742"/>
                </a:lnTo>
                <a:lnTo>
                  <a:pt x="4260075" y="3434715"/>
                </a:lnTo>
                <a:lnTo>
                  <a:pt x="4272013" y="3416922"/>
                </a:lnTo>
                <a:lnTo>
                  <a:pt x="4276395" y="3395192"/>
                </a:lnTo>
                <a:close/>
              </a:path>
              <a:path w="10156825" h="7872730">
                <a:moveTo>
                  <a:pt x="4498568" y="3395192"/>
                </a:moveTo>
                <a:lnTo>
                  <a:pt x="4494187" y="3373463"/>
                </a:lnTo>
                <a:lnTo>
                  <a:pt x="4482249" y="3355670"/>
                </a:lnTo>
                <a:lnTo>
                  <a:pt x="4464596" y="3343643"/>
                </a:lnTo>
                <a:lnTo>
                  <a:pt x="4443031" y="3339236"/>
                </a:lnTo>
                <a:lnTo>
                  <a:pt x="4421467" y="3343643"/>
                </a:lnTo>
                <a:lnTo>
                  <a:pt x="4403814" y="3355670"/>
                </a:lnTo>
                <a:lnTo>
                  <a:pt x="4391876" y="3373463"/>
                </a:lnTo>
                <a:lnTo>
                  <a:pt x="4387494" y="3395192"/>
                </a:lnTo>
                <a:lnTo>
                  <a:pt x="4391876" y="3416922"/>
                </a:lnTo>
                <a:lnTo>
                  <a:pt x="4403814" y="3434715"/>
                </a:lnTo>
                <a:lnTo>
                  <a:pt x="4421467" y="3446742"/>
                </a:lnTo>
                <a:lnTo>
                  <a:pt x="4443031" y="3451148"/>
                </a:lnTo>
                <a:lnTo>
                  <a:pt x="4464596" y="3446742"/>
                </a:lnTo>
                <a:lnTo>
                  <a:pt x="4482249" y="3434715"/>
                </a:lnTo>
                <a:lnTo>
                  <a:pt x="4494187" y="3416922"/>
                </a:lnTo>
                <a:lnTo>
                  <a:pt x="4498568" y="3395192"/>
                </a:lnTo>
                <a:close/>
              </a:path>
              <a:path w="10156825" h="7872730">
                <a:moveTo>
                  <a:pt x="4720768" y="3395192"/>
                </a:moveTo>
                <a:lnTo>
                  <a:pt x="4716386" y="3373463"/>
                </a:lnTo>
                <a:lnTo>
                  <a:pt x="4704448" y="3355670"/>
                </a:lnTo>
                <a:lnTo>
                  <a:pt x="4686795" y="3343643"/>
                </a:lnTo>
                <a:lnTo>
                  <a:pt x="4665230" y="3339236"/>
                </a:lnTo>
                <a:lnTo>
                  <a:pt x="4643666" y="3343643"/>
                </a:lnTo>
                <a:lnTo>
                  <a:pt x="4626013" y="3355670"/>
                </a:lnTo>
                <a:lnTo>
                  <a:pt x="4614075" y="3373463"/>
                </a:lnTo>
                <a:lnTo>
                  <a:pt x="4609693" y="3395192"/>
                </a:lnTo>
                <a:lnTo>
                  <a:pt x="4614075" y="3416922"/>
                </a:lnTo>
                <a:lnTo>
                  <a:pt x="4626013" y="3434715"/>
                </a:lnTo>
                <a:lnTo>
                  <a:pt x="4643666" y="3446742"/>
                </a:lnTo>
                <a:lnTo>
                  <a:pt x="4665230" y="3451148"/>
                </a:lnTo>
                <a:lnTo>
                  <a:pt x="4686795" y="3446742"/>
                </a:lnTo>
                <a:lnTo>
                  <a:pt x="4704448" y="3434715"/>
                </a:lnTo>
                <a:lnTo>
                  <a:pt x="4716386" y="3416922"/>
                </a:lnTo>
                <a:lnTo>
                  <a:pt x="4720768" y="3395192"/>
                </a:lnTo>
                <a:close/>
              </a:path>
              <a:path w="10156825" h="7872730">
                <a:moveTo>
                  <a:pt x="4942967" y="3395192"/>
                </a:moveTo>
                <a:lnTo>
                  <a:pt x="4938585" y="3373463"/>
                </a:lnTo>
                <a:lnTo>
                  <a:pt x="4926647" y="3355670"/>
                </a:lnTo>
                <a:lnTo>
                  <a:pt x="4908969" y="3343643"/>
                </a:lnTo>
                <a:lnTo>
                  <a:pt x="4887366" y="3339236"/>
                </a:lnTo>
                <a:lnTo>
                  <a:pt x="4865814" y="3343643"/>
                </a:lnTo>
                <a:lnTo>
                  <a:pt x="4848149" y="3355670"/>
                </a:lnTo>
                <a:lnTo>
                  <a:pt x="4836223" y="3373463"/>
                </a:lnTo>
                <a:lnTo>
                  <a:pt x="4831842" y="3395192"/>
                </a:lnTo>
                <a:lnTo>
                  <a:pt x="4836223" y="3416922"/>
                </a:lnTo>
                <a:lnTo>
                  <a:pt x="4848149" y="3434715"/>
                </a:lnTo>
                <a:lnTo>
                  <a:pt x="4865814" y="3446742"/>
                </a:lnTo>
                <a:lnTo>
                  <a:pt x="4887366" y="3451148"/>
                </a:lnTo>
                <a:lnTo>
                  <a:pt x="4908969" y="3446742"/>
                </a:lnTo>
                <a:lnTo>
                  <a:pt x="4926647" y="3434715"/>
                </a:lnTo>
                <a:lnTo>
                  <a:pt x="4938585" y="3416922"/>
                </a:lnTo>
                <a:lnTo>
                  <a:pt x="4942967" y="3395192"/>
                </a:lnTo>
                <a:close/>
              </a:path>
              <a:path w="10156825" h="7872730">
                <a:moveTo>
                  <a:pt x="5179746" y="293128"/>
                </a:moveTo>
                <a:lnTo>
                  <a:pt x="5070970" y="293128"/>
                </a:lnTo>
                <a:lnTo>
                  <a:pt x="5073815" y="307009"/>
                </a:lnTo>
                <a:lnTo>
                  <a:pt x="5085854" y="324688"/>
                </a:lnTo>
                <a:lnTo>
                  <a:pt x="5103647" y="336638"/>
                </a:lnTo>
                <a:lnTo>
                  <a:pt x="5125364" y="341033"/>
                </a:lnTo>
                <a:lnTo>
                  <a:pt x="5147094" y="336638"/>
                </a:lnTo>
                <a:lnTo>
                  <a:pt x="5164887" y="324688"/>
                </a:lnTo>
                <a:lnTo>
                  <a:pt x="5176901" y="307009"/>
                </a:lnTo>
                <a:lnTo>
                  <a:pt x="5179746" y="293128"/>
                </a:lnTo>
                <a:close/>
              </a:path>
              <a:path w="10156825" h="7872730">
                <a:moveTo>
                  <a:pt x="5181320" y="6740741"/>
                </a:moveTo>
                <a:lnTo>
                  <a:pt x="5176901" y="6719163"/>
                </a:lnTo>
                <a:lnTo>
                  <a:pt x="5164887" y="6701498"/>
                </a:lnTo>
                <a:lnTo>
                  <a:pt x="5147094" y="6689560"/>
                </a:lnTo>
                <a:lnTo>
                  <a:pt x="5125364" y="6685178"/>
                </a:lnTo>
                <a:lnTo>
                  <a:pt x="5103647" y="6689560"/>
                </a:lnTo>
                <a:lnTo>
                  <a:pt x="5085854" y="6701498"/>
                </a:lnTo>
                <a:lnTo>
                  <a:pt x="5073815" y="6719163"/>
                </a:lnTo>
                <a:lnTo>
                  <a:pt x="5069395" y="6740741"/>
                </a:lnTo>
                <a:lnTo>
                  <a:pt x="5073815" y="6762293"/>
                </a:lnTo>
                <a:lnTo>
                  <a:pt x="5085854" y="6779946"/>
                </a:lnTo>
                <a:lnTo>
                  <a:pt x="5103647" y="6791884"/>
                </a:lnTo>
                <a:lnTo>
                  <a:pt x="5125364" y="6796265"/>
                </a:lnTo>
                <a:lnTo>
                  <a:pt x="5147094" y="6791884"/>
                </a:lnTo>
                <a:lnTo>
                  <a:pt x="5164887" y="6779946"/>
                </a:lnTo>
                <a:lnTo>
                  <a:pt x="5176901" y="6762293"/>
                </a:lnTo>
                <a:lnTo>
                  <a:pt x="5181320" y="6740741"/>
                </a:lnTo>
                <a:close/>
              </a:path>
              <a:path w="10156825" h="7872730">
                <a:moveTo>
                  <a:pt x="5181320" y="6518542"/>
                </a:moveTo>
                <a:lnTo>
                  <a:pt x="5176901" y="6496977"/>
                </a:lnTo>
                <a:lnTo>
                  <a:pt x="5164887" y="6479311"/>
                </a:lnTo>
                <a:lnTo>
                  <a:pt x="5147094" y="6467373"/>
                </a:lnTo>
                <a:lnTo>
                  <a:pt x="5125364" y="6462992"/>
                </a:lnTo>
                <a:lnTo>
                  <a:pt x="5103647" y="6467373"/>
                </a:lnTo>
                <a:lnTo>
                  <a:pt x="5085854" y="6479311"/>
                </a:lnTo>
                <a:lnTo>
                  <a:pt x="5073815" y="6496977"/>
                </a:lnTo>
                <a:lnTo>
                  <a:pt x="5069395" y="6518542"/>
                </a:lnTo>
                <a:lnTo>
                  <a:pt x="5073815" y="6540106"/>
                </a:lnTo>
                <a:lnTo>
                  <a:pt x="5085854" y="6557772"/>
                </a:lnTo>
                <a:lnTo>
                  <a:pt x="5103647" y="6569710"/>
                </a:lnTo>
                <a:lnTo>
                  <a:pt x="5125364" y="6574104"/>
                </a:lnTo>
                <a:lnTo>
                  <a:pt x="5147094" y="6569710"/>
                </a:lnTo>
                <a:lnTo>
                  <a:pt x="5164887" y="6557772"/>
                </a:lnTo>
                <a:lnTo>
                  <a:pt x="5176901" y="6540106"/>
                </a:lnTo>
                <a:lnTo>
                  <a:pt x="5181320" y="6518542"/>
                </a:lnTo>
                <a:close/>
              </a:path>
              <a:path w="10156825" h="7872730">
                <a:moveTo>
                  <a:pt x="5181320" y="6296342"/>
                </a:moveTo>
                <a:lnTo>
                  <a:pt x="5176901" y="6274790"/>
                </a:lnTo>
                <a:lnTo>
                  <a:pt x="5164887" y="6257137"/>
                </a:lnTo>
                <a:lnTo>
                  <a:pt x="5147094" y="6245199"/>
                </a:lnTo>
                <a:lnTo>
                  <a:pt x="5125364" y="6240818"/>
                </a:lnTo>
                <a:lnTo>
                  <a:pt x="5103647" y="6245199"/>
                </a:lnTo>
                <a:lnTo>
                  <a:pt x="5085854" y="6257137"/>
                </a:lnTo>
                <a:lnTo>
                  <a:pt x="5073815" y="6274790"/>
                </a:lnTo>
                <a:lnTo>
                  <a:pt x="5069395" y="6296342"/>
                </a:lnTo>
                <a:lnTo>
                  <a:pt x="5073815" y="6317920"/>
                </a:lnTo>
                <a:lnTo>
                  <a:pt x="5085854" y="6335585"/>
                </a:lnTo>
                <a:lnTo>
                  <a:pt x="5103647" y="6347523"/>
                </a:lnTo>
                <a:lnTo>
                  <a:pt x="5125364" y="6351905"/>
                </a:lnTo>
                <a:lnTo>
                  <a:pt x="5147094" y="6347523"/>
                </a:lnTo>
                <a:lnTo>
                  <a:pt x="5164887" y="6335585"/>
                </a:lnTo>
                <a:lnTo>
                  <a:pt x="5176901" y="6317920"/>
                </a:lnTo>
                <a:lnTo>
                  <a:pt x="5181320" y="6296342"/>
                </a:lnTo>
                <a:close/>
              </a:path>
              <a:path w="10156825" h="7872730">
                <a:moveTo>
                  <a:pt x="5181320" y="6074181"/>
                </a:moveTo>
                <a:lnTo>
                  <a:pt x="5176901" y="6052604"/>
                </a:lnTo>
                <a:lnTo>
                  <a:pt x="5164887" y="6034938"/>
                </a:lnTo>
                <a:lnTo>
                  <a:pt x="5147094" y="6023013"/>
                </a:lnTo>
                <a:lnTo>
                  <a:pt x="5125364" y="6018631"/>
                </a:lnTo>
                <a:lnTo>
                  <a:pt x="5103647" y="6023013"/>
                </a:lnTo>
                <a:lnTo>
                  <a:pt x="5085854" y="6034938"/>
                </a:lnTo>
                <a:lnTo>
                  <a:pt x="5073815" y="6052604"/>
                </a:lnTo>
                <a:lnTo>
                  <a:pt x="5069395" y="6074181"/>
                </a:lnTo>
                <a:lnTo>
                  <a:pt x="5073815" y="6095746"/>
                </a:lnTo>
                <a:lnTo>
                  <a:pt x="5085854" y="6113411"/>
                </a:lnTo>
                <a:lnTo>
                  <a:pt x="5103647" y="6125349"/>
                </a:lnTo>
                <a:lnTo>
                  <a:pt x="5125364" y="6129731"/>
                </a:lnTo>
                <a:lnTo>
                  <a:pt x="5147094" y="6125349"/>
                </a:lnTo>
                <a:lnTo>
                  <a:pt x="5164887" y="6113411"/>
                </a:lnTo>
                <a:lnTo>
                  <a:pt x="5176901" y="6095746"/>
                </a:lnTo>
                <a:lnTo>
                  <a:pt x="5181320" y="6074181"/>
                </a:lnTo>
                <a:close/>
              </a:path>
              <a:path w="10156825" h="7872730">
                <a:moveTo>
                  <a:pt x="5181320" y="5851982"/>
                </a:moveTo>
                <a:lnTo>
                  <a:pt x="5176901" y="5830417"/>
                </a:lnTo>
                <a:lnTo>
                  <a:pt x="5164887" y="5812764"/>
                </a:lnTo>
                <a:lnTo>
                  <a:pt x="5147094" y="5800826"/>
                </a:lnTo>
                <a:lnTo>
                  <a:pt x="5125364" y="5796445"/>
                </a:lnTo>
                <a:lnTo>
                  <a:pt x="5103647" y="5800826"/>
                </a:lnTo>
                <a:lnTo>
                  <a:pt x="5085854" y="5812764"/>
                </a:lnTo>
                <a:lnTo>
                  <a:pt x="5073815" y="5830417"/>
                </a:lnTo>
                <a:lnTo>
                  <a:pt x="5069395" y="5851982"/>
                </a:lnTo>
                <a:lnTo>
                  <a:pt x="5073815" y="5873547"/>
                </a:lnTo>
                <a:lnTo>
                  <a:pt x="5085854" y="5891212"/>
                </a:lnTo>
                <a:lnTo>
                  <a:pt x="5103647" y="5903150"/>
                </a:lnTo>
                <a:lnTo>
                  <a:pt x="5125364" y="5907532"/>
                </a:lnTo>
                <a:lnTo>
                  <a:pt x="5147094" y="5903150"/>
                </a:lnTo>
                <a:lnTo>
                  <a:pt x="5164887" y="5891212"/>
                </a:lnTo>
                <a:lnTo>
                  <a:pt x="5176901" y="5873547"/>
                </a:lnTo>
                <a:lnTo>
                  <a:pt x="5181320" y="5851982"/>
                </a:lnTo>
                <a:close/>
              </a:path>
              <a:path w="10156825" h="7872730">
                <a:moveTo>
                  <a:pt x="5181320" y="5629808"/>
                </a:moveTo>
                <a:lnTo>
                  <a:pt x="5176901" y="5608244"/>
                </a:lnTo>
                <a:lnTo>
                  <a:pt x="5164887" y="5590578"/>
                </a:lnTo>
                <a:lnTo>
                  <a:pt x="5147094" y="5578640"/>
                </a:lnTo>
                <a:lnTo>
                  <a:pt x="5125364" y="5574258"/>
                </a:lnTo>
                <a:lnTo>
                  <a:pt x="5103647" y="5578640"/>
                </a:lnTo>
                <a:lnTo>
                  <a:pt x="5085854" y="5590578"/>
                </a:lnTo>
                <a:lnTo>
                  <a:pt x="5073815" y="5608244"/>
                </a:lnTo>
                <a:lnTo>
                  <a:pt x="5069395" y="5629808"/>
                </a:lnTo>
                <a:lnTo>
                  <a:pt x="5073815" y="5651385"/>
                </a:lnTo>
                <a:lnTo>
                  <a:pt x="5085854" y="5669051"/>
                </a:lnTo>
                <a:lnTo>
                  <a:pt x="5103647" y="5680989"/>
                </a:lnTo>
                <a:lnTo>
                  <a:pt x="5125364" y="5685371"/>
                </a:lnTo>
                <a:lnTo>
                  <a:pt x="5147094" y="5680989"/>
                </a:lnTo>
                <a:lnTo>
                  <a:pt x="5164887" y="5669051"/>
                </a:lnTo>
                <a:lnTo>
                  <a:pt x="5176901" y="5651385"/>
                </a:lnTo>
                <a:lnTo>
                  <a:pt x="5181320" y="5629808"/>
                </a:lnTo>
                <a:close/>
              </a:path>
              <a:path w="10156825" h="7872730">
                <a:moveTo>
                  <a:pt x="5181320" y="5407622"/>
                </a:moveTo>
                <a:lnTo>
                  <a:pt x="5176901" y="5386057"/>
                </a:lnTo>
                <a:lnTo>
                  <a:pt x="5164887" y="5368391"/>
                </a:lnTo>
                <a:lnTo>
                  <a:pt x="5147094" y="5356466"/>
                </a:lnTo>
                <a:lnTo>
                  <a:pt x="5125364" y="5352085"/>
                </a:lnTo>
                <a:lnTo>
                  <a:pt x="5103647" y="5356466"/>
                </a:lnTo>
                <a:lnTo>
                  <a:pt x="5085854" y="5368391"/>
                </a:lnTo>
                <a:lnTo>
                  <a:pt x="5073815" y="5386057"/>
                </a:lnTo>
                <a:lnTo>
                  <a:pt x="5069395" y="5407622"/>
                </a:lnTo>
                <a:lnTo>
                  <a:pt x="5073815" y="5429186"/>
                </a:lnTo>
                <a:lnTo>
                  <a:pt x="5085854" y="5446852"/>
                </a:lnTo>
                <a:lnTo>
                  <a:pt x="5103647" y="5458790"/>
                </a:lnTo>
                <a:lnTo>
                  <a:pt x="5125364" y="5463171"/>
                </a:lnTo>
                <a:lnTo>
                  <a:pt x="5147094" y="5458790"/>
                </a:lnTo>
                <a:lnTo>
                  <a:pt x="5164887" y="5446852"/>
                </a:lnTo>
                <a:lnTo>
                  <a:pt x="5176901" y="5429186"/>
                </a:lnTo>
                <a:lnTo>
                  <a:pt x="5181320" y="5407622"/>
                </a:lnTo>
                <a:close/>
              </a:path>
              <a:path w="10156825" h="7872730">
                <a:moveTo>
                  <a:pt x="5181320" y="5185448"/>
                </a:moveTo>
                <a:lnTo>
                  <a:pt x="5176901" y="5163883"/>
                </a:lnTo>
                <a:lnTo>
                  <a:pt x="5164887" y="5146218"/>
                </a:lnTo>
                <a:lnTo>
                  <a:pt x="5147094" y="5134280"/>
                </a:lnTo>
                <a:lnTo>
                  <a:pt x="5125364" y="5129898"/>
                </a:lnTo>
                <a:lnTo>
                  <a:pt x="5103647" y="5134280"/>
                </a:lnTo>
                <a:lnTo>
                  <a:pt x="5085854" y="5146218"/>
                </a:lnTo>
                <a:lnTo>
                  <a:pt x="5073815" y="5163883"/>
                </a:lnTo>
                <a:lnTo>
                  <a:pt x="5069395" y="5185448"/>
                </a:lnTo>
                <a:lnTo>
                  <a:pt x="5073815" y="5207012"/>
                </a:lnTo>
                <a:lnTo>
                  <a:pt x="5085854" y="5224665"/>
                </a:lnTo>
                <a:lnTo>
                  <a:pt x="5103647" y="5236591"/>
                </a:lnTo>
                <a:lnTo>
                  <a:pt x="5125364" y="5240972"/>
                </a:lnTo>
                <a:lnTo>
                  <a:pt x="5147094" y="5236591"/>
                </a:lnTo>
                <a:lnTo>
                  <a:pt x="5164887" y="5224665"/>
                </a:lnTo>
                <a:lnTo>
                  <a:pt x="5176901" y="5207012"/>
                </a:lnTo>
                <a:lnTo>
                  <a:pt x="5181320" y="5185448"/>
                </a:lnTo>
                <a:close/>
              </a:path>
              <a:path w="10156825" h="7872730">
                <a:moveTo>
                  <a:pt x="5181320" y="4963261"/>
                </a:moveTo>
                <a:lnTo>
                  <a:pt x="5176901" y="4941684"/>
                </a:lnTo>
                <a:lnTo>
                  <a:pt x="5164887" y="4924031"/>
                </a:lnTo>
                <a:lnTo>
                  <a:pt x="5147094" y="4912106"/>
                </a:lnTo>
                <a:lnTo>
                  <a:pt x="5125364" y="4907724"/>
                </a:lnTo>
                <a:lnTo>
                  <a:pt x="5103647" y="4912106"/>
                </a:lnTo>
                <a:lnTo>
                  <a:pt x="5085854" y="4924031"/>
                </a:lnTo>
                <a:lnTo>
                  <a:pt x="5073815" y="4941684"/>
                </a:lnTo>
                <a:lnTo>
                  <a:pt x="5069395" y="4963261"/>
                </a:lnTo>
                <a:lnTo>
                  <a:pt x="5073815" y="4984826"/>
                </a:lnTo>
                <a:lnTo>
                  <a:pt x="5085854" y="5002492"/>
                </a:lnTo>
                <a:lnTo>
                  <a:pt x="5103647" y="5014430"/>
                </a:lnTo>
                <a:lnTo>
                  <a:pt x="5125364" y="5018811"/>
                </a:lnTo>
                <a:lnTo>
                  <a:pt x="5147094" y="5014430"/>
                </a:lnTo>
                <a:lnTo>
                  <a:pt x="5164887" y="5002492"/>
                </a:lnTo>
                <a:lnTo>
                  <a:pt x="5176901" y="4984826"/>
                </a:lnTo>
                <a:lnTo>
                  <a:pt x="5181320" y="4963261"/>
                </a:lnTo>
                <a:close/>
              </a:path>
              <a:path w="10156825" h="7872730">
                <a:moveTo>
                  <a:pt x="5181320" y="4741075"/>
                </a:moveTo>
                <a:lnTo>
                  <a:pt x="5176901" y="4719510"/>
                </a:lnTo>
                <a:lnTo>
                  <a:pt x="5164887" y="4701845"/>
                </a:lnTo>
                <a:lnTo>
                  <a:pt x="5147094" y="4689907"/>
                </a:lnTo>
                <a:lnTo>
                  <a:pt x="5125364" y="4685525"/>
                </a:lnTo>
                <a:lnTo>
                  <a:pt x="5103647" y="4689907"/>
                </a:lnTo>
                <a:lnTo>
                  <a:pt x="5085854" y="4701845"/>
                </a:lnTo>
                <a:lnTo>
                  <a:pt x="5073815" y="4719510"/>
                </a:lnTo>
                <a:lnTo>
                  <a:pt x="5069395" y="4741075"/>
                </a:lnTo>
                <a:lnTo>
                  <a:pt x="5073815" y="4762652"/>
                </a:lnTo>
                <a:lnTo>
                  <a:pt x="5085854" y="4780305"/>
                </a:lnTo>
                <a:lnTo>
                  <a:pt x="5103647" y="4792230"/>
                </a:lnTo>
                <a:lnTo>
                  <a:pt x="5125364" y="4796612"/>
                </a:lnTo>
                <a:lnTo>
                  <a:pt x="5147094" y="4792230"/>
                </a:lnTo>
                <a:lnTo>
                  <a:pt x="5164887" y="4780305"/>
                </a:lnTo>
                <a:lnTo>
                  <a:pt x="5176901" y="4762652"/>
                </a:lnTo>
                <a:lnTo>
                  <a:pt x="5181320" y="4741075"/>
                </a:lnTo>
                <a:close/>
              </a:path>
              <a:path w="10156825" h="7872730">
                <a:moveTo>
                  <a:pt x="5181320" y="4518888"/>
                </a:moveTo>
                <a:lnTo>
                  <a:pt x="5176901" y="4497324"/>
                </a:lnTo>
                <a:lnTo>
                  <a:pt x="5164887" y="4479671"/>
                </a:lnTo>
                <a:lnTo>
                  <a:pt x="5147094" y="4467733"/>
                </a:lnTo>
                <a:lnTo>
                  <a:pt x="5125364" y="4463364"/>
                </a:lnTo>
                <a:lnTo>
                  <a:pt x="5103647" y="4467733"/>
                </a:lnTo>
                <a:lnTo>
                  <a:pt x="5085854" y="4479671"/>
                </a:lnTo>
                <a:lnTo>
                  <a:pt x="5073815" y="4497324"/>
                </a:lnTo>
                <a:lnTo>
                  <a:pt x="5069395" y="4518888"/>
                </a:lnTo>
                <a:lnTo>
                  <a:pt x="5073815" y="4540453"/>
                </a:lnTo>
                <a:lnTo>
                  <a:pt x="5085854" y="4558119"/>
                </a:lnTo>
                <a:lnTo>
                  <a:pt x="5103647" y="4570057"/>
                </a:lnTo>
                <a:lnTo>
                  <a:pt x="5125364" y="4574438"/>
                </a:lnTo>
                <a:lnTo>
                  <a:pt x="5147094" y="4570057"/>
                </a:lnTo>
                <a:lnTo>
                  <a:pt x="5164887" y="4558119"/>
                </a:lnTo>
                <a:lnTo>
                  <a:pt x="5176901" y="4540453"/>
                </a:lnTo>
                <a:lnTo>
                  <a:pt x="5181320" y="4518888"/>
                </a:lnTo>
                <a:close/>
              </a:path>
              <a:path w="10156825" h="7872730">
                <a:moveTo>
                  <a:pt x="5181320" y="4296715"/>
                </a:moveTo>
                <a:lnTo>
                  <a:pt x="5176901" y="4275150"/>
                </a:lnTo>
                <a:lnTo>
                  <a:pt x="5164887" y="4257484"/>
                </a:lnTo>
                <a:lnTo>
                  <a:pt x="5147094" y="4245546"/>
                </a:lnTo>
                <a:lnTo>
                  <a:pt x="5125364" y="4241165"/>
                </a:lnTo>
                <a:lnTo>
                  <a:pt x="5103647" y="4245546"/>
                </a:lnTo>
                <a:lnTo>
                  <a:pt x="5085854" y="4257484"/>
                </a:lnTo>
                <a:lnTo>
                  <a:pt x="5073815" y="4275150"/>
                </a:lnTo>
                <a:lnTo>
                  <a:pt x="5069395" y="4296715"/>
                </a:lnTo>
                <a:lnTo>
                  <a:pt x="5073815" y="4318279"/>
                </a:lnTo>
                <a:lnTo>
                  <a:pt x="5085854" y="4335945"/>
                </a:lnTo>
                <a:lnTo>
                  <a:pt x="5103647" y="4347870"/>
                </a:lnTo>
                <a:lnTo>
                  <a:pt x="5125364" y="4352252"/>
                </a:lnTo>
                <a:lnTo>
                  <a:pt x="5147094" y="4347870"/>
                </a:lnTo>
                <a:lnTo>
                  <a:pt x="5164887" y="4335945"/>
                </a:lnTo>
                <a:lnTo>
                  <a:pt x="5176901" y="4318279"/>
                </a:lnTo>
                <a:lnTo>
                  <a:pt x="5181320" y="4296715"/>
                </a:lnTo>
                <a:close/>
              </a:path>
              <a:path w="10156825" h="7872730">
                <a:moveTo>
                  <a:pt x="5181320" y="4074528"/>
                </a:moveTo>
                <a:lnTo>
                  <a:pt x="5176901" y="4052963"/>
                </a:lnTo>
                <a:lnTo>
                  <a:pt x="5164887" y="4035298"/>
                </a:lnTo>
                <a:lnTo>
                  <a:pt x="5147094" y="4023372"/>
                </a:lnTo>
                <a:lnTo>
                  <a:pt x="5125364" y="4018991"/>
                </a:lnTo>
                <a:lnTo>
                  <a:pt x="5103647" y="4023372"/>
                </a:lnTo>
                <a:lnTo>
                  <a:pt x="5085854" y="4035298"/>
                </a:lnTo>
                <a:lnTo>
                  <a:pt x="5073815" y="4052963"/>
                </a:lnTo>
                <a:lnTo>
                  <a:pt x="5069395" y="4074528"/>
                </a:lnTo>
                <a:lnTo>
                  <a:pt x="5073815" y="4096093"/>
                </a:lnTo>
                <a:lnTo>
                  <a:pt x="5085854" y="4113758"/>
                </a:lnTo>
                <a:lnTo>
                  <a:pt x="5103647" y="4125696"/>
                </a:lnTo>
                <a:lnTo>
                  <a:pt x="5125364" y="4130078"/>
                </a:lnTo>
                <a:lnTo>
                  <a:pt x="5147094" y="4125696"/>
                </a:lnTo>
                <a:lnTo>
                  <a:pt x="5164887" y="4113758"/>
                </a:lnTo>
                <a:lnTo>
                  <a:pt x="5176901" y="4096093"/>
                </a:lnTo>
                <a:lnTo>
                  <a:pt x="5181320" y="4074528"/>
                </a:lnTo>
                <a:close/>
              </a:path>
              <a:path w="10156825" h="7872730">
                <a:moveTo>
                  <a:pt x="5181320" y="3852354"/>
                </a:moveTo>
                <a:lnTo>
                  <a:pt x="5176901" y="3830790"/>
                </a:lnTo>
                <a:lnTo>
                  <a:pt x="5164887" y="3813124"/>
                </a:lnTo>
                <a:lnTo>
                  <a:pt x="5147094" y="3801186"/>
                </a:lnTo>
                <a:lnTo>
                  <a:pt x="5125364" y="3796792"/>
                </a:lnTo>
                <a:lnTo>
                  <a:pt x="5103647" y="3801186"/>
                </a:lnTo>
                <a:lnTo>
                  <a:pt x="5085854" y="3813124"/>
                </a:lnTo>
                <a:lnTo>
                  <a:pt x="5073815" y="3830790"/>
                </a:lnTo>
                <a:lnTo>
                  <a:pt x="5069395" y="3852354"/>
                </a:lnTo>
                <a:lnTo>
                  <a:pt x="5073815" y="3873919"/>
                </a:lnTo>
                <a:lnTo>
                  <a:pt x="5085854" y="3891572"/>
                </a:lnTo>
                <a:lnTo>
                  <a:pt x="5103647" y="3903510"/>
                </a:lnTo>
                <a:lnTo>
                  <a:pt x="5125364" y="3907891"/>
                </a:lnTo>
                <a:lnTo>
                  <a:pt x="5147094" y="3903510"/>
                </a:lnTo>
                <a:lnTo>
                  <a:pt x="5164887" y="3891572"/>
                </a:lnTo>
                <a:lnTo>
                  <a:pt x="5176901" y="3873919"/>
                </a:lnTo>
                <a:lnTo>
                  <a:pt x="5181320" y="3852354"/>
                </a:lnTo>
                <a:close/>
              </a:path>
              <a:path w="10156825" h="7872730">
                <a:moveTo>
                  <a:pt x="5181320" y="3630130"/>
                </a:moveTo>
                <a:lnTo>
                  <a:pt x="5176901" y="3608565"/>
                </a:lnTo>
                <a:lnTo>
                  <a:pt x="5164887" y="3590912"/>
                </a:lnTo>
                <a:lnTo>
                  <a:pt x="5147094" y="3578987"/>
                </a:lnTo>
                <a:lnTo>
                  <a:pt x="5125364" y="3574592"/>
                </a:lnTo>
                <a:lnTo>
                  <a:pt x="5103647" y="3578987"/>
                </a:lnTo>
                <a:lnTo>
                  <a:pt x="5085854" y="3590912"/>
                </a:lnTo>
                <a:lnTo>
                  <a:pt x="5073815" y="3608565"/>
                </a:lnTo>
                <a:lnTo>
                  <a:pt x="5069395" y="3630130"/>
                </a:lnTo>
                <a:lnTo>
                  <a:pt x="5073815" y="3651732"/>
                </a:lnTo>
                <a:lnTo>
                  <a:pt x="5085854" y="3669411"/>
                </a:lnTo>
                <a:lnTo>
                  <a:pt x="5103647" y="3681349"/>
                </a:lnTo>
                <a:lnTo>
                  <a:pt x="5125364" y="3685730"/>
                </a:lnTo>
                <a:lnTo>
                  <a:pt x="5147094" y="3681349"/>
                </a:lnTo>
                <a:lnTo>
                  <a:pt x="5164887" y="3669411"/>
                </a:lnTo>
                <a:lnTo>
                  <a:pt x="5176901" y="3651732"/>
                </a:lnTo>
                <a:lnTo>
                  <a:pt x="5181320" y="3630130"/>
                </a:lnTo>
                <a:close/>
              </a:path>
              <a:path w="10156825" h="7872730">
                <a:moveTo>
                  <a:pt x="5181320" y="3407994"/>
                </a:moveTo>
                <a:lnTo>
                  <a:pt x="5176901" y="3386429"/>
                </a:lnTo>
                <a:lnTo>
                  <a:pt x="5164887" y="3368776"/>
                </a:lnTo>
                <a:lnTo>
                  <a:pt x="5151628" y="3359886"/>
                </a:lnTo>
                <a:lnTo>
                  <a:pt x="5148808" y="3355670"/>
                </a:lnTo>
                <a:lnTo>
                  <a:pt x="5131155" y="3343643"/>
                </a:lnTo>
                <a:lnTo>
                  <a:pt x="5109565" y="3339236"/>
                </a:lnTo>
                <a:lnTo>
                  <a:pt x="5088013" y="3343643"/>
                </a:lnTo>
                <a:lnTo>
                  <a:pt x="5070348" y="3355670"/>
                </a:lnTo>
                <a:lnTo>
                  <a:pt x="5058422" y="3373463"/>
                </a:lnTo>
                <a:lnTo>
                  <a:pt x="5054041" y="3395192"/>
                </a:lnTo>
                <a:lnTo>
                  <a:pt x="5058422" y="3416922"/>
                </a:lnTo>
                <a:lnTo>
                  <a:pt x="5070348" y="3434715"/>
                </a:lnTo>
                <a:lnTo>
                  <a:pt x="5083378" y="3443592"/>
                </a:lnTo>
                <a:lnTo>
                  <a:pt x="5085854" y="3447211"/>
                </a:lnTo>
                <a:lnTo>
                  <a:pt x="5103647" y="3459149"/>
                </a:lnTo>
                <a:lnTo>
                  <a:pt x="5125364" y="3463531"/>
                </a:lnTo>
                <a:lnTo>
                  <a:pt x="5147094" y="3459149"/>
                </a:lnTo>
                <a:lnTo>
                  <a:pt x="5164887" y="3447211"/>
                </a:lnTo>
                <a:lnTo>
                  <a:pt x="5176901" y="3429558"/>
                </a:lnTo>
                <a:lnTo>
                  <a:pt x="5181320" y="3407994"/>
                </a:lnTo>
                <a:close/>
              </a:path>
              <a:path w="10156825" h="7872730">
                <a:moveTo>
                  <a:pt x="5181320" y="3185795"/>
                </a:moveTo>
                <a:lnTo>
                  <a:pt x="5176901" y="3164230"/>
                </a:lnTo>
                <a:lnTo>
                  <a:pt x="5164887" y="3146577"/>
                </a:lnTo>
                <a:lnTo>
                  <a:pt x="5147094" y="3134639"/>
                </a:lnTo>
                <a:lnTo>
                  <a:pt x="5125364" y="3130258"/>
                </a:lnTo>
                <a:lnTo>
                  <a:pt x="5103647" y="3134639"/>
                </a:lnTo>
                <a:lnTo>
                  <a:pt x="5085854" y="3146577"/>
                </a:lnTo>
                <a:lnTo>
                  <a:pt x="5073815" y="3164230"/>
                </a:lnTo>
                <a:lnTo>
                  <a:pt x="5069395" y="3185795"/>
                </a:lnTo>
                <a:lnTo>
                  <a:pt x="5073815" y="3207359"/>
                </a:lnTo>
                <a:lnTo>
                  <a:pt x="5085854" y="3225012"/>
                </a:lnTo>
                <a:lnTo>
                  <a:pt x="5103647" y="3236950"/>
                </a:lnTo>
                <a:lnTo>
                  <a:pt x="5125364" y="3241332"/>
                </a:lnTo>
                <a:lnTo>
                  <a:pt x="5147094" y="3236950"/>
                </a:lnTo>
                <a:lnTo>
                  <a:pt x="5164887" y="3225012"/>
                </a:lnTo>
                <a:lnTo>
                  <a:pt x="5176901" y="3207359"/>
                </a:lnTo>
                <a:lnTo>
                  <a:pt x="5181320" y="3185795"/>
                </a:lnTo>
                <a:close/>
              </a:path>
              <a:path w="10156825" h="7872730">
                <a:moveTo>
                  <a:pt x="5181320" y="2963595"/>
                </a:moveTo>
                <a:lnTo>
                  <a:pt x="5176901" y="2942031"/>
                </a:lnTo>
                <a:lnTo>
                  <a:pt x="5164887" y="2924378"/>
                </a:lnTo>
                <a:lnTo>
                  <a:pt x="5147094" y="2912440"/>
                </a:lnTo>
                <a:lnTo>
                  <a:pt x="5125364" y="2908058"/>
                </a:lnTo>
                <a:lnTo>
                  <a:pt x="5103647" y="2912440"/>
                </a:lnTo>
                <a:lnTo>
                  <a:pt x="5085854" y="2924378"/>
                </a:lnTo>
                <a:lnTo>
                  <a:pt x="5073815" y="2942031"/>
                </a:lnTo>
                <a:lnTo>
                  <a:pt x="5069395" y="2963595"/>
                </a:lnTo>
                <a:lnTo>
                  <a:pt x="5073815" y="2985185"/>
                </a:lnTo>
                <a:lnTo>
                  <a:pt x="5085854" y="3002838"/>
                </a:lnTo>
                <a:lnTo>
                  <a:pt x="5103647" y="3014751"/>
                </a:lnTo>
                <a:lnTo>
                  <a:pt x="5125364" y="3019133"/>
                </a:lnTo>
                <a:lnTo>
                  <a:pt x="5147094" y="3014751"/>
                </a:lnTo>
                <a:lnTo>
                  <a:pt x="5164887" y="3002838"/>
                </a:lnTo>
                <a:lnTo>
                  <a:pt x="5176901" y="2985185"/>
                </a:lnTo>
                <a:lnTo>
                  <a:pt x="5181320" y="2963595"/>
                </a:lnTo>
                <a:close/>
              </a:path>
              <a:path w="10156825" h="7872730">
                <a:moveTo>
                  <a:pt x="5181320" y="2741396"/>
                </a:moveTo>
                <a:lnTo>
                  <a:pt x="5176901" y="2719832"/>
                </a:lnTo>
                <a:lnTo>
                  <a:pt x="5164887" y="2702179"/>
                </a:lnTo>
                <a:lnTo>
                  <a:pt x="5147094" y="2690241"/>
                </a:lnTo>
                <a:lnTo>
                  <a:pt x="5125364" y="2685859"/>
                </a:lnTo>
                <a:lnTo>
                  <a:pt x="5103647" y="2690241"/>
                </a:lnTo>
                <a:lnTo>
                  <a:pt x="5085854" y="2702179"/>
                </a:lnTo>
                <a:lnTo>
                  <a:pt x="5073815" y="2719832"/>
                </a:lnTo>
                <a:lnTo>
                  <a:pt x="5069395" y="2741396"/>
                </a:lnTo>
                <a:lnTo>
                  <a:pt x="5073815" y="2762999"/>
                </a:lnTo>
                <a:lnTo>
                  <a:pt x="5085854" y="2780665"/>
                </a:lnTo>
                <a:lnTo>
                  <a:pt x="5103647" y="2792615"/>
                </a:lnTo>
                <a:lnTo>
                  <a:pt x="5125364" y="2796997"/>
                </a:lnTo>
                <a:lnTo>
                  <a:pt x="5147094" y="2792615"/>
                </a:lnTo>
                <a:lnTo>
                  <a:pt x="5164887" y="2780665"/>
                </a:lnTo>
                <a:lnTo>
                  <a:pt x="5176901" y="2762999"/>
                </a:lnTo>
                <a:lnTo>
                  <a:pt x="5181320" y="2741396"/>
                </a:lnTo>
                <a:close/>
              </a:path>
              <a:path w="10156825" h="7872730">
                <a:moveTo>
                  <a:pt x="5181320" y="2519261"/>
                </a:moveTo>
                <a:lnTo>
                  <a:pt x="5176901" y="2497696"/>
                </a:lnTo>
                <a:lnTo>
                  <a:pt x="5164887" y="2480043"/>
                </a:lnTo>
                <a:lnTo>
                  <a:pt x="5147094" y="2468105"/>
                </a:lnTo>
                <a:lnTo>
                  <a:pt x="5125364" y="2463723"/>
                </a:lnTo>
                <a:lnTo>
                  <a:pt x="5103647" y="2468105"/>
                </a:lnTo>
                <a:lnTo>
                  <a:pt x="5085854" y="2480043"/>
                </a:lnTo>
                <a:lnTo>
                  <a:pt x="5073815" y="2497696"/>
                </a:lnTo>
                <a:lnTo>
                  <a:pt x="5069395" y="2519261"/>
                </a:lnTo>
                <a:lnTo>
                  <a:pt x="5073815" y="2540825"/>
                </a:lnTo>
                <a:lnTo>
                  <a:pt x="5085854" y="2558478"/>
                </a:lnTo>
                <a:lnTo>
                  <a:pt x="5103647" y="2570416"/>
                </a:lnTo>
                <a:lnTo>
                  <a:pt x="5125364" y="2574798"/>
                </a:lnTo>
                <a:lnTo>
                  <a:pt x="5147094" y="2570416"/>
                </a:lnTo>
                <a:lnTo>
                  <a:pt x="5164887" y="2558478"/>
                </a:lnTo>
                <a:lnTo>
                  <a:pt x="5176901" y="2540825"/>
                </a:lnTo>
                <a:lnTo>
                  <a:pt x="5181320" y="2519261"/>
                </a:lnTo>
                <a:close/>
              </a:path>
              <a:path w="10156825" h="7872730">
                <a:moveTo>
                  <a:pt x="5181320" y="2297061"/>
                </a:moveTo>
                <a:lnTo>
                  <a:pt x="5176901" y="2275497"/>
                </a:lnTo>
                <a:lnTo>
                  <a:pt x="5164887" y="2257844"/>
                </a:lnTo>
                <a:lnTo>
                  <a:pt x="5147094" y="2245906"/>
                </a:lnTo>
                <a:lnTo>
                  <a:pt x="5125364" y="2241524"/>
                </a:lnTo>
                <a:lnTo>
                  <a:pt x="5103647" y="2245906"/>
                </a:lnTo>
                <a:lnTo>
                  <a:pt x="5085854" y="2257844"/>
                </a:lnTo>
                <a:lnTo>
                  <a:pt x="5073815" y="2275497"/>
                </a:lnTo>
                <a:lnTo>
                  <a:pt x="5069395" y="2297061"/>
                </a:lnTo>
                <a:lnTo>
                  <a:pt x="5073815" y="2318626"/>
                </a:lnTo>
                <a:lnTo>
                  <a:pt x="5085854" y="2336279"/>
                </a:lnTo>
                <a:lnTo>
                  <a:pt x="5103647" y="2348217"/>
                </a:lnTo>
                <a:lnTo>
                  <a:pt x="5125364" y="2352598"/>
                </a:lnTo>
                <a:lnTo>
                  <a:pt x="5147094" y="2348217"/>
                </a:lnTo>
                <a:lnTo>
                  <a:pt x="5164887" y="2336279"/>
                </a:lnTo>
                <a:lnTo>
                  <a:pt x="5176901" y="2318626"/>
                </a:lnTo>
                <a:lnTo>
                  <a:pt x="5181320" y="2297061"/>
                </a:lnTo>
                <a:close/>
              </a:path>
              <a:path w="10156825" h="7872730">
                <a:moveTo>
                  <a:pt x="5181320" y="2062911"/>
                </a:moveTo>
                <a:lnTo>
                  <a:pt x="5176901" y="2041347"/>
                </a:lnTo>
                <a:lnTo>
                  <a:pt x="5164887" y="2023694"/>
                </a:lnTo>
                <a:lnTo>
                  <a:pt x="5147094" y="2011756"/>
                </a:lnTo>
                <a:lnTo>
                  <a:pt x="5125364" y="2007374"/>
                </a:lnTo>
                <a:lnTo>
                  <a:pt x="5103647" y="2011756"/>
                </a:lnTo>
                <a:lnTo>
                  <a:pt x="5085854" y="2023694"/>
                </a:lnTo>
                <a:lnTo>
                  <a:pt x="5073815" y="2041347"/>
                </a:lnTo>
                <a:lnTo>
                  <a:pt x="5069395" y="2062911"/>
                </a:lnTo>
                <a:lnTo>
                  <a:pt x="5073815" y="2084476"/>
                </a:lnTo>
                <a:lnTo>
                  <a:pt x="5085854" y="2102129"/>
                </a:lnTo>
                <a:lnTo>
                  <a:pt x="5103647" y="2114067"/>
                </a:lnTo>
                <a:lnTo>
                  <a:pt x="5125364" y="2118449"/>
                </a:lnTo>
                <a:lnTo>
                  <a:pt x="5147094" y="2114067"/>
                </a:lnTo>
                <a:lnTo>
                  <a:pt x="5164887" y="2102129"/>
                </a:lnTo>
                <a:lnTo>
                  <a:pt x="5176901" y="2084476"/>
                </a:lnTo>
                <a:lnTo>
                  <a:pt x="5181320" y="2062911"/>
                </a:lnTo>
                <a:close/>
              </a:path>
              <a:path w="10156825" h="7872730">
                <a:moveTo>
                  <a:pt x="5181320" y="1840712"/>
                </a:moveTo>
                <a:lnTo>
                  <a:pt x="5176901" y="1819148"/>
                </a:lnTo>
                <a:lnTo>
                  <a:pt x="5164887" y="1801495"/>
                </a:lnTo>
                <a:lnTo>
                  <a:pt x="5147094" y="1789557"/>
                </a:lnTo>
                <a:lnTo>
                  <a:pt x="5125364" y="1785175"/>
                </a:lnTo>
                <a:lnTo>
                  <a:pt x="5103647" y="1789557"/>
                </a:lnTo>
                <a:lnTo>
                  <a:pt x="5085854" y="1801495"/>
                </a:lnTo>
                <a:lnTo>
                  <a:pt x="5073815" y="1819148"/>
                </a:lnTo>
                <a:lnTo>
                  <a:pt x="5069395" y="1840712"/>
                </a:lnTo>
                <a:lnTo>
                  <a:pt x="5073815" y="1862302"/>
                </a:lnTo>
                <a:lnTo>
                  <a:pt x="5085854" y="1879955"/>
                </a:lnTo>
                <a:lnTo>
                  <a:pt x="5103647" y="1891868"/>
                </a:lnTo>
                <a:lnTo>
                  <a:pt x="5125364" y="1896249"/>
                </a:lnTo>
                <a:lnTo>
                  <a:pt x="5147094" y="1891868"/>
                </a:lnTo>
                <a:lnTo>
                  <a:pt x="5164887" y="1879955"/>
                </a:lnTo>
                <a:lnTo>
                  <a:pt x="5176901" y="1862302"/>
                </a:lnTo>
                <a:lnTo>
                  <a:pt x="5181320" y="1840712"/>
                </a:lnTo>
                <a:close/>
              </a:path>
              <a:path w="10156825" h="7872730">
                <a:moveTo>
                  <a:pt x="5181320" y="1618576"/>
                </a:moveTo>
                <a:lnTo>
                  <a:pt x="5176901" y="1596986"/>
                </a:lnTo>
                <a:lnTo>
                  <a:pt x="5164887" y="1579333"/>
                </a:lnTo>
                <a:lnTo>
                  <a:pt x="5147094" y="1567408"/>
                </a:lnTo>
                <a:lnTo>
                  <a:pt x="5125364" y="1563039"/>
                </a:lnTo>
                <a:lnTo>
                  <a:pt x="5103647" y="1567408"/>
                </a:lnTo>
                <a:lnTo>
                  <a:pt x="5085854" y="1579333"/>
                </a:lnTo>
                <a:lnTo>
                  <a:pt x="5073815" y="1596986"/>
                </a:lnTo>
                <a:lnTo>
                  <a:pt x="5069395" y="1618576"/>
                </a:lnTo>
                <a:lnTo>
                  <a:pt x="5073815" y="1640141"/>
                </a:lnTo>
                <a:lnTo>
                  <a:pt x="5085854" y="1657794"/>
                </a:lnTo>
                <a:lnTo>
                  <a:pt x="5103647" y="1669732"/>
                </a:lnTo>
                <a:lnTo>
                  <a:pt x="5125364" y="1674114"/>
                </a:lnTo>
                <a:lnTo>
                  <a:pt x="5147094" y="1669732"/>
                </a:lnTo>
                <a:lnTo>
                  <a:pt x="5164887" y="1657794"/>
                </a:lnTo>
                <a:lnTo>
                  <a:pt x="5176901" y="1640141"/>
                </a:lnTo>
                <a:lnTo>
                  <a:pt x="5181320" y="1618576"/>
                </a:lnTo>
                <a:close/>
              </a:path>
              <a:path w="10156825" h="7872730">
                <a:moveTo>
                  <a:pt x="5181320" y="1396377"/>
                </a:moveTo>
                <a:lnTo>
                  <a:pt x="5176901" y="1374813"/>
                </a:lnTo>
                <a:lnTo>
                  <a:pt x="5164887" y="1357160"/>
                </a:lnTo>
                <a:lnTo>
                  <a:pt x="5147094" y="1345222"/>
                </a:lnTo>
                <a:lnTo>
                  <a:pt x="5125364" y="1340840"/>
                </a:lnTo>
                <a:lnTo>
                  <a:pt x="5103647" y="1345222"/>
                </a:lnTo>
                <a:lnTo>
                  <a:pt x="5085854" y="1357160"/>
                </a:lnTo>
                <a:lnTo>
                  <a:pt x="5073815" y="1374813"/>
                </a:lnTo>
                <a:lnTo>
                  <a:pt x="5069395" y="1396377"/>
                </a:lnTo>
                <a:lnTo>
                  <a:pt x="5073815" y="1417942"/>
                </a:lnTo>
                <a:lnTo>
                  <a:pt x="5085854" y="1435595"/>
                </a:lnTo>
                <a:lnTo>
                  <a:pt x="5103647" y="1447533"/>
                </a:lnTo>
                <a:lnTo>
                  <a:pt x="5125364" y="1451914"/>
                </a:lnTo>
                <a:lnTo>
                  <a:pt x="5147094" y="1447533"/>
                </a:lnTo>
                <a:lnTo>
                  <a:pt x="5164887" y="1435595"/>
                </a:lnTo>
                <a:lnTo>
                  <a:pt x="5176901" y="1417942"/>
                </a:lnTo>
                <a:lnTo>
                  <a:pt x="5181320" y="1396377"/>
                </a:lnTo>
                <a:close/>
              </a:path>
              <a:path w="10156825" h="7872730">
                <a:moveTo>
                  <a:pt x="5181320" y="1174178"/>
                </a:moveTo>
                <a:lnTo>
                  <a:pt x="5176901" y="1152613"/>
                </a:lnTo>
                <a:lnTo>
                  <a:pt x="5164887" y="1134960"/>
                </a:lnTo>
                <a:lnTo>
                  <a:pt x="5147094" y="1123022"/>
                </a:lnTo>
                <a:lnTo>
                  <a:pt x="5125364" y="1118641"/>
                </a:lnTo>
                <a:lnTo>
                  <a:pt x="5103647" y="1123022"/>
                </a:lnTo>
                <a:lnTo>
                  <a:pt x="5085854" y="1134960"/>
                </a:lnTo>
                <a:lnTo>
                  <a:pt x="5073815" y="1152613"/>
                </a:lnTo>
                <a:lnTo>
                  <a:pt x="5069395" y="1174178"/>
                </a:lnTo>
                <a:lnTo>
                  <a:pt x="5073815" y="1195743"/>
                </a:lnTo>
                <a:lnTo>
                  <a:pt x="5085854" y="1213396"/>
                </a:lnTo>
                <a:lnTo>
                  <a:pt x="5103647" y="1225334"/>
                </a:lnTo>
                <a:lnTo>
                  <a:pt x="5125364" y="1229715"/>
                </a:lnTo>
                <a:lnTo>
                  <a:pt x="5147094" y="1225334"/>
                </a:lnTo>
                <a:lnTo>
                  <a:pt x="5164887" y="1213396"/>
                </a:lnTo>
                <a:lnTo>
                  <a:pt x="5176901" y="1195743"/>
                </a:lnTo>
                <a:lnTo>
                  <a:pt x="5181320" y="1174178"/>
                </a:lnTo>
                <a:close/>
              </a:path>
              <a:path w="10156825" h="7872730">
                <a:moveTo>
                  <a:pt x="5181320" y="952042"/>
                </a:moveTo>
                <a:lnTo>
                  <a:pt x="5176901" y="930440"/>
                </a:lnTo>
                <a:lnTo>
                  <a:pt x="5164887" y="912761"/>
                </a:lnTo>
                <a:lnTo>
                  <a:pt x="5147094" y="900823"/>
                </a:lnTo>
                <a:lnTo>
                  <a:pt x="5125364" y="896442"/>
                </a:lnTo>
                <a:lnTo>
                  <a:pt x="5103647" y="900823"/>
                </a:lnTo>
                <a:lnTo>
                  <a:pt x="5085854" y="912761"/>
                </a:lnTo>
                <a:lnTo>
                  <a:pt x="5073815" y="930440"/>
                </a:lnTo>
                <a:lnTo>
                  <a:pt x="5069395" y="952042"/>
                </a:lnTo>
                <a:lnTo>
                  <a:pt x="5073815" y="973594"/>
                </a:lnTo>
                <a:lnTo>
                  <a:pt x="5085854" y="991260"/>
                </a:lnTo>
                <a:lnTo>
                  <a:pt x="5103647" y="1003185"/>
                </a:lnTo>
                <a:lnTo>
                  <a:pt x="5125364" y="1007567"/>
                </a:lnTo>
                <a:lnTo>
                  <a:pt x="5147094" y="1003185"/>
                </a:lnTo>
                <a:lnTo>
                  <a:pt x="5164887" y="991260"/>
                </a:lnTo>
                <a:lnTo>
                  <a:pt x="5176901" y="973594"/>
                </a:lnTo>
                <a:lnTo>
                  <a:pt x="5181320" y="952042"/>
                </a:lnTo>
                <a:close/>
              </a:path>
              <a:path w="10156825" h="7872730">
                <a:moveTo>
                  <a:pt x="5181320" y="729843"/>
                </a:moveTo>
                <a:lnTo>
                  <a:pt x="5176901" y="708253"/>
                </a:lnTo>
                <a:lnTo>
                  <a:pt x="5164887" y="690600"/>
                </a:lnTo>
                <a:lnTo>
                  <a:pt x="5147094" y="678675"/>
                </a:lnTo>
                <a:lnTo>
                  <a:pt x="5125364" y="674306"/>
                </a:lnTo>
                <a:lnTo>
                  <a:pt x="5103647" y="678675"/>
                </a:lnTo>
                <a:lnTo>
                  <a:pt x="5085854" y="690600"/>
                </a:lnTo>
                <a:lnTo>
                  <a:pt x="5073815" y="708253"/>
                </a:lnTo>
                <a:lnTo>
                  <a:pt x="5069395" y="729843"/>
                </a:lnTo>
                <a:lnTo>
                  <a:pt x="5073815" y="751395"/>
                </a:lnTo>
                <a:lnTo>
                  <a:pt x="5085854" y="769061"/>
                </a:lnTo>
                <a:lnTo>
                  <a:pt x="5103647" y="780986"/>
                </a:lnTo>
                <a:lnTo>
                  <a:pt x="5125364" y="785368"/>
                </a:lnTo>
                <a:lnTo>
                  <a:pt x="5147094" y="780986"/>
                </a:lnTo>
                <a:lnTo>
                  <a:pt x="5164887" y="769061"/>
                </a:lnTo>
                <a:lnTo>
                  <a:pt x="5176901" y="751395"/>
                </a:lnTo>
                <a:lnTo>
                  <a:pt x="5181320" y="729843"/>
                </a:lnTo>
                <a:close/>
              </a:path>
              <a:path w="10156825" h="7872730">
                <a:moveTo>
                  <a:pt x="5181320" y="507644"/>
                </a:moveTo>
                <a:lnTo>
                  <a:pt x="5176901" y="486079"/>
                </a:lnTo>
                <a:lnTo>
                  <a:pt x="5164887" y="468414"/>
                </a:lnTo>
                <a:lnTo>
                  <a:pt x="5147094" y="456488"/>
                </a:lnTo>
                <a:lnTo>
                  <a:pt x="5125364" y="452107"/>
                </a:lnTo>
                <a:lnTo>
                  <a:pt x="5103647" y="456488"/>
                </a:lnTo>
                <a:lnTo>
                  <a:pt x="5085854" y="468414"/>
                </a:lnTo>
                <a:lnTo>
                  <a:pt x="5073815" y="486079"/>
                </a:lnTo>
                <a:lnTo>
                  <a:pt x="5069395" y="507644"/>
                </a:lnTo>
                <a:lnTo>
                  <a:pt x="5073815" y="529196"/>
                </a:lnTo>
                <a:lnTo>
                  <a:pt x="5085854" y="546862"/>
                </a:lnTo>
                <a:lnTo>
                  <a:pt x="5103647" y="558787"/>
                </a:lnTo>
                <a:lnTo>
                  <a:pt x="5125364" y="563168"/>
                </a:lnTo>
                <a:lnTo>
                  <a:pt x="5147094" y="558787"/>
                </a:lnTo>
                <a:lnTo>
                  <a:pt x="5164887" y="546862"/>
                </a:lnTo>
                <a:lnTo>
                  <a:pt x="5176901" y="529196"/>
                </a:lnTo>
                <a:lnTo>
                  <a:pt x="5181320" y="507644"/>
                </a:lnTo>
                <a:close/>
              </a:path>
              <a:path w="10156825" h="7872730">
                <a:moveTo>
                  <a:pt x="5387302" y="3395192"/>
                </a:moveTo>
                <a:lnTo>
                  <a:pt x="5382920" y="3373463"/>
                </a:lnTo>
                <a:lnTo>
                  <a:pt x="5370995" y="3355670"/>
                </a:lnTo>
                <a:lnTo>
                  <a:pt x="5353329" y="3343643"/>
                </a:lnTo>
                <a:lnTo>
                  <a:pt x="5331765" y="3339236"/>
                </a:lnTo>
                <a:lnTo>
                  <a:pt x="5310213" y="3343643"/>
                </a:lnTo>
                <a:lnTo>
                  <a:pt x="5292547" y="3355670"/>
                </a:lnTo>
                <a:lnTo>
                  <a:pt x="5280622" y="3373463"/>
                </a:lnTo>
                <a:lnTo>
                  <a:pt x="5276240" y="3395192"/>
                </a:lnTo>
                <a:lnTo>
                  <a:pt x="5280622" y="3416922"/>
                </a:lnTo>
                <a:lnTo>
                  <a:pt x="5292547" y="3434715"/>
                </a:lnTo>
                <a:lnTo>
                  <a:pt x="5310213" y="3446742"/>
                </a:lnTo>
                <a:lnTo>
                  <a:pt x="5331765" y="3451148"/>
                </a:lnTo>
                <a:lnTo>
                  <a:pt x="5353329" y="3446742"/>
                </a:lnTo>
                <a:lnTo>
                  <a:pt x="5370995" y="3434715"/>
                </a:lnTo>
                <a:lnTo>
                  <a:pt x="5382920" y="3416922"/>
                </a:lnTo>
                <a:lnTo>
                  <a:pt x="5387302" y="3395192"/>
                </a:lnTo>
                <a:close/>
              </a:path>
              <a:path w="10156825" h="7872730">
                <a:moveTo>
                  <a:pt x="5609501" y="3395192"/>
                </a:moveTo>
                <a:lnTo>
                  <a:pt x="5605119" y="3373463"/>
                </a:lnTo>
                <a:lnTo>
                  <a:pt x="5593194" y="3355670"/>
                </a:lnTo>
                <a:lnTo>
                  <a:pt x="5575528" y="3343643"/>
                </a:lnTo>
                <a:lnTo>
                  <a:pt x="5553964" y="3339236"/>
                </a:lnTo>
                <a:lnTo>
                  <a:pt x="5532412" y="3343643"/>
                </a:lnTo>
                <a:lnTo>
                  <a:pt x="5514746" y="3355670"/>
                </a:lnTo>
                <a:lnTo>
                  <a:pt x="5502821" y="3373463"/>
                </a:lnTo>
                <a:lnTo>
                  <a:pt x="5498439" y="3395192"/>
                </a:lnTo>
                <a:lnTo>
                  <a:pt x="5502821" y="3416922"/>
                </a:lnTo>
                <a:lnTo>
                  <a:pt x="5514746" y="3434715"/>
                </a:lnTo>
                <a:lnTo>
                  <a:pt x="5532412" y="3446742"/>
                </a:lnTo>
                <a:lnTo>
                  <a:pt x="5553964" y="3451148"/>
                </a:lnTo>
                <a:lnTo>
                  <a:pt x="5575528" y="3446742"/>
                </a:lnTo>
                <a:lnTo>
                  <a:pt x="5593194" y="3434715"/>
                </a:lnTo>
                <a:lnTo>
                  <a:pt x="5605119" y="3416922"/>
                </a:lnTo>
                <a:lnTo>
                  <a:pt x="5609501" y="3395192"/>
                </a:lnTo>
                <a:close/>
              </a:path>
              <a:path w="10156825" h="7872730">
                <a:moveTo>
                  <a:pt x="5831700" y="3395192"/>
                </a:moveTo>
                <a:lnTo>
                  <a:pt x="5827319" y="3373463"/>
                </a:lnTo>
                <a:lnTo>
                  <a:pt x="5815381" y="3355670"/>
                </a:lnTo>
                <a:lnTo>
                  <a:pt x="5797702" y="3343643"/>
                </a:lnTo>
                <a:lnTo>
                  <a:pt x="5776112" y="3339236"/>
                </a:lnTo>
                <a:lnTo>
                  <a:pt x="5754548" y="3343643"/>
                </a:lnTo>
                <a:lnTo>
                  <a:pt x="5736882" y="3355670"/>
                </a:lnTo>
                <a:lnTo>
                  <a:pt x="5724957" y="3373463"/>
                </a:lnTo>
                <a:lnTo>
                  <a:pt x="5720575" y="3395192"/>
                </a:lnTo>
                <a:lnTo>
                  <a:pt x="5724957" y="3416922"/>
                </a:lnTo>
                <a:lnTo>
                  <a:pt x="5736882" y="3434715"/>
                </a:lnTo>
                <a:lnTo>
                  <a:pt x="5754548" y="3446742"/>
                </a:lnTo>
                <a:lnTo>
                  <a:pt x="5776112" y="3451148"/>
                </a:lnTo>
                <a:lnTo>
                  <a:pt x="5797702" y="3446742"/>
                </a:lnTo>
                <a:lnTo>
                  <a:pt x="5815381" y="3434715"/>
                </a:lnTo>
                <a:lnTo>
                  <a:pt x="5827319" y="3416922"/>
                </a:lnTo>
                <a:lnTo>
                  <a:pt x="5831700" y="3395192"/>
                </a:lnTo>
                <a:close/>
              </a:path>
              <a:path w="10156825" h="7872730">
                <a:moveTo>
                  <a:pt x="6053836" y="3395192"/>
                </a:moveTo>
                <a:lnTo>
                  <a:pt x="6049454" y="3373463"/>
                </a:lnTo>
                <a:lnTo>
                  <a:pt x="6037529" y="3355670"/>
                </a:lnTo>
                <a:lnTo>
                  <a:pt x="6019863" y="3343643"/>
                </a:lnTo>
                <a:lnTo>
                  <a:pt x="5998311" y="3339236"/>
                </a:lnTo>
                <a:lnTo>
                  <a:pt x="5976747" y="3343643"/>
                </a:lnTo>
                <a:lnTo>
                  <a:pt x="5959081" y="3355670"/>
                </a:lnTo>
                <a:lnTo>
                  <a:pt x="5947156" y="3373463"/>
                </a:lnTo>
                <a:lnTo>
                  <a:pt x="5942774" y="3395192"/>
                </a:lnTo>
                <a:lnTo>
                  <a:pt x="5947156" y="3416922"/>
                </a:lnTo>
                <a:lnTo>
                  <a:pt x="5959081" y="3434715"/>
                </a:lnTo>
                <a:lnTo>
                  <a:pt x="5976747" y="3446742"/>
                </a:lnTo>
                <a:lnTo>
                  <a:pt x="5998311" y="3451148"/>
                </a:lnTo>
                <a:lnTo>
                  <a:pt x="6019863" y="3446742"/>
                </a:lnTo>
                <a:lnTo>
                  <a:pt x="6037529" y="3434715"/>
                </a:lnTo>
                <a:lnTo>
                  <a:pt x="6049454" y="3416922"/>
                </a:lnTo>
                <a:lnTo>
                  <a:pt x="6053836" y="3395192"/>
                </a:lnTo>
                <a:close/>
              </a:path>
              <a:path w="10156825" h="7872730">
                <a:moveTo>
                  <a:pt x="6276035" y="3395192"/>
                </a:moveTo>
                <a:lnTo>
                  <a:pt x="6271653" y="3373463"/>
                </a:lnTo>
                <a:lnTo>
                  <a:pt x="6259728" y="3355670"/>
                </a:lnTo>
                <a:lnTo>
                  <a:pt x="6242062" y="3343643"/>
                </a:lnTo>
                <a:lnTo>
                  <a:pt x="6220511" y="3339236"/>
                </a:lnTo>
                <a:lnTo>
                  <a:pt x="6198946" y="3343643"/>
                </a:lnTo>
                <a:lnTo>
                  <a:pt x="6181280" y="3355670"/>
                </a:lnTo>
                <a:lnTo>
                  <a:pt x="6169355" y="3373463"/>
                </a:lnTo>
                <a:lnTo>
                  <a:pt x="6164973" y="3395192"/>
                </a:lnTo>
                <a:lnTo>
                  <a:pt x="6169355" y="3416922"/>
                </a:lnTo>
                <a:lnTo>
                  <a:pt x="6181280" y="3434715"/>
                </a:lnTo>
                <a:lnTo>
                  <a:pt x="6198946" y="3446742"/>
                </a:lnTo>
                <a:lnTo>
                  <a:pt x="6220511" y="3451148"/>
                </a:lnTo>
                <a:lnTo>
                  <a:pt x="6242062" y="3446742"/>
                </a:lnTo>
                <a:lnTo>
                  <a:pt x="6259728" y="3434715"/>
                </a:lnTo>
                <a:lnTo>
                  <a:pt x="6271653" y="3416922"/>
                </a:lnTo>
                <a:lnTo>
                  <a:pt x="6276035" y="3395192"/>
                </a:lnTo>
                <a:close/>
              </a:path>
              <a:path w="10156825" h="7872730">
                <a:moveTo>
                  <a:pt x="6498234" y="3395192"/>
                </a:moveTo>
                <a:lnTo>
                  <a:pt x="6493853" y="3373463"/>
                </a:lnTo>
                <a:lnTo>
                  <a:pt x="6481927" y="3355670"/>
                </a:lnTo>
                <a:lnTo>
                  <a:pt x="6464262" y="3343643"/>
                </a:lnTo>
                <a:lnTo>
                  <a:pt x="6442710" y="3339236"/>
                </a:lnTo>
                <a:lnTo>
                  <a:pt x="6421133" y="3343643"/>
                </a:lnTo>
                <a:lnTo>
                  <a:pt x="6403454" y="3355670"/>
                </a:lnTo>
                <a:lnTo>
                  <a:pt x="6391503" y="3373463"/>
                </a:lnTo>
                <a:lnTo>
                  <a:pt x="6387109" y="3395192"/>
                </a:lnTo>
                <a:lnTo>
                  <a:pt x="6391503" y="3416922"/>
                </a:lnTo>
                <a:lnTo>
                  <a:pt x="6403454" y="3434715"/>
                </a:lnTo>
                <a:lnTo>
                  <a:pt x="6421133" y="3446742"/>
                </a:lnTo>
                <a:lnTo>
                  <a:pt x="6442710" y="3451148"/>
                </a:lnTo>
                <a:lnTo>
                  <a:pt x="6464262" y="3446742"/>
                </a:lnTo>
                <a:lnTo>
                  <a:pt x="6481927" y="3434715"/>
                </a:lnTo>
                <a:lnTo>
                  <a:pt x="6493853" y="3416922"/>
                </a:lnTo>
                <a:lnTo>
                  <a:pt x="6498234" y="3395192"/>
                </a:lnTo>
                <a:close/>
              </a:path>
              <a:path w="10156825" h="7872730">
                <a:moveTo>
                  <a:pt x="6732384" y="3395192"/>
                </a:moveTo>
                <a:lnTo>
                  <a:pt x="6728003" y="3373463"/>
                </a:lnTo>
                <a:lnTo>
                  <a:pt x="6716065" y="3355670"/>
                </a:lnTo>
                <a:lnTo>
                  <a:pt x="6698386" y="3343643"/>
                </a:lnTo>
                <a:lnTo>
                  <a:pt x="6676796" y="3339236"/>
                </a:lnTo>
                <a:lnTo>
                  <a:pt x="6655257" y="3343643"/>
                </a:lnTo>
                <a:lnTo>
                  <a:pt x="6637591" y="3355670"/>
                </a:lnTo>
                <a:lnTo>
                  <a:pt x="6625641" y="3373463"/>
                </a:lnTo>
                <a:lnTo>
                  <a:pt x="6621259" y="3395192"/>
                </a:lnTo>
                <a:lnTo>
                  <a:pt x="6625641" y="3416922"/>
                </a:lnTo>
                <a:lnTo>
                  <a:pt x="6637591" y="3434715"/>
                </a:lnTo>
                <a:lnTo>
                  <a:pt x="6655257" y="3446742"/>
                </a:lnTo>
                <a:lnTo>
                  <a:pt x="6676796" y="3451148"/>
                </a:lnTo>
                <a:lnTo>
                  <a:pt x="6698386" y="3446742"/>
                </a:lnTo>
                <a:lnTo>
                  <a:pt x="6716065" y="3434715"/>
                </a:lnTo>
                <a:lnTo>
                  <a:pt x="6728003" y="3416922"/>
                </a:lnTo>
                <a:lnTo>
                  <a:pt x="6732384" y="3395192"/>
                </a:lnTo>
                <a:close/>
              </a:path>
              <a:path w="10156825" h="7872730">
                <a:moveTo>
                  <a:pt x="6954583" y="3395192"/>
                </a:moveTo>
                <a:lnTo>
                  <a:pt x="6950189" y="3373463"/>
                </a:lnTo>
                <a:lnTo>
                  <a:pt x="6938238" y="3355670"/>
                </a:lnTo>
                <a:lnTo>
                  <a:pt x="6920560" y="3343643"/>
                </a:lnTo>
                <a:lnTo>
                  <a:pt x="6898995" y="3339236"/>
                </a:lnTo>
                <a:lnTo>
                  <a:pt x="6877431" y="3343643"/>
                </a:lnTo>
                <a:lnTo>
                  <a:pt x="6859765" y="3355670"/>
                </a:lnTo>
                <a:lnTo>
                  <a:pt x="6847840" y="3373463"/>
                </a:lnTo>
                <a:lnTo>
                  <a:pt x="6843458" y="3395192"/>
                </a:lnTo>
                <a:lnTo>
                  <a:pt x="6847840" y="3416922"/>
                </a:lnTo>
                <a:lnTo>
                  <a:pt x="6859765" y="3434715"/>
                </a:lnTo>
                <a:lnTo>
                  <a:pt x="6877431" y="3446742"/>
                </a:lnTo>
                <a:lnTo>
                  <a:pt x="6898995" y="3451148"/>
                </a:lnTo>
                <a:lnTo>
                  <a:pt x="6920560" y="3446742"/>
                </a:lnTo>
                <a:lnTo>
                  <a:pt x="6938238" y="3434715"/>
                </a:lnTo>
                <a:lnTo>
                  <a:pt x="6950189" y="3416922"/>
                </a:lnTo>
                <a:lnTo>
                  <a:pt x="6954583" y="3395192"/>
                </a:lnTo>
                <a:close/>
              </a:path>
              <a:path w="10156825" h="7872730">
                <a:moveTo>
                  <a:pt x="7176719" y="3395192"/>
                </a:moveTo>
                <a:lnTo>
                  <a:pt x="7172338" y="3373463"/>
                </a:lnTo>
                <a:lnTo>
                  <a:pt x="7160412" y="3355670"/>
                </a:lnTo>
                <a:lnTo>
                  <a:pt x="7142747" y="3343643"/>
                </a:lnTo>
                <a:lnTo>
                  <a:pt x="7121195" y="3339236"/>
                </a:lnTo>
                <a:lnTo>
                  <a:pt x="7099630" y="3343643"/>
                </a:lnTo>
                <a:lnTo>
                  <a:pt x="7081964" y="3355670"/>
                </a:lnTo>
                <a:lnTo>
                  <a:pt x="7070039" y="3373463"/>
                </a:lnTo>
                <a:lnTo>
                  <a:pt x="7065658" y="3395192"/>
                </a:lnTo>
                <a:lnTo>
                  <a:pt x="7070039" y="3416922"/>
                </a:lnTo>
                <a:lnTo>
                  <a:pt x="7081964" y="3434715"/>
                </a:lnTo>
                <a:lnTo>
                  <a:pt x="7099630" y="3446742"/>
                </a:lnTo>
                <a:lnTo>
                  <a:pt x="7121195" y="3451148"/>
                </a:lnTo>
                <a:lnTo>
                  <a:pt x="7142747" y="3446742"/>
                </a:lnTo>
                <a:lnTo>
                  <a:pt x="7160412" y="3434715"/>
                </a:lnTo>
                <a:lnTo>
                  <a:pt x="7172338" y="3416922"/>
                </a:lnTo>
                <a:lnTo>
                  <a:pt x="7176719" y="3395192"/>
                </a:lnTo>
                <a:close/>
              </a:path>
              <a:path w="10156825" h="7872730">
                <a:moveTo>
                  <a:pt x="7398918" y="3395192"/>
                </a:moveTo>
                <a:lnTo>
                  <a:pt x="7394537" y="3373463"/>
                </a:lnTo>
                <a:lnTo>
                  <a:pt x="7382611" y="3355670"/>
                </a:lnTo>
                <a:lnTo>
                  <a:pt x="7364946" y="3343643"/>
                </a:lnTo>
                <a:lnTo>
                  <a:pt x="7343394" y="3339236"/>
                </a:lnTo>
                <a:lnTo>
                  <a:pt x="7321817" y="3343643"/>
                </a:lnTo>
                <a:lnTo>
                  <a:pt x="7304138" y="3355670"/>
                </a:lnTo>
                <a:lnTo>
                  <a:pt x="7292187" y="3373463"/>
                </a:lnTo>
                <a:lnTo>
                  <a:pt x="7287793" y="3395192"/>
                </a:lnTo>
                <a:lnTo>
                  <a:pt x="7292187" y="3416922"/>
                </a:lnTo>
                <a:lnTo>
                  <a:pt x="7304138" y="3434715"/>
                </a:lnTo>
                <a:lnTo>
                  <a:pt x="7321817" y="3446742"/>
                </a:lnTo>
                <a:lnTo>
                  <a:pt x="7343394" y="3451148"/>
                </a:lnTo>
                <a:lnTo>
                  <a:pt x="7364946" y="3446742"/>
                </a:lnTo>
                <a:lnTo>
                  <a:pt x="7382611" y="3434715"/>
                </a:lnTo>
                <a:lnTo>
                  <a:pt x="7394537" y="3416922"/>
                </a:lnTo>
                <a:lnTo>
                  <a:pt x="7398918" y="3395192"/>
                </a:lnTo>
                <a:close/>
              </a:path>
              <a:path w="10156825" h="7872730">
                <a:moveTo>
                  <a:pt x="7621117" y="3395192"/>
                </a:moveTo>
                <a:lnTo>
                  <a:pt x="7616736" y="3373463"/>
                </a:lnTo>
                <a:lnTo>
                  <a:pt x="7604811" y="3355670"/>
                </a:lnTo>
                <a:lnTo>
                  <a:pt x="7587145" y="3343643"/>
                </a:lnTo>
                <a:lnTo>
                  <a:pt x="7565593" y="3339236"/>
                </a:lnTo>
                <a:lnTo>
                  <a:pt x="7544016" y="3343643"/>
                </a:lnTo>
                <a:lnTo>
                  <a:pt x="7526337" y="3355670"/>
                </a:lnTo>
                <a:lnTo>
                  <a:pt x="7514387" y="3373463"/>
                </a:lnTo>
                <a:lnTo>
                  <a:pt x="7509992" y="3395192"/>
                </a:lnTo>
                <a:lnTo>
                  <a:pt x="7514387" y="3416922"/>
                </a:lnTo>
                <a:lnTo>
                  <a:pt x="7526337" y="3434715"/>
                </a:lnTo>
                <a:lnTo>
                  <a:pt x="7544016" y="3446742"/>
                </a:lnTo>
                <a:lnTo>
                  <a:pt x="7565593" y="3451148"/>
                </a:lnTo>
                <a:lnTo>
                  <a:pt x="7587145" y="3446742"/>
                </a:lnTo>
                <a:lnTo>
                  <a:pt x="7604811" y="3434715"/>
                </a:lnTo>
                <a:lnTo>
                  <a:pt x="7616736" y="3416922"/>
                </a:lnTo>
                <a:lnTo>
                  <a:pt x="7621117" y="3395192"/>
                </a:lnTo>
                <a:close/>
              </a:path>
              <a:path w="10156825" h="7872730">
                <a:moveTo>
                  <a:pt x="7843317" y="3395192"/>
                </a:moveTo>
                <a:lnTo>
                  <a:pt x="7838935" y="3373463"/>
                </a:lnTo>
                <a:lnTo>
                  <a:pt x="7826972" y="3355670"/>
                </a:lnTo>
                <a:lnTo>
                  <a:pt x="7809293" y="3343643"/>
                </a:lnTo>
                <a:lnTo>
                  <a:pt x="7787729" y="3339236"/>
                </a:lnTo>
                <a:lnTo>
                  <a:pt x="7766164" y="3343643"/>
                </a:lnTo>
                <a:lnTo>
                  <a:pt x="7748511" y="3355670"/>
                </a:lnTo>
                <a:lnTo>
                  <a:pt x="7736573" y="3373463"/>
                </a:lnTo>
                <a:lnTo>
                  <a:pt x="7732192" y="3395192"/>
                </a:lnTo>
                <a:lnTo>
                  <a:pt x="7736573" y="3416922"/>
                </a:lnTo>
                <a:lnTo>
                  <a:pt x="7748511" y="3434715"/>
                </a:lnTo>
                <a:lnTo>
                  <a:pt x="7766164" y="3446742"/>
                </a:lnTo>
                <a:lnTo>
                  <a:pt x="7787729" y="3451148"/>
                </a:lnTo>
                <a:lnTo>
                  <a:pt x="7809293" y="3446742"/>
                </a:lnTo>
                <a:lnTo>
                  <a:pt x="7826972" y="3434715"/>
                </a:lnTo>
                <a:lnTo>
                  <a:pt x="7838935" y="3416922"/>
                </a:lnTo>
                <a:lnTo>
                  <a:pt x="7843317" y="3395192"/>
                </a:lnTo>
                <a:close/>
              </a:path>
              <a:path w="10156825" h="7872730">
                <a:moveTo>
                  <a:pt x="8065465" y="3395192"/>
                </a:moveTo>
                <a:lnTo>
                  <a:pt x="8061071" y="3373463"/>
                </a:lnTo>
                <a:lnTo>
                  <a:pt x="8049146" y="3355670"/>
                </a:lnTo>
                <a:lnTo>
                  <a:pt x="8031493" y="3343643"/>
                </a:lnTo>
                <a:lnTo>
                  <a:pt x="8009928" y="3339236"/>
                </a:lnTo>
                <a:lnTo>
                  <a:pt x="7988363" y="3343643"/>
                </a:lnTo>
                <a:lnTo>
                  <a:pt x="7970710" y="3355670"/>
                </a:lnTo>
                <a:lnTo>
                  <a:pt x="7958772" y="3373463"/>
                </a:lnTo>
                <a:lnTo>
                  <a:pt x="7954391" y="3395192"/>
                </a:lnTo>
                <a:lnTo>
                  <a:pt x="7958772" y="3416922"/>
                </a:lnTo>
                <a:lnTo>
                  <a:pt x="7970710" y="3434715"/>
                </a:lnTo>
                <a:lnTo>
                  <a:pt x="7988363" y="3446742"/>
                </a:lnTo>
                <a:lnTo>
                  <a:pt x="8009928" y="3451148"/>
                </a:lnTo>
                <a:lnTo>
                  <a:pt x="8031493" y="3446742"/>
                </a:lnTo>
                <a:lnTo>
                  <a:pt x="8049146" y="3434715"/>
                </a:lnTo>
                <a:lnTo>
                  <a:pt x="8061071" y="3416922"/>
                </a:lnTo>
                <a:lnTo>
                  <a:pt x="8065465" y="3395192"/>
                </a:lnTo>
                <a:close/>
              </a:path>
              <a:path w="10156825" h="7872730">
                <a:moveTo>
                  <a:pt x="8287664" y="3395192"/>
                </a:moveTo>
                <a:lnTo>
                  <a:pt x="8283270" y="3373463"/>
                </a:lnTo>
                <a:lnTo>
                  <a:pt x="8271345" y="3355670"/>
                </a:lnTo>
                <a:lnTo>
                  <a:pt x="8253692" y="3343643"/>
                </a:lnTo>
                <a:lnTo>
                  <a:pt x="8232127" y="3339236"/>
                </a:lnTo>
                <a:lnTo>
                  <a:pt x="8210563" y="3343643"/>
                </a:lnTo>
                <a:lnTo>
                  <a:pt x="8192910" y="3355670"/>
                </a:lnTo>
                <a:lnTo>
                  <a:pt x="8180972" y="3373463"/>
                </a:lnTo>
                <a:lnTo>
                  <a:pt x="8176590" y="3395192"/>
                </a:lnTo>
                <a:lnTo>
                  <a:pt x="8180972" y="3416922"/>
                </a:lnTo>
                <a:lnTo>
                  <a:pt x="8192910" y="3434715"/>
                </a:lnTo>
                <a:lnTo>
                  <a:pt x="8210563" y="3446742"/>
                </a:lnTo>
                <a:lnTo>
                  <a:pt x="8232127" y="3451148"/>
                </a:lnTo>
                <a:lnTo>
                  <a:pt x="8253692" y="3446742"/>
                </a:lnTo>
                <a:lnTo>
                  <a:pt x="8271345" y="3434715"/>
                </a:lnTo>
                <a:lnTo>
                  <a:pt x="8283270" y="3416922"/>
                </a:lnTo>
                <a:lnTo>
                  <a:pt x="8287664" y="3395192"/>
                </a:lnTo>
                <a:close/>
              </a:path>
              <a:path w="10156825" h="7872730">
                <a:moveTo>
                  <a:pt x="8442706" y="3341611"/>
                </a:moveTo>
                <a:lnTo>
                  <a:pt x="8432724" y="3343643"/>
                </a:lnTo>
                <a:lnTo>
                  <a:pt x="8415045" y="3355670"/>
                </a:lnTo>
                <a:lnTo>
                  <a:pt x="8403107" y="3373463"/>
                </a:lnTo>
                <a:lnTo>
                  <a:pt x="8398726" y="3395192"/>
                </a:lnTo>
                <a:lnTo>
                  <a:pt x="8403107" y="3416922"/>
                </a:lnTo>
                <a:lnTo>
                  <a:pt x="8415045" y="3434715"/>
                </a:lnTo>
                <a:lnTo>
                  <a:pt x="8432724" y="3446742"/>
                </a:lnTo>
                <a:lnTo>
                  <a:pt x="8442706" y="3448774"/>
                </a:lnTo>
                <a:lnTo>
                  <a:pt x="8442706" y="3341611"/>
                </a:lnTo>
                <a:close/>
              </a:path>
              <a:path w="10156825" h="7872730">
                <a:moveTo>
                  <a:pt x="10156444" y="7351547"/>
                </a:moveTo>
                <a:lnTo>
                  <a:pt x="9808667" y="7351547"/>
                </a:lnTo>
                <a:lnTo>
                  <a:pt x="579869" y="7351547"/>
                </a:lnTo>
                <a:lnTo>
                  <a:pt x="579869" y="307340"/>
                </a:lnTo>
                <a:lnTo>
                  <a:pt x="579869" y="0"/>
                </a:lnTo>
                <a:lnTo>
                  <a:pt x="505968" y="0"/>
                </a:lnTo>
                <a:lnTo>
                  <a:pt x="505968" y="307340"/>
                </a:lnTo>
                <a:lnTo>
                  <a:pt x="505968" y="7351547"/>
                </a:lnTo>
                <a:lnTo>
                  <a:pt x="0" y="7351547"/>
                </a:lnTo>
                <a:lnTo>
                  <a:pt x="0" y="7435037"/>
                </a:lnTo>
                <a:lnTo>
                  <a:pt x="505968" y="7435037"/>
                </a:lnTo>
                <a:lnTo>
                  <a:pt x="505968" y="7872730"/>
                </a:lnTo>
                <a:lnTo>
                  <a:pt x="579869" y="7872730"/>
                </a:lnTo>
                <a:lnTo>
                  <a:pt x="579869" y="7435037"/>
                </a:lnTo>
                <a:lnTo>
                  <a:pt x="10156444" y="7435037"/>
                </a:lnTo>
                <a:lnTo>
                  <a:pt x="10156444" y="7351547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066" y="431895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D7E71"/>
                </a:solidFill>
              </a:rPr>
              <a:t>R</a:t>
            </a:r>
            <a:r>
              <a:rPr sz="3600" dirty="0">
                <a:solidFill>
                  <a:srgbClr val="0D7E71"/>
                </a:solidFill>
              </a:rPr>
              <a:t>i</a:t>
            </a:r>
            <a:r>
              <a:rPr sz="3600" spc="-150" dirty="0">
                <a:solidFill>
                  <a:srgbClr val="0D7E71"/>
                </a:solidFill>
              </a:rPr>
              <a:t>s</a:t>
            </a:r>
            <a:r>
              <a:rPr sz="3600" spc="5" dirty="0">
                <a:solidFill>
                  <a:srgbClr val="0D7E71"/>
                </a:solidFill>
              </a:rPr>
              <a:t>k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0255715" y="6939797"/>
            <a:ext cx="196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D7E71"/>
                </a:solidFill>
                <a:latin typeface="Cambria"/>
                <a:cs typeface="Cambria"/>
              </a:rPr>
              <a:t>Difficulty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5405" y="993821"/>
            <a:ext cx="2009775" cy="7454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Pandiyan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sees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value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in </a:t>
            </a:r>
            <a:r>
              <a:rPr sz="1600" spc="-3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2A261F"/>
                </a:solidFill>
                <a:latin typeface="Cambria"/>
                <a:cs typeface="Cambria"/>
              </a:rPr>
              <a:t>selling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through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2A261F"/>
                </a:solidFill>
                <a:latin typeface="Cambria"/>
                <a:cs typeface="Cambria"/>
              </a:rPr>
              <a:t>digital </a:t>
            </a:r>
            <a:r>
              <a:rPr sz="1600" spc="-3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means.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775" y="993821"/>
            <a:ext cx="2347595" cy="1711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225" marR="15240" indent="-635" algn="ctr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Pandiyan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is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familiar</a:t>
            </a:r>
            <a:r>
              <a:rPr sz="1600" spc="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with 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r>
              <a:rPr sz="1600" spc="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45" dirty="0">
                <a:solidFill>
                  <a:srgbClr val="2A261F"/>
                </a:solidFill>
                <a:latin typeface="Cambria"/>
                <a:cs typeface="Cambria"/>
              </a:rPr>
              <a:t>or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can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2A261F"/>
                </a:solidFill>
                <a:latin typeface="Cambria"/>
                <a:cs typeface="Cambria"/>
              </a:rPr>
              <a:t>be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easily </a:t>
            </a:r>
            <a:r>
              <a:rPr sz="1600" spc="-3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trained.</a:t>
            </a:r>
            <a:endParaRPr sz="1600">
              <a:latin typeface="Cambria"/>
              <a:cs typeface="Cambria"/>
            </a:endParaRPr>
          </a:p>
          <a:p>
            <a:pPr marL="12700" marR="5080" algn="ctr">
              <a:lnSpc>
                <a:spcPts val="1870"/>
              </a:lnSpc>
              <a:spcBef>
                <a:spcPts val="2000"/>
              </a:spcBef>
            </a:pP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He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has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A261F"/>
                </a:solidFill>
                <a:latin typeface="Cambria"/>
                <a:cs typeface="Cambria"/>
              </a:rPr>
              <a:t>access</a:t>
            </a:r>
            <a:r>
              <a:rPr sz="1600" spc="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inventory </a:t>
            </a:r>
            <a:r>
              <a:rPr sz="1600" spc="-3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1600" spc="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already</a:t>
            </a:r>
            <a:r>
              <a:rPr sz="1600" spc="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has</a:t>
            </a:r>
            <a:r>
              <a:rPr sz="1600" spc="4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1600" spc="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A261F"/>
                </a:solidFill>
                <a:latin typeface="Cambria"/>
                <a:cs typeface="Cambria"/>
              </a:rPr>
              <a:t>few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customers.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5830" y="4297205"/>
            <a:ext cx="1544320" cy="507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7505" marR="5080" indent="-345440">
              <a:lnSpc>
                <a:spcPts val="1870"/>
              </a:lnSpc>
              <a:spcBef>
                <a:spcPts val="200"/>
              </a:spcBef>
            </a:pP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He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sells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2A261F"/>
                </a:solidFill>
                <a:latin typeface="Cambria"/>
                <a:cs typeface="Cambria"/>
              </a:rPr>
              <a:t>long-tail </a:t>
            </a:r>
            <a:r>
              <a:rPr sz="1600" spc="-3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products.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5473" y="1771675"/>
            <a:ext cx="1546225" cy="9836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1870"/>
              </a:lnSpc>
              <a:spcBef>
                <a:spcPts val="200"/>
              </a:spcBef>
            </a:pP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He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knows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how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to </a:t>
            </a:r>
            <a:r>
              <a:rPr sz="1600" spc="-3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engage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with 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customers, </a:t>
            </a:r>
            <a:r>
              <a:rPr sz="1600" spc="1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understand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 their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5444" y="2724173"/>
            <a:ext cx="1626870" cy="507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1120">
              <a:lnSpc>
                <a:spcPts val="1870"/>
              </a:lnSpc>
              <a:spcBef>
                <a:spcPts val="200"/>
              </a:spcBef>
            </a:pP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need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deliver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relevant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 products.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6827" y="2486048"/>
            <a:ext cx="1076325" cy="7454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45720" algn="just">
              <a:lnSpc>
                <a:spcPts val="1870"/>
              </a:lnSpc>
              <a:spcBef>
                <a:spcPts val="200"/>
              </a:spcBef>
            </a:pP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He ensures </a:t>
            </a:r>
            <a:r>
              <a:rPr sz="1600" spc="-1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delivery </a:t>
            </a:r>
            <a:r>
              <a:rPr sz="1600" spc="-3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products.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8178" y="2962297"/>
            <a:ext cx="2167890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7170" marR="5080" indent="-205104">
              <a:lnSpc>
                <a:spcPts val="1880"/>
              </a:lnSpc>
              <a:spcBef>
                <a:spcPts val="195"/>
              </a:spcBef>
            </a:pP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Ashwini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A261F"/>
                </a:solidFill>
                <a:latin typeface="Cambria"/>
                <a:cs typeface="Cambria"/>
              </a:rPr>
              <a:t>trusts</a:t>
            </a:r>
            <a:r>
              <a:rPr sz="1600" spc="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Pandiyan </a:t>
            </a:r>
            <a:r>
              <a:rPr sz="1600" spc="-3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A261F"/>
                </a:solidFill>
                <a:latin typeface="Cambria"/>
                <a:cs typeface="Cambria"/>
              </a:rPr>
              <a:t>with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her</a:t>
            </a:r>
            <a:r>
              <a:rPr sz="1600" spc="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purchases.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7717" y="888404"/>
            <a:ext cx="1383665" cy="14598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1870"/>
              </a:lnSpc>
              <a:spcBef>
                <a:spcPts val="200"/>
              </a:spcBef>
            </a:pP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Buying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from</a:t>
            </a:r>
            <a:r>
              <a:rPr sz="1600" spc="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a </a:t>
            </a: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catalogue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A261F"/>
                </a:solidFill>
                <a:latin typeface="Cambria"/>
                <a:cs typeface="Cambria"/>
              </a:rPr>
              <a:t>shared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on </a:t>
            </a:r>
            <a:r>
              <a:rPr sz="1600" spc="1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r>
              <a:rPr sz="1600" spc="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is </a:t>
            </a:r>
            <a:r>
              <a:rPr sz="1600" spc="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2A261F"/>
                </a:solidFill>
                <a:latin typeface="Cambria"/>
                <a:cs typeface="Cambria"/>
              </a:rPr>
              <a:t>not</a:t>
            </a:r>
            <a:r>
              <a:rPr sz="1600" spc="-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2A261F"/>
                </a:solidFill>
                <a:latin typeface="Cambria"/>
                <a:cs typeface="Cambria"/>
              </a:rPr>
              <a:t>uncommon </a:t>
            </a:r>
            <a:r>
              <a:rPr sz="1600" spc="-3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2A261F"/>
                </a:solidFill>
                <a:latin typeface="Cambria"/>
                <a:cs typeface="Cambria"/>
              </a:rPr>
              <a:t>for</a:t>
            </a:r>
            <a:r>
              <a:rPr sz="16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A261F"/>
                </a:solidFill>
                <a:latin typeface="Cambria"/>
                <a:cs typeface="Cambria"/>
              </a:rPr>
              <a:t>Ashwini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5404" y="580686"/>
            <a:ext cx="54216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5" dirty="0">
                <a:solidFill>
                  <a:srgbClr val="2B2B2B"/>
                </a:solidFill>
                <a:latin typeface="Cambria"/>
                <a:cs typeface="Cambria"/>
              </a:rPr>
              <a:t>Which</a:t>
            </a:r>
            <a:r>
              <a:rPr sz="4800" b="1" spc="5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4800" b="1" spc="-85" dirty="0">
                <a:solidFill>
                  <a:srgbClr val="2B2B2B"/>
                </a:solidFill>
                <a:latin typeface="Cambria"/>
                <a:cs typeface="Cambria"/>
              </a:rPr>
              <a:t>assumptions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10999" y="1189903"/>
            <a:ext cx="56159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70" dirty="0">
                <a:solidFill>
                  <a:srgbClr val="2B2B2B"/>
                </a:solidFill>
                <a:latin typeface="Cambria"/>
                <a:cs typeface="Cambria"/>
              </a:rPr>
              <a:t>to</a:t>
            </a:r>
            <a:r>
              <a:rPr sz="4800" b="1" spc="114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4800" b="1" spc="-90" dirty="0">
                <a:solidFill>
                  <a:srgbClr val="2B2B2B"/>
                </a:solidFill>
                <a:latin typeface="Cambria"/>
                <a:cs typeface="Cambria"/>
              </a:rPr>
              <a:t>validate</a:t>
            </a:r>
            <a:r>
              <a:rPr sz="4800" b="1" spc="114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4800" b="1" spc="-35" dirty="0">
                <a:solidFill>
                  <a:srgbClr val="2B2B2B"/>
                </a:solidFill>
                <a:latin typeface="Cambria"/>
                <a:cs typeface="Cambria"/>
              </a:rPr>
              <a:t>using</a:t>
            </a:r>
            <a:r>
              <a:rPr sz="4800" b="1" spc="12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4800" b="1" spc="-35" dirty="0">
                <a:solidFill>
                  <a:srgbClr val="2B2B2B"/>
                </a:solidFill>
                <a:latin typeface="Cambria"/>
                <a:cs typeface="Cambria"/>
              </a:rPr>
              <a:t>the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28300" y="1799097"/>
            <a:ext cx="4898390" cy="466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95"/>
              </a:spcBef>
            </a:pPr>
            <a:r>
              <a:rPr sz="4800" b="1" spc="160" dirty="0">
                <a:solidFill>
                  <a:srgbClr val="2B2B2B"/>
                </a:solidFill>
                <a:latin typeface="Cambria"/>
                <a:cs typeface="Cambria"/>
              </a:rPr>
              <a:t>M</a:t>
            </a:r>
            <a:r>
              <a:rPr sz="4800" b="1" spc="45" dirty="0">
                <a:solidFill>
                  <a:srgbClr val="2B2B2B"/>
                </a:solidFill>
                <a:latin typeface="Cambria"/>
                <a:cs typeface="Cambria"/>
              </a:rPr>
              <a:t>V</a:t>
            </a:r>
            <a:r>
              <a:rPr sz="4800" b="1" spc="-190" dirty="0">
                <a:solidFill>
                  <a:srgbClr val="2B2B2B"/>
                </a:solidFill>
                <a:latin typeface="Cambria"/>
                <a:cs typeface="Cambria"/>
              </a:rPr>
              <a:t>P</a:t>
            </a:r>
            <a:r>
              <a:rPr sz="4800" b="1" spc="575" dirty="0">
                <a:solidFill>
                  <a:srgbClr val="2B2B2B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  <a:p>
            <a:pPr marL="12700" marR="257810" algn="just">
              <a:lnSpc>
                <a:spcPts val="3300"/>
              </a:lnSpc>
              <a:spcBef>
                <a:spcPts val="4475"/>
              </a:spcBef>
            </a:pPr>
            <a:r>
              <a:rPr sz="2800" spc="50" dirty="0">
                <a:solidFill>
                  <a:srgbClr val="2A261F"/>
                </a:solidFill>
                <a:latin typeface="Cambria"/>
                <a:cs typeface="Cambria"/>
              </a:rPr>
              <a:t>Let's </a:t>
            </a:r>
            <a:r>
              <a:rPr sz="2800" spc="10" dirty="0">
                <a:solidFill>
                  <a:srgbClr val="2A261F"/>
                </a:solidFill>
                <a:latin typeface="Cambria"/>
                <a:cs typeface="Cambria"/>
              </a:rPr>
              <a:t>classify </a:t>
            </a:r>
            <a:r>
              <a:rPr sz="2800" spc="40" dirty="0">
                <a:solidFill>
                  <a:srgbClr val="2A261F"/>
                </a:solidFill>
                <a:latin typeface="Cambria"/>
                <a:cs typeface="Cambria"/>
              </a:rPr>
              <a:t>the </a:t>
            </a:r>
            <a:r>
              <a:rPr sz="2800" spc="10" dirty="0">
                <a:solidFill>
                  <a:srgbClr val="2A261F"/>
                </a:solidFill>
                <a:latin typeface="Cambria"/>
                <a:cs typeface="Cambria"/>
              </a:rPr>
              <a:t>assumptions </a:t>
            </a:r>
            <a:r>
              <a:rPr sz="2800" spc="-60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-45" dirty="0">
                <a:solidFill>
                  <a:srgbClr val="2A261F"/>
                </a:solidFill>
                <a:latin typeface="Cambria"/>
                <a:cs typeface="Cambria"/>
              </a:rPr>
              <a:t>we </a:t>
            </a:r>
            <a:r>
              <a:rPr sz="2800" spc="10" dirty="0">
                <a:solidFill>
                  <a:srgbClr val="2A261F"/>
                </a:solidFill>
                <a:latin typeface="Cambria"/>
                <a:cs typeface="Cambria"/>
              </a:rPr>
              <a:t>have </a:t>
            </a:r>
            <a:r>
              <a:rPr sz="2800" spc="-15" dirty="0">
                <a:solidFill>
                  <a:srgbClr val="2A261F"/>
                </a:solidFill>
                <a:latin typeface="Cambria"/>
                <a:cs typeface="Cambria"/>
              </a:rPr>
              <a:t>now </a:t>
            </a:r>
            <a:r>
              <a:rPr sz="2800" spc="5" dirty="0">
                <a:solidFill>
                  <a:srgbClr val="2A261F"/>
                </a:solidFill>
                <a:latin typeface="Cambria"/>
                <a:cs typeface="Cambria"/>
              </a:rPr>
              <a:t>from </a:t>
            </a:r>
            <a:r>
              <a:rPr sz="2800" spc="90" dirty="0">
                <a:solidFill>
                  <a:srgbClr val="2A261F"/>
                </a:solidFill>
                <a:latin typeface="Cambria"/>
                <a:cs typeface="Cambria"/>
              </a:rPr>
              <a:t>Low-High </a:t>
            </a:r>
            <a:r>
              <a:rPr sz="280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2A261F"/>
                </a:solidFill>
                <a:latin typeface="Cambria"/>
                <a:cs typeface="Cambria"/>
              </a:rPr>
              <a:t>Difficulty</a:t>
            </a:r>
            <a:r>
              <a:rPr sz="2800" spc="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2A261F"/>
                </a:solidFill>
                <a:latin typeface="Cambria"/>
                <a:cs typeface="Cambria"/>
              </a:rPr>
              <a:t>and </a:t>
            </a:r>
            <a:r>
              <a:rPr sz="2800" spc="90" dirty="0">
                <a:solidFill>
                  <a:srgbClr val="2A261F"/>
                </a:solidFill>
                <a:latin typeface="Cambria"/>
                <a:cs typeface="Cambria"/>
              </a:rPr>
              <a:t>Low-High </a:t>
            </a:r>
            <a:r>
              <a:rPr sz="2800" spc="15" dirty="0">
                <a:solidFill>
                  <a:srgbClr val="2A261F"/>
                </a:solidFill>
                <a:latin typeface="Cambria"/>
                <a:cs typeface="Cambria"/>
              </a:rPr>
              <a:t>Risk </a:t>
            </a:r>
            <a:r>
              <a:rPr sz="2800" spc="-60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2A261F"/>
                </a:solidFill>
                <a:latin typeface="Cambria"/>
                <a:cs typeface="Cambria"/>
              </a:rPr>
              <a:t>validating.</a:t>
            </a:r>
            <a:endParaRPr sz="2800">
              <a:latin typeface="Cambria"/>
              <a:cs typeface="Cambria"/>
            </a:endParaRPr>
          </a:p>
          <a:p>
            <a:pPr marL="12700" marR="264160">
              <a:lnSpc>
                <a:spcPts val="3300"/>
              </a:lnSpc>
              <a:spcBef>
                <a:spcPts val="3300"/>
              </a:spcBef>
            </a:pPr>
            <a:r>
              <a:rPr sz="2800" spc="-40" dirty="0">
                <a:solidFill>
                  <a:srgbClr val="2A261F"/>
                </a:solidFill>
                <a:latin typeface="Cambria"/>
                <a:cs typeface="Cambria"/>
              </a:rPr>
              <a:t>We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2A261F"/>
                </a:solidFill>
                <a:latin typeface="Cambria"/>
                <a:cs typeface="Cambria"/>
              </a:rPr>
              <a:t>shall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2A261F"/>
                </a:solidFill>
                <a:latin typeface="Cambria"/>
                <a:cs typeface="Cambria"/>
              </a:rPr>
              <a:t>pick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2A261F"/>
                </a:solidFill>
                <a:latin typeface="Cambria"/>
                <a:cs typeface="Cambria"/>
              </a:rPr>
              <a:t>high-risk </a:t>
            </a:r>
            <a:r>
              <a:rPr sz="2800" spc="10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low-difficulty</a:t>
            </a:r>
            <a:r>
              <a:rPr sz="2800" spc="6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2A261F"/>
                </a:solidFill>
                <a:latin typeface="Cambria"/>
                <a:cs typeface="Cambria"/>
              </a:rPr>
              <a:t>first</a:t>
            </a:r>
            <a:r>
              <a:rPr sz="2800" spc="6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800" spc="6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2A261F"/>
                </a:solidFill>
                <a:latin typeface="Cambria"/>
                <a:cs typeface="Cambria"/>
              </a:rPr>
              <a:t>validate </a:t>
            </a:r>
            <a:r>
              <a:rPr sz="2800" spc="-60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-40" dirty="0">
                <a:solidFill>
                  <a:srgbClr val="2A261F"/>
                </a:solidFill>
                <a:latin typeface="Cambria"/>
                <a:cs typeface="Cambria"/>
              </a:rPr>
              <a:t>our</a:t>
            </a:r>
            <a:r>
              <a:rPr sz="280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2A261F"/>
                </a:solidFill>
                <a:latin typeface="Cambria"/>
                <a:cs typeface="Cambria"/>
              </a:rPr>
              <a:t>idea.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96300"/>
            <a:ext cx="18288000" cy="1790700"/>
          </a:xfrm>
          <a:custGeom>
            <a:avLst/>
            <a:gdLst/>
            <a:ahLst/>
            <a:cxnLst/>
            <a:rect l="l" t="t" r="r" b="b"/>
            <a:pathLst>
              <a:path w="18288000" h="1790700">
                <a:moveTo>
                  <a:pt x="18287998" y="0"/>
                </a:moveTo>
                <a:lnTo>
                  <a:pt x="0" y="0"/>
                </a:lnTo>
                <a:lnTo>
                  <a:pt x="0" y="1790699"/>
                </a:lnTo>
                <a:lnTo>
                  <a:pt x="18287998" y="1790699"/>
                </a:lnTo>
                <a:lnTo>
                  <a:pt x="18287998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525" y="3972946"/>
            <a:ext cx="133849" cy="1338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525" y="5319400"/>
            <a:ext cx="133849" cy="133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525" y="6217017"/>
            <a:ext cx="133849" cy="133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60019" y="1983876"/>
            <a:ext cx="6290945" cy="470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1" spc="-110" dirty="0">
                <a:solidFill>
                  <a:srgbClr val="2B2B2B"/>
                </a:solidFill>
                <a:latin typeface="Cambria"/>
                <a:cs typeface="Cambria"/>
              </a:rPr>
              <a:t>Scope</a:t>
            </a:r>
            <a:endParaRPr sz="49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6220"/>
              </a:spcBef>
            </a:pPr>
            <a:r>
              <a:rPr sz="2950" spc="-25" dirty="0">
                <a:solidFill>
                  <a:srgbClr val="2A261F"/>
                </a:solidFill>
                <a:latin typeface="Cambria"/>
                <a:cs typeface="Cambria"/>
              </a:rPr>
              <a:t>We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shall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limit </a:t>
            </a:r>
            <a:r>
              <a:rPr sz="2950" spc="-25" dirty="0">
                <a:solidFill>
                  <a:srgbClr val="2A261F"/>
                </a:solidFill>
                <a:latin typeface="Cambria"/>
                <a:cs typeface="Cambria"/>
              </a:rPr>
              <a:t>our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10" dirty="0">
                <a:solidFill>
                  <a:srgbClr val="2A261F"/>
                </a:solidFill>
                <a:latin typeface="Cambria"/>
                <a:cs typeface="Cambria"/>
              </a:rPr>
              <a:t>scope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Activation, </a:t>
            </a:r>
            <a:r>
              <a:rPr sz="2950" spc="-6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0" dirty="0">
                <a:solidFill>
                  <a:srgbClr val="2A261F"/>
                </a:solidFill>
                <a:latin typeface="Cambria"/>
                <a:cs typeface="Cambria"/>
              </a:rPr>
              <a:t>Adoption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20" dirty="0">
                <a:solidFill>
                  <a:srgbClr val="2A261F"/>
                </a:solidFill>
                <a:latin typeface="Cambria"/>
                <a:cs typeface="Cambria"/>
              </a:rPr>
              <a:t>Task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0" dirty="0">
                <a:solidFill>
                  <a:srgbClr val="2A261F"/>
                </a:solidFill>
                <a:latin typeface="Cambria"/>
                <a:cs typeface="Cambria"/>
              </a:rPr>
              <a:t>Success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with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the </a:t>
            </a:r>
            <a:r>
              <a:rPr sz="2950" spc="6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MVP</a:t>
            </a:r>
            <a:endParaRPr sz="2950">
              <a:latin typeface="Cambria"/>
              <a:cs typeface="Cambria"/>
            </a:endParaRPr>
          </a:p>
          <a:p>
            <a:pPr marL="12700" marR="70485">
              <a:lnSpc>
                <a:spcPct val="100000"/>
              </a:lnSpc>
              <a:spcBef>
                <a:spcPts val="3515"/>
              </a:spcBef>
            </a:pP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Acquisition,</a:t>
            </a:r>
            <a:r>
              <a:rPr sz="2950" spc="7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Engagement,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dirty="0">
                <a:solidFill>
                  <a:srgbClr val="2A261F"/>
                </a:solidFill>
                <a:latin typeface="Cambria"/>
                <a:cs typeface="Cambria"/>
              </a:rPr>
              <a:t>Happiness </a:t>
            </a:r>
            <a:r>
              <a:rPr sz="2950" spc="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and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Retention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will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30" dirty="0">
                <a:solidFill>
                  <a:srgbClr val="2A261F"/>
                </a:solidFill>
                <a:latin typeface="Cambria"/>
                <a:cs typeface="Cambria"/>
              </a:rPr>
              <a:t>be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out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the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10" dirty="0">
                <a:solidFill>
                  <a:srgbClr val="2A261F"/>
                </a:solidFill>
                <a:latin typeface="Cambria"/>
                <a:cs typeface="Cambria"/>
              </a:rPr>
              <a:t>scope </a:t>
            </a:r>
            <a:r>
              <a:rPr sz="2950" spc="-6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this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65" dirty="0">
                <a:solidFill>
                  <a:srgbClr val="2A261F"/>
                </a:solidFill>
                <a:latin typeface="Cambria"/>
                <a:cs typeface="Cambria"/>
              </a:rPr>
              <a:t>study.</a:t>
            </a:r>
            <a:endParaRPr sz="29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2023" y="1801641"/>
            <a:ext cx="1016508" cy="10641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64056" y="5144015"/>
            <a:ext cx="989599" cy="19806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Minimum</a:t>
            </a:r>
            <a:r>
              <a:rPr spc="110" dirty="0"/>
              <a:t> </a:t>
            </a:r>
            <a:r>
              <a:rPr spc="-105" dirty="0"/>
              <a:t>Criteria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5998" y="2420263"/>
            <a:ext cx="6262370" cy="4530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1" spc="-135" dirty="0">
                <a:solidFill>
                  <a:srgbClr val="2B2B2B"/>
                </a:solidFill>
                <a:latin typeface="Cambria"/>
                <a:cs typeface="Cambria"/>
              </a:rPr>
              <a:t>for</a:t>
            </a:r>
            <a:r>
              <a:rPr sz="4900" b="1" spc="110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4900" b="1" spc="-100" dirty="0">
                <a:solidFill>
                  <a:srgbClr val="2B2B2B"/>
                </a:solidFill>
                <a:latin typeface="Cambria"/>
                <a:cs typeface="Cambria"/>
              </a:rPr>
              <a:t>Success</a:t>
            </a:r>
            <a:endParaRPr sz="4900">
              <a:latin typeface="Cambria"/>
              <a:cs typeface="Cambria"/>
            </a:endParaRPr>
          </a:p>
          <a:p>
            <a:pPr marL="654685" marR="142875" algn="just">
              <a:lnSpc>
                <a:spcPct val="100000"/>
              </a:lnSpc>
              <a:spcBef>
                <a:spcPts val="4820"/>
              </a:spcBef>
            </a:pP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Activation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No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25" dirty="0">
                <a:solidFill>
                  <a:srgbClr val="2A261F"/>
                </a:solidFill>
                <a:latin typeface="Cambria"/>
                <a:cs typeface="Cambria"/>
              </a:rPr>
              <a:t>users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creating, </a:t>
            </a:r>
            <a:r>
              <a:rPr sz="2950" spc="-64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" dirty="0">
                <a:solidFill>
                  <a:srgbClr val="2A261F"/>
                </a:solidFill>
                <a:latin typeface="Cambria"/>
                <a:cs typeface="Cambria"/>
              </a:rPr>
              <a:t>business </a:t>
            </a:r>
            <a:r>
              <a:rPr sz="2950" spc="25" dirty="0">
                <a:solidFill>
                  <a:srgbClr val="2A261F"/>
                </a:solidFill>
                <a:latin typeface="Cambria"/>
                <a:cs typeface="Cambria"/>
              </a:rPr>
              <a:t>profiles.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No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 </a:t>
            </a:r>
            <a:r>
              <a:rPr sz="2950" spc="25" dirty="0">
                <a:solidFill>
                  <a:srgbClr val="2A261F"/>
                </a:solidFill>
                <a:latin typeface="Cambria"/>
                <a:cs typeface="Cambria"/>
              </a:rPr>
              <a:t>catalogue </a:t>
            </a:r>
            <a:r>
              <a:rPr sz="2950" spc="-6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shared.</a:t>
            </a:r>
            <a:endParaRPr sz="2950">
              <a:latin typeface="Cambria"/>
              <a:cs typeface="Cambria"/>
            </a:endParaRPr>
          </a:p>
          <a:p>
            <a:pPr marL="654685" marR="518159">
              <a:lnSpc>
                <a:spcPts val="3529"/>
              </a:lnSpc>
              <a:spcBef>
                <a:spcPts val="105"/>
              </a:spcBef>
            </a:pPr>
            <a:r>
              <a:rPr sz="2950" spc="10" dirty="0">
                <a:solidFill>
                  <a:srgbClr val="2A261F"/>
                </a:solidFill>
                <a:latin typeface="Cambria"/>
                <a:cs typeface="Cambria"/>
              </a:rPr>
              <a:t>Adoption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No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5" dirty="0">
                <a:solidFill>
                  <a:srgbClr val="2A261F"/>
                </a:solidFill>
                <a:latin typeface="Cambria"/>
                <a:cs typeface="Cambria"/>
              </a:rPr>
              <a:t>sales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through </a:t>
            </a:r>
            <a:r>
              <a:rPr sz="2950" spc="-63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endParaRPr sz="2950">
              <a:latin typeface="Cambria"/>
              <a:cs typeface="Cambria"/>
            </a:endParaRPr>
          </a:p>
          <a:p>
            <a:pPr marL="654685" marR="5080">
              <a:lnSpc>
                <a:spcPts val="3529"/>
              </a:lnSpc>
              <a:spcBef>
                <a:spcPts val="5"/>
              </a:spcBef>
            </a:pPr>
            <a:r>
              <a:rPr sz="2950" spc="-20" dirty="0">
                <a:solidFill>
                  <a:srgbClr val="2A261F"/>
                </a:solidFill>
                <a:latin typeface="Cambria"/>
                <a:cs typeface="Cambria"/>
              </a:rPr>
              <a:t>Task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0" dirty="0">
                <a:solidFill>
                  <a:srgbClr val="2A261F"/>
                </a:solidFill>
                <a:latin typeface="Cambria"/>
                <a:cs typeface="Cambria"/>
              </a:rPr>
              <a:t>Success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10" dirty="0">
                <a:solidFill>
                  <a:srgbClr val="2A261F"/>
                </a:solidFill>
                <a:latin typeface="Cambria"/>
                <a:cs typeface="Cambria"/>
              </a:rPr>
              <a:t>Total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5" dirty="0">
                <a:solidFill>
                  <a:srgbClr val="2A261F"/>
                </a:solidFill>
                <a:latin typeface="Cambria"/>
                <a:cs typeface="Cambria"/>
              </a:rPr>
              <a:t>value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5" dirty="0">
                <a:solidFill>
                  <a:srgbClr val="2A261F"/>
                </a:solidFill>
                <a:latin typeface="Cambria"/>
                <a:cs typeface="Cambria"/>
              </a:rPr>
              <a:t>sales </a:t>
            </a:r>
            <a:r>
              <a:rPr sz="2950" spc="-63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0" dirty="0">
                <a:solidFill>
                  <a:srgbClr val="2A261F"/>
                </a:solidFill>
                <a:latin typeface="Cambria"/>
                <a:cs typeface="Cambria"/>
              </a:rPr>
              <a:t>through</a:t>
            </a:r>
            <a:r>
              <a:rPr sz="2950" spc="8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dirty="0">
                <a:solidFill>
                  <a:srgbClr val="2A261F"/>
                </a:solidFill>
                <a:latin typeface="Cambria"/>
                <a:cs typeface="Cambria"/>
              </a:rPr>
              <a:t>WhatsApp</a:t>
            </a:r>
            <a:endParaRPr sz="2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96300"/>
            <a:ext cx="18288000" cy="1790700"/>
          </a:xfrm>
          <a:custGeom>
            <a:avLst/>
            <a:gdLst/>
            <a:ahLst/>
            <a:cxnLst/>
            <a:rect l="l" t="t" r="r" b="b"/>
            <a:pathLst>
              <a:path w="18288000" h="1790700">
                <a:moveTo>
                  <a:pt x="18287998" y="0"/>
                </a:moveTo>
                <a:lnTo>
                  <a:pt x="0" y="0"/>
                </a:lnTo>
                <a:lnTo>
                  <a:pt x="0" y="1790699"/>
                </a:lnTo>
                <a:lnTo>
                  <a:pt x="18287998" y="1790699"/>
                </a:lnTo>
                <a:lnTo>
                  <a:pt x="18287998" y="0"/>
                </a:lnTo>
                <a:close/>
              </a:path>
            </a:pathLst>
          </a:custGeom>
          <a:solidFill>
            <a:srgbClr val="60D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525" y="2760268"/>
            <a:ext cx="133849" cy="1338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8452" y="2566449"/>
            <a:ext cx="14676119" cy="451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535"/>
              </a:lnSpc>
              <a:spcBef>
                <a:spcPts val="125"/>
              </a:spcBef>
            </a:pP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Who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is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0" dirty="0">
                <a:solidFill>
                  <a:srgbClr val="2A261F"/>
                </a:solidFill>
                <a:latin typeface="Cambria"/>
                <a:cs typeface="Cambria"/>
              </a:rPr>
              <a:t>Pandiyan?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8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b="1" spc="-60" dirty="0">
                <a:solidFill>
                  <a:srgbClr val="60D36F"/>
                </a:solidFill>
                <a:latin typeface="Cambria"/>
                <a:cs typeface="Cambria"/>
              </a:rPr>
              <a:t>Profile</a:t>
            </a:r>
            <a:endParaRPr sz="2950">
              <a:latin typeface="Cambria"/>
              <a:cs typeface="Cambria"/>
            </a:endParaRPr>
          </a:p>
          <a:p>
            <a:pPr marL="12700" marR="921385">
              <a:lnSpc>
                <a:spcPts val="3529"/>
              </a:lnSpc>
              <a:spcBef>
                <a:spcPts val="120"/>
              </a:spcBef>
            </a:pP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Maintain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5" dirty="0">
                <a:solidFill>
                  <a:srgbClr val="2A261F"/>
                </a:solidFill>
                <a:latin typeface="Cambria"/>
                <a:cs typeface="Cambria"/>
              </a:rPr>
              <a:t>his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inventory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b="1" spc="-25" dirty="0">
                <a:solidFill>
                  <a:srgbClr val="60D36F"/>
                </a:solidFill>
                <a:latin typeface="Cambria"/>
                <a:cs typeface="Cambria"/>
              </a:rPr>
              <a:t>Catalogue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dirty="0">
                <a:solidFill>
                  <a:srgbClr val="60D36F"/>
                </a:solidFill>
                <a:latin typeface="Cambria"/>
                <a:cs typeface="Cambria"/>
              </a:rPr>
              <a:t>with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5" dirty="0">
                <a:solidFill>
                  <a:srgbClr val="60D36F"/>
                </a:solidFill>
                <a:latin typeface="Cambria"/>
                <a:cs typeface="Cambria"/>
              </a:rPr>
              <a:t>picture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20" dirty="0">
                <a:solidFill>
                  <a:srgbClr val="60D36F"/>
                </a:solidFill>
                <a:latin typeface="Cambria"/>
                <a:cs typeface="Cambria"/>
              </a:rPr>
              <a:t>of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" dirty="0">
                <a:solidFill>
                  <a:srgbClr val="60D36F"/>
                </a:solidFill>
                <a:latin typeface="Cambria"/>
                <a:cs typeface="Cambria"/>
              </a:rPr>
              <a:t>the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45" dirty="0">
                <a:solidFill>
                  <a:srgbClr val="60D36F"/>
                </a:solidFill>
                <a:latin typeface="Cambria"/>
                <a:cs typeface="Cambria"/>
              </a:rPr>
              <a:t>item,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5" dirty="0">
                <a:solidFill>
                  <a:srgbClr val="60D36F"/>
                </a:solidFill>
                <a:latin typeface="Cambria"/>
                <a:cs typeface="Cambria"/>
              </a:rPr>
              <a:t>description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5" dirty="0">
                <a:solidFill>
                  <a:srgbClr val="60D36F"/>
                </a:solidFill>
                <a:latin typeface="Cambria"/>
                <a:cs typeface="Cambria"/>
              </a:rPr>
              <a:t>and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85" dirty="0">
                <a:solidFill>
                  <a:srgbClr val="60D36F"/>
                </a:solidFill>
                <a:latin typeface="Cambria"/>
                <a:cs typeface="Cambria"/>
              </a:rPr>
              <a:t>price </a:t>
            </a:r>
            <a:r>
              <a:rPr sz="2950" b="1" spc="-63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dirty="0">
                <a:solidFill>
                  <a:srgbClr val="2A261F"/>
                </a:solidFill>
                <a:latin typeface="Cambria"/>
                <a:cs typeface="Cambria"/>
              </a:rPr>
              <a:t>Converse </a:t>
            </a: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with </a:t>
            </a:r>
            <a:r>
              <a:rPr sz="2950" spc="-20" dirty="0">
                <a:solidFill>
                  <a:srgbClr val="2A261F"/>
                </a:solidFill>
                <a:latin typeface="Cambria"/>
                <a:cs typeface="Cambria"/>
              </a:rPr>
              <a:t>a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customer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 </a:t>
            </a:r>
            <a:r>
              <a:rPr sz="2950" b="1" spc="-10" dirty="0">
                <a:solidFill>
                  <a:srgbClr val="60D36F"/>
                </a:solidFill>
                <a:latin typeface="Cambria"/>
                <a:cs typeface="Cambria"/>
              </a:rPr>
              <a:t>Identify </a:t>
            </a:r>
            <a:r>
              <a:rPr sz="2950" b="1" spc="-114" dirty="0">
                <a:solidFill>
                  <a:srgbClr val="60D36F"/>
                </a:solidFill>
                <a:latin typeface="Cambria"/>
                <a:cs typeface="Cambria"/>
              </a:rPr>
              <a:t>a</a:t>
            </a:r>
            <a:r>
              <a:rPr sz="2950" b="1" spc="-11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contact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from </a:t>
            </a:r>
            <a:r>
              <a:rPr sz="2950" b="1" spc="-10" dirty="0">
                <a:solidFill>
                  <a:srgbClr val="60D36F"/>
                </a:solidFill>
                <a:latin typeface="Cambria"/>
                <a:cs typeface="Cambria"/>
              </a:rPr>
              <a:t>list </a:t>
            </a:r>
            <a:r>
              <a:rPr sz="2950" b="1" spc="-145" dirty="0">
                <a:solidFill>
                  <a:srgbClr val="60D36F"/>
                </a:solidFill>
                <a:latin typeface="Cambria"/>
                <a:cs typeface="Cambria"/>
              </a:rPr>
              <a:t>or</a:t>
            </a:r>
            <a:r>
              <a:rPr sz="2950" b="1" spc="-14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go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to </a:t>
            </a:r>
            <a:r>
              <a:rPr sz="2950" b="1" spc="-114" dirty="0">
                <a:solidFill>
                  <a:srgbClr val="60D36F"/>
                </a:solidFill>
                <a:latin typeface="Cambria"/>
                <a:cs typeface="Cambria"/>
              </a:rPr>
              <a:t>a</a:t>
            </a:r>
            <a:r>
              <a:rPr sz="2950" b="1" spc="-11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group. Strike </a:t>
            </a:r>
            <a:r>
              <a:rPr sz="2950" b="1" spc="-114" dirty="0">
                <a:solidFill>
                  <a:srgbClr val="60D36F"/>
                </a:solidFill>
                <a:latin typeface="Cambria"/>
                <a:cs typeface="Cambria"/>
              </a:rPr>
              <a:t>a </a:t>
            </a:r>
            <a:r>
              <a:rPr sz="2950" b="1" spc="-11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5" dirty="0">
                <a:solidFill>
                  <a:srgbClr val="60D36F"/>
                </a:solidFill>
                <a:latin typeface="Cambria"/>
                <a:cs typeface="Cambria"/>
              </a:rPr>
              <a:t>conversation</a:t>
            </a:r>
            <a:r>
              <a:rPr sz="2950" b="1" spc="8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100" dirty="0">
                <a:solidFill>
                  <a:srgbClr val="60D36F"/>
                </a:solidFill>
                <a:latin typeface="Cambria"/>
                <a:cs typeface="Cambria"/>
              </a:rPr>
              <a:t>over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15" dirty="0">
                <a:solidFill>
                  <a:srgbClr val="60D36F"/>
                </a:solidFill>
                <a:latin typeface="Cambria"/>
                <a:cs typeface="Cambria"/>
              </a:rPr>
              <a:t>chat.</a:t>
            </a:r>
            <a:endParaRPr sz="2950">
              <a:latin typeface="Cambria"/>
              <a:cs typeface="Cambria"/>
            </a:endParaRPr>
          </a:p>
          <a:p>
            <a:pPr marL="12700" marR="5080">
              <a:lnSpc>
                <a:spcPts val="3529"/>
              </a:lnSpc>
              <a:spcBef>
                <a:spcPts val="15"/>
              </a:spcBef>
            </a:pP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Identify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items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of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15" dirty="0">
                <a:solidFill>
                  <a:srgbClr val="2A261F"/>
                </a:solidFill>
                <a:latin typeface="Cambria"/>
                <a:cs typeface="Cambria"/>
              </a:rPr>
              <a:t>interest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25" dirty="0">
                <a:solidFill>
                  <a:srgbClr val="2A261F"/>
                </a:solidFill>
                <a:latin typeface="Cambria"/>
                <a:cs typeface="Cambria"/>
              </a:rPr>
              <a:t>for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20" dirty="0">
                <a:solidFill>
                  <a:srgbClr val="2A261F"/>
                </a:solidFill>
                <a:latin typeface="Cambria"/>
                <a:cs typeface="Cambria"/>
              </a:rPr>
              <a:t>a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5" dirty="0">
                <a:solidFill>
                  <a:srgbClr val="2A261F"/>
                </a:solidFill>
                <a:latin typeface="Cambria"/>
                <a:cs typeface="Cambria"/>
              </a:rPr>
              <a:t>customer.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b="1" spc="-114" dirty="0">
                <a:solidFill>
                  <a:srgbClr val="60D36F"/>
                </a:solidFill>
                <a:latin typeface="Cambria"/>
                <a:cs typeface="Cambria"/>
              </a:rPr>
              <a:t>Browse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15" dirty="0">
                <a:solidFill>
                  <a:srgbClr val="60D36F"/>
                </a:solidFill>
                <a:latin typeface="Cambria"/>
                <a:cs typeface="Cambria"/>
              </a:rPr>
              <a:t>through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" dirty="0">
                <a:solidFill>
                  <a:srgbClr val="60D36F"/>
                </a:solidFill>
                <a:latin typeface="Cambria"/>
                <a:cs typeface="Cambria"/>
              </a:rPr>
              <a:t>the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45" dirty="0">
                <a:solidFill>
                  <a:srgbClr val="60D36F"/>
                </a:solidFill>
                <a:latin typeface="Cambria"/>
                <a:cs typeface="Cambria"/>
              </a:rPr>
              <a:t>catalogue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5" dirty="0">
                <a:solidFill>
                  <a:srgbClr val="60D36F"/>
                </a:solidFill>
                <a:latin typeface="Cambria"/>
                <a:cs typeface="Cambria"/>
              </a:rPr>
              <a:t>and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5" dirty="0">
                <a:solidFill>
                  <a:srgbClr val="60D36F"/>
                </a:solidFill>
                <a:latin typeface="Cambria"/>
                <a:cs typeface="Cambria"/>
              </a:rPr>
              <a:t>find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15" dirty="0">
                <a:solidFill>
                  <a:srgbClr val="60D36F"/>
                </a:solidFill>
                <a:latin typeface="Cambria"/>
                <a:cs typeface="Cambria"/>
              </a:rPr>
              <a:t>items </a:t>
            </a:r>
            <a:r>
              <a:rPr sz="2950" b="1" spc="-63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5" dirty="0">
                <a:solidFill>
                  <a:srgbClr val="60D36F"/>
                </a:solidFill>
                <a:latin typeface="Cambria"/>
                <a:cs typeface="Cambria"/>
              </a:rPr>
              <a:t>that</a:t>
            </a:r>
            <a:r>
              <a:rPr sz="2950" b="1" spc="8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5" dirty="0">
                <a:solidFill>
                  <a:srgbClr val="60D36F"/>
                </a:solidFill>
                <a:latin typeface="Cambria"/>
                <a:cs typeface="Cambria"/>
              </a:rPr>
              <a:t>match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40" dirty="0">
                <a:solidFill>
                  <a:srgbClr val="60D36F"/>
                </a:solidFill>
                <a:latin typeface="Cambria"/>
                <a:cs typeface="Cambria"/>
              </a:rPr>
              <a:t>customer's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interest.</a:t>
            </a:r>
            <a:endParaRPr sz="2950">
              <a:latin typeface="Cambria"/>
              <a:cs typeface="Cambria"/>
            </a:endParaRPr>
          </a:p>
          <a:p>
            <a:pPr marL="12700" marR="208915">
              <a:lnSpc>
                <a:spcPts val="3529"/>
              </a:lnSpc>
              <a:spcBef>
                <a:spcPts val="5"/>
              </a:spcBef>
            </a:pPr>
            <a:r>
              <a:rPr sz="2950" spc="-10" dirty="0">
                <a:solidFill>
                  <a:srgbClr val="2A261F"/>
                </a:solidFill>
                <a:latin typeface="Cambria"/>
                <a:cs typeface="Cambria"/>
              </a:rPr>
              <a:t>Share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the </a:t>
            </a:r>
            <a:r>
              <a:rPr sz="2950" spc="35" dirty="0">
                <a:solidFill>
                  <a:srgbClr val="2A261F"/>
                </a:solidFill>
                <a:latin typeface="Cambria"/>
                <a:cs typeface="Cambria"/>
              </a:rPr>
              <a:t>right </a:t>
            </a:r>
            <a:r>
              <a:rPr sz="2950" spc="70" dirty="0">
                <a:solidFill>
                  <a:srgbClr val="2A261F"/>
                </a:solidFill>
                <a:latin typeface="Cambria"/>
                <a:cs typeface="Cambria"/>
              </a:rPr>
              <a:t>item </a:t>
            </a:r>
            <a:r>
              <a:rPr sz="2950" spc="50" dirty="0">
                <a:solidFill>
                  <a:srgbClr val="2A261F"/>
                </a:solidFill>
                <a:latin typeface="Cambria"/>
                <a:cs typeface="Cambria"/>
              </a:rPr>
              <a:t>with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the </a:t>
            </a:r>
            <a:r>
              <a:rPr sz="2950" spc="20" dirty="0">
                <a:solidFill>
                  <a:srgbClr val="2A261F"/>
                </a:solidFill>
                <a:latin typeface="Cambria"/>
                <a:cs typeface="Cambria"/>
              </a:rPr>
              <a:t>customer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Send </a:t>
            </a:r>
            <a:r>
              <a:rPr sz="2950" b="1" spc="-5" dirty="0">
                <a:solidFill>
                  <a:srgbClr val="60D36F"/>
                </a:solidFill>
                <a:latin typeface="Cambria"/>
                <a:cs typeface="Cambria"/>
              </a:rPr>
              <a:t>the </a:t>
            </a:r>
            <a:r>
              <a:rPr sz="2950" b="1" spc="-45" dirty="0">
                <a:solidFill>
                  <a:srgbClr val="60D36F"/>
                </a:solidFill>
                <a:latin typeface="Cambria"/>
                <a:cs typeface="Cambria"/>
              </a:rPr>
              <a:t>catalogue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to </a:t>
            </a:r>
            <a:r>
              <a:rPr sz="2950" b="1" spc="-114" dirty="0">
                <a:solidFill>
                  <a:srgbClr val="60D36F"/>
                </a:solidFill>
                <a:latin typeface="Cambria"/>
                <a:cs typeface="Cambria"/>
              </a:rPr>
              <a:t>a</a:t>
            </a:r>
            <a:r>
              <a:rPr sz="2950" b="1" spc="41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0" dirty="0">
                <a:solidFill>
                  <a:srgbClr val="60D36F"/>
                </a:solidFill>
                <a:latin typeface="Cambria"/>
                <a:cs typeface="Cambria"/>
              </a:rPr>
              <a:t>customer </a:t>
            </a:r>
            <a:r>
              <a:rPr sz="2950" b="1" spc="-145" dirty="0">
                <a:solidFill>
                  <a:srgbClr val="60D36F"/>
                </a:solidFill>
                <a:latin typeface="Cambria"/>
                <a:cs typeface="Cambria"/>
              </a:rPr>
              <a:t>or</a:t>
            </a:r>
            <a:r>
              <a:rPr sz="2950" b="1" spc="36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65" dirty="0">
                <a:solidFill>
                  <a:srgbClr val="60D36F"/>
                </a:solidFill>
                <a:latin typeface="Cambria"/>
                <a:cs typeface="Cambria"/>
              </a:rPr>
              <a:t>group </a:t>
            </a:r>
            <a:r>
              <a:rPr sz="2950" b="1" spc="-6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spc="-40" dirty="0">
                <a:solidFill>
                  <a:srgbClr val="2A261F"/>
                </a:solidFill>
                <a:latin typeface="Cambria"/>
                <a:cs typeface="Cambria"/>
              </a:rPr>
              <a:t>Tag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25" dirty="0">
                <a:solidFill>
                  <a:srgbClr val="2A261F"/>
                </a:solidFill>
                <a:latin typeface="Cambria"/>
                <a:cs typeface="Cambria"/>
              </a:rPr>
              <a:t>those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" dirty="0">
                <a:solidFill>
                  <a:srgbClr val="2A261F"/>
                </a:solidFill>
                <a:latin typeface="Cambria"/>
                <a:cs typeface="Cambria"/>
              </a:rPr>
              <a:t>thread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5" dirty="0">
                <a:solidFill>
                  <a:srgbClr val="2A261F"/>
                </a:solidFill>
                <a:latin typeface="Cambria"/>
                <a:cs typeface="Cambria"/>
              </a:rPr>
              <a:t>which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50" dirty="0">
                <a:solidFill>
                  <a:srgbClr val="2A261F"/>
                </a:solidFill>
                <a:latin typeface="Cambria"/>
                <a:cs typeface="Cambria"/>
              </a:rPr>
              <a:t>are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dirty="0">
                <a:solidFill>
                  <a:srgbClr val="2A261F"/>
                </a:solidFill>
                <a:latin typeface="Cambria"/>
                <a:cs typeface="Cambria"/>
              </a:rPr>
              <a:t>more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60" dirty="0">
                <a:solidFill>
                  <a:srgbClr val="2A261F"/>
                </a:solidFill>
                <a:latin typeface="Cambria"/>
                <a:cs typeface="Cambria"/>
              </a:rPr>
              <a:t>likely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30" dirty="0">
                <a:solidFill>
                  <a:srgbClr val="2A261F"/>
                </a:solidFill>
                <a:latin typeface="Cambria"/>
                <a:cs typeface="Cambria"/>
              </a:rPr>
              <a:t>to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30" dirty="0">
                <a:solidFill>
                  <a:srgbClr val="2A261F"/>
                </a:solidFill>
                <a:latin typeface="Cambria"/>
                <a:cs typeface="Cambria"/>
              </a:rPr>
              <a:t>be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5" dirty="0">
                <a:solidFill>
                  <a:srgbClr val="2A261F"/>
                </a:solidFill>
                <a:latin typeface="Cambria"/>
                <a:cs typeface="Cambria"/>
              </a:rPr>
              <a:t>converted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Indicate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20" dirty="0">
                <a:solidFill>
                  <a:srgbClr val="60D36F"/>
                </a:solidFill>
                <a:latin typeface="Cambria"/>
                <a:cs typeface="Cambria"/>
              </a:rPr>
              <a:t>items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65" dirty="0">
                <a:solidFill>
                  <a:srgbClr val="60D36F"/>
                </a:solidFill>
                <a:latin typeface="Cambria"/>
                <a:cs typeface="Cambria"/>
              </a:rPr>
              <a:t>selected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60" dirty="0">
                <a:solidFill>
                  <a:srgbClr val="60D36F"/>
                </a:solidFill>
                <a:latin typeface="Cambria"/>
                <a:cs typeface="Cambria"/>
              </a:rPr>
              <a:t>by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" dirty="0">
                <a:solidFill>
                  <a:srgbClr val="60D36F"/>
                </a:solidFill>
                <a:latin typeface="Cambria"/>
                <a:cs typeface="Cambria"/>
              </a:rPr>
              <a:t>the </a:t>
            </a:r>
            <a:r>
              <a:rPr sz="2950" b="1" spc="-63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customer.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ts val="3425"/>
              </a:lnSpc>
            </a:pPr>
            <a:r>
              <a:rPr sz="2950" spc="-25" dirty="0">
                <a:solidFill>
                  <a:srgbClr val="2A261F"/>
                </a:solidFill>
                <a:latin typeface="Cambria"/>
                <a:cs typeface="Cambria"/>
              </a:rPr>
              <a:t>Track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45" dirty="0">
                <a:solidFill>
                  <a:srgbClr val="2A261F"/>
                </a:solidFill>
                <a:latin typeface="Cambria"/>
                <a:cs typeface="Cambria"/>
              </a:rPr>
              <a:t>his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-50" dirty="0">
                <a:solidFill>
                  <a:srgbClr val="2A261F"/>
                </a:solidFill>
                <a:latin typeface="Cambria"/>
                <a:cs typeface="Cambria"/>
              </a:rPr>
              <a:t>orders</a:t>
            </a:r>
            <a:r>
              <a:rPr sz="2950" spc="95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spc="725" dirty="0">
                <a:solidFill>
                  <a:srgbClr val="2A261F"/>
                </a:solidFill>
                <a:latin typeface="Cambria"/>
                <a:cs typeface="Cambria"/>
              </a:rPr>
              <a:t>-</a:t>
            </a:r>
            <a:r>
              <a:rPr sz="2950" spc="90" dirty="0">
                <a:solidFill>
                  <a:srgbClr val="2A261F"/>
                </a:solidFill>
                <a:latin typeface="Cambria"/>
                <a:cs typeface="Cambria"/>
              </a:rPr>
              <a:t> </a:t>
            </a:r>
            <a:r>
              <a:rPr sz="2950" b="1" spc="-75" dirty="0">
                <a:solidFill>
                  <a:srgbClr val="60D36F"/>
                </a:solidFill>
                <a:latin typeface="Cambria"/>
                <a:cs typeface="Cambria"/>
              </a:rPr>
              <a:t>A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65" dirty="0">
                <a:solidFill>
                  <a:srgbClr val="60D36F"/>
                </a:solidFill>
                <a:latin typeface="Cambria"/>
                <a:cs typeface="Cambria"/>
              </a:rPr>
              <a:t>place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0" dirty="0">
                <a:solidFill>
                  <a:srgbClr val="60D36F"/>
                </a:solidFill>
                <a:latin typeface="Cambria"/>
                <a:cs typeface="Cambria"/>
              </a:rPr>
              <a:t>to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35" dirty="0">
                <a:solidFill>
                  <a:srgbClr val="60D36F"/>
                </a:solidFill>
                <a:latin typeface="Cambria"/>
                <a:cs typeface="Cambria"/>
              </a:rPr>
              <a:t>look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40" dirty="0">
                <a:solidFill>
                  <a:srgbClr val="60D36F"/>
                </a:solidFill>
                <a:latin typeface="Cambria"/>
                <a:cs typeface="Cambria"/>
              </a:rPr>
              <a:t>at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5" dirty="0">
                <a:solidFill>
                  <a:srgbClr val="60D36F"/>
                </a:solidFill>
                <a:latin typeface="Cambria"/>
                <a:cs typeface="Cambria"/>
              </a:rPr>
              <a:t>the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45" dirty="0">
                <a:solidFill>
                  <a:srgbClr val="60D36F"/>
                </a:solidFill>
                <a:latin typeface="Cambria"/>
                <a:cs typeface="Cambria"/>
              </a:rPr>
              <a:t>status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20" dirty="0">
                <a:solidFill>
                  <a:srgbClr val="60D36F"/>
                </a:solidFill>
                <a:latin typeface="Cambria"/>
                <a:cs typeface="Cambria"/>
              </a:rPr>
              <a:t>of</a:t>
            </a:r>
            <a:r>
              <a:rPr sz="2950" b="1" spc="95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20" dirty="0">
                <a:solidFill>
                  <a:srgbClr val="60D36F"/>
                </a:solidFill>
                <a:latin typeface="Cambria"/>
                <a:cs typeface="Cambria"/>
              </a:rPr>
              <a:t>all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10" dirty="0">
                <a:solidFill>
                  <a:srgbClr val="60D36F"/>
                </a:solidFill>
                <a:latin typeface="Cambria"/>
                <a:cs typeface="Cambria"/>
              </a:rPr>
              <a:t>his</a:t>
            </a:r>
            <a:r>
              <a:rPr sz="2950" b="1" spc="90" dirty="0">
                <a:solidFill>
                  <a:srgbClr val="60D36F"/>
                </a:solidFill>
                <a:latin typeface="Cambria"/>
                <a:cs typeface="Cambria"/>
              </a:rPr>
              <a:t> </a:t>
            </a:r>
            <a:r>
              <a:rPr sz="2950" b="1" spc="-130" dirty="0">
                <a:solidFill>
                  <a:srgbClr val="60D36F"/>
                </a:solidFill>
                <a:latin typeface="Cambria"/>
                <a:cs typeface="Cambria"/>
              </a:rPr>
              <a:t>orders</a:t>
            </a:r>
            <a:endParaRPr sz="29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525" y="3209056"/>
            <a:ext cx="133849" cy="1338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525" y="3657844"/>
            <a:ext cx="133849" cy="1338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1525" y="4555473"/>
            <a:ext cx="133849" cy="1338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1525" y="5453085"/>
            <a:ext cx="133849" cy="133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1525" y="5901903"/>
            <a:ext cx="133849" cy="1338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1525" y="6799515"/>
            <a:ext cx="133849" cy="1338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5998" y="953226"/>
            <a:ext cx="656907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What</a:t>
            </a:r>
            <a:r>
              <a:rPr spc="135" dirty="0"/>
              <a:t> </a:t>
            </a:r>
            <a:r>
              <a:rPr spc="-130" dirty="0"/>
              <a:t>goes</a:t>
            </a:r>
            <a:r>
              <a:rPr spc="135" dirty="0"/>
              <a:t> </a:t>
            </a:r>
            <a:r>
              <a:rPr spc="20" dirty="0"/>
              <a:t>in</a:t>
            </a:r>
            <a:r>
              <a:rPr spc="135" dirty="0"/>
              <a:t> </a:t>
            </a:r>
            <a:r>
              <a:rPr spc="-20" dirty="0"/>
              <a:t>the</a:t>
            </a:r>
            <a:r>
              <a:rPr spc="135" dirty="0"/>
              <a:t> </a:t>
            </a:r>
            <a:r>
              <a:rPr spc="165" dirty="0"/>
              <a:t>MVP?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2B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1173</Words>
  <Application>Microsoft Office PowerPoint</Application>
  <PresentationFormat>Custom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Cambria</vt:lpstr>
      <vt:lpstr>Georgia</vt:lpstr>
      <vt:lpstr>Lucida Sans Unicode</vt:lpstr>
      <vt:lpstr>Sylfaen</vt:lpstr>
      <vt:lpstr>Tahoma</vt:lpstr>
      <vt:lpstr>Times New Roman</vt:lpstr>
      <vt:lpstr>Trebuchet MS</vt:lpstr>
      <vt:lpstr>Verdana</vt:lpstr>
      <vt:lpstr>Office Theme</vt:lpstr>
      <vt:lpstr>PowerPoint Presentation</vt:lpstr>
      <vt:lpstr>About</vt:lpstr>
      <vt:lpstr>Why Dukaan Tech</vt:lpstr>
      <vt:lpstr>User Personas</vt:lpstr>
      <vt:lpstr>Market Potential</vt:lpstr>
      <vt:lpstr>Hypothesis</vt:lpstr>
      <vt:lpstr>Risk</vt:lpstr>
      <vt:lpstr>Minimum Criteria</vt:lpstr>
      <vt:lpstr>What goes in the MVP?</vt:lpstr>
      <vt:lpstr>Download  WhatsApp  Business</vt:lpstr>
      <vt:lpstr>Register &amp; Create Profile</vt:lpstr>
      <vt:lpstr>Create a Catalogue</vt:lpstr>
      <vt:lpstr>Chat with Customer &amp; Share items</vt:lpstr>
      <vt:lpstr>Success Criteria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Samanta</dc:creator>
  <cp:lastModifiedBy>Subhadip Samanta</cp:lastModifiedBy>
  <cp:revision>1</cp:revision>
  <dcterms:created xsi:type="dcterms:W3CDTF">2021-03-31T13:28:55Z</dcterms:created>
  <dcterms:modified xsi:type="dcterms:W3CDTF">2021-03-31T14:08:36Z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2020-10-25T00:00:00Z</vt:filetime>
  </property>
</Properties>
</file>