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60" y="818388"/>
            <a:ext cx="2401824" cy="47220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80160" y="5282183"/>
            <a:ext cx="2402205" cy="341630"/>
          </a:xfrm>
          <a:custGeom>
            <a:avLst/>
            <a:gdLst/>
            <a:ahLst/>
            <a:cxnLst/>
            <a:rect l="l" t="t" r="r" b="b"/>
            <a:pathLst>
              <a:path w="2402204" h="341629">
                <a:moveTo>
                  <a:pt x="2401824" y="0"/>
                </a:moveTo>
                <a:lnTo>
                  <a:pt x="0" y="0"/>
                </a:lnTo>
                <a:lnTo>
                  <a:pt x="0" y="341375"/>
                </a:lnTo>
                <a:lnTo>
                  <a:pt x="2401824" y="341375"/>
                </a:lnTo>
                <a:lnTo>
                  <a:pt x="2401824" y="0"/>
                </a:lnTo>
                <a:close/>
              </a:path>
            </a:pathLst>
          </a:custGeom>
          <a:solidFill>
            <a:srgbClr val="FCD6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0160" y="5282183"/>
            <a:ext cx="2402205" cy="341630"/>
          </a:xfrm>
          <a:custGeom>
            <a:avLst/>
            <a:gdLst/>
            <a:ahLst/>
            <a:cxnLst/>
            <a:rect l="l" t="t" r="r" b="b"/>
            <a:pathLst>
              <a:path w="2402204" h="341629">
                <a:moveTo>
                  <a:pt x="0" y="341375"/>
                </a:moveTo>
                <a:lnTo>
                  <a:pt x="2401824" y="341375"/>
                </a:lnTo>
                <a:lnTo>
                  <a:pt x="2401824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ln w="12192">
            <a:solidFill>
              <a:srgbClr val="FCD6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1647"/>
            <a:ext cx="5251704" cy="597865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251703" y="1374647"/>
            <a:ext cx="1492250" cy="1236345"/>
          </a:xfrm>
          <a:custGeom>
            <a:avLst/>
            <a:gdLst/>
            <a:ahLst/>
            <a:cxnLst/>
            <a:rect l="l" t="t" r="r" b="b"/>
            <a:pathLst>
              <a:path w="1492250" h="1236345">
                <a:moveTo>
                  <a:pt x="1491996" y="0"/>
                </a:moveTo>
                <a:lnTo>
                  <a:pt x="0" y="0"/>
                </a:lnTo>
                <a:lnTo>
                  <a:pt x="0" y="1235964"/>
                </a:lnTo>
                <a:lnTo>
                  <a:pt x="283591" y="1001013"/>
                </a:lnTo>
                <a:lnTo>
                  <a:pt x="283591" y="251460"/>
                </a:lnTo>
                <a:lnTo>
                  <a:pt x="1188466" y="251460"/>
                </a:lnTo>
                <a:lnTo>
                  <a:pt x="1491996" y="0"/>
                </a:lnTo>
                <a:close/>
              </a:path>
            </a:pathLst>
          </a:custGeom>
          <a:solidFill>
            <a:srgbClr val="FCD6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798052" y="3877055"/>
            <a:ext cx="1691639" cy="1233170"/>
          </a:xfrm>
          <a:custGeom>
            <a:avLst/>
            <a:gdLst/>
            <a:ahLst/>
            <a:cxnLst/>
            <a:rect l="l" t="t" r="r" b="b"/>
            <a:pathLst>
              <a:path w="1691640" h="1233170">
                <a:moveTo>
                  <a:pt x="1691640" y="0"/>
                </a:moveTo>
                <a:lnTo>
                  <a:pt x="1408811" y="206121"/>
                </a:lnTo>
                <a:lnTo>
                  <a:pt x="1408811" y="982091"/>
                </a:lnTo>
                <a:lnTo>
                  <a:pt x="344170" y="982091"/>
                </a:lnTo>
                <a:lnTo>
                  <a:pt x="0" y="1232916"/>
                </a:lnTo>
                <a:lnTo>
                  <a:pt x="1691640" y="1232916"/>
                </a:lnTo>
                <a:lnTo>
                  <a:pt x="1691640" y="0"/>
                </a:lnTo>
                <a:close/>
              </a:path>
            </a:pathLst>
          </a:custGeom>
          <a:solidFill>
            <a:srgbClr val="FCD6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A4B592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A4B5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A4B5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A4B592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A4B59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7C926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7C926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3A346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DD7D0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7C926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27" y="1050036"/>
            <a:ext cx="2403348" cy="4720539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101089" y="5513070"/>
            <a:ext cx="2403475" cy="341630"/>
          </a:xfrm>
          <a:custGeom>
            <a:avLst/>
            <a:gdLst/>
            <a:ahLst/>
            <a:cxnLst/>
            <a:rect l="l" t="t" r="r" b="b"/>
            <a:pathLst>
              <a:path w="2403475" h="341629">
                <a:moveTo>
                  <a:pt x="2403348" y="0"/>
                </a:moveTo>
                <a:lnTo>
                  <a:pt x="0" y="0"/>
                </a:lnTo>
                <a:lnTo>
                  <a:pt x="0" y="341375"/>
                </a:lnTo>
                <a:lnTo>
                  <a:pt x="2403348" y="341375"/>
                </a:lnTo>
                <a:lnTo>
                  <a:pt x="2403348" y="0"/>
                </a:lnTo>
                <a:close/>
              </a:path>
            </a:pathLst>
          </a:custGeom>
          <a:solidFill>
            <a:srgbClr val="FCD6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01089" y="5513070"/>
            <a:ext cx="2403475" cy="341630"/>
          </a:xfrm>
          <a:custGeom>
            <a:avLst/>
            <a:gdLst/>
            <a:ahLst/>
            <a:cxnLst/>
            <a:rect l="l" t="t" r="r" b="b"/>
            <a:pathLst>
              <a:path w="2403475" h="341629">
                <a:moveTo>
                  <a:pt x="0" y="341375"/>
                </a:moveTo>
                <a:lnTo>
                  <a:pt x="2403348" y="341375"/>
                </a:lnTo>
                <a:lnTo>
                  <a:pt x="240334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ln w="19812">
            <a:solidFill>
              <a:srgbClr val="FCD6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57200"/>
            <a:ext cx="5067300" cy="5977128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4656582" y="1026413"/>
            <a:ext cx="6356985" cy="4486910"/>
          </a:xfrm>
          <a:custGeom>
            <a:avLst/>
            <a:gdLst/>
            <a:ahLst/>
            <a:cxnLst/>
            <a:rect l="l" t="t" r="r" b="b"/>
            <a:pathLst>
              <a:path w="6356984" h="4486910">
                <a:moveTo>
                  <a:pt x="6356604" y="0"/>
                </a:moveTo>
                <a:lnTo>
                  <a:pt x="0" y="0"/>
                </a:lnTo>
                <a:lnTo>
                  <a:pt x="0" y="4486656"/>
                </a:lnTo>
                <a:lnTo>
                  <a:pt x="6356604" y="4486656"/>
                </a:lnTo>
                <a:lnTo>
                  <a:pt x="63566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3131" y="2600071"/>
            <a:ext cx="728573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hyperlink" Target="https://www2.deloitte.com/content/dam/Deloitte/ch/Documents/consumer-business/ch-en-consumer-business-made-to-order-consumer-review.pdf" TargetMode="External"/><Relationship Id="rId7" Type="http://schemas.openxmlformats.org/officeDocument/2006/relationships/image" Target="../media/image29.jpg"/><Relationship Id="rId12" Type="http://schemas.openxmlformats.org/officeDocument/2006/relationships/image" Target="../media/image34.jpg"/><Relationship Id="rId17" Type="http://schemas.openxmlformats.org/officeDocument/2006/relationships/image" Target="../media/image39.png"/><Relationship Id="rId2" Type="http://schemas.openxmlformats.org/officeDocument/2006/relationships/image" Target="../media/image10.png"/><Relationship Id="rId16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33.jpg"/><Relationship Id="rId5" Type="http://schemas.openxmlformats.org/officeDocument/2006/relationships/image" Target="../media/image27.jpg"/><Relationship Id="rId15" Type="http://schemas.openxmlformats.org/officeDocument/2006/relationships/image" Target="../media/image37.png"/><Relationship Id="rId10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gv.com/how-to-choose-the-right-ux-metrics-for-your-product-5f46359ab5be?gi=b880c3413092" TargetMode="External"/><Relationship Id="rId2" Type="http://schemas.openxmlformats.org/officeDocument/2006/relationships/hyperlink" Target="https://producttribe.com/revenue-amp-growth/aarrr-framework-best-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1038" y="2667000"/>
            <a:ext cx="5690870" cy="609782"/>
          </a:xfrm>
          <a:prstGeom prst="rect">
            <a:avLst/>
          </a:prstGeom>
          <a:ln w="19811">
            <a:solidFill>
              <a:srgbClr val="FCD63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235"/>
              </a:spcBef>
            </a:pPr>
            <a:r>
              <a:rPr lang="en-IN" sz="1800" dirty="0">
                <a:latin typeface="Calibri"/>
                <a:cs typeface="Calibri"/>
              </a:rPr>
              <a:t>Subhadip Samanta</a:t>
            </a:r>
          </a:p>
          <a:p>
            <a:pPr marR="36830" algn="ctr">
              <a:lnSpc>
                <a:spcPct val="100000"/>
              </a:lnSpc>
              <a:spcBef>
                <a:spcPts val="235"/>
              </a:spcBef>
            </a:pPr>
            <a:r>
              <a:rPr lang="en-IN" dirty="0">
                <a:latin typeface="Calibri"/>
                <a:cs typeface="Calibri"/>
              </a:rPr>
              <a:t>IIFT Delhi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00743" y="5763767"/>
            <a:ext cx="1336675" cy="285115"/>
            <a:chOff x="9000743" y="5763767"/>
            <a:chExt cx="1336675" cy="2851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0743" y="5763767"/>
              <a:ext cx="251459" cy="2468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4307" y="5801867"/>
              <a:ext cx="252983" cy="2468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613140" y="5765698"/>
            <a:ext cx="1479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080" algn="l"/>
              </a:tabLst>
            </a:pPr>
            <a:r>
              <a:rPr sz="2700" b="1" spc="-7" baseline="3086" dirty="0">
                <a:latin typeface="Arial"/>
                <a:cs typeface="Arial"/>
              </a:rPr>
              <a:t>4.5	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spc="-5" dirty="0">
                <a:latin typeface="Arial"/>
                <a:cs typeface="Arial"/>
              </a:rPr>
              <a:t>.7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195" y="291084"/>
            <a:ext cx="5550535" cy="594360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2476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95"/>
              </a:spcBef>
            </a:pPr>
            <a:r>
              <a:rPr sz="3200" spc="-5" dirty="0">
                <a:solidFill>
                  <a:srgbClr val="FFFFFF"/>
                </a:solidFill>
              </a:rPr>
              <a:t>METRICS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WRONGLY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IMPACTED: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4" name="object 4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9256" y="1040891"/>
              <a:ext cx="1937385" cy="1259205"/>
            </a:xfrm>
            <a:custGeom>
              <a:avLst/>
              <a:gdLst/>
              <a:ahLst/>
              <a:cxnLst/>
              <a:rect l="l" t="t" r="r" b="b"/>
              <a:pathLst>
                <a:path w="1937385" h="1259205">
                  <a:moveTo>
                    <a:pt x="0" y="209804"/>
                  </a:moveTo>
                  <a:lnTo>
                    <a:pt x="5543" y="161712"/>
                  </a:lnTo>
                  <a:lnTo>
                    <a:pt x="21333" y="117558"/>
                  </a:lnTo>
                  <a:lnTo>
                    <a:pt x="46106" y="78602"/>
                  </a:lnTo>
                  <a:lnTo>
                    <a:pt x="78602" y="46106"/>
                  </a:lnTo>
                  <a:lnTo>
                    <a:pt x="117558" y="21333"/>
                  </a:lnTo>
                  <a:lnTo>
                    <a:pt x="161712" y="5543"/>
                  </a:lnTo>
                  <a:lnTo>
                    <a:pt x="209804" y="0"/>
                  </a:lnTo>
                  <a:lnTo>
                    <a:pt x="1727199" y="0"/>
                  </a:lnTo>
                  <a:lnTo>
                    <a:pt x="1775291" y="5543"/>
                  </a:lnTo>
                  <a:lnTo>
                    <a:pt x="1819445" y="21333"/>
                  </a:lnTo>
                  <a:lnTo>
                    <a:pt x="1858401" y="46106"/>
                  </a:lnTo>
                  <a:lnTo>
                    <a:pt x="1890897" y="78602"/>
                  </a:lnTo>
                  <a:lnTo>
                    <a:pt x="1915670" y="117558"/>
                  </a:lnTo>
                  <a:lnTo>
                    <a:pt x="1931460" y="161712"/>
                  </a:lnTo>
                  <a:lnTo>
                    <a:pt x="1937004" y="209804"/>
                  </a:lnTo>
                  <a:lnTo>
                    <a:pt x="1937004" y="1049020"/>
                  </a:lnTo>
                  <a:lnTo>
                    <a:pt x="1931460" y="1097111"/>
                  </a:lnTo>
                  <a:lnTo>
                    <a:pt x="1915670" y="1141265"/>
                  </a:lnTo>
                  <a:lnTo>
                    <a:pt x="1890897" y="1180221"/>
                  </a:lnTo>
                  <a:lnTo>
                    <a:pt x="1858401" y="1212717"/>
                  </a:lnTo>
                  <a:lnTo>
                    <a:pt x="1819445" y="1237490"/>
                  </a:lnTo>
                  <a:lnTo>
                    <a:pt x="1775291" y="1253280"/>
                  </a:lnTo>
                  <a:lnTo>
                    <a:pt x="1727199" y="1258824"/>
                  </a:lnTo>
                  <a:lnTo>
                    <a:pt x="209804" y="1258824"/>
                  </a:lnTo>
                  <a:lnTo>
                    <a:pt x="161712" y="1253280"/>
                  </a:lnTo>
                  <a:lnTo>
                    <a:pt x="117558" y="1237490"/>
                  </a:lnTo>
                  <a:lnTo>
                    <a:pt x="78602" y="1212717"/>
                  </a:lnTo>
                  <a:lnTo>
                    <a:pt x="46106" y="1180221"/>
                  </a:lnTo>
                  <a:lnTo>
                    <a:pt x="21333" y="1141265"/>
                  </a:lnTo>
                  <a:lnTo>
                    <a:pt x="5543" y="1097111"/>
                  </a:lnTo>
                  <a:lnTo>
                    <a:pt x="0" y="1049020"/>
                  </a:lnTo>
                  <a:lnTo>
                    <a:pt x="0" y="209804"/>
                  </a:lnTo>
                  <a:close/>
                </a:path>
              </a:pathLst>
            </a:custGeom>
            <a:ln w="12191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60447" y="1261364"/>
            <a:ext cx="1674495" cy="7912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270" algn="ctr">
              <a:lnSpc>
                <a:spcPct val="91600"/>
              </a:lnSpc>
              <a:spcBef>
                <a:spcPts val="190"/>
              </a:spcBef>
            </a:pPr>
            <a:r>
              <a:rPr sz="900" b="1" spc="-5" dirty="0">
                <a:latin typeface="Calibri"/>
                <a:cs typeface="Calibri"/>
              </a:rPr>
              <a:t>Bounce</a:t>
            </a:r>
            <a:r>
              <a:rPr sz="900" b="1" dirty="0">
                <a:latin typeface="Calibri"/>
                <a:cs typeface="Calibri"/>
              </a:rPr>
              <a:t> rate</a:t>
            </a:r>
            <a:r>
              <a:rPr sz="900" b="1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must be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analysed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per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page/feature-wise, looking </a:t>
            </a:r>
            <a:r>
              <a:rPr sz="900" dirty="0">
                <a:latin typeface="Calibri"/>
                <a:cs typeface="Calibri"/>
              </a:rPr>
              <a:t>at </a:t>
            </a:r>
            <a:r>
              <a:rPr sz="900" spc="-5" dirty="0">
                <a:latin typeface="Calibri"/>
                <a:cs typeface="Calibri"/>
              </a:rPr>
              <a:t>user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journeys,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understand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if </a:t>
            </a:r>
            <a:r>
              <a:rPr sz="900" dirty="0">
                <a:latin typeface="Calibri"/>
                <a:cs typeface="Calibri"/>
              </a:rPr>
              <a:t>a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particular feature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is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experiencing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maximum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bounce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rate,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it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should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be </a:t>
            </a:r>
            <a:r>
              <a:rPr sz="900" spc="-1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improved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accordingly.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77054" y="1913763"/>
            <a:ext cx="2075814" cy="2472690"/>
            <a:chOff x="4377054" y="1913763"/>
            <a:chExt cx="2075814" cy="2472690"/>
          </a:xfrm>
        </p:grpSpPr>
        <p:sp>
          <p:nvSpPr>
            <p:cNvPr id="8" name="object 8"/>
            <p:cNvSpPr/>
            <p:nvPr/>
          </p:nvSpPr>
          <p:spPr>
            <a:xfrm>
              <a:off x="4380229" y="1916938"/>
              <a:ext cx="995044" cy="1188720"/>
            </a:xfrm>
            <a:custGeom>
              <a:avLst/>
              <a:gdLst/>
              <a:ahLst/>
              <a:cxnLst/>
              <a:rect l="l" t="t" r="r" b="b"/>
              <a:pathLst>
                <a:path w="995045" h="1188720">
                  <a:moveTo>
                    <a:pt x="0" y="0"/>
                  </a:moveTo>
                  <a:lnTo>
                    <a:pt x="43948" y="24243"/>
                  </a:lnTo>
                  <a:lnTo>
                    <a:pt x="87204" y="49481"/>
                  </a:lnTo>
                  <a:lnTo>
                    <a:pt x="129751" y="75697"/>
                  </a:lnTo>
                  <a:lnTo>
                    <a:pt x="171578" y="102875"/>
                  </a:lnTo>
                  <a:lnTo>
                    <a:pt x="212671" y="130998"/>
                  </a:lnTo>
                  <a:lnTo>
                    <a:pt x="253015" y="160051"/>
                  </a:lnTo>
                  <a:lnTo>
                    <a:pt x="292597" y="190017"/>
                  </a:lnTo>
                  <a:lnTo>
                    <a:pt x="331404" y="220880"/>
                  </a:lnTo>
                  <a:lnTo>
                    <a:pt x="369422" y="252624"/>
                  </a:lnTo>
                  <a:lnTo>
                    <a:pt x="406637" y="285232"/>
                  </a:lnTo>
                  <a:lnTo>
                    <a:pt x="443037" y="318688"/>
                  </a:lnTo>
                  <a:lnTo>
                    <a:pt x="478606" y="352977"/>
                  </a:lnTo>
                  <a:lnTo>
                    <a:pt x="513332" y="388081"/>
                  </a:lnTo>
                  <a:lnTo>
                    <a:pt x="547201" y="423984"/>
                  </a:lnTo>
                  <a:lnTo>
                    <a:pt x="580200" y="460671"/>
                  </a:lnTo>
                  <a:lnTo>
                    <a:pt x="612314" y="498125"/>
                  </a:lnTo>
                  <a:lnTo>
                    <a:pt x="643531" y="536330"/>
                  </a:lnTo>
                  <a:lnTo>
                    <a:pt x="673836" y="575270"/>
                  </a:lnTo>
                  <a:lnTo>
                    <a:pt x="703216" y="614927"/>
                  </a:lnTo>
                  <a:lnTo>
                    <a:pt x="731657" y="655287"/>
                  </a:lnTo>
                  <a:lnTo>
                    <a:pt x="759146" y="696333"/>
                  </a:lnTo>
                  <a:lnTo>
                    <a:pt x="785670" y="738049"/>
                  </a:lnTo>
                  <a:lnTo>
                    <a:pt x="811214" y="780418"/>
                  </a:lnTo>
                  <a:lnTo>
                    <a:pt x="835765" y="823424"/>
                  </a:lnTo>
                  <a:lnTo>
                    <a:pt x="859309" y="867051"/>
                  </a:lnTo>
                  <a:lnTo>
                    <a:pt x="881833" y="911283"/>
                  </a:lnTo>
                  <a:lnTo>
                    <a:pt x="903323" y="956103"/>
                  </a:lnTo>
                  <a:lnTo>
                    <a:pt x="923766" y="1001496"/>
                  </a:lnTo>
                  <a:lnTo>
                    <a:pt x="943148" y="1047445"/>
                  </a:lnTo>
                  <a:lnTo>
                    <a:pt x="961455" y="1093934"/>
                  </a:lnTo>
                  <a:lnTo>
                    <a:pt x="978674" y="1140946"/>
                  </a:lnTo>
                  <a:lnTo>
                    <a:pt x="994791" y="1188465"/>
                  </a:lnTo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9515" y="3119627"/>
              <a:ext cx="1937385" cy="1260475"/>
            </a:xfrm>
            <a:custGeom>
              <a:avLst/>
              <a:gdLst/>
              <a:ahLst/>
              <a:cxnLst/>
              <a:rect l="l" t="t" r="r" b="b"/>
              <a:pathLst>
                <a:path w="1937385" h="1260475">
                  <a:moveTo>
                    <a:pt x="0" y="210058"/>
                  </a:moveTo>
                  <a:lnTo>
                    <a:pt x="5550" y="161912"/>
                  </a:lnTo>
                  <a:lnTo>
                    <a:pt x="21361" y="117706"/>
                  </a:lnTo>
                  <a:lnTo>
                    <a:pt x="46166" y="78702"/>
                  </a:lnTo>
                  <a:lnTo>
                    <a:pt x="78702" y="46166"/>
                  </a:lnTo>
                  <a:lnTo>
                    <a:pt x="117706" y="21361"/>
                  </a:lnTo>
                  <a:lnTo>
                    <a:pt x="161912" y="5550"/>
                  </a:lnTo>
                  <a:lnTo>
                    <a:pt x="210058" y="0"/>
                  </a:lnTo>
                  <a:lnTo>
                    <a:pt x="1726946" y="0"/>
                  </a:lnTo>
                  <a:lnTo>
                    <a:pt x="1775091" y="5550"/>
                  </a:lnTo>
                  <a:lnTo>
                    <a:pt x="1819297" y="21361"/>
                  </a:lnTo>
                  <a:lnTo>
                    <a:pt x="1858301" y="46166"/>
                  </a:lnTo>
                  <a:lnTo>
                    <a:pt x="1890837" y="78702"/>
                  </a:lnTo>
                  <a:lnTo>
                    <a:pt x="1915642" y="117706"/>
                  </a:lnTo>
                  <a:lnTo>
                    <a:pt x="1931453" y="161912"/>
                  </a:lnTo>
                  <a:lnTo>
                    <a:pt x="1937004" y="210058"/>
                  </a:lnTo>
                  <a:lnTo>
                    <a:pt x="1937004" y="1050290"/>
                  </a:lnTo>
                  <a:lnTo>
                    <a:pt x="1931453" y="1098435"/>
                  </a:lnTo>
                  <a:lnTo>
                    <a:pt x="1915642" y="1142641"/>
                  </a:lnTo>
                  <a:lnTo>
                    <a:pt x="1890837" y="1181645"/>
                  </a:lnTo>
                  <a:lnTo>
                    <a:pt x="1858301" y="1214181"/>
                  </a:lnTo>
                  <a:lnTo>
                    <a:pt x="1819297" y="1238986"/>
                  </a:lnTo>
                  <a:lnTo>
                    <a:pt x="1775091" y="1254797"/>
                  </a:lnTo>
                  <a:lnTo>
                    <a:pt x="1726946" y="1260348"/>
                  </a:lnTo>
                  <a:lnTo>
                    <a:pt x="210058" y="1260348"/>
                  </a:lnTo>
                  <a:lnTo>
                    <a:pt x="161912" y="1254797"/>
                  </a:lnTo>
                  <a:lnTo>
                    <a:pt x="117706" y="1238986"/>
                  </a:lnTo>
                  <a:lnTo>
                    <a:pt x="78702" y="1214181"/>
                  </a:lnTo>
                  <a:lnTo>
                    <a:pt x="46166" y="1181645"/>
                  </a:lnTo>
                  <a:lnTo>
                    <a:pt x="21361" y="1142641"/>
                  </a:lnTo>
                  <a:lnTo>
                    <a:pt x="5550" y="1098435"/>
                  </a:lnTo>
                  <a:lnTo>
                    <a:pt x="0" y="1050290"/>
                  </a:lnTo>
                  <a:lnTo>
                    <a:pt x="0" y="210058"/>
                  </a:lnTo>
                  <a:close/>
                </a:path>
              </a:pathLst>
            </a:custGeom>
            <a:ln w="12192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03750" y="3404361"/>
            <a:ext cx="1748155" cy="6654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algn="ctr">
              <a:lnSpc>
                <a:spcPct val="91700"/>
              </a:lnSpc>
              <a:spcBef>
                <a:spcPts val="190"/>
              </a:spcBef>
            </a:pPr>
            <a:r>
              <a:rPr sz="900" b="1" spc="-5" dirty="0">
                <a:latin typeface="Calibri"/>
                <a:cs typeface="Calibri"/>
              </a:rPr>
              <a:t>Monthly Revenue </a:t>
            </a:r>
            <a:r>
              <a:rPr sz="900" dirty="0">
                <a:latin typeface="Calibri"/>
                <a:cs typeface="Calibri"/>
              </a:rPr>
              <a:t>: If </a:t>
            </a:r>
            <a:r>
              <a:rPr sz="900" spc="-5" dirty="0">
                <a:latin typeface="Calibri"/>
                <a:cs typeface="Calibri"/>
              </a:rPr>
              <a:t>the Cumulative </a:t>
            </a:r>
            <a:r>
              <a:rPr sz="900" spc="-1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Revenue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is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going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down,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per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feature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revenue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must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considered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</a:t>
            </a:r>
            <a:r>
              <a:rPr sz="900" spc="-5" dirty="0">
                <a:latin typeface="Calibri"/>
                <a:cs typeface="Calibri"/>
              </a:rPr>
              <a:t> see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which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feature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is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doing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well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and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which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not.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22905" y="4391278"/>
            <a:ext cx="2955290" cy="2073910"/>
            <a:chOff x="2422905" y="4391278"/>
            <a:chExt cx="2955290" cy="2073910"/>
          </a:xfrm>
        </p:grpSpPr>
        <p:sp>
          <p:nvSpPr>
            <p:cNvPr id="12" name="object 12"/>
            <p:cNvSpPr/>
            <p:nvPr/>
          </p:nvSpPr>
          <p:spPr>
            <a:xfrm>
              <a:off x="4380229" y="4394453"/>
              <a:ext cx="995044" cy="1188720"/>
            </a:xfrm>
            <a:custGeom>
              <a:avLst/>
              <a:gdLst/>
              <a:ahLst/>
              <a:cxnLst/>
              <a:rect l="l" t="t" r="r" b="b"/>
              <a:pathLst>
                <a:path w="995045" h="1188720">
                  <a:moveTo>
                    <a:pt x="994791" y="0"/>
                  </a:moveTo>
                  <a:lnTo>
                    <a:pt x="978674" y="47519"/>
                  </a:lnTo>
                  <a:lnTo>
                    <a:pt x="961455" y="94531"/>
                  </a:lnTo>
                  <a:lnTo>
                    <a:pt x="943148" y="141020"/>
                  </a:lnTo>
                  <a:lnTo>
                    <a:pt x="923766" y="186969"/>
                  </a:lnTo>
                  <a:lnTo>
                    <a:pt x="903323" y="232361"/>
                  </a:lnTo>
                  <a:lnTo>
                    <a:pt x="881833" y="277181"/>
                  </a:lnTo>
                  <a:lnTo>
                    <a:pt x="859309" y="321413"/>
                  </a:lnTo>
                  <a:lnTo>
                    <a:pt x="835765" y="365039"/>
                  </a:lnTo>
                  <a:lnTo>
                    <a:pt x="811214" y="408045"/>
                  </a:lnTo>
                  <a:lnTo>
                    <a:pt x="785670" y="450412"/>
                  </a:lnTo>
                  <a:lnTo>
                    <a:pt x="759146" y="492127"/>
                  </a:lnTo>
                  <a:lnTo>
                    <a:pt x="731657" y="533171"/>
                  </a:lnTo>
                  <a:lnTo>
                    <a:pt x="703216" y="573529"/>
                  </a:lnTo>
                  <a:lnTo>
                    <a:pt x="673836" y="613185"/>
                  </a:lnTo>
                  <a:lnTo>
                    <a:pt x="643531" y="652122"/>
                  </a:lnTo>
                  <a:lnTo>
                    <a:pt x="612314" y="690324"/>
                  </a:lnTo>
                  <a:lnTo>
                    <a:pt x="580200" y="727775"/>
                  </a:lnTo>
                  <a:lnTo>
                    <a:pt x="547201" y="764458"/>
                  </a:lnTo>
                  <a:lnTo>
                    <a:pt x="513332" y="800358"/>
                  </a:lnTo>
                  <a:lnTo>
                    <a:pt x="478606" y="835457"/>
                  </a:lnTo>
                  <a:lnTo>
                    <a:pt x="443037" y="869741"/>
                  </a:lnTo>
                  <a:lnTo>
                    <a:pt x="406637" y="903192"/>
                  </a:lnTo>
                  <a:lnTo>
                    <a:pt x="369422" y="935794"/>
                  </a:lnTo>
                  <a:lnTo>
                    <a:pt x="331404" y="967531"/>
                  </a:lnTo>
                  <a:lnTo>
                    <a:pt x="292597" y="998387"/>
                  </a:lnTo>
                  <a:lnTo>
                    <a:pt x="253015" y="1028346"/>
                  </a:lnTo>
                  <a:lnTo>
                    <a:pt x="212671" y="1057390"/>
                  </a:lnTo>
                  <a:lnTo>
                    <a:pt x="171578" y="1085505"/>
                  </a:lnTo>
                  <a:lnTo>
                    <a:pt x="129751" y="1112673"/>
                  </a:lnTo>
                  <a:lnTo>
                    <a:pt x="87204" y="1138879"/>
                  </a:lnTo>
                  <a:lnTo>
                    <a:pt x="43948" y="1164106"/>
                  </a:lnTo>
                  <a:lnTo>
                    <a:pt x="0" y="1188339"/>
                  </a:lnTo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9255" y="5199887"/>
              <a:ext cx="1937385" cy="1259205"/>
            </a:xfrm>
            <a:custGeom>
              <a:avLst/>
              <a:gdLst/>
              <a:ahLst/>
              <a:cxnLst/>
              <a:rect l="l" t="t" r="r" b="b"/>
              <a:pathLst>
                <a:path w="1937385" h="1259204">
                  <a:moveTo>
                    <a:pt x="0" y="209803"/>
                  </a:moveTo>
                  <a:lnTo>
                    <a:pt x="5543" y="161712"/>
                  </a:lnTo>
                  <a:lnTo>
                    <a:pt x="21333" y="117558"/>
                  </a:lnTo>
                  <a:lnTo>
                    <a:pt x="46106" y="78602"/>
                  </a:lnTo>
                  <a:lnTo>
                    <a:pt x="78602" y="46106"/>
                  </a:lnTo>
                  <a:lnTo>
                    <a:pt x="117558" y="21333"/>
                  </a:lnTo>
                  <a:lnTo>
                    <a:pt x="161712" y="5543"/>
                  </a:lnTo>
                  <a:lnTo>
                    <a:pt x="209804" y="0"/>
                  </a:lnTo>
                  <a:lnTo>
                    <a:pt x="1727199" y="0"/>
                  </a:lnTo>
                  <a:lnTo>
                    <a:pt x="1775291" y="5543"/>
                  </a:lnTo>
                  <a:lnTo>
                    <a:pt x="1819445" y="21333"/>
                  </a:lnTo>
                  <a:lnTo>
                    <a:pt x="1858401" y="46106"/>
                  </a:lnTo>
                  <a:lnTo>
                    <a:pt x="1890897" y="78602"/>
                  </a:lnTo>
                  <a:lnTo>
                    <a:pt x="1915670" y="117558"/>
                  </a:lnTo>
                  <a:lnTo>
                    <a:pt x="1931460" y="161712"/>
                  </a:lnTo>
                  <a:lnTo>
                    <a:pt x="1937004" y="209803"/>
                  </a:lnTo>
                  <a:lnTo>
                    <a:pt x="1937004" y="1049020"/>
                  </a:lnTo>
                  <a:lnTo>
                    <a:pt x="1931460" y="1097127"/>
                  </a:lnTo>
                  <a:lnTo>
                    <a:pt x="1915670" y="1141287"/>
                  </a:lnTo>
                  <a:lnTo>
                    <a:pt x="1890897" y="1180243"/>
                  </a:lnTo>
                  <a:lnTo>
                    <a:pt x="1858401" y="1212733"/>
                  </a:lnTo>
                  <a:lnTo>
                    <a:pt x="1819445" y="1237499"/>
                  </a:lnTo>
                  <a:lnTo>
                    <a:pt x="1775291" y="1253283"/>
                  </a:lnTo>
                  <a:lnTo>
                    <a:pt x="1727199" y="1258824"/>
                  </a:lnTo>
                  <a:lnTo>
                    <a:pt x="209804" y="1258824"/>
                  </a:lnTo>
                  <a:lnTo>
                    <a:pt x="161712" y="1253283"/>
                  </a:lnTo>
                  <a:lnTo>
                    <a:pt x="117558" y="1237499"/>
                  </a:lnTo>
                  <a:lnTo>
                    <a:pt x="78602" y="1212733"/>
                  </a:lnTo>
                  <a:lnTo>
                    <a:pt x="46106" y="1180243"/>
                  </a:lnTo>
                  <a:lnTo>
                    <a:pt x="21333" y="1141287"/>
                  </a:lnTo>
                  <a:lnTo>
                    <a:pt x="5543" y="1097127"/>
                  </a:lnTo>
                  <a:lnTo>
                    <a:pt x="0" y="1049020"/>
                  </a:lnTo>
                  <a:lnTo>
                    <a:pt x="0" y="209803"/>
                  </a:lnTo>
                  <a:close/>
                </a:path>
              </a:pathLst>
            </a:custGeom>
            <a:ln w="12191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26919" y="5421629"/>
            <a:ext cx="1742439" cy="7905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190"/>
              </a:spcBef>
            </a:pPr>
            <a:r>
              <a:rPr sz="900" b="1" spc="-5" dirty="0">
                <a:latin typeface="Calibri"/>
                <a:cs typeface="Calibri"/>
              </a:rPr>
              <a:t>LTV:CAC Ratio </a:t>
            </a:r>
            <a:r>
              <a:rPr sz="900" dirty="0">
                <a:latin typeface="Calibri"/>
                <a:cs typeface="Calibri"/>
              </a:rPr>
              <a:t>: </a:t>
            </a:r>
            <a:r>
              <a:rPr sz="900" spc="-5" dirty="0">
                <a:latin typeface="Calibri"/>
                <a:cs typeface="Calibri"/>
              </a:rPr>
              <a:t>This </a:t>
            </a:r>
            <a:r>
              <a:rPr sz="900" dirty="0">
                <a:latin typeface="Calibri"/>
                <a:cs typeface="Calibri"/>
              </a:rPr>
              <a:t>is to </a:t>
            </a:r>
            <a:r>
              <a:rPr sz="900" spc="-5" dirty="0">
                <a:latin typeface="Calibri"/>
                <a:cs typeface="Calibri"/>
              </a:rPr>
              <a:t>understand </a:t>
            </a:r>
            <a:r>
              <a:rPr sz="900" spc="-1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how much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company </a:t>
            </a:r>
            <a:r>
              <a:rPr sz="900" dirty="0">
                <a:latin typeface="Calibri"/>
                <a:cs typeface="Calibri"/>
              </a:rPr>
              <a:t>is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spending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maximise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growth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and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revenue,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 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acquiring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customer.</a:t>
            </a:r>
            <a:r>
              <a:rPr sz="900" dirty="0">
                <a:latin typeface="Calibri"/>
                <a:cs typeface="Calibri"/>
              </a:rPr>
              <a:t> If </a:t>
            </a:r>
            <a:r>
              <a:rPr sz="900" spc="-5" dirty="0">
                <a:latin typeface="Calibri"/>
                <a:cs typeface="Calibri"/>
              </a:rPr>
              <a:t>it’s low,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company needs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evaluate</a:t>
            </a:r>
            <a:r>
              <a:rPr sz="900" dirty="0">
                <a:latin typeface="Calibri"/>
                <a:cs typeface="Calibri"/>
              </a:rPr>
              <a:t> to</a:t>
            </a:r>
            <a:r>
              <a:rPr sz="900" spc="-5" dirty="0">
                <a:latin typeface="Calibri"/>
                <a:cs typeface="Calibri"/>
              </a:rPr>
              <a:t> cut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down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costs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customer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acquisition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4170" y="3113277"/>
            <a:ext cx="2074545" cy="2472690"/>
            <a:chOff x="344170" y="3113277"/>
            <a:chExt cx="2074545" cy="2472690"/>
          </a:xfrm>
        </p:grpSpPr>
        <p:sp>
          <p:nvSpPr>
            <p:cNvPr id="16" name="object 16"/>
            <p:cNvSpPr/>
            <p:nvPr/>
          </p:nvSpPr>
          <p:spPr>
            <a:xfrm>
              <a:off x="1420622" y="4394453"/>
              <a:ext cx="995044" cy="1188720"/>
            </a:xfrm>
            <a:custGeom>
              <a:avLst/>
              <a:gdLst/>
              <a:ahLst/>
              <a:cxnLst/>
              <a:rect l="l" t="t" r="r" b="b"/>
              <a:pathLst>
                <a:path w="995044" h="1188720">
                  <a:moveTo>
                    <a:pt x="994791" y="1188339"/>
                  </a:moveTo>
                  <a:lnTo>
                    <a:pt x="950853" y="1164106"/>
                  </a:lnTo>
                  <a:lnTo>
                    <a:pt x="907609" y="1138879"/>
                  </a:lnTo>
                  <a:lnTo>
                    <a:pt x="865071" y="1112673"/>
                  </a:lnTo>
                  <a:lnTo>
                    <a:pt x="823253" y="1085505"/>
                  </a:lnTo>
                  <a:lnTo>
                    <a:pt x="782170" y="1057390"/>
                  </a:lnTo>
                  <a:lnTo>
                    <a:pt x="741833" y="1028346"/>
                  </a:lnTo>
                  <a:lnTo>
                    <a:pt x="702258" y="998387"/>
                  </a:lnTo>
                  <a:lnTo>
                    <a:pt x="663457" y="967531"/>
                  </a:lnTo>
                  <a:lnTo>
                    <a:pt x="625445" y="935794"/>
                  </a:lnTo>
                  <a:lnTo>
                    <a:pt x="588234" y="903192"/>
                  </a:lnTo>
                  <a:lnTo>
                    <a:pt x="551839" y="869741"/>
                  </a:lnTo>
                  <a:lnTo>
                    <a:pt x="516273" y="835457"/>
                  </a:lnTo>
                  <a:lnTo>
                    <a:pt x="481550" y="800358"/>
                  </a:lnTo>
                  <a:lnTo>
                    <a:pt x="447682" y="764458"/>
                  </a:lnTo>
                  <a:lnTo>
                    <a:pt x="414685" y="727775"/>
                  </a:lnTo>
                  <a:lnTo>
                    <a:pt x="382571" y="690324"/>
                  </a:lnTo>
                  <a:lnTo>
                    <a:pt x="351354" y="652122"/>
                  </a:lnTo>
                  <a:lnTo>
                    <a:pt x="321048" y="613185"/>
                  </a:lnTo>
                  <a:lnTo>
                    <a:pt x="291666" y="573529"/>
                  </a:lnTo>
                  <a:lnTo>
                    <a:pt x="263222" y="533171"/>
                  </a:lnTo>
                  <a:lnTo>
                    <a:pt x="235730" y="492127"/>
                  </a:lnTo>
                  <a:lnTo>
                    <a:pt x="209202" y="450412"/>
                  </a:lnTo>
                  <a:lnTo>
                    <a:pt x="183653" y="408045"/>
                  </a:lnTo>
                  <a:lnTo>
                    <a:pt x="159097" y="365039"/>
                  </a:lnTo>
                  <a:lnTo>
                    <a:pt x="135546" y="321413"/>
                  </a:lnTo>
                  <a:lnTo>
                    <a:pt x="113015" y="277181"/>
                  </a:lnTo>
                  <a:lnTo>
                    <a:pt x="91517" y="232361"/>
                  </a:lnTo>
                  <a:lnTo>
                    <a:pt x="71066" y="186969"/>
                  </a:lnTo>
                  <a:lnTo>
                    <a:pt x="51675" y="141020"/>
                  </a:lnTo>
                  <a:lnTo>
                    <a:pt x="33358" y="94531"/>
                  </a:lnTo>
                  <a:lnTo>
                    <a:pt x="16128" y="47519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520" y="3119627"/>
              <a:ext cx="1937385" cy="1260475"/>
            </a:xfrm>
            <a:custGeom>
              <a:avLst/>
              <a:gdLst/>
              <a:ahLst/>
              <a:cxnLst/>
              <a:rect l="l" t="t" r="r" b="b"/>
              <a:pathLst>
                <a:path w="1937385" h="1260475">
                  <a:moveTo>
                    <a:pt x="0" y="210058"/>
                  </a:moveTo>
                  <a:lnTo>
                    <a:pt x="5547" y="161912"/>
                  </a:lnTo>
                  <a:lnTo>
                    <a:pt x="21350" y="117706"/>
                  </a:lnTo>
                  <a:lnTo>
                    <a:pt x="46146" y="78702"/>
                  </a:lnTo>
                  <a:lnTo>
                    <a:pt x="78676" y="46166"/>
                  </a:lnTo>
                  <a:lnTo>
                    <a:pt x="117678" y="21361"/>
                  </a:lnTo>
                  <a:lnTo>
                    <a:pt x="161892" y="5550"/>
                  </a:lnTo>
                  <a:lnTo>
                    <a:pt x="210058" y="0"/>
                  </a:lnTo>
                  <a:lnTo>
                    <a:pt x="1726946" y="0"/>
                  </a:lnTo>
                  <a:lnTo>
                    <a:pt x="1775091" y="5550"/>
                  </a:lnTo>
                  <a:lnTo>
                    <a:pt x="1819297" y="21361"/>
                  </a:lnTo>
                  <a:lnTo>
                    <a:pt x="1858301" y="46166"/>
                  </a:lnTo>
                  <a:lnTo>
                    <a:pt x="1890837" y="78702"/>
                  </a:lnTo>
                  <a:lnTo>
                    <a:pt x="1915642" y="117706"/>
                  </a:lnTo>
                  <a:lnTo>
                    <a:pt x="1931453" y="161912"/>
                  </a:lnTo>
                  <a:lnTo>
                    <a:pt x="1937004" y="210058"/>
                  </a:lnTo>
                  <a:lnTo>
                    <a:pt x="1937004" y="1050290"/>
                  </a:lnTo>
                  <a:lnTo>
                    <a:pt x="1931453" y="1098435"/>
                  </a:lnTo>
                  <a:lnTo>
                    <a:pt x="1915642" y="1142641"/>
                  </a:lnTo>
                  <a:lnTo>
                    <a:pt x="1890837" y="1181645"/>
                  </a:lnTo>
                  <a:lnTo>
                    <a:pt x="1858301" y="1214181"/>
                  </a:lnTo>
                  <a:lnTo>
                    <a:pt x="1819297" y="1238986"/>
                  </a:lnTo>
                  <a:lnTo>
                    <a:pt x="1775091" y="1254797"/>
                  </a:lnTo>
                  <a:lnTo>
                    <a:pt x="1726946" y="1260348"/>
                  </a:lnTo>
                  <a:lnTo>
                    <a:pt x="210058" y="1260348"/>
                  </a:lnTo>
                  <a:lnTo>
                    <a:pt x="161892" y="1254797"/>
                  </a:lnTo>
                  <a:lnTo>
                    <a:pt x="117678" y="1238986"/>
                  </a:lnTo>
                  <a:lnTo>
                    <a:pt x="78676" y="1214181"/>
                  </a:lnTo>
                  <a:lnTo>
                    <a:pt x="46146" y="1181645"/>
                  </a:lnTo>
                  <a:lnTo>
                    <a:pt x="21350" y="1142641"/>
                  </a:lnTo>
                  <a:lnTo>
                    <a:pt x="5547" y="1098435"/>
                  </a:lnTo>
                  <a:lnTo>
                    <a:pt x="0" y="1050290"/>
                  </a:lnTo>
                  <a:lnTo>
                    <a:pt x="0" y="210058"/>
                  </a:lnTo>
                  <a:close/>
                </a:path>
              </a:pathLst>
            </a:custGeom>
            <a:ln w="12192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4746" y="3216021"/>
            <a:ext cx="1767205" cy="10420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635" algn="ctr">
              <a:lnSpc>
                <a:spcPct val="91600"/>
              </a:lnSpc>
              <a:spcBef>
                <a:spcPts val="190"/>
              </a:spcBef>
            </a:pPr>
            <a:r>
              <a:rPr sz="900" b="1" spc="-5" dirty="0">
                <a:latin typeface="Calibri"/>
                <a:cs typeface="Calibri"/>
              </a:rPr>
              <a:t>Churn</a:t>
            </a:r>
            <a:r>
              <a:rPr sz="900" b="1" spc="-10" dirty="0">
                <a:latin typeface="Calibri"/>
                <a:cs typeface="Calibri"/>
              </a:rPr>
              <a:t> </a:t>
            </a:r>
            <a:r>
              <a:rPr sz="900" b="1" spc="-5" dirty="0">
                <a:latin typeface="Calibri"/>
                <a:cs typeface="Calibri"/>
              </a:rPr>
              <a:t>Rate</a:t>
            </a:r>
            <a:r>
              <a:rPr sz="900" b="1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: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If </a:t>
            </a:r>
            <a:r>
              <a:rPr sz="900" spc="-5" dirty="0">
                <a:latin typeface="Calibri"/>
                <a:cs typeface="Calibri"/>
              </a:rPr>
              <a:t>churn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rate </a:t>
            </a:r>
            <a:r>
              <a:rPr sz="900" dirty="0">
                <a:latin typeface="Calibri"/>
                <a:cs typeface="Calibri"/>
              </a:rPr>
              <a:t>is </a:t>
            </a:r>
            <a:r>
              <a:rPr sz="900" spc="-5" dirty="0">
                <a:latin typeface="Calibri"/>
                <a:cs typeface="Calibri"/>
              </a:rPr>
              <a:t>going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up, </a:t>
            </a:r>
            <a:r>
              <a:rPr sz="900" spc="-190" dirty="0">
                <a:latin typeface="Calibri"/>
                <a:cs typeface="Calibri"/>
              </a:rPr>
              <a:t> </a:t>
            </a:r>
            <a:r>
              <a:rPr sz="900" b="1" spc="-5" dirty="0">
                <a:latin typeface="Calibri"/>
                <a:cs typeface="Calibri"/>
              </a:rPr>
              <a:t>BEWAKOOF </a:t>
            </a:r>
            <a:r>
              <a:rPr sz="900" spc="-5" dirty="0">
                <a:latin typeface="Calibri"/>
                <a:cs typeface="Calibri"/>
              </a:rPr>
              <a:t>must analyse </a:t>
            </a:r>
            <a:r>
              <a:rPr sz="900" dirty="0">
                <a:latin typeface="Calibri"/>
                <a:cs typeface="Calibri"/>
              </a:rPr>
              <a:t>what </a:t>
            </a:r>
            <a:r>
              <a:rPr sz="900" spc="-5" dirty="0">
                <a:latin typeface="Calibri"/>
                <a:cs typeface="Calibri"/>
              </a:rPr>
              <a:t>kind </a:t>
            </a:r>
            <a:r>
              <a:rPr sz="900" dirty="0">
                <a:latin typeface="Calibri"/>
                <a:cs typeface="Calibri"/>
              </a:rPr>
              <a:t> of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users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they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are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losing.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As per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their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past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trends,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users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must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be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offered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customized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deals/discounts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through</a:t>
            </a:r>
            <a:r>
              <a:rPr sz="900" spc="1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mails</a:t>
            </a:r>
            <a:r>
              <a:rPr sz="900" spc="19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or </a:t>
            </a:r>
            <a:r>
              <a:rPr sz="900" spc="-5" dirty="0">
                <a:latin typeface="Calibri"/>
                <a:cs typeface="Calibri"/>
              </a:rPr>
              <a:t>notifications (in 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case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app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is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still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installed),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</a:t>
            </a:r>
            <a:r>
              <a:rPr sz="900" spc="-5" dirty="0">
                <a:latin typeface="Calibri"/>
                <a:cs typeface="Calibri"/>
              </a:rPr>
              <a:t> bring </a:t>
            </a:r>
            <a:r>
              <a:rPr sz="900" spc="-19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them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back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17574" y="163068"/>
            <a:ext cx="10615930" cy="2945765"/>
            <a:chOff x="1417574" y="163068"/>
            <a:chExt cx="10615930" cy="2945765"/>
          </a:xfrm>
        </p:grpSpPr>
        <p:sp>
          <p:nvSpPr>
            <p:cNvPr id="20" name="object 20"/>
            <p:cNvSpPr/>
            <p:nvPr/>
          </p:nvSpPr>
          <p:spPr>
            <a:xfrm>
              <a:off x="1420622" y="1916938"/>
              <a:ext cx="995044" cy="1188720"/>
            </a:xfrm>
            <a:custGeom>
              <a:avLst/>
              <a:gdLst/>
              <a:ahLst/>
              <a:cxnLst/>
              <a:rect l="l" t="t" r="r" b="b"/>
              <a:pathLst>
                <a:path w="995044" h="1188720">
                  <a:moveTo>
                    <a:pt x="0" y="1188465"/>
                  </a:moveTo>
                  <a:lnTo>
                    <a:pt x="16128" y="1140946"/>
                  </a:lnTo>
                  <a:lnTo>
                    <a:pt x="33358" y="1093934"/>
                  </a:lnTo>
                  <a:lnTo>
                    <a:pt x="51675" y="1047445"/>
                  </a:lnTo>
                  <a:lnTo>
                    <a:pt x="71066" y="1001496"/>
                  </a:lnTo>
                  <a:lnTo>
                    <a:pt x="91517" y="956103"/>
                  </a:lnTo>
                  <a:lnTo>
                    <a:pt x="113015" y="911283"/>
                  </a:lnTo>
                  <a:lnTo>
                    <a:pt x="135546" y="867051"/>
                  </a:lnTo>
                  <a:lnTo>
                    <a:pt x="159097" y="823424"/>
                  </a:lnTo>
                  <a:lnTo>
                    <a:pt x="183653" y="780418"/>
                  </a:lnTo>
                  <a:lnTo>
                    <a:pt x="209202" y="738049"/>
                  </a:lnTo>
                  <a:lnTo>
                    <a:pt x="235730" y="696333"/>
                  </a:lnTo>
                  <a:lnTo>
                    <a:pt x="263222" y="655287"/>
                  </a:lnTo>
                  <a:lnTo>
                    <a:pt x="291666" y="614927"/>
                  </a:lnTo>
                  <a:lnTo>
                    <a:pt x="321048" y="575270"/>
                  </a:lnTo>
                  <a:lnTo>
                    <a:pt x="351354" y="536330"/>
                  </a:lnTo>
                  <a:lnTo>
                    <a:pt x="382571" y="498125"/>
                  </a:lnTo>
                  <a:lnTo>
                    <a:pt x="414685" y="460671"/>
                  </a:lnTo>
                  <a:lnTo>
                    <a:pt x="447682" y="423984"/>
                  </a:lnTo>
                  <a:lnTo>
                    <a:pt x="481550" y="388081"/>
                  </a:lnTo>
                  <a:lnTo>
                    <a:pt x="516273" y="352977"/>
                  </a:lnTo>
                  <a:lnTo>
                    <a:pt x="551839" y="318688"/>
                  </a:lnTo>
                  <a:lnTo>
                    <a:pt x="588234" y="285232"/>
                  </a:lnTo>
                  <a:lnTo>
                    <a:pt x="625445" y="252624"/>
                  </a:lnTo>
                  <a:lnTo>
                    <a:pt x="663457" y="220880"/>
                  </a:lnTo>
                  <a:lnTo>
                    <a:pt x="702258" y="190017"/>
                  </a:lnTo>
                  <a:lnTo>
                    <a:pt x="741833" y="160051"/>
                  </a:lnTo>
                  <a:lnTo>
                    <a:pt x="782170" y="130998"/>
                  </a:lnTo>
                  <a:lnTo>
                    <a:pt x="823253" y="102875"/>
                  </a:lnTo>
                  <a:lnTo>
                    <a:pt x="865071" y="75697"/>
                  </a:lnTo>
                  <a:lnTo>
                    <a:pt x="907609" y="49481"/>
                  </a:lnTo>
                  <a:lnTo>
                    <a:pt x="950853" y="24243"/>
                  </a:lnTo>
                  <a:lnTo>
                    <a:pt x="994791" y="0"/>
                  </a:lnTo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2572" y="163068"/>
              <a:ext cx="1250931" cy="2651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736080" y="763523"/>
            <a:ext cx="5057140" cy="523240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REASONS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0983" y="1543811"/>
            <a:ext cx="4307205" cy="1754505"/>
          </a:xfrm>
          <a:prstGeom prst="rect">
            <a:avLst/>
          </a:prstGeom>
          <a:ln w="9144">
            <a:solidFill>
              <a:srgbClr val="FCD634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34340" marR="191770" indent="-342900">
              <a:lnSpc>
                <a:spcPct val="100000"/>
              </a:lnSpc>
              <a:spcBef>
                <a:spcPts val="245"/>
              </a:spcBef>
              <a:tabLst>
                <a:tab pos="434340" algn="l"/>
              </a:tabLst>
            </a:pPr>
            <a:r>
              <a:rPr sz="1800" spc="-5" dirty="0">
                <a:latin typeface="Calibri"/>
                <a:cs typeface="Calibri"/>
              </a:rPr>
              <a:t>1.	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Match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Customise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have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user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sentiments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affected.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Algorithm(&gt;99%)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barrier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implementation.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7080" y="3660647"/>
            <a:ext cx="4300855" cy="923925"/>
          </a:xfrm>
          <a:prstGeom prst="rect">
            <a:avLst/>
          </a:prstGeom>
          <a:ln w="9144">
            <a:solidFill>
              <a:srgbClr val="FCD63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35609" marR="169545" indent="-343535">
              <a:lnSpc>
                <a:spcPct val="100000"/>
              </a:lnSpc>
              <a:spcBef>
                <a:spcPts val="240"/>
              </a:spcBef>
              <a:tabLst>
                <a:tab pos="434975" algn="l"/>
              </a:tabLst>
            </a:pPr>
            <a:r>
              <a:rPr sz="1800" spc="-5" dirty="0">
                <a:latin typeface="Calibri"/>
                <a:cs typeface="Calibri"/>
              </a:rPr>
              <a:t>2.	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BEWAKOOF</a:t>
            </a:r>
            <a:r>
              <a:rPr sz="1800" spc="-5" dirty="0">
                <a:latin typeface="Calibri"/>
                <a:cs typeface="Calibri"/>
              </a:rPr>
              <a:t> uses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external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Recommendations,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it’s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cost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incurred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17080" y="4945379"/>
            <a:ext cx="4300855" cy="1477010"/>
          </a:xfrm>
          <a:prstGeom prst="rect">
            <a:avLst/>
          </a:prstGeom>
          <a:ln w="9144">
            <a:solidFill>
              <a:srgbClr val="FCD634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35609" marR="525780" indent="-343535">
              <a:lnSpc>
                <a:spcPct val="100000"/>
              </a:lnSpc>
              <a:spcBef>
                <a:spcPts val="245"/>
              </a:spcBef>
              <a:tabLst>
                <a:tab pos="434975" algn="l"/>
              </a:tabLst>
            </a:pPr>
            <a:r>
              <a:rPr sz="1800" spc="-5" dirty="0">
                <a:latin typeface="Calibri"/>
                <a:cs typeface="Calibri"/>
              </a:rPr>
              <a:t>3.	Inefficient </a:t>
            </a:r>
            <a:r>
              <a:rPr sz="1800" spc="-10" dirty="0">
                <a:latin typeface="Calibri"/>
                <a:cs typeface="Calibri"/>
              </a:rPr>
              <a:t>implementation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spc="-10" dirty="0">
                <a:latin typeface="Calibri"/>
                <a:cs typeface="Calibri"/>
              </a:rPr>
              <a:t> could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cause </a:t>
            </a:r>
            <a:r>
              <a:rPr sz="1800" spc="-10" dirty="0">
                <a:latin typeface="Calibri"/>
                <a:cs typeface="Calibri"/>
              </a:rPr>
              <a:t>distrust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profile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verified,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reviews/ratings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Weekly </a:t>
            </a:r>
            <a:r>
              <a:rPr sz="1800" b="1" spc="-5" dirty="0">
                <a:latin typeface="Calibri"/>
                <a:cs typeface="Calibri"/>
              </a:rPr>
              <a:t>Active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users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tracked.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66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0" dirty="0"/>
              <a:t> </a:t>
            </a:r>
            <a:r>
              <a:rPr spc="-55" dirty="0"/>
              <a:t>YOU!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8288" y="0"/>
            <a:ext cx="12266930" cy="6922134"/>
            <a:chOff x="-18288" y="0"/>
            <a:chExt cx="12266930" cy="6922134"/>
          </a:xfrm>
        </p:grpSpPr>
        <p:sp>
          <p:nvSpPr>
            <p:cNvPr id="4" name="object 4"/>
            <p:cNvSpPr/>
            <p:nvPr/>
          </p:nvSpPr>
          <p:spPr>
            <a:xfrm>
              <a:off x="51815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1236" y="231648"/>
              <a:ext cx="1250931" cy="2651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1792" y="5807964"/>
              <a:ext cx="638530" cy="877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0608" y="5855208"/>
              <a:ext cx="707359" cy="8305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5080" y="5858255"/>
              <a:ext cx="769313" cy="827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4205" y="2636266"/>
            <a:ext cx="2105660" cy="1270000"/>
            <a:chOff x="5204205" y="2636266"/>
            <a:chExt cx="2105660" cy="1270000"/>
          </a:xfrm>
        </p:grpSpPr>
        <p:sp>
          <p:nvSpPr>
            <p:cNvPr id="3" name="object 3"/>
            <p:cNvSpPr/>
            <p:nvPr/>
          </p:nvSpPr>
          <p:spPr>
            <a:xfrm>
              <a:off x="5210556" y="2642869"/>
              <a:ext cx="2092960" cy="1257300"/>
            </a:xfrm>
            <a:custGeom>
              <a:avLst/>
              <a:gdLst/>
              <a:ahLst/>
              <a:cxnLst/>
              <a:rect l="l" t="t" r="r" b="b"/>
              <a:pathLst>
                <a:path w="2092959" h="1257300">
                  <a:moveTo>
                    <a:pt x="2092452" y="0"/>
                  </a:moveTo>
                  <a:lnTo>
                    <a:pt x="0" y="0"/>
                  </a:lnTo>
                  <a:lnTo>
                    <a:pt x="0" y="201930"/>
                  </a:lnTo>
                  <a:lnTo>
                    <a:pt x="0" y="1257300"/>
                  </a:lnTo>
                  <a:lnTo>
                    <a:pt x="202692" y="1257300"/>
                  </a:lnTo>
                  <a:lnTo>
                    <a:pt x="202692" y="201930"/>
                  </a:lnTo>
                  <a:lnTo>
                    <a:pt x="2092452" y="201930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10555" y="2642616"/>
              <a:ext cx="2092960" cy="1257300"/>
            </a:xfrm>
            <a:custGeom>
              <a:avLst/>
              <a:gdLst/>
              <a:ahLst/>
              <a:cxnLst/>
              <a:rect l="l" t="t" r="r" b="b"/>
              <a:pathLst>
                <a:path w="2092959" h="1257300">
                  <a:moveTo>
                    <a:pt x="2092452" y="0"/>
                  </a:moveTo>
                  <a:lnTo>
                    <a:pt x="2092452" y="202564"/>
                  </a:lnTo>
                  <a:lnTo>
                    <a:pt x="202692" y="202564"/>
                  </a:lnTo>
                  <a:lnTo>
                    <a:pt x="202692" y="1257300"/>
                  </a:lnTo>
                  <a:lnTo>
                    <a:pt x="0" y="1257300"/>
                  </a:lnTo>
                  <a:lnTo>
                    <a:pt x="0" y="0"/>
                  </a:lnTo>
                  <a:lnTo>
                    <a:pt x="2092452" y="0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48071" y="2798213"/>
            <a:ext cx="1504950" cy="95504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b="1" spc="-5" dirty="0">
                <a:latin typeface="Calibri"/>
                <a:cs typeface="Calibri"/>
              </a:rPr>
              <a:t>4.7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00" b="1" spc="-5" dirty="0">
                <a:latin typeface="Calibri"/>
                <a:cs typeface="Calibri"/>
              </a:rPr>
              <a:t>Apple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44614" y="2064766"/>
            <a:ext cx="2677160" cy="1270000"/>
            <a:chOff x="6944614" y="2064766"/>
            <a:chExt cx="2677160" cy="1270000"/>
          </a:xfrm>
        </p:grpSpPr>
        <p:sp>
          <p:nvSpPr>
            <p:cNvPr id="7" name="object 7"/>
            <p:cNvSpPr/>
            <p:nvPr/>
          </p:nvSpPr>
          <p:spPr>
            <a:xfrm>
              <a:off x="6950964" y="2072640"/>
              <a:ext cx="356870" cy="355600"/>
            </a:xfrm>
            <a:custGeom>
              <a:avLst/>
              <a:gdLst/>
              <a:ahLst/>
              <a:cxnLst/>
              <a:rect l="l" t="t" r="r" b="b"/>
              <a:pathLst>
                <a:path w="356870" h="355600">
                  <a:moveTo>
                    <a:pt x="356615" y="0"/>
                  </a:moveTo>
                  <a:lnTo>
                    <a:pt x="0" y="355092"/>
                  </a:lnTo>
                  <a:lnTo>
                    <a:pt x="356615" y="355092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50964" y="2072640"/>
              <a:ext cx="356870" cy="355600"/>
            </a:xfrm>
            <a:custGeom>
              <a:avLst/>
              <a:gdLst/>
              <a:ahLst/>
              <a:cxnLst/>
              <a:rect l="l" t="t" r="r" b="b"/>
              <a:pathLst>
                <a:path w="356870" h="355600">
                  <a:moveTo>
                    <a:pt x="0" y="355092"/>
                  </a:moveTo>
                  <a:lnTo>
                    <a:pt x="356615" y="0"/>
                  </a:lnTo>
                  <a:lnTo>
                    <a:pt x="356615" y="355092"/>
                  </a:lnTo>
                  <a:lnTo>
                    <a:pt x="0" y="355092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23988" y="2071369"/>
              <a:ext cx="2091055" cy="1257300"/>
            </a:xfrm>
            <a:custGeom>
              <a:avLst/>
              <a:gdLst/>
              <a:ahLst/>
              <a:cxnLst/>
              <a:rect l="l" t="t" r="r" b="b"/>
              <a:pathLst>
                <a:path w="2091054" h="1257300">
                  <a:moveTo>
                    <a:pt x="2090928" y="0"/>
                  </a:moveTo>
                  <a:lnTo>
                    <a:pt x="0" y="0"/>
                  </a:lnTo>
                  <a:lnTo>
                    <a:pt x="0" y="201930"/>
                  </a:lnTo>
                  <a:lnTo>
                    <a:pt x="0" y="1257300"/>
                  </a:lnTo>
                  <a:lnTo>
                    <a:pt x="202692" y="1257300"/>
                  </a:lnTo>
                  <a:lnTo>
                    <a:pt x="202692" y="201930"/>
                  </a:lnTo>
                  <a:lnTo>
                    <a:pt x="2090928" y="201930"/>
                  </a:lnTo>
                  <a:lnTo>
                    <a:pt x="2090928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23988" y="2071116"/>
              <a:ext cx="2091055" cy="1257300"/>
            </a:xfrm>
            <a:custGeom>
              <a:avLst/>
              <a:gdLst/>
              <a:ahLst/>
              <a:cxnLst/>
              <a:rect l="l" t="t" r="r" b="b"/>
              <a:pathLst>
                <a:path w="2091054" h="1257300">
                  <a:moveTo>
                    <a:pt x="2090927" y="0"/>
                  </a:moveTo>
                  <a:lnTo>
                    <a:pt x="2090927" y="202564"/>
                  </a:lnTo>
                  <a:lnTo>
                    <a:pt x="202691" y="202564"/>
                  </a:lnTo>
                  <a:lnTo>
                    <a:pt x="202691" y="1257300"/>
                  </a:lnTo>
                  <a:lnTo>
                    <a:pt x="0" y="1257300"/>
                  </a:lnTo>
                  <a:lnTo>
                    <a:pt x="0" y="0"/>
                  </a:lnTo>
                  <a:lnTo>
                    <a:pt x="2090927" y="0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87767" y="2324861"/>
            <a:ext cx="1604010" cy="14154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64465">
              <a:lnSpc>
                <a:spcPct val="101699"/>
              </a:lnSpc>
              <a:spcBef>
                <a:spcPts val="60"/>
              </a:spcBef>
            </a:pP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team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CD634"/>
                </a:solidFill>
                <a:latin typeface="Calibri"/>
                <a:cs typeface="Calibri"/>
              </a:rPr>
              <a:t>400</a:t>
            </a:r>
            <a:r>
              <a:rPr sz="1800" b="1" spc="-45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CD634"/>
                </a:solidFill>
                <a:latin typeface="Calibri"/>
                <a:cs typeface="Calibri"/>
              </a:rPr>
              <a:t>members</a:t>
            </a:r>
            <a:r>
              <a:rPr sz="1800" b="1" spc="-5" dirty="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dirty="0">
                <a:solidFill>
                  <a:srgbClr val="FCD634"/>
                </a:solidFill>
                <a:latin typeface="Calibri"/>
                <a:cs typeface="Calibri"/>
              </a:rPr>
              <a:t>8 Million+ </a:t>
            </a:r>
            <a:r>
              <a:rPr sz="1800" b="1" spc="5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products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sold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till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56521" y="1493266"/>
            <a:ext cx="2678430" cy="1270000"/>
            <a:chOff x="9256521" y="1493266"/>
            <a:chExt cx="2678430" cy="1270000"/>
          </a:xfrm>
        </p:grpSpPr>
        <p:sp>
          <p:nvSpPr>
            <p:cNvPr id="13" name="object 13"/>
            <p:cNvSpPr/>
            <p:nvPr/>
          </p:nvSpPr>
          <p:spPr>
            <a:xfrm>
              <a:off x="9262871" y="1499616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356616" y="0"/>
                  </a:moveTo>
                  <a:lnTo>
                    <a:pt x="0" y="356616"/>
                  </a:lnTo>
                  <a:lnTo>
                    <a:pt x="356616" y="356616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62871" y="1499616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0" y="356616"/>
                  </a:moveTo>
                  <a:lnTo>
                    <a:pt x="356616" y="0"/>
                  </a:lnTo>
                  <a:lnTo>
                    <a:pt x="356616" y="356616"/>
                  </a:lnTo>
                  <a:lnTo>
                    <a:pt x="0" y="356616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35896" y="1499869"/>
              <a:ext cx="2092960" cy="1257300"/>
            </a:xfrm>
            <a:custGeom>
              <a:avLst/>
              <a:gdLst/>
              <a:ahLst/>
              <a:cxnLst/>
              <a:rect l="l" t="t" r="r" b="b"/>
              <a:pathLst>
                <a:path w="2092959" h="1257300">
                  <a:moveTo>
                    <a:pt x="2092452" y="0"/>
                  </a:moveTo>
                  <a:lnTo>
                    <a:pt x="0" y="0"/>
                  </a:lnTo>
                  <a:lnTo>
                    <a:pt x="0" y="201930"/>
                  </a:lnTo>
                  <a:lnTo>
                    <a:pt x="0" y="1257300"/>
                  </a:lnTo>
                  <a:lnTo>
                    <a:pt x="202692" y="1257300"/>
                  </a:lnTo>
                  <a:lnTo>
                    <a:pt x="202692" y="201930"/>
                  </a:lnTo>
                  <a:lnTo>
                    <a:pt x="2092452" y="201930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35895" y="1499616"/>
              <a:ext cx="2092960" cy="1257300"/>
            </a:xfrm>
            <a:custGeom>
              <a:avLst/>
              <a:gdLst/>
              <a:ahLst/>
              <a:cxnLst/>
              <a:rect l="l" t="t" r="r" b="b"/>
              <a:pathLst>
                <a:path w="2092959" h="1257300">
                  <a:moveTo>
                    <a:pt x="2092452" y="0"/>
                  </a:moveTo>
                  <a:lnTo>
                    <a:pt x="2092452" y="202564"/>
                  </a:lnTo>
                  <a:lnTo>
                    <a:pt x="202692" y="202564"/>
                  </a:lnTo>
                  <a:lnTo>
                    <a:pt x="202692" y="1257300"/>
                  </a:lnTo>
                  <a:lnTo>
                    <a:pt x="0" y="1257300"/>
                  </a:lnTo>
                  <a:lnTo>
                    <a:pt x="0" y="0"/>
                  </a:lnTo>
                  <a:lnTo>
                    <a:pt x="2092452" y="0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107930" y="1726438"/>
            <a:ext cx="1673225" cy="1448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BEWAKOOF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has</a:t>
            </a:r>
            <a:endParaRPr sz="2000">
              <a:latin typeface="Calibri"/>
              <a:cs typeface="Calibri"/>
            </a:endParaRPr>
          </a:p>
          <a:p>
            <a:pPr marL="12700" marR="130175">
              <a:lnSpc>
                <a:spcPct val="916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raised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10" dirty="0">
                <a:latin typeface="Calibri"/>
                <a:cs typeface="Calibri"/>
              </a:rPr>
              <a:t>total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39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CD634"/>
                </a:solidFill>
                <a:latin typeface="Calibri"/>
                <a:cs typeface="Calibri"/>
              </a:rPr>
              <a:t>₹805.6M</a:t>
            </a:r>
            <a:r>
              <a:rPr sz="2000" b="1" spc="-50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funding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</a:pPr>
            <a:r>
              <a:rPr sz="2000" b="1" spc="-10" dirty="0">
                <a:latin typeface="Calibri"/>
                <a:cs typeface="Calibri"/>
              </a:rPr>
              <a:t>over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rounds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528" y="463295"/>
            <a:ext cx="11339195" cy="5145405"/>
            <a:chOff x="33528" y="463295"/>
            <a:chExt cx="11339195" cy="514540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8409" y="2023466"/>
              <a:ext cx="583364" cy="55707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5759" y="1083563"/>
              <a:ext cx="890016" cy="8900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0035" y="463295"/>
              <a:ext cx="852187" cy="8854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2578" y="4450842"/>
              <a:ext cx="4861560" cy="1138555"/>
            </a:xfrm>
            <a:custGeom>
              <a:avLst/>
              <a:gdLst/>
              <a:ahLst/>
              <a:cxnLst/>
              <a:rect l="l" t="t" r="r" b="b"/>
              <a:pathLst>
                <a:path w="4861560" h="1138554">
                  <a:moveTo>
                    <a:pt x="60960" y="0"/>
                  </a:moveTo>
                  <a:lnTo>
                    <a:pt x="4861560" y="0"/>
                  </a:lnTo>
                </a:path>
                <a:path w="4861560" h="1138554">
                  <a:moveTo>
                    <a:pt x="0" y="1138427"/>
                  </a:moveTo>
                  <a:lnTo>
                    <a:pt x="4800600" y="1138427"/>
                  </a:lnTo>
                </a:path>
              </a:pathLst>
            </a:custGeom>
            <a:ln w="38100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7093" y="4474210"/>
            <a:ext cx="8573135" cy="15963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-25" dirty="0">
                <a:latin typeface="Calibri"/>
                <a:cs typeface="Calibri"/>
              </a:rPr>
              <a:t>Work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towards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USP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BEWAKOOF,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800" b="1" spc="-10" dirty="0">
                <a:latin typeface="Calibri"/>
                <a:cs typeface="Calibri"/>
              </a:rPr>
              <a:t>OUR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GOAL: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000" b="1" spc="-85" dirty="0">
                <a:latin typeface="Calibri"/>
                <a:cs typeface="Calibri"/>
              </a:rPr>
              <a:t>To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achieve </a:t>
            </a:r>
            <a:r>
              <a:rPr sz="2000" b="1" dirty="0">
                <a:latin typeface="Calibri"/>
                <a:cs typeface="Calibri"/>
              </a:rPr>
              <a:t>User </a:t>
            </a:r>
            <a:r>
              <a:rPr sz="2000" b="1" spc="-10" dirty="0">
                <a:latin typeface="Calibri"/>
                <a:cs typeface="Calibri"/>
              </a:rPr>
              <a:t>Retention,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User</a:t>
            </a:r>
            <a:r>
              <a:rPr sz="2000" b="1" spc="-10" dirty="0">
                <a:latin typeface="Calibri"/>
                <a:cs typeface="Calibri"/>
              </a:rPr>
              <a:t> Engagement,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 User</a:t>
            </a:r>
            <a:r>
              <a:rPr sz="2000" b="1" spc="-10" dirty="0">
                <a:latin typeface="Calibri"/>
                <a:cs typeface="Calibri"/>
              </a:rPr>
              <a:t> Retention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dirty="0">
                <a:latin typeface="Calibri"/>
                <a:cs typeface="Calibri"/>
              </a:rPr>
              <a:t> 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3537" y="680466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38100">
            <a:solidFill>
              <a:srgbClr val="FCD6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73176" y="174117"/>
            <a:ext cx="2984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ABOUT</a:t>
            </a:r>
            <a:r>
              <a:rPr sz="2800" spc="-30" dirty="0"/>
              <a:t> </a:t>
            </a:r>
            <a:r>
              <a:rPr sz="2800" spc="-35" dirty="0"/>
              <a:t>BEWAKOOF:</a:t>
            </a:r>
            <a:endParaRPr sz="2800"/>
          </a:p>
        </p:txBody>
      </p:sp>
      <p:sp>
        <p:nvSpPr>
          <p:cNvPr id="26" name="object 26"/>
          <p:cNvSpPr txBox="1"/>
          <p:nvPr/>
        </p:nvSpPr>
        <p:spPr>
          <a:xfrm>
            <a:off x="373176" y="790447"/>
            <a:ext cx="521843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891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Founded </a:t>
            </a:r>
            <a:r>
              <a:rPr sz="2000" dirty="0">
                <a:latin typeface="Calibri"/>
                <a:cs typeface="Calibri"/>
              </a:rPr>
              <a:t>in 2012, </a:t>
            </a:r>
            <a:r>
              <a:rPr sz="2000" b="1" spc="-15" dirty="0">
                <a:latin typeface="Calibri"/>
                <a:cs typeface="Calibri"/>
              </a:rPr>
              <a:t>Bewakoof </a:t>
            </a:r>
            <a:r>
              <a:rPr sz="2000" dirty="0">
                <a:latin typeface="Calibri"/>
                <a:cs typeface="Calibri"/>
              </a:rPr>
              <a:t>is a </a:t>
            </a:r>
            <a:r>
              <a:rPr sz="2000" spc="-10" dirty="0">
                <a:latin typeface="Calibri"/>
                <a:cs typeface="Calibri"/>
              </a:rPr>
              <a:t>lifestyle </a:t>
            </a:r>
            <a:r>
              <a:rPr sz="2000" spc="-5" dirty="0">
                <a:latin typeface="Calibri"/>
                <a:cs typeface="Calibri"/>
              </a:rPr>
              <a:t>fashion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brand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5" dirty="0">
                <a:latin typeface="Calibri"/>
                <a:cs typeface="Calibri"/>
              </a:rPr>
              <a:t>makes </a:t>
            </a:r>
            <a:r>
              <a:rPr sz="2000" spc="-10" dirty="0">
                <a:latin typeface="Calibri"/>
                <a:cs typeface="Calibri"/>
              </a:rPr>
              <a:t>creative, </a:t>
            </a:r>
            <a:r>
              <a:rPr sz="2000" spc="-5" dirty="0">
                <a:latin typeface="Calibri"/>
                <a:cs typeface="Calibri"/>
              </a:rPr>
              <a:t>distinctive fashion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trendy,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contemporary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Bewakoof </a:t>
            </a:r>
            <a:r>
              <a:rPr sz="2000" spc="-10" dirty="0">
                <a:latin typeface="Calibri"/>
                <a:cs typeface="Calibri"/>
              </a:rPr>
              <a:t>was created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principle of </a:t>
            </a:r>
            <a:r>
              <a:rPr sz="2000" spc="-10" dirty="0">
                <a:latin typeface="Calibri"/>
                <a:cs typeface="Calibri"/>
              </a:rPr>
              <a:t>creating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impact through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innovation,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honesty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-18288" y="0"/>
            <a:ext cx="12266930" cy="6922134"/>
            <a:chOff x="-18288" y="0"/>
            <a:chExt cx="12266930" cy="6922134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3996" y="2973324"/>
              <a:ext cx="245364" cy="23926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815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2572" y="163068"/>
              <a:ext cx="1250931" cy="26517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73176" y="2314701"/>
            <a:ext cx="4538345" cy="205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thoughtfulness.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2000" b="1" spc="-15" dirty="0">
                <a:latin typeface="Calibri"/>
                <a:cs typeface="Calibri"/>
              </a:rPr>
              <a:t>Bewakoof</a:t>
            </a:r>
            <a:r>
              <a:rPr sz="2000" spc="-1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kick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started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an IIT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hostel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today </a:t>
            </a:r>
            <a:r>
              <a:rPr sz="2000" dirty="0">
                <a:latin typeface="Calibri"/>
                <a:cs typeface="Calibri"/>
              </a:rPr>
              <a:t>a pan India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 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lakh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products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5" dirty="0">
                <a:latin typeface="Calibri"/>
                <a:cs typeface="Calibri"/>
              </a:rPr>
              <a:t> month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ships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19000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pin</a:t>
            </a:r>
            <a:r>
              <a:rPr sz="2000" b="1" spc="-5" dirty="0">
                <a:latin typeface="Calibri"/>
                <a:cs typeface="Calibri"/>
              </a:rPr>
              <a:t> codes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800" b="1" spc="-10" dirty="0">
                <a:latin typeface="Calibri"/>
                <a:cs typeface="Calibri"/>
              </a:rPr>
              <a:t>PROBLEM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65" dirty="0">
                <a:latin typeface="Calibri"/>
                <a:cs typeface="Calibri"/>
              </a:rPr>
              <a:t>STATEMENT: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790" y="748030"/>
            <a:ext cx="2102485" cy="848360"/>
            <a:chOff x="351790" y="748030"/>
            <a:chExt cx="2102485" cy="848360"/>
          </a:xfrm>
        </p:grpSpPr>
        <p:sp>
          <p:nvSpPr>
            <p:cNvPr id="3" name="object 3"/>
            <p:cNvSpPr/>
            <p:nvPr/>
          </p:nvSpPr>
          <p:spPr>
            <a:xfrm>
              <a:off x="358140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5" h="835660">
                  <a:moveTo>
                    <a:pt x="1671828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1828" y="835152"/>
                  </a:lnTo>
                  <a:lnTo>
                    <a:pt x="2089404" y="417575"/>
                  </a:lnTo>
                  <a:lnTo>
                    <a:pt x="1671828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140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5" h="835660">
                  <a:moveTo>
                    <a:pt x="0" y="0"/>
                  </a:moveTo>
                  <a:lnTo>
                    <a:pt x="1671828" y="0"/>
                  </a:lnTo>
                  <a:lnTo>
                    <a:pt x="2089404" y="417575"/>
                  </a:lnTo>
                  <a:lnTo>
                    <a:pt x="1671828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48029" y="853186"/>
            <a:ext cx="96266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185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900">
              <a:latin typeface="Calibri"/>
              <a:cs typeface="Calibri"/>
            </a:endParaRPr>
          </a:p>
          <a:p>
            <a:pPr algn="ctr">
              <a:lnSpc>
                <a:spcPts val="2185"/>
              </a:lnSpc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PERSONA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32405" y="748030"/>
            <a:ext cx="2100580" cy="848360"/>
            <a:chOff x="2232405" y="748030"/>
            <a:chExt cx="2100580" cy="848360"/>
          </a:xfrm>
        </p:grpSpPr>
        <p:sp>
          <p:nvSpPr>
            <p:cNvPr id="7" name="object 7"/>
            <p:cNvSpPr/>
            <p:nvPr/>
          </p:nvSpPr>
          <p:spPr>
            <a:xfrm>
              <a:off x="2238755" y="754380"/>
              <a:ext cx="2087880" cy="835660"/>
            </a:xfrm>
            <a:custGeom>
              <a:avLst/>
              <a:gdLst/>
              <a:ahLst/>
              <a:cxnLst/>
              <a:rect l="l" t="t" r="r" b="b"/>
              <a:pathLst>
                <a:path w="2087879" h="835660">
                  <a:moveTo>
                    <a:pt x="1670304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0304" y="835152"/>
                  </a:lnTo>
                  <a:lnTo>
                    <a:pt x="2087880" y="417575"/>
                  </a:lnTo>
                  <a:lnTo>
                    <a:pt x="167030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38755" y="754380"/>
              <a:ext cx="2087880" cy="835660"/>
            </a:xfrm>
            <a:custGeom>
              <a:avLst/>
              <a:gdLst/>
              <a:ahLst/>
              <a:cxnLst/>
              <a:rect l="l" t="t" r="r" b="b"/>
              <a:pathLst>
                <a:path w="2087879" h="835660">
                  <a:moveTo>
                    <a:pt x="0" y="0"/>
                  </a:moveTo>
                  <a:lnTo>
                    <a:pt x="1670304" y="0"/>
                  </a:lnTo>
                  <a:lnTo>
                    <a:pt x="2087880" y="417575"/>
                  </a:lnTo>
                  <a:lnTo>
                    <a:pt x="1670304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14320" y="853186"/>
            <a:ext cx="988694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185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JOURNEY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11497" y="748030"/>
            <a:ext cx="2102485" cy="848360"/>
            <a:chOff x="4111497" y="748030"/>
            <a:chExt cx="2102485" cy="848360"/>
          </a:xfrm>
        </p:grpSpPr>
        <p:sp>
          <p:nvSpPr>
            <p:cNvPr id="11" name="object 11"/>
            <p:cNvSpPr/>
            <p:nvPr/>
          </p:nvSpPr>
          <p:spPr>
            <a:xfrm>
              <a:off x="4117847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5" h="835660">
                  <a:moveTo>
                    <a:pt x="1671827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1827" y="835152"/>
                  </a:lnTo>
                  <a:lnTo>
                    <a:pt x="2089403" y="417575"/>
                  </a:lnTo>
                  <a:lnTo>
                    <a:pt x="1671827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17847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5" h="835660">
                  <a:moveTo>
                    <a:pt x="0" y="0"/>
                  </a:moveTo>
                  <a:lnTo>
                    <a:pt x="1671827" y="0"/>
                  </a:lnTo>
                  <a:lnTo>
                    <a:pt x="2089403" y="417575"/>
                  </a:lnTo>
                  <a:lnTo>
                    <a:pt x="1671827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11395" y="853186"/>
            <a:ext cx="753745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185"/>
              </a:lnSpc>
              <a:spcBef>
                <a:spcPts val="95"/>
              </a:spcBef>
            </a:pP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PAIN</a:t>
            </a:r>
            <a:endParaRPr sz="1900">
              <a:latin typeface="Calibri"/>
              <a:cs typeface="Calibri"/>
            </a:endParaRPr>
          </a:p>
          <a:p>
            <a:pPr algn="ctr">
              <a:lnSpc>
                <a:spcPts val="2185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90590" y="748030"/>
            <a:ext cx="2102485" cy="848360"/>
            <a:chOff x="5990590" y="748030"/>
            <a:chExt cx="2102485" cy="848360"/>
          </a:xfrm>
        </p:grpSpPr>
        <p:sp>
          <p:nvSpPr>
            <p:cNvPr id="15" name="object 15"/>
            <p:cNvSpPr/>
            <p:nvPr/>
          </p:nvSpPr>
          <p:spPr>
            <a:xfrm>
              <a:off x="5996940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4" h="835660">
                  <a:moveTo>
                    <a:pt x="1671828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1828" y="835152"/>
                  </a:lnTo>
                  <a:lnTo>
                    <a:pt x="2089404" y="417575"/>
                  </a:lnTo>
                  <a:lnTo>
                    <a:pt x="167182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6940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4" h="835660">
                  <a:moveTo>
                    <a:pt x="0" y="0"/>
                  </a:moveTo>
                  <a:lnTo>
                    <a:pt x="1671828" y="0"/>
                  </a:lnTo>
                  <a:lnTo>
                    <a:pt x="2089404" y="417575"/>
                  </a:lnTo>
                  <a:lnTo>
                    <a:pt x="1671828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91732" y="985773"/>
            <a:ext cx="11512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71206" y="748030"/>
            <a:ext cx="2100580" cy="848360"/>
            <a:chOff x="7871206" y="748030"/>
            <a:chExt cx="2100580" cy="848360"/>
          </a:xfrm>
        </p:grpSpPr>
        <p:sp>
          <p:nvSpPr>
            <p:cNvPr id="19" name="object 19"/>
            <p:cNvSpPr/>
            <p:nvPr/>
          </p:nvSpPr>
          <p:spPr>
            <a:xfrm>
              <a:off x="7877556" y="754380"/>
              <a:ext cx="2087880" cy="835660"/>
            </a:xfrm>
            <a:custGeom>
              <a:avLst/>
              <a:gdLst/>
              <a:ahLst/>
              <a:cxnLst/>
              <a:rect l="l" t="t" r="r" b="b"/>
              <a:pathLst>
                <a:path w="2087879" h="835660">
                  <a:moveTo>
                    <a:pt x="1670303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0303" y="835152"/>
                  </a:lnTo>
                  <a:lnTo>
                    <a:pt x="2087879" y="417575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77556" y="754380"/>
              <a:ext cx="2087880" cy="835660"/>
            </a:xfrm>
            <a:custGeom>
              <a:avLst/>
              <a:gdLst/>
              <a:ahLst/>
              <a:cxnLst/>
              <a:rect l="l" t="t" r="r" b="b"/>
              <a:pathLst>
                <a:path w="2087879" h="835660">
                  <a:moveTo>
                    <a:pt x="0" y="0"/>
                  </a:moveTo>
                  <a:lnTo>
                    <a:pt x="1670303" y="0"/>
                  </a:lnTo>
                  <a:lnTo>
                    <a:pt x="2087879" y="417575"/>
                  </a:lnTo>
                  <a:lnTo>
                    <a:pt x="1670303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478393" y="985773"/>
            <a:ext cx="9372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50297" y="748030"/>
            <a:ext cx="2102485" cy="848360"/>
            <a:chOff x="9750297" y="748030"/>
            <a:chExt cx="2102485" cy="848360"/>
          </a:xfrm>
        </p:grpSpPr>
        <p:sp>
          <p:nvSpPr>
            <p:cNvPr id="23" name="object 23"/>
            <p:cNvSpPr/>
            <p:nvPr/>
          </p:nvSpPr>
          <p:spPr>
            <a:xfrm>
              <a:off x="9756647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4" h="835660">
                  <a:moveTo>
                    <a:pt x="1671827" y="0"/>
                  </a:moveTo>
                  <a:lnTo>
                    <a:pt x="0" y="0"/>
                  </a:lnTo>
                  <a:lnTo>
                    <a:pt x="417575" y="417575"/>
                  </a:lnTo>
                  <a:lnTo>
                    <a:pt x="0" y="835152"/>
                  </a:lnTo>
                  <a:lnTo>
                    <a:pt x="1671827" y="835152"/>
                  </a:lnTo>
                  <a:lnTo>
                    <a:pt x="2089403" y="417575"/>
                  </a:lnTo>
                  <a:lnTo>
                    <a:pt x="16718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56647" y="754380"/>
              <a:ext cx="2089785" cy="835660"/>
            </a:xfrm>
            <a:custGeom>
              <a:avLst/>
              <a:gdLst/>
              <a:ahLst/>
              <a:cxnLst/>
              <a:rect l="l" t="t" r="r" b="b"/>
              <a:pathLst>
                <a:path w="2089784" h="835660">
                  <a:moveTo>
                    <a:pt x="0" y="0"/>
                  </a:moveTo>
                  <a:lnTo>
                    <a:pt x="1671827" y="0"/>
                  </a:lnTo>
                  <a:lnTo>
                    <a:pt x="2089403" y="417575"/>
                  </a:lnTo>
                  <a:lnTo>
                    <a:pt x="1671827" y="835152"/>
                  </a:lnTo>
                  <a:lnTo>
                    <a:pt x="0" y="835152"/>
                  </a:lnTo>
                  <a:lnTo>
                    <a:pt x="417575" y="417575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303256" y="853186"/>
            <a:ext cx="104902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ts val="2185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1900" spc="-1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TED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4720" y="2106244"/>
            <a:ext cx="2929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USER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CD634"/>
                </a:solidFill>
                <a:latin typeface="Calibri"/>
                <a:cs typeface="Calibri"/>
              </a:rPr>
              <a:t>PERSONAS: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40232" y="114681"/>
            <a:ext cx="195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/>
              <a:t>R</a:t>
            </a:r>
            <a:r>
              <a:rPr sz="3200" spc="-45" dirty="0"/>
              <a:t>O</a:t>
            </a:r>
            <a:r>
              <a:rPr sz="3200" dirty="0"/>
              <a:t>ADMAP:</a:t>
            </a:r>
            <a:endParaRPr sz="3200"/>
          </a:p>
        </p:txBody>
      </p:sp>
      <p:sp>
        <p:nvSpPr>
          <p:cNvPr id="28" name="object 28"/>
          <p:cNvSpPr txBox="1"/>
          <p:nvPr/>
        </p:nvSpPr>
        <p:spPr>
          <a:xfrm>
            <a:off x="4328159" y="2683764"/>
            <a:ext cx="3347085" cy="3851275"/>
          </a:xfrm>
          <a:prstGeom prst="rect">
            <a:avLst/>
          </a:prstGeom>
          <a:ln w="12192">
            <a:solidFill>
              <a:srgbClr val="FCD6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569595" indent="-287020">
              <a:lnSpc>
                <a:spcPct val="100000"/>
              </a:lnSpc>
              <a:buFont typeface="Arial"/>
              <a:buChar char="•"/>
              <a:tabLst>
                <a:tab pos="569595" algn="l"/>
                <a:tab pos="570230" algn="l"/>
              </a:tabLst>
            </a:pPr>
            <a:r>
              <a:rPr sz="1600" spc="-5" dirty="0">
                <a:latin typeface="Calibri"/>
                <a:cs typeface="Calibri"/>
              </a:rPr>
              <a:t>26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years</a:t>
            </a:r>
            <a:r>
              <a:rPr sz="1600" spc="-5" dirty="0">
                <a:latin typeface="Calibri"/>
                <a:cs typeface="Calibri"/>
              </a:rPr>
              <a:t> old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lives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Jaipur.</a:t>
            </a:r>
            <a:endParaRPr sz="1600">
              <a:latin typeface="Calibri"/>
              <a:cs typeface="Calibri"/>
            </a:endParaRPr>
          </a:p>
          <a:p>
            <a:pPr marL="569595" marR="554990" indent="-287020">
              <a:lnSpc>
                <a:spcPct val="100000"/>
              </a:lnSpc>
              <a:buFont typeface="Arial"/>
              <a:buChar char="•"/>
              <a:tabLst>
                <a:tab pos="569595" algn="l"/>
                <a:tab pos="570230" algn="l"/>
              </a:tabLst>
            </a:pPr>
            <a:r>
              <a:rPr sz="1600" spc="-5" dirty="0">
                <a:latin typeface="Calibri"/>
                <a:cs typeface="Calibri"/>
              </a:rPr>
              <a:t>Highly Occupied </a:t>
            </a:r>
            <a:r>
              <a:rPr sz="1600" spc="-10" dirty="0">
                <a:latin typeface="Calibri"/>
                <a:cs typeface="Calibri"/>
              </a:rPr>
              <a:t>by her </a:t>
            </a:r>
            <a:r>
              <a:rPr sz="1600" spc="-5" dirty="0">
                <a:latin typeface="Calibri"/>
                <a:cs typeface="Calibri"/>
              </a:rPr>
              <a:t>9-5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Job,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loves</a:t>
            </a:r>
            <a:r>
              <a:rPr sz="1600" spc="-5" dirty="0">
                <a:latin typeface="Calibri"/>
                <a:cs typeface="Calibri"/>
              </a:rPr>
              <a:t> shopping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her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free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time.</a:t>
            </a:r>
            <a:endParaRPr sz="1600">
              <a:latin typeface="Calibri"/>
              <a:cs typeface="Calibri"/>
            </a:endParaRPr>
          </a:p>
          <a:p>
            <a:pPr marL="569595" marR="31559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69595" algn="l"/>
                <a:tab pos="570230" algn="l"/>
              </a:tabLst>
            </a:pPr>
            <a:r>
              <a:rPr sz="1600" spc="-5" dirty="0">
                <a:latin typeface="Calibri"/>
                <a:cs typeface="Calibri"/>
              </a:rPr>
              <a:t>But is </a:t>
            </a:r>
            <a:r>
              <a:rPr sz="1600" spc="-15" dirty="0">
                <a:latin typeface="Calibri"/>
                <a:cs typeface="Calibri"/>
              </a:rPr>
              <a:t>always </a:t>
            </a:r>
            <a:r>
              <a:rPr sz="1600" spc="-5" dirty="0">
                <a:latin typeface="Calibri"/>
                <a:cs typeface="Calibri"/>
              </a:rPr>
              <a:t>anxious about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fact </a:t>
            </a:r>
            <a:r>
              <a:rPr sz="1600" spc="-5" dirty="0">
                <a:latin typeface="Calibri"/>
                <a:cs typeface="Calibri"/>
              </a:rPr>
              <a:t>that the </a:t>
            </a:r>
            <a:r>
              <a:rPr sz="1600" spc="-10" dirty="0">
                <a:latin typeface="Calibri"/>
                <a:cs typeface="Calibri"/>
              </a:rPr>
              <a:t>apparel </a:t>
            </a:r>
            <a:r>
              <a:rPr sz="1600" spc="-25" dirty="0">
                <a:latin typeface="Calibri"/>
                <a:cs typeface="Calibri"/>
              </a:rPr>
              <a:t>she’s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looking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-5" dirty="0">
                <a:latin typeface="Calibri"/>
                <a:cs typeface="Calibri"/>
              </a:rPr>
              <a:t> fit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95671" y="3835908"/>
            <a:ext cx="2192020" cy="401320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3048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Neha,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Calibri"/>
                <a:cs typeface="Calibri"/>
              </a:rPr>
              <a:t>Receptionist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31" name="object 31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2572" y="163067"/>
              <a:ext cx="1250931" cy="2651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2715" y="2935223"/>
              <a:ext cx="637424" cy="87782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171688" y="2683764"/>
            <a:ext cx="3347085" cy="3851275"/>
          </a:xfrm>
          <a:prstGeom prst="rect">
            <a:avLst/>
          </a:prstGeom>
          <a:ln w="12192">
            <a:solidFill>
              <a:srgbClr val="FCD6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82295" indent="-28702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582295" algn="l"/>
                <a:tab pos="582930" algn="l"/>
              </a:tabLst>
            </a:pPr>
            <a:r>
              <a:rPr sz="1600" spc="-5" dirty="0">
                <a:latin typeface="Calibri"/>
                <a:cs typeface="Calibri"/>
              </a:rPr>
              <a:t>19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year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lives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Kota</a:t>
            </a:r>
            <a:endParaRPr sz="1600">
              <a:latin typeface="Calibri"/>
              <a:cs typeface="Calibri"/>
            </a:endParaRPr>
          </a:p>
          <a:p>
            <a:pPr marL="582295" marR="158115" indent="-287020">
              <a:lnSpc>
                <a:spcPct val="100000"/>
              </a:lnSpc>
              <a:buFont typeface="Arial"/>
              <a:buChar char="•"/>
              <a:tabLst>
                <a:tab pos="582295" algn="l"/>
                <a:tab pos="582930" algn="l"/>
              </a:tabLst>
            </a:pPr>
            <a:r>
              <a:rPr sz="1600" spc="-5" dirty="0">
                <a:latin typeface="Calibri"/>
                <a:cs typeface="Calibri"/>
              </a:rPr>
              <a:t>Preparing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JEE(Mains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Advanced),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apart</a:t>
            </a:r>
            <a:r>
              <a:rPr sz="1600" spc="-15" dirty="0">
                <a:latin typeface="Calibri"/>
                <a:cs typeface="Calibri"/>
              </a:rPr>
              <a:t> from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studying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obsessed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superheroes.</a:t>
            </a:r>
            <a:endParaRPr sz="1600">
              <a:latin typeface="Calibri"/>
              <a:cs typeface="Calibri"/>
            </a:endParaRPr>
          </a:p>
          <a:p>
            <a:pPr marL="582295" marR="313690" indent="-287020">
              <a:lnSpc>
                <a:spcPct val="100000"/>
              </a:lnSpc>
              <a:buFont typeface="Arial"/>
              <a:buChar char="•"/>
              <a:tabLst>
                <a:tab pos="628015" algn="l"/>
                <a:tab pos="628650" algn="l"/>
              </a:tabLst>
            </a:pPr>
            <a:r>
              <a:rPr dirty="0"/>
              <a:t>	</a:t>
            </a:r>
            <a:r>
              <a:rPr sz="1600" spc="-15" dirty="0">
                <a:latin typeface="Calibri"/>
                <a:cs typeface="Calibri"/>
              </a:rPr>
              <a:t>Therefore,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Looks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deals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Marvel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DC </a:t>
            </a:r>
            <a:r>
              <a:rPr sz="1600" spc="-10" dirty="0">
                <a:latin typeface="Calibri"/>
                <a:cs typeface="Calibri"/>
              </a:rPr>
              <a:t>merchandise.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26423" y="3791711"/>
            <a:ext cx="1865630" cy="399415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2984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3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Manas,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3692" y="2935223"/>
            <a:ext cx="769313" cy="827532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484631" y="2683764"/>
            <a:ext cx="3347085" cy="3851275"/>
          </a:xfrm>
          <a:prstGeom prst="rect">
            <a:avLst/>
          </a:prstGeom>
          <a:ln w="12192">
            <a:solidFill>
              <a:srgbClr val="FCD6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31520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31520" algn="l"/>
                <a:tab pos="732155" algn="l"/>
              </a:tabLst>
            </a:pPr>
            <a:r>
              <a:rPr sz="1600" spc="-5" dirty="0">
                <a:latin typeface="Calibri"/>
                <a:cs typeface="Calibri"/>
              </a:rPr>
              <a:t>31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years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lives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Delhi.</a:t>
            </a:r>
            <a:endParaRPr sz="1600">
              <a:latin typeface="Calibri"/>
              <a:cs typeface="Calibri"/>
            </a:endParaRPr>
          </a:p>
          <a:p>
            <a:pPr marL="731520" marR="464184" indent="-287020">
              <a:lnSpc>
                <a:spcPct val="100000"/>
              </a:lnSpc>
              <a:buFont typeface="Arial"/>
              <a:buChar char="•"/>
              <a:tabLst>
                <a:tab pos="731520" algn="l"/>
                <a:tab pos="732155" algn="l"/>
              </a:tabLst>
            </a:pPr>
            <a:r>
              <a:rPr sz="1600" spc="-5" dirty="0">
                <a:latin typeface="Calibri"/>
                <a:cs typeface="Calibri"/>
              </a:rPr>
              <a:t>After escaping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his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daily </a:t>
            </a:r>
            <a:r>
              <a:rPr sz="1600" spc="-10" dirty="0">
                <a:latin typeface="Calibri"/>
                <a:cs typeface="Calibri"/>
              </a:rPr>
              <a:t>life schedule. </a:t>
            </a:r>
            <a:r>
              <a:rPr sz="1600" spc="-15" dirty="0">
                <a:latin typeface="Calibri"/>
                <a:cs typeface="Calibri"/>
              </a:rPr>
              <a:t>Gaurav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loves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partying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clubbing.</a:t>
            </a:r>
            <a:endParaRPr sz="1600">
              <a:latin typeface="Calibri"/>
              <a:cs typeface="Calibri"/>
            </a:endParaRPr>
          </a:p>
          <a:p>
            <a:pPr marL="731520" marR="665480" indent="-287020">
              <a:lnSpc>
                <a:spcPct val="100000"/>
              </a:lnSpc>
              <a:buFont typeface="Arial"/>
              <a:buChar char="•"/>
              <a:tabLst>
                <a:tab pos="731520" algn="l"/>
                <a:tab pos="732155" algn="l"/>
              </a:tabLst>
            </a:pPr>
            <a:r>
              <a:rPr sz="1600" spc="-15" dirty="0">
                <a:latin typeface="Calibri"/>
                <a:cs typeface="Calibri"/>
              </a:rPr>
              <a:t>Gaurav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confused that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whether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ordered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apparel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combo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looks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good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not?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9744" y="3791711"/>
            <a:ext cx="2313940" cy="399415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2984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35"/>
              </a:spcBef>
            </a:pP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Gaurav,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i="1" spc="-50" dirty="0">
                <a:solidFill>
                  <a:srgbClr val="FFFFFF"/>
                </a:solidFill>
                <a:latin typeface="Calibri"/>
                <a:cs typeface="Calibri"/>
              </a:rPr>
              <a:t>Jr.</a:t>
            </a:r>
            <a:r>
              <a:rPr sz="20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2780" y="2932176"/>
            <a:ext cx="707359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4" y="140334"/>
            <a:ext cx="2966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USER’S</a:t>
            </a:r>
            <a:r>
              <a:rPr sz="3200" spc="-60" dirty="0"/>
              <a:t> </a:t>
            </a:r>
            <a:r>
              <a:rPr sz="3200" spc="-30" dirty="0">
                <a:solidFill>
                  <a:srgbClr val="FCD634"/>
                </a:solidFill>
              </a:rPr>
              <a:t>JOURNEY: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4" name="object 4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2572" y="163067"/>
              <a:ext cx="1250931" cy="265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1751" y="1807464"/>
              <a:ext cx="1754505" cy="1053465"/>
            </a:xfrm>
            <a:custGeom>
              <a:avLst/>
              <a:gdLst/>
              <a:ahLst/>
              <a:cxnLst/>
              <a:rect l="l" t="t" r="r" b="b"/>
              <a:pathLst>
                <a:path w="1754505" h="1053464">
                  <a:moveTo>
                    <a:pt x="1648841" y="0"/>
                  </a:moveTo>
                  <a:lnTo>
                    <a:pt x="105308" y="0"/>
                  </a:lnTo>
                  <a:lnTo>
                    <a:pt x="64315" y="8270"/>
                  </a:lnTo>
                  <a:lnTo>
                    <a:pt x="30841" y="30829"/>
                  </a:lnTo>
                  <a:lnTo>
                    <a:pt x="8274" y="64293"/>
                  </a:lnTo>
                  <a:lnTo>
                    <a:pt x="0" y="105283"/>
                  </a:lnTo>
                  <a:lnTo>
                    <a:pt x="0" y="947801"/>
                  </a:lnTo>
                  <a:lnTo>
                    <a:pt x="8274" y="988790"/>
                  </a:lnTo>
                  <a:lnTo>
                    <a:pt x="30841" y="1022254"/>
                  </a:lnTo>
                  <a:lnTo>
                    <a:pt x="64315" y="1044813"/>
                  </a:lnTo>
                  <a:lnTo>
                    <a:pt x="105308" y="1053084"/>
                  </a:lnTo>
                  <a:lnTo>
                    <a:pt x="1648841" y="1053084"/>
                  </a:lnTo>
                  <a:lnTo>
                    <a:pt x="1689830" y="1044813"/>
                  </a:lnTo>
                  <a:lnTo>
                    <a:pt x="1723294" y="1022254"/>
                  </a:lnTo>
                  <a:lnTo>
                    <a:pt x="1745853" y="988790"/>
                  </a:lnTo>
                  <a:lnTo>
                    <a:pt x="1754124" y="947801"/>
                  </a:lnTo>
                  <a:lnTo>
                    <a:pt x="1754124" y="105283"/>
                  </a:lnTo>
                  <a:lnTo>
                    <a:pt x="1745853" y="64293"/>
                  </a:lnTo>
                  <a:lnTo>
                    <a:pt x="1723294" y="30829"/>
                  </a:lnTo>
                  <a:lnTo>
                    <a:pt x="1689830" y="8270"/>
                  </a:lnTo>
                  <a:lnTo>
                    <a:pt x="1648841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51" y="1807464"/>
              <a:ext cx="1754505" cy="1053465"/>
            </a:xfrm>
            <a:custGeom>
              <a:avLst/>
              <a:gdLst/>
              <a:ahLst/>
              <a:cxnLst/>
              <a:rect l="l" t="t" r="r" b="b"/>
              <a:pathLst>
                <a:path w="1754505" h="1053464">
                  <a:moveTo>
                    <a:pt x="0" y="105283"/>
                  </a:moveTo>
                  <a:lnTo>
                    <a:pt x="8274" y="64293"/>
                  </a:lnTo>
                  <a:lnTo>
                    <a:pt x="30841" y="30829"/>
                  </a:lnTo>
                  <a:lnTo>
                    <a:pt x="64315" y="8270"/>
                  </a:lnTo>
                  <a:lnTo>
                    <a:pt x="105308" y="0"/>
                  </a:lnTo>
                  <a:lnTo>
                    <a:pt x="1648841" y="0"/>
                  </a:lnTo>
                  <a:lnTo>
                    <a:pt x="1689830" y="8270"/>
                  </a:lnTo>
                  <a:lnTo>
                    <a:pt x="1723294" y="30829"/>
                  </a:lnTo>
                  <a:lnTo>
                    <a:pt x="1745853" y="64293"/>
                  </a:lnTo>
                  <a:lnTo>
                    <a:pt x="1754124" y="105283"/>
                  </a:lnTo>
                  <a:lnTo>
                    <a:pt x="1754124" y="947801"/>
                  </a:lnTo>
                  <a:lnTo>
                    <a:pt x="1745853" y="988790"/>
                  </a:lnTo>
                  <a:lnTo>
                    <a:pt x="1723294" y="1022254"/>
                  </a:lnTo>
                  <a:lnTo>
                    <a:pt x="1689830" y="1044813"/>
                  </a:lnTo>
                  <a:lnTo>
                    <a:pt x="1648841" y="1053084"/>
                  </a:lnTo>
                  <a:lnTo>
                    <a:pt x="105308" y="1053084"/>
                  </a:lnTo>
                  <a:lnTo>
                    <a:pt x="64315" y="1044813"/>
                  </a:lnTo>
                  <a:lnTo>
                    <a:pt x="30841" y="1022254"/>
                  </a:lnTo>
                  <a:lnTo>
                    <a:pt x="8274" y="988790"/>
                  </a:lnTo>
                  <a:lnTo>
                    <a:pt x="0" y="947801"/>
                  </a:lnTo>
                  <a:lnTo>
                    <a:pt x="0" y="1052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7372" y="2032253"/>
            <a:ext cx="152336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403860">
              <a:lnSpc>
                <a:spcPts val="1970"/>
              </a:lnSpc>
              <a:spcBef>
                <a:spcPts val="32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OPEN’S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BEWAKOOF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83061" y="1801114"/>
            <a:ext cx="2292985" cy="1066165"/>
            <a:chOff x="4683061" y="1801114"/>
            <a:chExt cx="2292985" cy="1066165"/>
          </a:xfrm>
        </p:grpSpPr>
        <p:sp>
          <p:nvSpPr>
            <p:cNvPr id="10" name="object 10"/>
            <p:cNvSpPr/>
            <p:nvPr/>
          </p:nvSpPr>
          <p:spPr>
            <a:xfrm>
              <a:off x="4687823" y="2115312"/>
              <a:ext cx="372110" cy="436245"/>
            </a:xfrm>
            <a:custGeom>
              <a:avLst/>
              <a:gdLst/>
              <a:ahLst/>
              <a:cxnLst/>
              <a:rect l="l" t="t" r="r" b="b"/>
              <a:pathLst>
                <a:path w="372110" h="436244">
                  <a:moveTo>
                    <a:pt x="185927" y="0"/>
                  </a:moveTo>
                  <a:lnTo>
                    <a:pt x="185927" y="87122"/>
                  </a:lnTo>
                  <a:lnTo>
                    <a:pt x="0" y="87122"/>
                  </a:lnTo>
                  <a:lnTo>
                    <a:pt x="0" y="348741"/>
                  </a:lnTo>
                  <a:lnTo>
                    <a:pt x="185927" y="348741"/>
                  </a:lnTo>
                  <a:lnTo>
                    <a:pt x="185927" y="435863"/>
                  </a:lnTo>
                  <a:lnTo>
                    <a:pt x="371855" y="217932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7823" y="2115312"/>
              <a:ext cx="372110" cy="436245"/>
            </a:xfrm>
            <a:custGeom>
              <a:avLst/>
              <a:gdLst/>
              <a:ahLst/>
              <a:cxnLst/>
              <a:rect l="l" t="t" r="r" b="b"/>
              <a:pathLst>
                <a:path w="372110" h="436244">
                  <a:moveTo>
                    <a:pt x="0" y="87122"/>
                  </a:moveTo>
                  <a:lnTo>
                    <a:pt x="185927" y="87122"/>
                  </a:lnTo>
                  <a:lnTo>
                    <a:pt x="185927" y="0"/>
                  </a:lnTo>
                  <a:lnTo>
                    <a:pt x="371855" y="217932"/>
                  </a:lnTo>
                  <a:lnTo>
                    <a:pt x="185927" y="435863"/>
                  </a:lnTo>
                  <a:lnTo>
                    <a:pt x="185927" y="348741"/>
                  </a:lnTo>
                  <a:lnTo>
                    <a:pt x="0" y="348741"/>
                  </a:lnTo>
                  <a:lnTo>
                    <a:pt x="0" y="87122"/>
                  </a:lnTo>
                  <a:close/>
                </a:path>
              </a:pathLst>
            </a:custGeom>
            <a:ln w="9144">
              <a:solidFill>
                <a:srgbClr val="7E5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13603" y="1807464"/>
              <a:ext cx="1755775" cy="1053465"/>
            </a:xfrm>
            <a:custGeom>
              <a:avLst/>
              <a:gdLst/>
              <a:ahLst/>
              <a:cxnLst/>
              <a:rect l="l" t="t" r="r" b="b"/>
              <a:pathLst>
                <a:path w="1755775" h="1053464">
                  <a:moveTo>
                    <a:pt x="1650365" y="0"/>
                  </a:moveTo>
                  <a:lnTo>
                    <a:pt x="105283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801"/>
                  </a:lnTo>
                  <a:lnTo>
                    <a:pt x="8270" y="988790"/>
                  </a:lnTo>
                  <a:lnTo>
                    <a:pt x="30829" y="1022254"/>
                  </a:lnTo>
                  <a:lnTo>
                    <a:pt x="64293" y="1044813"/>
                  </a:lnTo>
                  <a:lnTo>
                    <a:pt x="105283" y="1053084"/>
                  </a:lnTo>
                  <a:lnTo>
                    <a:pt x="1650365" y="1053084"/>
                  </a:lnTo>
                  <a:lnTo>
                    <a:pt x="1691354" y="1044813"/>
                  </a:lnTo>
                  <a:lnTo>
                    <a:pt x="1724818" y="1022254"/>
                  </a:lnTo>
                  <a:lnTo>
                    <a:pt x="1747377" y="988790"/>
                  </a:lnTo>
                  <a:lnTo>
                    <a:pt x="1755648" y="947801"/>
                  </a:lnTo>
                  <a:lnTo>
                    <a:pt x="1755648" y="105283"/>
                  </a:lnTo>
                  <a:lnTo>
                    <a:pt x="1747377" y="64293"/>
                  </a:lnTo>
                  <a:lnTo>
                    <a:pt x="1724818" y="30829"/>
                  </a:lnTo>
                  <a:lnTo>
                    <a:pt x="1691354" y="8270"/>
                  </a:lnTo>
                  <a:lnTo>
                    <a:pt x="1650365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3603" y="1807464"/>
              <a:ext cx="1755775" cy="1053465"/>
            </a:xfrm>
            <a:custGeom>
              <a:avLst/>
              <a:gdLst/>
              <a:ahLst/>
              <a:cxnLst/>
              <a:rect l="l" t="t" r="r" b="b"/>
              <a:pathLst>
                <a:path w="1755775" h="1053464">
                  <a:moveTo>
                    <a:pt x="0" y="105283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3" y="0"/>
                  </a:lnTo>
                  <a:lnTo>
                    <a:pt x="1650365" y="0"/>
                  </a:lnTo>
                  <a:lnTo>
                    <a:pt x="1691354" y="8270"/>
                  </a:lnTo>
                  <a:lnTo>
                    <a:pt x="1724818" y="30829"/>
                  </a:lnTo>
                  <a:lnTo>
                    <a:pt x="1747377" y="64293"/>
                  </a:lnTo>
                  <a:lnTo>
                    <a:pt x="1755648" y="105283"/>
                  </a:lnTo>
                  <a:lnTo>
                    <a:pt x="1755648" y="947801"/>
                  </a:lnTo>
                  <a:lnTo>
                    <a:pt x="1747377" y="988790"/>
                  </a:lnTo>
                  <a:lnTo>
                    <a:pt x="1724818" y="1022254"/>
                  </a:lnTo>
                  <a:lnTo>
                    <a:pt x="1691354" y="1044813"/>
                  </a:lnTo>
                  <a:lnTo>
                    <a:pt x="1650365" y="1053084"/>
                  </a:lnTo>
                  <a:lnTo>
                    <a:pt x="105283" y="1053084"/>
                  </a:lnTo>
                  <a:lnTo>
                    <a:pt x="64293" y="1044813"/>
                  </a:lnTo>
                  <a:lnTo>
                    <a:pt x="30829" y="1022254"/>
                  </a:lnTo>
                  <a:lnTo>
                    <a:pt x="8270" y="988790"/>
                  </a:lnTo>
                  <a:lnTo>
                    <a:pt x="0" y="947801"/>
                  </a:lnTo>
                  <a:lnTo>
                    <a:pt x="0" y="10528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07838" y="1905965"/>
            <a:ext cx="1569085" cy="802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8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BROWSES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AVAILABLE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COLOURS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39749" y="1801114"/>
            <a:ext cx="2292985" cy="1066165"/>
            <a:chOff x="7139749" y="1801114"/>
            <a:chExt cx="2292985" cy="1066165"/>
          </a:xfrm>
        </p:grpSpPr>
        <p:sp>
          <p:nvSpPr>
            <p:cNvPr id="16" name="object 16"/>
            <p:cNvSpPr/>
            <p:nvPr/>
          </p:nvSpPr>
          <p:spPr>
            <a:xfrm>
              <a:off x="7144511" y="2115312"/>
              <a:ext cx="372110" cy="436245"/>
            </a:xfrm>
            <a:custGeom>
              <a:avLst/>
              <a:gdLst/>
              <a:ahLst/>
              <a:cxnLst/>
              <a:rect l="l" t="t" r="r" b="b"/>
              <a:pathLst>
                <a:path w="372109" h="436244">
                  <a:moveTo>
                    <a:pt x="185928" y="0"/>
                  </a:moveTo>
                  <a:lnTo>
                    <a:pt x="185928" y="87122"/>
                  </a:lnTo>
                  <a:lnTo>
                    <a:pt x="0" y="87122"/>
                  </a:lnTo>
                  <a:lnTo>
                    <a:pt x="0" y="348741"/>
                  </a:lnTo>
                  <a:lnTo>
                    <a:pt x="185928" y="348741"/>
                  </a:lnTo>
                  <a:lnTo>
                    <a:pt x="185928" y="435863"/>
                  </a:lnTo>
                  <a:lnTo>
                    <a:pt x="371856" y="217932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44511" y="2115312"/>
              <a:ext cx="372110" cy="436245"/>
            </a:xfrm>
            <a:custGeom>
              <a:avLst/>
              <a:gdLst/>
              <a:ahLst/>
              <a:cxnLst/>
              <a:rect l="l" t="t" r="r" b="b"/>
              <a:pathLst>
                <a:path w="372109" h="436244">
                  <a:moveTo>
                    <a:pt x="0" y="87122"/>
                  </a:moveTo>
                  <a:lnTo>
                    <a:pt x="185928" y="87122"/>
                  </a:lnTo>
                  <a:lnTo>
                    <a:pt x="185928" y="0"/>
                  </a:lnTo>
                  <a:lnTo>
                    <a:pt x="371856" y="217932"/>
                  </a:lnTo>
                  <a:lnTo>
                    <a:pt x="185928" y="435863"/>
                  </a:lnTo>
                  <a:lnTo>
                    <a:pt x="185928" y="348741"/>
                  </a:lnTo>
                  <a:lnTo>
                    <a:pt x="0" y="348741"/>
                  </a:lnTo>
                  <a:lnTo>
                    <a:pt x="0" y="87122"/>
                  </a:lnTo>
                  <a:close/>
                </a:path>
              </a:pathLst>
            </a:custGeom>
            <a:ln w="9144">
              <a:solidFill>
                <a:srgbClr val="7E5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70291" y="1807464"/>
              <a:ext cx="1755775" cy="1053465"/>
            </a:xfrm>
            <a:custGeom>
              <a:avLst/>
              <a:gdLst/>
              <a:ahLst/>
              <a:cxnLst/>
              <a:rect l="l" t="t" r="r" b="b"/>
              <a:pathLst>
                <a:path w="1755775" h="1053464">
                  <a:moveTo>
                    <a:pt x="1650364" y="0"/>
                  </a:moveTo>
                  <a:lnTo>
                    <a:pt x="105282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801"/>
                  </a:lnTo>
                  <a:lnTo>
                    <a:pt x="8270" y="988790"/>
                  </a:lnTo>
                  <a:lnTo>
                    <a:pt x="30829" y="1022254"/>
                  </a:lnTo>
                  <a:lnTo>
                    <a:pt x="64293" y="1044813"/>
                  </a:lnTo>
                  <a:lnTo>
                    <a:pt x="105282" y="1053084"/>
                  </a:lnTo>
                  <a:lnTo>
                    <a:pt x="1650364" y="1053084"/>
                  </a:lnTo>
                  <a:lnTo>
                    <a:pt x="1691354" y="1044813"/>
                  </a:lnTo>
                  <a:lnTo>
                    <a:pt x="1724818" y="1022254"/>
                  </a:lnTo>
                  <a:lnTo>
                    <a:pt x="1747377" y="988790"/>
                  </a:lnTo>
                  <a:lnTo>
                    <a:pt x="1755648" y="947801"/>
                  </a:lnTo>
                  <a:lnTo>
                    <a:pt x="1755648" y="105283"/>
                  </a:lnTo>
                  <a:lnTo>
                    <a:pt x="1747377" y="64293"/>
                  </a:lnTo>
                  <a:lnTo>
                    <a:pt x="1724818" y="30829"/>
                  </a:lnTo>
                  <a:lnTo>
                    <a:pt x="1691354" y="8270"/>
                  </a:lnTo>
                  <a:lnTo>
                    <a:pt x="1650364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70291" y="1807464"/>
              <a:ext cx="1755775" cy="1053465"/>
            </a:xfrm>
            <a:custGeom>
              <a:avLst/>
              <a:gdLst/>
              <a:ahLst/>
              <a:cxnLst/>
              <a:rect l="l" t="t" r="r" b="b"/>
              <a:pathLst>
                <a:path w="1755775" h="1053464">
                  <a:moveTo>
                    <a:pt x="0" y="105283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2" y="0"/>
                  </a:lnTo>
                  <a:lnTo>
                    <a:pt x="1650364" y="0"/>
                  </a:lnTo>
                  <a:lnTo>
                    <a:pt x="1691354" y="8270"/>
                  </a:lnTo>
                  <a:lnTo>
                    <a:pt x="1724818" y="30829"/>
                  </a:lnTo>
                  <a:lnTo>
                    <a:pt x="1747377" y="64293"/>
                  </a:lnTo>
                  <a:lnTo>
                    <a:pt x="1755648" y="105283"/>
                  </a:lnTo>
                  <a:lnTo>
                    <a:pt x="1755648" y="947801"/>
                  </a:lnTo>
                  <a:lnTo>
                    <a:pt x="1747377" y="988790"/>
                  </a:lnTo>
                  <a:lnTo>
                    <a:pt x="1724818" y="1022254"/>
                  </a:lnTo>
                  <a:lnTo>
                    <a:pt x="1691354" y="1044813"/>
                  </a:lnTo>
                  <a:lnTo>
                    <a:pt x="1650364" y="1053084"/>
                  </a:lnTo>
                  <a:lnTo>
                    <a:pt x="105282" y="1053084"/>
                  </a:lnTo>
                  <a:lnTo>
                    <a:pt x="64293" y="1044813"/>
                  </a:lnTo>
                  <a:lnTo>
                    <a:pt x="30829" y="1022254"/>
                  </a:lnTo>
                  <a:lnTo>
                    <a:pt x="8270" y="988790"/>
                  </a:lnTo>
                  <a:lnTo>
                    <a:pt x="0" y="947801"/>
                  </a:lnTo>
                  <a:lnTo>
                    <a:pt x="0" y="10528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39785" y="2157729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SELECTS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596437" y="1801114"/>
            <a:ext cx="2291080" cy="1066165"/>
            <a:chOff x="9596437" y="1801114"/>
            <a:chExt cx="2291080" cy="1066165"/>
          </a:xfrm>
        </p:grpSpPr>
        <p:sp>
          <p:nvSpPr>
            <p:cNvPr id="22" name="object 22"/>
            <p:cNvSpPr/>
            <p:nvPr/>
          </p:nvSpPr>
          <p:spPr>
            <a:xfrm>
              <a:off x="9601200" y="2115312"/>
              <a:ext cx="372110" cy="436245"/>
            </a:xfrm>
            <a:custGeom>
              <a:avLst/>
              <a:gdLst/>
              <a:ahLst/>
              <a:cxnLst/>
              <a:rect l="l" t="t" r="r" b="b"/>
              <a:pathLst>
                <a:path w="372109" h="436244">
                  <a:moveTo>
                    <a:pt x="185927" y="0"/>
                  </a:moveTo>
                  <a:lnTo>
                    <a:pt x="185927" y="87122"/>
                  </a:lnTo>
                  <a:lnTo>
                    <a:pt x="0" y="87122"/>
                  </a:lnTo>
                  <a:lnTo>
                    <a:pt x="0" y="348741"/>
                  </a:lnTo>
                  <a:lnTo>
                    <a:pt x="185927" y="348741"/>
                  </a:lnTo>
                  <a:lnTo>
                    <a:pt x="185927" y="435863"/>
                  </a:lnTo>
                  <a:lnTo>
                    <a:pt x="371855" y="217932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01200" y="2115312"/>
              <a:ext cx="372110" cy="436245"/>
            </a:xfrm>
            <a:custGeom>
              <a:avLst/>
              <a:gdLst/>
              <a:ahLst/>
              <a:cxnLst/>
              <a:rect l="l" t="t" r="r" b="b"/>
              <a:pathLst>
                <a:path w="372109" h="436244">
                  <a:moveTo>
                    <a:pt x="0" y="87122"/>
                  </a:moveTo>
                  <a:lnTo>
                    <a:pt x="185927" y="87122"/>
                  </a:lnTo>
                  <a:lnTo>
                    <a:pt x="185927" y="0"/>
                  </a:lnTo>
                  <a:lnTo>
                    <a:pt x="371855" y="217932"/>
                  </a:lnTo>
                  <a:lnTo>
                    <a:pt x="185927" y="435863"/>
                  </a:lnTo>
                  <a:lnTo>
                    <a:pt x="185927" y="348741"/>
                  </a:lnTo>
                  <a:lnTo>
                    <a:pt x="0" y="348741"/>
                  </a:lnTo>
                  <a:lnTo>
                    <a:pt x="0" y="87122"/>
                  </a:lnTo>
                  <a:close/>
                </a:path>
              </a:pathLst>
            </a:custGeom>
            <a:ln w="9144">
              <a:solidFill>
                <a:srgbClr val="7E5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26980" y="1807464"/>
              <a:ext cx="1754505" cy="1053465"/>
            </a:xfrm>
            <a:custGeom>
              <a:avLst/>
              <a:gdLst/>
              <a:ahLst/>
              <a:cxnLst/>
              <a:rect l="l" t="t" r="r" b="b"/>
              <a:pathLst>
                <a:path w="1754504" h="1053464">
                  <a:moveTo>
                    <a:pt x="1648841" y="0"/>
                  </a:moveTo>
                  <a:lnTo>
                    <a:pt x="105283" y="0"/>
                  </a:lnTo>
                  <a:lnTo>
                    <a:pt x="64293" y="8270"/>
                  </a:lnTo>
                  <a:lnTo>
                    <a:pt x="30829" y="30829"/>
                  </a:lnTo>
                  <a:lnTo>
                    <a:pt x="8270" y="64293"/>
                  </a:lnTo>
                  <a:lnTo>
                    <a:pt x="0" y="105283"/>
                  </a:lnTo>
                  <a:lnTo>
                    <a:pt x="0" y="947801"/>
                  </a:lnTo>
                  <a:lnTo>
                    <a:pt x="8270" y="988790"/>
                  </a:lnTo>
                  <a:lnTo>
                    <a:pt x="30829" y="1022254"/>
                  </a:lnTo>
                  <a:lnTo>
                    <a:pt x="64293" y="1044813"/>
                  </a:lnTo>
                  <a:lnTo>
                    <a:pt x="105283" y="1053084"/>
                  </a:lnTo>
                  <a:lnTo>
                    <a:pt x="1648841" y="1053084"/>
                  </a:lnTo>
                  <a:lnTo>
                    <a:pt x="1689830" y="1044813"/>
                  </a:lnTo>
                  <a:lnTo>
                    <a:pt x="1723294" y="1022254"/>
                  </a:lnTo>
                  <a:lnTo>
                    <a:pt x="1745853" y="988790"/>
                  </a:lnTo>
                  <a:lnTo>
                    <a:pt x="1754124" y="947801"/>
                  </a:lnTo>
                  <a:lnTo>
                    <a:pt x="1754124" y="105283"/>
                  </a:lnTo>
                  <a:lnTo>
                    <a:pt x="1745853" y="64293"/>
                  </a:lnTo>
                  <a:lnTo>
                    <a:pt x="1723294" y="30829"/>
                  </a:lnTo>
                  <a:lnTo>
                    <a:pt x="1689830" y="8270"/>
                  </a:lnTo>
                  <a:lnTo>
                    <a:pt x="1648841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26980" y="1807464"/>
              <a:ext cx="1754505" cy="1053465"/>
            </a:xfrm>
            <a:custGeom>
              <a:avLst/>
              <a:gdLst/>
              <a:ahLst/>
              <a:cxnLst/>
              <a:rect l="l" t="t" r="r" b="b"/>
              <a:pathLst>
                <a:path w="1754504" h="1053464">
                  <a:moveTo>
                    <a:pt x="0" y="105283"/>
                  </a:moveTo>
                  <a:lnTo>
                    <a:pt x="8270" y="64293"/>
                  </a:lnTo>
                  <a:lnTo>
                    <a:pt x="30829" y="30829"/>
                  </a:lnTo>
                  <a:lnTo>
                    <a:pt x="64293" y="8270"/>
                  </a:lnTo>
                  <a:lnTo>
                    <a:pt x="105283" y="0"/>
                  </a:lnTo>
                  <a:lnTo>
                    <a:pt x="1648841" y="0"/>
                  </a:lnTo>
                  <a:lnTo>
                    <a:pt x="1689830" y="8270"/>
                  </a:lnTo>
                  <a:lnTo>
                    <a:pt x="1723294" y="30829"/>
                  </a:lnTo>
                  <a:lnTo>
                    <a:pt x="1745853" y="64293"/>
                  </a:lnTo>
                  <a:lnTo>
                    <a:pt x="1754124" y="105283"/>
                  </a:lnTo>
                  <a:lnTo>
                    <a:pt x="1754124" y="947801"/>
                  </a:lnTo>
                  <a:lnTo>
                    <a:pt x="1745853" y="988790"/>
                  </a:lnTo>
                  <a:lnTo>
                    <a:pt x="1723294" y="1022254"/>
                  </a:lnTo>
                  <a:lnTo>
                    <a:pt x="1689830" y="1044813"/>
                  </a:lnTo>
                  <a:lnTo>
                    <a:pt x="1648841" y="1053084"/>
                  </a:lnTo>
                  <a:lnTo>
                    <a:pt x="105283" y="1053084"/>
                  </a:lnTo>
                  <a:lnTo>
                    <a:pt x="64293" y="1044813"/>
                  </a:lnTo>
                  <a:lnTo>
                    <a:pt x="30829" y="1022254"/>
                  </a:lnTo>
                  <a:lnTo>
                    <a:pt x="8270" y="988790"/>
                  </a:lnTo>
                  <a:lnTo>
                    <a:pt x="0" y="947801"/>
                  </a:lnTo>
                  <a:lnTo>
                    <a:pt x="0" y="1052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420857" y="2032253"/>
            <a:ext cx="116840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246379">
              <a:lnSpc>
                <a:spcPts val="1970"/>
              </a:lnSpc>
              <a:spcBef>
                <a:spcPts val="32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CEM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69210" y="840994"/>
            <a:ext cx="1768475" cy="1191260"/>
            <a:chOff x="2569210" y="840994"/>
            <a:chExt cx="1768475" cy="1191260"/>
          </a:xfrm>
        </p:grpSpPr>
        <p:sp>
          <p:nvSpPr>
            <p:cNvPr id="28" name="object 28"/>
            <p:cNvSpPr/>
            <p:nvPr/>
          </p:nvSpPr>
          <p:spPr>
            <a:xfrm>
              <a:off x="2575560" y="847344"/>
              <a:ext cx="1755775" cy="1178560"/>
            </a:xfrm>
            <a:custGeom>
              <a:avLst/>
              <a:gdLst/>
              <a:ahLst/>
              <a:cxnLst/>
              <a:rect l="l" t="t" r="r" b="b"/>
              <a:pathLst>
                <a:path w="1755775" h="1178560">
                  <a:moveTo>
                    <a:pt x="1637791" y="0"/>
                  </a:moveTo>
                  <a:lnTo>
                    <a:pt x="117856" y="0"/>
                  </a:lnTo>
                  <a:lnTo>
                    <a:pt x="71955" y="9253"/>
                  </a:lnTo>
                  <a:lnTo>
                    <a:pt x="34496" y="34496"/>
                  </a:lnTo>
                  <a:lnTo>
                    <a:pt x="9253" y="71955"/>
                  </a:lnTo>
                  <a:lnTo>
                    <a:pt x="0" y="117855"/>
                  </a:lnTo>
                  <a:lnTo>
                    <a:pt x="0" y="1060195"/>
                  </a:lnTo>
                  <a:lnTo>
                    <a:pt x="9253" y="1106096"/>
                  </a:lnTo>
                  <a:lnTo>
                    <a:pt x="34496" y="1143555"/>
                  </a:lnTo>
                  <a:lnTo>
                    <a:pt x="71955" y="1168798"/>
                  </a:lnTo>
                  <a:lnTo>
                    <a:pt x="117856" y="1178052"/>
                  </a:lnTo>
                  <a:lnTo>
                    <a:pt x="1637791" y="1178052"/>
                  </a:lnTo>
                  <a:lnTo>
                    <a:pt x="1683692" y="1168798"/>
                  </a:lnTo>
                  <a:lnTo>
                    <a:pt x="1721151" y="1143555"/>
                  </a:lnTo>
                  <a:lnTo>
                    <a:pt x="1746394" y="1106096"/>
                  </a:lnTo>
                  <a:lnTo>
                    <a:pt x="1755648" y="1060195"/>
                  </a:lnTo>
                  <a:lnTo>
                    <a:pt x="1755648" y="117855"/>
                  </a:lnTo>
                  <a:lnTo>
                    <a:pt x="1746394" y="71955"/>
                  </a:lnTo>
                  <a:lnTo>
                    <a:pt x="1721151" y="34496"/>
                  </a:lnTo>
                  <a:lnTo>
                    <a:pt x="1683692" y="9253"/>
                  </a:lnTo>
                  <a:lnTo>
                    <a:pt x="1637791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5560" y="847344"/>
              <a:ext cx="1755775" cy="1178560"/>
            </a:xfrm>
            <a:custGeom>
              <a:avLst/>
              <a:gdLst/>
              <a:ahLst/>
              <a:cxnLst/>
              <a:rect l="l" t="t" r="r" b="b"/>
              <a:pathLst>
                <a:path w="1755775" h="1178560">
                  <a:moveTo>
                    <a:pt x="0" y="117855"/>
                  </a:moveTo>
                  <a:lnTo>
                    <a:pt x="9253" y="71955"/>
                  </a:lnTo>
                  <a:lnTo>
                    <a:pt x="34496" y="34496"/>
                  </a:lnTo>
                  <a:lnTo>
                    <a:pt x="71955" y="9253"/>
                  </a:lnTo>
                  <a:lnTo>
                    <a:pt x="117856" y="0"/>
                  </a:lnTo>
                  <a:lnTo>
                    <a:pt x="1637791" y="0"/>
                  </a:lnTo>
                  <a:lnTo>
                    <a:pt x="1683692" y="9253"/>
                  </a:lnTo>
                  <a:lnTo>
                    <a:pt x="1721151" y="34496"/>
                  </a:lnTo>
                  <a:lnTo>
                    <a:pt x="1746394" y="71955"/>
                  </a:lnTo>
                  <a:lnTo>
                    <a:pt x="1755648" y="117855"/>
                  </a:lnTo>
                  <a:lnTo>
                    <a:pt x="1755648" y="1060195"/>
                  </a:lnTo>
                  <a:lnTo>
                    <a:pt x="1746394" y="1106096"/>
                  </a:lnTo>
                  <a:lnTo>
                    <a:pt x="1721151" y="1143555"/>
                  </a:lnTo>
                  <a:lnTo>
                    <a:pt x="1683692" y="1168798"/>
                  </a:lnTo>
                  <a:lnTo>
                    <a:pt x="1637791" y="1178052"/>
                  </a:lnTo>
                  <a:lnTo>
                    <a:pt x="117856" y="1178052"/>
                  </a:lnTo>
                  <a:lnTo>
                    <a:pt x="71955" y="1168798"/>
                  </a:lnTo>
                  <a:lnTo>
                    <a:pt x="34496" y="1143555"/>
                  </a:lnTo>
                  <a:lnTo>
                    <a:pt x="9253" y="1106096"/>
                  </a:lnTo>
                  <a:lnTo>
                    <a:pt x="0" y="1060195"/>
                  </a:lnTo>
                  <a:lnTo>
                    <a:pt x="0" y="1178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784475" y="1151382"/>
            <a:ext cx="1316990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24154" marR="5080" indent="-212090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SEARCHES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76829" y="2689605"/>
            <a:ext cx="1768475" cy="1155700"/>
            <a:chOff x="2576829" y="2689605"/>
            <a:chExt cx="1768475" cy="1155700"/>
          </a:xfrm>
        </p:grpSpPr>
        <p:sp>
          <p:nvSpPr>
            <p:cNvPr id="32" name="object 32"/>
            <p:cNvSpPr/>
            <p:nvPr/>
          </p:nvSpPr>
          <p:spPr>
            <a:xfrm>
              <a:off x="2583179" y="2695955"/>
              <a:ext cx="1755775" cy="1143000"/>
            </a:xfrm>
            <a:custGeom>
              <a:avLst/>
              <a:gdLst/>
              <a:ahLst/>
              <a:cxnLst/>
              <a:rect l="l" t="t" r="r" b="b"/>
              <a:pathLst>
                <a:path w="1755775" h="1143000">
                  <a:moveTo>
                    <a:pt x="1641347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1028700"/>
                  </a:lnTo>
                  <a:lnTo>
                    <a:pt x="8983" y="1073187"/>
                  </a:lnTo>
                  <a:lnTo>
                    <a:pt x="33480" y="1109519"/>
                  </a:lnTo>
                  <a:lnTo>
                    <a:pt x="69812" y="1134016"/>
                  </a:lnTo>
                  <a:lnTo>
                    <a:pt x="114300" y="1143000"/>
                  </a:lnTo>
                  <a:lnTo>
                    <a:pt x="1641347" y="1143000"/>
                  </a:lnTo>
                  <a:lnTo>
                    <a:pt x="1685835" y="1134016"/>
                  </a:lnTo>
                  <a:lnTo>
                    <a:pt x="1722167" y="1109519"/>
                  </a:lnTo>
                  <a:lnTo>
                    <a:pt x="1746664" y="1073187"/>
                  </a:lnTo>
                  <a:lnTo>
                    <a:pt x="1755647" y="1028700"/>
                  </a:lnTo>
                  <a:lnTo>
                    <a:pt x="1755647" y="114300"/>
                  </a:lnTo>
                  <a:lnTo>
                    <a:pt x="1746664" y="69812"/>
                  </a:lnTo>
                  <a:lnTo>
                    <a:pt x="1722167" y="33480"/>
                  </a:lnTo>
                  <a:lnTo>
                    <a:pt x="1685835" y="8983"/>
                  </a:lnTo>
                  <a:lnTo>
                    <a:pt x="1641347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83179" y="2695955"/>
              <a:ext cx="1755775" cy="1143000"/>
            </a:xfrm>
            <a:custGeom>
              <a:avLst/>
              <a:gdLst/>
              <a:ahLst/>
              <a:cxnLst/>
              <a:rect l="l" t="t" r="r" b="b"/>
              <a:pathLst>
                <a:path w="1755775" h="11430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1641347" y="0"/>
                  </a:lnTo>
                  <a:lnTo>
                    <a:pt x="1685835" y="8983"/>
                  </a:lnTo>
                  <a:lnTo>
                    <a:pt x="1722167" y="33480"/>
                  </a:lnTo>
                  <a:lnTo>
                    <a:pt x="1746664" y="69812"/>
                  </a:lnTo>
                  <a:lnTo>
                    <a:pt x="1755647" y="114300"/>
                  </a:lnTo>
                  <a:lnTo>
                    <a:pt x="1755647" y="1028700"/>
                  </a:lnTo>
                  <a:lnTo>
                    <a:pt x="1746664" y="1073187"/>
                  </a:lnTo>
                  <a:lnTo>
                    <a:pt x="1722167" y="1109519"/>
                  </a:lnTo>
                  <a:lnTo>
                    <a:pt x="1685835" y="1134016"/>
                  </a:lnTo>
                  <a:lnTo>
                    <a:pt x="1641347" y="1143000"/>
                  </a:lnTo>
                  <a:lnTo>
                    <a:pt x="114300" y="1143000"/>
                  </a:lnTo>
                  <a:lnTo>
                    <a:pt x="69812" y="1134016"/>
                  </a:lnTo>
                  <a:lnTo>
                    <a:pt x="33480" y="1109519"/>
                  </a:lnTo>
                  <a:lnTo>
                    <a:pt x="8983" y="1073187"/>
                  </a:lnTo>
                  <a:lnTo>
                    <a:pt x="0" y="1028700"/>
                  </a:lnTo>
                  <a:lnTo>
                    <a:pt x="0" y="1143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96032" y="2983230"/>
            <a:ext cx="133159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51130" marR="5080" indent="-139065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SELECTS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HOMEPAGE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42553" y="1036066"/>
            <a:ext cx="3896360" cy="2000250"/>
            <a:chOff x="2142553" y="1036066"/>
            <a:chExt cx="3896360" cy="2000250"/>
          </a:xfrm>
        </p:grpSpPr>
        <p:sp>
          <p:nvSpPr>
            <p:cNvPr id="36" name="object 36"/>
            <p:cNvSpPr/>
            <p:nvPr/>
          </p:nvSpPr>
          <p:spPr>
            <a:xfrm>
              <a:off x="2147316" y="1624584"/>
              <a:ext cx="372110" cy="335280"/>
            </a:xfrm>
            <a:custGeom>
              <a:avLst/>
              <a:gdLst/>
              <a:ahLst/>
              <a:cxnLst/>
              <a:rect l="l" t="t" r="r" b="b"/>
              <a:pathLst>
                <a:path w="372110" h="335280">
                  <a:moveTo>
                    <a:pt x="204215" y="0"/>
                  </a:moveTo>
                  <a:lnTo>
                    <a:pt x="204215" y="67055"/>
                  </a:lnTo>
                  <a:lnTo>
                    <a:pt x="0" y="67055"/>
                  </a:lnTo>
                  <a:lnTo>
                    <a:pt x="0" y="268224"/>
                  </a:lnTo>
                  <a:lnTo>
                    <a:pt x="204215" y="268224"/>
                  </a:lnTo>
                  <a:lnTo>
                    <a:pt x="204215" y="335279"/>
                  </a:lnTo>
                  <a:lnTo>
                    <a:pt x="371856" y="167639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47316" y="1624584"/>
              <a:ext cx="372110" cy="335280"/>
            </a:xfrm>
            <a:custGeom>
              <a:avLst/>
              <a:gdLst/>
              <a:ahLst/>
              <a:cxnLst/>
              <a:rect l="l" t="t" r="r" b="b"/>
              <a:pathLst>
                <a:path w="372110" h="335280">
                  <a:moveTo>
                    <a:pt x="0" y="67055"/>
                  </a:moveTo>
                  <a:lnTo>
                    <a:pt x="204215" y="67055"/>
                  </a:lnTo>
                  <a:lnTo>
                    <a:pt x="204215" y="0"/>
                  </a:lnTo>
                  <a:lnTo>
                    <a:pt x="371856" y="167639"/>
                  </a:lnTo>
                  <a:lnTo>
                    <a:pt x="204215" y="335279"/>
                  </a:lnTo>
                  <a:lnTo>
                    <a:pt x="204215" y="268224"/>
                  </a:lnTo>
                  <a:lnTo>
                    <a:pt x="0" y="268224"/>
                  </a:lnTo>
                  <a:lnTo>
                    <a:pt x="0" y="67055"/>
                  </a:lnTo>
                  <a:close/>
                </a:path>
              </a:pathLst>
            </a:custGeom>
            <a:ln w="9144">
              <a:solidFill>
                <a:srgbClr val="7E5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67128" y="2695955"/>
              <a:ext cx="372110" cy="335280"/>
            </a:xfrm>
            <a:custGeom>
              <a:avLst/>
              <a:gdLst/>
              <a:ahLst/>
              <a:cxnLst/>
              <a:rect l="l" t="t" r="r" b="b"/>
              <a:pathLst>
                <a:path w="372110" h="335280">
                  <a:moveTo>
                    <a:pt x="204216" y="0"/>
                  </a:moveTo>
                  <a:lnTo>
                    <a:pt x="204216" y="67056"/>
                  </a:lnTo>
                  <a:lnTo>
                    <a:pt x="0" y="67056"/>
                  </a:lnTo>
                  <a:lnTo>
                    <a:pt x="0" y="268224"/>
                  </a:lnTo>
                  <a:lnTo>
                    <a:pt x="204216" y="268224"/>
                  </a:lnTo>
                  <a:lnTo>
                    <a:pt x="204216" y="335280"/>
                  </a:lnTo>
                  <a:lnTo>
                    <a:pt x="371856" y="167640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67128" y="2695955"/>
              <a:ext cx="372110" cy="335280"/>
            </a:xfrm>
            <a:custGeom>
              <a:avLst/>
              <a:gdLst/>
              <a:ahLst/>
              <a:cxnLst/>
              <a:rect l="l" t="t" r="r" b="b"/>
              <a:pathLst>
                <a:path w="372110" h="335280">
                  <a:moveTo>
                    <a:pt x="0" y="67056"/>
                  </a:moveTo>
                  <a:lnTo>
                    <a:pt x="204216" y="67056"/>
                  </a:lnTo>
                  <a:lnTo>
                    <a:pt x="204216" y="0"/>
                  </a:lnTo>
                  <a:lnTo>
                    <a:pt x="371856" y="167640"/>
                  </a:lnTo>
                  <a:lnTo>
                    <a:pt x="204216" y="335280"/>
                  </a:lnTo>
                  <a:lnTo>
                    <a:pt x="204216" y="268224"/>
                  </a:lnTo>
                  <a:lnTo>
                    <a:pt x="0" y="268224"/>
                  </a:lnTo>
                  <a:lnTo>
                    <a:pt x="0" y="67056"/>
                  </a:lnTo>
                  <a:close/>
                </a:path>
              </a:pathLst>
            </a:custGeom>
            <a:ln w="9144">
              <a:solidFill>
                <a:srgbClr val="7E5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68011" y="1042416"/>
              <a:ext cx="1363980" cy="582295"/>
            </a:xfrm>
            <a:custGeom>
              <a:avLst/>
              <a:gdLst/>
              <a:ahLst/>
              <a:cxnLst/>
              <a:rect l="l" t="t" r="r" b="b"/>
              <a:pathLst>
                <a:path w="1363979" h="582294">
                  <a:moveTo>
                    <a:pt x="0" y="582167"/>
                  </a:moveTo>
                  <a:lnTo>
                    <a:pt x="1363980" y="582167"/>
                  </a:lnTo>
                  <a:lnTo>
                    <a:pt x="1363980" y="0"/>
                  </a:lnTo>
                  <a:lnTo>
                    <a:pt x="0" y="0"/>
                  </a:lnTo>
                  <a:lnTo>
                    <a:pt x="0" y="582167"/>
                  </a:lnTo>
                  <a:close/>
                </a:path>
              </a:pathLst>
            </a:custGeom>
            <a:ln w="12192">
              <a:solidFill>
                <a:srgbClr val="7E5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813304" y="2145792"/>
            <a:ext cx="1254760" cy="431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19075" marR="177165" indent="-35560">
              <a:lnSpc>
                <a:spcPct val="100000"/>
              </a:lnSpc>
              <a:spcBef>
                <a:spcPts val="290"/>
              </a:spcBef>
            </a:pPr>
            <a:r>
              <a:rPr sz="1100" spc="-5" dirty="0">
                <a:latin typeface="Calibri"/>
                <a:cs typeface="Calibri"/>
              </a:rPr>
              <a:t>WANTS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BUY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8011" y="1042416"/>
            <a:ext cx="1363980" cy="582295"/>
          </a:xfrm>
          <a:prstGeom prst="rect">
            <a:avLst/>
          </a:prstGeom>
          <a:ln w="12192">
            <a:solidFill>
              <a:srgbClr val="7E5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2555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READ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REVIEWS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52771" y="3031235"/>
            <a:ext cx="1363980" cy="581025"/>
          </a:xfrm>
          <a:prstGeom prst="rect">
            <a:avLst/>
          </a:prstGeom>
          <a:ln w="12192">
            <a:solidFill>
              <a:srgbClr val="7E5F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READ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REVIEWS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315840" y="1423288"/>
            <a:ext cx="1746885" cy="1867535"/>
            <a:chOff x="4315840" y="1423288"/>
            <a:chExt cx="1746885" cy="1867535"/>
          </a:xfrm>
        </p:grpSpPr>
        <p:sp>
          <p:nvSpPr>
            <p:cNvPr id="45" name="object 45"/>
            <p:cNvSpPr/>
            <p:nvPr/>
          </p:nvSpPr>
          <p:spPr>
            <a:xfrm>
              <a:off x="4330445" y="1437893"/>
              <a:ext cx="349250" cy="1838325"/>
            </a:xfrm>
            <a:custGeom>
              <a:avLst/>
              <a:gdLst/>
              <a:ahLst/>
              <a:cxnLst/>
              <a:rect l="l" t="t" r="r" b="b"/>
              <a:pathLst>
                <a:path w="349250" h="1838325">
                  <a:moveTo>
                    <a:pt x="1524" y="0"/>
                  </a:moveTo>
                  <a:lnTo>
                    <a:pt x="348995" y="0"/>
                  </a:lnTo>
                </a:path>
                <a:path w="349250" h="1838325">
                  <a:moveTo>
                    <a:pt x="0" y="1837943"/>
                  </a:moveTo>
                  <a:lnTo>
                    <a:pt x="347471" y="1837943"/>
                  </a:lnTo>
                </a:path>
              </a:pathLst>
            </a:custGeom>
            <a:ln w="28956">
              <a:solidFill>
                <a:srgbClr val="7E5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86271" y="1562100"/>
              <a:ext cx="76200" cy="283845"/>
            </a:xfrm>
            <a:custGeom>
              <a:avLst/>
              <a:gdLst/>
              <a:ahLst/>
              <a:cxnLst/>
              <a:rect l="l" t="t" r="r" b="b"/>
              <a:pathLst>
                <a:path w="76200" h="283844">
                  <a:moveTo>
                    <a:pt x="31750" y="207645"/>
                  </a:moveTo>
                  <a:lnTo>
                    <a:pt x="0" y="207645"/>
                  </a:lnTo>
                  <a:lnTo>
                    <a:pt x="38100" y="283845"/>
                  </a:lnTo>
                  <a:lnTo>
                    <a:pt x="69850" y="220345"/>
                  </a:lnTo>
                  <a:lnTo>
                    <a:pt x="31750" y="220345"/>
                  </a:lnTo>
                  <a:lnTo>
                    <a:pt x="31750" y="207645"/>
                  </a:lnTo>
                  <a:close/>
                </a:path>
                <a:path w="76200" h="283844">
                  <a:moveTo>
                    <a:pt x="44450" y="0"/>
                  </a:moveTo>
                  <a:lnTo>
                    <a:pt x="31750" y="0"/>
                  </a:lnTo>
                  <a:lnTo>
                    <a:pt x="31750" y="220345"/>
                  </a:lnTo>
                  <a:lnTo>
                    <a:pt x="44450" y="220345"/>
                  </a:lnTo>
                  <a:lnTo>
                    <a:pt x="44450" y="0"/>
                  </a:lnTo>
                  <a:close/>
                </a:path>
                <a:path w="76200" h="283844">
                  <a:moveTo>
                    <a:pt x="76200" y="207645"/>
                  </a:moveTo>
                  <a:lnTo>
                    <a:pt x="44450" y="207645"/>
                  </a:lnTo>
                  <a:lnTo>
                    <a:pt x="44450" y="220345"/>
                  </a:lnTo>
                  <a:lnTo>
                    <a:pt x="69850" y="220345"/>
                  </a:lnTo>
                  <a:lnTo>
                    <a:pt x="76200" y="207645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7127" y="2854452"/>
              <a:ext cx="76200" cy="175387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7429500" y="3991355"/>
            <a:ext cx="4460875" cy="2567940"/>
          </a:xfrm>
          <a:prstGeom prst="rect">
            <a:avLst/>
          </a:prstGeom>
          <a:ln w="12192">
            <a:solidFill>
              <a:srgbClr val="FCD6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870075" marR="315595" indent="-287020" algn="just">
              <a:lnSpc>
                <a:spcPct val="100000"/>
              </a:lnSpc>
              <a:buFont typeface="Arial"/>
              <a:buChar char="•"/>
              <a:tabLst>
                <a:tab pos="1870710" algn="l"/>
              </a:tabLst>
            </a:pPr>
            <a:r>
              <a:rPr sz="1600" spc="-20" dirty="0">
                <a:latin typeface="Calibri"/>
                <a:cs typeface="Calibri"/>
              </a:rPr>
              <a:t>I’m </a:t>
            </a:r>
            <a:r>
              <a:rPr sz="1600" spc="-15" dirty="0">
                <a:latin typeface="Calibri"/>
                <a:cs typeface="Calibri"/>
              </a:rPr>
              <a:t>Free from </a:t>
            </a:r>
            <a:r>
              <a:rPr sz="1600" spc="-20" dirty="0">
                <a:latin typeface="Calibri"/>
                <a:cs typeface="Calibri"/>
              </a:rPr>
              <a:t>my </a:t>
            </a:r>
            <a:r>
              <a:rPr sz="1600" spc="-5" dirty="0">
                <a:latin typeface="Calibri"/>
                <a:cs typeface="Calibri"/>
              </a:rPr>
              <a:t>hectic </a:t>
            </a:r>
            <a:r>
              <a:rPr sz="1600" dirty="0">
                <a:latin typeface="Calibri"/>
                <a:cs typeface="Calibri"/>
              </a:rPr>
              <a:t>9-5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job.</a:t>
            </a:r>
            <a:endParaRPr sz="1600">
              <a:latin typeface="Calibri"/>
              <a:cs typeface="Calibri"/>
            </a:endParaRPr>
          </a:p>
          <a:p>
            <a:pPr marL="1870075" marR="358140" indent="-287020" algn="just">
              <a:lnSpc>
                <a:spcPct val="100000"/>
              </a:lnSpc>
              <a:buFont typeface="Arial"/>
              <a:buChar char="•"/>
              <a:tabLst>
                <a:tab pos="1916430" algn="l"/>
              </a:tabLst>
            </a:pPr>
            <a:r>
              <a:rPr dirty="0"/>
              <a:t>	</a:t>
            </a:r>
            <a:r>
              <a:rPr sz="1600" spc="-15" dirty="0">
                <a:latin typeface="Calibri"/>
                <a:cs typeface="Calibri"/>
              </a:rPr>
              <a:t>Let’s browse, </a:t>
            </a:r>
            <a:r>
              <a:rPr sz="1600" spc="-5" dirty="0">
                <a:latin typeface="Calibri"/>
                <a:cs typeface="Calibri"/>
              </a:rPr>
              <a:t>what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hot deals and designs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BEWAKOOF</a:t>
            </a:r>
            <a:endParaRPr sz="1600">
              <a:latin typeface="Calibri"/>
              <a:cs typeface="Calibri"/>
            </a:endParaRPr>
          </a:p>
          <a:p>
            <a:pPr marL="1870075" marR="159385" indent="-287020" algn="just">
              <a:lnSpc>
                <a:spcPct val="100000"/>
              </a:lnSpc>
              <a:buFont typeface="Arial"/>
              <a:buChar char="•"/>
              <a:tabLst>
                <a:tab pos="1870710" algn="l"/>
              </a:tabLst>
            </a:pPr>
            <a:r>
              <a:rPr sz="1600" spc="-15" dirty="0">
                <a:latin typeface="Calibri"/>
                <a:cs typeface="Calibri"/>
              </a:rPr>
              <a:t>So, let’s </a:t>
            </a:r>
            <a:r>
              <a:rPr sz="1600" spc="-10" dirty="0">
                <a:latin typeface="Calibri"/>
                <a:cs typeface="Calibri"/>
              </a:rPr>
              <a:t>open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30" dirty="0">
                <a:latin typeface="Calibri"/>
                <a:cs typeface="Calibri"/>
              </a:rPr>
              <a:t>BEWAKOOF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01356" y="5408676"/>
            <a:ext cx="746760" cy="399415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3048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Neha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6024" y="4530852"/>
            <a:ext cx="637424" cy="877824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7763256" y="2941320"/>
            <a:ext cx="1682750" cy="975360"/>
          </a:xfrm>
          <a:prstGeom prst="rect">
            <a:avLst/>
          </a:prstGeom>
          <a:ln w="12192">
            <a:solidFill>
              <a:srgbClr val="00AFE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3675" marR="113030">
              <a:lnSpc>
                <a:spcPct val="100000"/>
              </a:lnSpc>
              <a:spcBef>
                <a:spcPts val="285"/>
              </a:spcBef>
            </a:pPr>
            <a:r>
              <a:rPr sz="1400" b="1" dirty="0">
                <a:latin typeface="Calibri"/>
                <a:cs typeface="Calibri"/>
              </a:rPr>
              <a:t>“Will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size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even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fit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me?”</a:t>
            </a:r>
            <a:endParaRPr sz="1400">
              <a:latin typeface="Calibri"/>
              <a:cs typeface="Calibri"/>
            </a:endParaRPr>
          </a:p>
          <a:p>
            <a:pPr marL="193675" marR="18034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As I am </a:t>
            </a:r>
            <a:r>
              <a:rPr sz="1400" spc="-5" dirty="0">
                <a:latin typeface="Calibri"/>
                <a:cs typeface="Calibri"/>
              </a:rPr>
              <a:t>gaining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weight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nowadays.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4151" y="5390388"/>
            <a:ext cx="943610" cy="401320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304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40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Gaurav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820" y="4561332"/>
            <a:ext cx="707359" cy="829056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338327" y="3973067"/>
            <a:ext cx="4460875" cy="2569845"/>
          </a:xfrm>
          <a:prstGeom prst="rect">
            <a:avLst/>
          </a:prstGeom>
          <a:ln w="12192">
            <a:solidFill>
              <a:srgbClr val="FCD634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757045" marR="25336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757045" algn="l"/>
                <a:tab pos="1757680" algn="l"/>
              </a:tabLst>
            </a:pPr>
            <a:r>
              <a:rPr sz="1600" spc="-5" dirty="0">
                <a:latin typeface="Calibri"/>
                <a:cs typeface="Calibri"/>
              </a:rPr>
              <a:t>Finally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weekend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approaching, and </a:t>
            </a:r>
            <a:r>
              <a:rPr sz="1600" spc="-10" dirty="0">
                <a:latin typeface="Calibri"/>
                <a:cs typeface="Calibri"/>
              </a:rPr>
              <a:t>there </a:t>
            </a:r>
            <a:r>
              <a:rPr sz="1600" spc="-5" dirty="0">
                <a:latin typeface="Calibri"/>
                <a:cs typeface="Calibri"/>
              </a:rPr>
              <a:t>is this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huge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party.</a:t>
            </a:r>
            <a:endParaRPr sz="1600">
              <a:latin typeface="Calibri"/>
              <a:cs typeface="Calibri"/>
            </a:endParaRPr>
          </a:p>
          <a:p>
            <a:pPr marL="1757045" marR="490220" indent="-287020">
              <a:lnSpc>
                <a:spcPct val="100000"/>
              </a:lnSpc>
              <a:buFont typeface="Arial"/>
              <a:buChar char="•"/>
              <a:tabLst>
                <a:tab pos="1802764" algn="l"/>
                <a:tab pos="1803400" algn="l"/>
              </a:tabLst>
            </a:pPr>
            <a:r>
              <a:rPr dirty="0"/>
              <a:t>	</a:t>
            </a:r>
            <a:r>
              <a:rPr sz="1600" spc="-15" dirty="0">
                <a:latin typeface="Calibri"/>
                <a:cs typeface="Calibri"/>
              </a:rPr>
              <a:t>Let’s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scroll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trending </a:t>
            </a:r>
            <a:r>
              <a:rPr sz="1600" spc="-5" dirty="0">
                <a:latin typeface="Calibri"/>
                <a:cs typeface="Calibri"/>
              </a:rPr>
              <a:t>designs and </a:t>
            </a:r>
            <a:r>
              <a:rPr sz="1600" spc="-20" dirty="0">
                <a:latin typeface="Calibri"/>
                <a:cs typeface="Calibri"/>
              </a:rPr>
              <a:t>make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Dashing outfit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party</a:t>
            </a:r>
            <a:endParaRPr sz="1600">
              <a:latin typeface="Calibri"/>
              <a:cs typeface="Calibri"/>
            </a:endParaRPr>
          </a:p>
          <a:p>
            <a:pPr marL="1757045" indent="-287020">
              <a:lnSpc>
                <a:spcPct val="100000"/>
              </a:lnSpc>
              <a:buFont typeface="Arial"/>
              <a:buChar char="•"/>
              <a:tabLst>
                <a:tab pos="1757045" algn="l"/>
                <a:tab pos="1757680" algn="l"/>
              </a:tabLst>
            </a:pPr>
            <a:r>
              <a:rPr sz="1600" spc="-15" dirty="0">
                <a:latin typeface="Calibri"/>
                <a:cs typeface="Calibri"/>
              </a:rPr>
              <a:t>Let’s</a:t>
            </a:r>
            <a:r>
              <a:rPr sz="1600" spc="-10" dirty="0">
                <a:latin typeface="Calibri"/>
                <a:cs typeface="Calibri"/>
              </a:rPr>
              <a:t> open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25" dirty="0">
                <a:latin typeface="Calibri"/>
                <a:cs typeface="Calibri"/>
              </a:rPr>
              <a:t>BEWAKOOF</a:t>
            </a:r>
            <a:endParaRPr sz="1600">
              <a:latin typeface="Calibri"/>
              <a:cs typeface="Calibri"/>
            </a:endParaRPr>
          </a:p>
          <a:p>
            <a:pPr marR="576580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app.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13020" y="3819144"/>
            <a:ext cx="1682750" cy="1690370"/>
          </a:xfrm>
          <a:prstGeom prst="rect">
            <a:avLst/>
          </a:prstGeom>
          <a:ln w="12192">
            <a:solidFill>
              <a:srgbClr val="00AFEF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98120" marR="134620">
              <a:lnSpc>
                <a:spcPct val="100000"/>
              </a:lnSpc>
              <a:spcBef>
                <a:spcPts val="540"/>
              </a:spcBef>
            </a:pPr>
            <a:r>
              <a:rPr sz="1400" b="1" dirty="0">
                <a:latin typeface="Calibri"/>
                <a:cs typeface="Calibri"/>
              </a:rPr>
              <a:t>“Will this T-shirt 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colour </a:t>
            </a:r>
            <a:r>
              <a:rPr sz="1400" b="1" spc="-10" dirty="0">
                <a:latin typeface="Calibri"/>
                <a:cs typeface="Calibri"/>
              </a:rPr>
              <a:t>matches </a:t>
            </a:r>
            <a:r>
              <a:rPr sz="1400" b="1" spc="-5" dirty="0">
                <a:latin typeface="Calibri"/>
                <a:cs typeface="Calibri"/>
              </a:rPr>
              <a:t> with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my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trouser?”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 </a:t>
            </a:r>
            <a:r>
              <a:rPr sz="1400" spc="-15" dirty="0">
                <a:latin typeface="Calibri"/>
                <a:cs typeface="Calibri"/>
              </a:rPr>
              <a:t>have </a:t>
            </a:r>
            <a:r>
              <a:rPr sz="1400" spc="-5" dirty="0">
                <a:latin typeface="Calibri"/>
                <a:cs typeface="Calibri"/>
              </a:rPr>
              <a:t>already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selected the</a:t>
            </a:r>
            <a:endParaRPr sz="1400">
              <a:latin typeface="Calibri"/>
              <a:cs typeface="Calibri"/>
            </a:endParaRPr>
          </a:p>
          <a:p>
            <a:pPr marL="198120" marR="2108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trouser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it’s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wish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799076" y="2868167"/>
            <a:ext cx="1652270" cy="1843405"/>
          </a:xfrm>
          <a:custGeom>
            <a:avLst/>
            <a:gdLst/>
            <a:ahLst/>
            <a:cxnLst/>
            <a:rect l="l" t="t" r="r" b="b"/>
            <a:pathLst>
              <a:path w="1652270" h="1843404">
                <a:moveTo>
                  <a:pt x="313690" y="1803146"/>
                </a:moveTo>
                <a:lnTo>
                  <a:pt x="313182" y="1790446"/>
                </a:lnTo>
                <a:lnTo>
                  <a:pt x="75907" y="1798650"/>
                </a:lnTo>
                <a:lnTo>
                  <a:pt x="74803" y="1766951"/>
                </a:lnTo>
                <a:lnTo>
                  <a:pt x="0" y="1807591"/>
                </a:lnTo>
                <a:lnTo>
                  <a:pt x="77470" y="1843024"/>
                </a:lnTo>
                <a:lnTo>
                  <a:pt x="76365" y="1811782"/>
                </a:lnTo>
                <a:lnTo>
                  <a:pt x="76352" y="1811350"/>
                </a:lnTo>
                <a:lnTo>
                  <a:pt x="313690" y="1803146"/>
                </a:lnTo>
                <a:close/>
              </a:path>
              <a:path w="1652270" h="1843404">
                <a:moveTo>
                  <a:pt x="1652016" y="874522"/>
                </a:moveTo>
                <a:lnTo>
                  <a:pt x="1620266" y="874522"/>
                </a:lnTo>
                <a:lnTo>
                  <a:pt x="1620266" y="0"/>
                </a:lnTo>
                <a:lnTo>
                  <a:pt x="1607566" y="0"/>
                </a:lnTo>
                <a:lnTo>
                  <a:pt x="1607566" y="874522"/>
                </a:lnTo>
                <a:lnTo>
                  <a:pt x="1575816" y="874522"/>
                </a:lnTo>
                <a:lnTo>
                  <a:pt x="1613916" y="950722"/>
                </a:lnTo>
                <a:lnTo>
                  <a:pt x="1645666" y="887222"/>
                </a:lnTo>
                <a:lnTo>
                  <a:pt x="1652016" y="87452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19" y="80899"/>
            <a:ext cx="2299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/>
              <a:t>PAIN</a:t>
            </a:r>
            <a:r>
              <a:rPr sz="3200" spc="-90" dirty="0"/>
              <a:t> </a:t>
            </a:r>
            <a:r>
              <a:rPr sz="3200" spc="-5" dirty="0"/>
              <a:t>POINTS: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7743" y="658368"/>
            <a:ext cx="1926589" cy="3038475"/>
          </a:xfrm>
          <a:custGeom>
            <a:avLst/>
            <a:gdLst/>
            <a:ahLst/>
            <a:cxnLst/>
            <a:rect l="l" t="t" r="r" b="b"/>
            <a:pathLst>
              <a:path w="1926589" h="3038475">
                <a:moveTo>
                  <a:pt x="0" y="321056"/>
                </a:moveTo>
                <a:lnTo>
                  <a:pt x="3481" y="273617"/>
                </a:lnTo>
                <a:lnTo>
                  <a:pt x="13593" y="228338"/>
                </a:lnTo>
                <a:lnTo>
                  <a:pt x="29839" y="185716"/>
                </a:lnTo>
                <a:lnTo>
                  <a:pt x="51723" y="146247"/>
                </a:lnTo>
                <a:lnTo>
                  <a:pt x="78749" y="110428"/>
                </a:lnTo>
                <a:lnTo>
                  <a:pt x="110420" y="78757"/>
                </a:lnTo>
                <a:lnTo>
                  <a:pt x="146239" y="51729"/>
                </a:lnTo>
                <a:lnTo>
                  <a:pt x="185710" y="29843"/>
                </a:lnTo>
                <a:lnTo>
                  <a:pt x="228336" y="13595"/>
                </a:lnTo>
                <a:lnTo>
                  <a:pt x="273621" y="3481"/>
                </a:lnTo>
                <a:lnTo>
                  <a:pt x="321068" y="0"/>
                </a:lnTo>
                <a:lnTo>
                  <a:pt x="802640" y="0"/>
                </a:lnTo>
                <a:lnTo>
                  <a:pt x="1605280" y="0"/>
                </a:lnTo>
                <a:lnTo>
                  <a:pt x="1652718" y="3481"/>
                </a:lnTo>
                <a:lnTo>
                  <a:pt x="1697997" y="13595"/>
                </a:lnTo>
                <a:lnTo>
                  <a:pt x="1740619" y="29843"/>
                </a:lnTo>
                <a:lnTo>
                  <a:pt x="1780088" y="51729"/>
                </a:lnTo>
                <a:lnTo>
                  <a:pt x="1815907" y="78757"/>
                </a:lnTo>
                <a:lnTo>
                  <a:pt x="1847578" y="110428"/>
                </a:lnTo>
                <a:lnTo>
                  <a:pt x="1874606" y="146247"/>
                </a:lnTo>
                <a:lnTo>
                  <a:pt x="1896492" y="185716"/>
                </a:lnTo>
                <a:lnTo>
                  <a:pt x="1912740" y="228338"/>
                </a:lnTo>
                <a:lnTo>
                  <a:pt x="1922854" y="273617"/>
                </a:lnTo>
                <a:lnTo>
                  <a:pt x="1926336" y="321056"/>
                </a:lnTo>
                <a:lnTo>
                  <a:pt x="1926336" y="1575308"/>
                </a:lnTo>
                <a:lnTo>
                  <a:pt x="1926336" y="2250440"/>
                </a:lnTo>
                <a:lnTo>
                  <a:pt x="1926336" y="2379472"/>
                </a:lnTo>
                <a:lnTo>
                  <a:pt x="1922854" y="2426910"/>
                </a:lnTo>
                <a:lnTo>
                  <a:pt x="1912740" y="2472189"/>
                </a:lnTo>
                <a:lnTo>
                  <a:pt x="1896492" y="2514811"/>
                </a:lnTo>
                <a:lnTo>
                  <a:pt x="1874606" y="2554280"/>
                </a:lnTo>
                <a:lnTo>
                  <a:pt x="1847578" y="2590099"/>
                </a:lnTo>
                <a:lnTo>
                  <a:pt x="1815907" y="2621770"/>
                </a:lnTo>
                <a:lnTo>
                  <a:pt x="1780088" y="2648798"/>
                </a:lnTo>
                <a:lnTo>
                  <a:pt x="1740619" y="2670684"/>
                </a:lnTo>
                <a:lnTo>
                  <a:pt x="1697997" y="2686932"/>
                </a:lnTo>
                <a:lnTo>
                  <a:pt x="1652718" y="2697046"/>
                </a:lnTo>
                <a:lnTo>
                  <a:pt x="1605280" y="2700528"/>
                </a:lnTo>
                <a:lnTo>
                  <a:pt x="802640" y="2700528"/>
                </a:lnTo>
                <a:lnTo>
                  <a:pt x="561848" y="3038094"/>
                </a:lnTo>
                <a:lnTo>
                  <a:pt x="321056" y="2700528"/>
                </a:lnTo>
                <a:lnTo>
                  <a:pt x="273621" y="2697046"/>
                </a:lnTo>
                <a:lnTo>
                  <a:pt x="228336" y="2686932"/>
                </a:lnTo>
                <a:lnTo>
                  <a:pt x="185710" y="2670684"/>
                </a:lnTo>
                <a:lnTo>
                  <a:pt x="146239" y="2648798"/>
                </a:lnTo>
                <a:lnTo>
                  <a:pt x="110420" y="2621770"/>
                </a:lnTo>
                <a:lnTo>
                  <a:pt x="78749" y="2590099"/>
                </a:lnTo>
                <a:lnTo>
                  <a:pt x="51723" y="2554280"/>
                </a:lnTo>
                <a:lnTo>
                  <a:pt x="29839" y="2514811"/>
                </a:lnTo>
                <a:lnTo>
                  <a:pt x="13593" y="2472189"/>
                </a:lnTo>
                <a:lnTo>
                  <a:pt x="3481" y="2426910"/>
                </a:lnTo>
                <a:lnTo>
                  <a:pt x="0" y="2379472"/>
                </a:lnTo>
                <a:lnTo>
                  <a:pt x="0" y="2250440"/>
                </a:lnTo>
                <a:lnTo>
                  <a:pt x="0" y="1575308"/>
                </a:lnTo>
                <a:lnTo>
                  <a:pt x="0" y="321056"/>
                </a:lnTo>
                <a:close/>
              </a:path>
            </a:pathLst>
          </a:custGeom>
          <a:ln w="12192">
            <a:solidFill>
              <a:srgbClr val="FCD6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524" y="824865"/>
            <a:ext cx="157289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When I</a:t>
            </a:r>
            <a:r>
              <a:rPr sz="1600" spc="-10" dirty="0">
                <a:latin typeface="Calibri"/>
                <a:cs typeface="Calibri"/>
              </a:rPr>
              <a:t> select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product </a:t>
            </a:r>
            <a:r>
              <a:rPr sz="1600" spc="-15" dirty="0">
                <a:latin typeface="Calibri"/>
                <a:cs typeface="Calibri"/>
              </a:rPr>
              <a:t>finally, </a:t>
            </a:r>
            <a:r>
              <a:rPr sz="1600" spc="-5" dirty="0">
                <a:latin typeface="Calibri"/>
                <a:cs typeface="Calibri"/>
              </a:rPr>
              <a:t>I a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still</a:t>
            </a:r>
            <a:r>
              <a:rPr sz="1600" spc="3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insecure </a:t>
            </a:r>
            <a:r>
              <a:rPr sz="1600" spc="-5" dirty="0">
                <a:latin typeface="Calibri"/>
                <a:cs typeface="Calibri"/>
              </a:rPr>
              <a:t> about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fact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it </a:t>
            </a:r>
            <a:r>
              <a:rPr sz="1600" b="1" spc="-5" dirty="0">
                <a:latin typeface="Calibri"/>
                <a:cs typeface="Calibri"/>
              </a:rPr>
              <a:t>fit </a:t>
            </a:r>
            <a:r>
              <a:rPr sz="1600" b="1" spc="-20" dirty="0">
                <a:latin typeface="Calibri"/>
                <a:cs typeface="Calibri"/>
              </a:rPr>
              <a:t>my </a:t>
            </a:r>
            <a:r>
              <a:rPr sz="1600" b="1" spc="-5" dirty="0">
                <a:latin typeface="Calibri"/>
                <a:cs typeface="Calibri"/>
              </a:rPr>
              <a:t>body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type or not</a:t>
            </a:r>
            <a:r>
              <a:rPr sz="1600" spc="-5" dirty="0">
                <a:latin typeface="Calibri"/>
                <a:cs typeface="Calibri"/>
              </a:rPr>
              <a:t>, I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return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product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but </a:t>
            </a: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spc="-20" dirty="0">
                <a:latin typeface="Calibri"/>
                <a:cs typeface="Calibri"/>
              </a:rPr>
              <a:t>takes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Long </a:t>
            </a:r>
            <a:r>
              <a:rPr sz="1600" spc="-5" dirty="0">
                <a:latin typeface="Calibri"/>
                <a:cs typeface="Calibri"/>
              </a:rPr>
              <a:t> time in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6" name="object 6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2572" y="163067"/>
              <a:ext cx="1250931" cy="2651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1752" y="4501896"/>
            <a:ext cx="748665" cy="401320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3048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Neha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7743" y="658363"/>
            <a:ext cx="3994785" cy="4895215"/>
            <a:chOff x="237743" y="658363"/>
            <a:chExt cx="3994785" cy="489521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743" y="3624072"/>
              <a:ext cx="877824" cy="877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1927" y="658363"/>
              <a:ext cx="1760219" cy="48950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24505" y="4367022"/>
              <a:ext cx="1656714" cy="536575"/>
            </a:xfrm>
            <a:custGeom>
              <a:avLst/>
              <a:gdLst/>
              <a:ahLst/>
              <a:cxnLst/>
              <a:rect l="l" t="t" r="r" b="b"/>
              <a:pathLst>
                <a:path w="1656714" h="536575">
                  <a:moveTo>
                    <a:pt x="0" y="536447"/>
                  </a:moveTo>
                  <a:lnTo>
                    <a:pt x="1656588" y="536447"/>
                  </a:lnTo>
                  <a:lnTo>
                    <a:pt x="1656588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38100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3454" y="5414009"/>
            <a:ext cx="2184400" cy="1169035"/>
          </a:xfrm>
          <a:prstGeom prst="rect">
            <a:avLst/>
          </a:prstGeom>
          <a:ln w="19812">
            <a:solidFill>
              <a:srgbClr val="FCD63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9535" marR="31369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Calibri"/>
                <a:cs typeface="Calibri"/>
              </a:rPr>
              <a:t>The Catalogue just gives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information about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available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sizes,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but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does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not </a:t>
            </a:r>
            <a:r>
              <a:rPr sz="1400" b="1" spc="-5" dirty="0">
                <a:latin typeface="Calibri"/>
                <a:cs typeface="Calibri"/>
              </a:rPr>
              <a:t>tell anything </a:t>
            </a:r>
            <a:r>
              <a:rPr sz="1400" b="1" dirty="0">
                <a:latin typeface="Calibri"/>
                <a:cs typeface="Calibri"/>
              </a:rPr>
              <a:t>about 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user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body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types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64485" y="4903470"/>
            <a:ext cx="182880" cy="483234"/>
          </a:xfrm>
          <a:custGeom>
            <a:avLst/>
            <a:gdLst/>
            <a:ahLst/>
            <a:cxnLst/>
            <a:rect l="l" t="t" r="r" b="b"/>
            <a:pathLst>
              <a:path w="182880" h="483235">
                <a:moveTo>
                  <a:pt x="109246" y="104165"/>
                </a:moveTo>
                <a:lnTo>
                  <a:pt x="0" y="472312"/>
                </a:lnTo>
                <a:lnTo>
                  <a:pt x="36575" y="483234"/>
                </a:lnTo>
                <a:lnTo>
                  <a:pt x="145842" y="115020"/>
                </a:lnTo>
                <a:lnTo>
                  <a:pt x="109246" y="104165"/>
                </a:lnTo>
                <a:close/>
              </a:path>
              <a:path w="182880" h="483235">
                <a:moveTo>
                  <a:pt x="175267" y="85851"/>
                </a:moveTo>
                <a:lnTo>
                  <a:pt x="114681" y="85851"/>
                </a:lnTo>
                <a:lnTo>
                  <a:pt x="151256" y="96773"/>
                </a:lnTo>
                <a:lnTo>
                  <a:pt x="145842" y="115020"/>
                </a:lnTo>
                <a:lnTo>
                  <a:pt x="182371" y="125856"/>
                </a:lnTo>
                <a:lnTo>
                  <a:pt x="175267" y="85851"/>
                </a:lnTo>
                <a:close/>
              </a:path>
              <a:path w="182880" h="483235">
                <a:moveTo>
                  <a:pt x="114681" y="85851"/>
                </a:moveTo>
                <a:lnTo>
                  <a:pt x="109246" y="104165"/>
                </a:lnTo>
                <a:lnTo>
                  <a:pt x="145842" y="115020"/>
                </a:lnTo>
                <a:lnTo>
                  <a:pt x="151256" y="96773"/>
                </a:lnTo>
                <a:lnTo>
                  <a:pt x="114681" y="85851"/>
                </a:lnTo>
                <a:close/>
              </a:path>
              <a:path w="182880" h="483235">
                <a:moveTo>
                  <a:pt x="160019" y="0"/>
                </a:moveTo>
                <a:lnTo>
                  <a:pt x="72770" y="93344"/>
                </a:lnTo>
                <a:lnTo>
                  <a:pt x="109246" y="104165"/>
                </a:lnTo>
                <a:lnTo>
                  <a:pt x="114681" y="85851"/>
                </a:lnTo>
                <a:lnTo>
                  <a:pt x="175267" y="85851"/>
                </a:lnTo>
                <a:lnTo>
                  <a:pt x="160019" y="0"/>
                </a:lnTo>
                <a:close/>
              </a:path>
            </a:pathLst>
          </a:custGeom>
          <a:solidFill>
            <a:srgbClr val="FCD6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72455" y="5801867"/>
            <a:ext cx="942340" cy="399415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304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40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Gaurav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46065" y="685545"/>
            <a:ext cx="1939289" cy="5116830"/>
            <a:chOff x="4846065" y="685545"/>
            <a:chExt cx="1939289" cy="511683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5711" y="4971287"/>
              <a:ext cx="708659" cy="8305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52415" y="691895"/>
              <a:ext cx="1926589" cy="4408170"/>
            </a:xfrm>
            <a:custGeom>
              <a:avLst/>
              <a:gdLst/>
              <a:ahLst/>
              <a:cxnLst/>
              <a:rect l="l" t="t" r="r" b="b"/>
              <a:pathLst>
                <a:path w="1926590" h="4408170">
                  <a:moveTo>
                    <a:pt x="0" y="321055"/>
                  </a:moveTo>
                  <a:lnTo>
                    <a:pt x="3481" y="273617"/>
                  </a:lnTo>
                  <a:lnTo>
                    <a:pt x="13595" y="228338"/>
                  </a:lnTo>
                  <a:lnTo>
                    <a:pt x="29843" y="185716"/>
                  </a:lnTo>
                  <a:lnTo>
                    <a:pt x="51729" y="146247"/>
                  </a:lnTo>
                  <a:lnTo>
                    <a:pt x="78757" y="110428"/>
                  </a:lnTo>
                  <a:lnTo>
                    <a:pt x="110428" y="78757"/>
                  </a:lnTo>
                  <a:lnTo>
                    <a:pt x="146247" y="51729"/>
                  </a:lnTo>
                  <a:lnTo>
                    <a:pt x="185716" y="29843"/>
                  </a:lnTo>
                  <a:lnTo>
                    <a:pt x="228338" y="13595"/>
                  </a:lnTo>
                  <a:lnTo>
                    <a:pt x="273617" y="3481"/>
                  </a:lnTo>
                  <a:lnTo>
                    <a:pt x="321056" y="0"/>
                  </a:lnTo>
                  <a:lnTo>
                    <a:pt x="802639" y="0"/>
                  </a:lnTo>
                  <a:lnTo>
                    <a:pt x="1605280" y="0"/>
                  </a:lnTo>
                  <a:lnTo>
                    <a:pt x="1652718" y="3481"/>
                  </a:lnTo>
                  <a:lnTo>
                    <a:pt x="1697997" y="13595"/>
                  </a:lnTo>
                  <a:lnTo>
                    <a:pt x="1740619" y="29843"/>
                  </a:lnTo>
                  <a:lnTo>
                    <a:pt x="1780088" y="51729"/>
                  </a:lnTo>
                  <a:lnTo>
                    <a:pt x="1815907" y="78757"/>
                  </a:lnTo>
                  <a:lnTo>
                    <a:pt x="1847578" y="110428"/>
                  </a:lnTo>
                  <a:lnTo>
                    <a:pt x="1874606" y="146247"/>
                  </a:lnTo>
                  <a:lnTo>
                    <a:pt x="1896492" y="185716"/>
                  </a:lnTo>
                  <a:lnTo>
                    <a:pt x="1912740" y="228338"/>
                  </a:lnTo>
                  <a:lnTo>
                    <a:pt x="1922854" y="273617"/>
                  </a:lnTo>
                  <a:lnTo>
                    <a:pt x="1926336" y="321055"/>
                  </a:lnTo>
                  <a:lnTo>
                    <a:pt x="1926336" y="2292730"/>
                  </a:lnTo>
                  <a:lnTo>
                    <a:pt x="1926336" y="3275329"/>
                  </a:lnTo>
                  <a:lnTo>
                    <a:pt x="1926336" y="3609340"/>
                  </a:lnTo>
                  <a:lnTo>
                    <a:pt x="1922854" y="3656778"/>
                  </a:lnTo>
                  <a:lnTo>
                    <a:pt x="1912740" y="3702057"/>
                  </a:lnTo>
                  <a:lnTo>
                    <a:pt x="1896492" y="3744679"/>
                  </a:lnTo>
                  <a:lnTo>
                    <a:pt x="1874606" y="3784148"/>
                  </a:lnTo>
                  <a:lnTo>
                    <a:pt x="1847578" y="3819967"/>
                  </a:lnTo>
                  <a:lnTo>
                    <a:pt x="1815907" y="3851638"/>
                  </a:lnTo>
                  <a:lnTo>
                    <a:pt x="1780088" y="3878666"/>
                  </a:lnTo>
                  <a:lnTo>
                    <a:pt x="1740619" y="3900552"/>
                  </a:lnTo>
                  <a:lnTo>
                    <a:pt x="1697997" y="3916800"/>
                  </a:lnTo>
                  <a:lnTo>
                    <a:pt x="1652718" y="3926914"/>
                  </a:lnTo>
                  <a:lnTo>
                    <a:pt x="1605280" y="3930396"/>
                  </a:lnTo>
                  <a:lnTo>
                    <a:pt x="802639" y="3930396"/>
                  </a:lnTo>
                  <a:lnTo>
                    <a:pt x="439038" y="4408043"/>
                  </a:lnTo>
                  <a:lnTo>
                    <a:pt x="321056" y="3930396"/>
                  </a:lnTo>
                  <a:lnTo>
                    <a:pt x="273617" y="3926914"/>
                  </a:lnTo>
                  <a:lnTo>
                    <a:pt x="228338" y="3916800"/>
                  </a:lnTo>
                  <a:lnTo>
                    <a:pt x="185716" y="3900552"/>
                  </a:lnTo>
                  <a:lnTo>
                    <a:pt x="146247" y="3878666"/>
                  </a:lnTo>
                  <a:lnTo>
                    <a:pt x="110428" y="3851638"/>
                  </a:lnTo>
                  <a:lnTo>
                    <a:pt x="78757" y="3819967"/>
                  </a:lnTo>
                  <a:lnTo>
                    <a:pt x="51729" y="3784148"/>
                  </a:lnTo>
                  <a:lnTo>
                    <a:pt x="29843" y="3744679"/>
                  </a:lnTo>
                  <a:lnTo>
                    <a:pt x="13595" y="3702057"/>
                  </a:lnTo>
                  <a:lnTo>
                    <a:pt x="3481" y="3656778"/>
                  </a:lnTo>
                  <a:lnTo>
                    <a:pt x="0" y="3609340"/>
                  </a:lnTo>
                  <a:lnTo>
                    <a:pt x="0" y="3275329"/>
                  </a:lnTo>
                  <a:lnTo>
                    <a:pt x="0" y="2292730"/>
                  </a:lnTo>
                  <a:lnTo>
                    <a:pt x="0" y="321055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06415" y="830706"/>
            <a:ext cx="148717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When I</a:t>
            </a:r>
            <a:r>
              <a:rPr sz="1600" spc="-10" dirty="0">
                <a:latin typeface="Calibri"/>
                <a:cs typeface="Calibri"/>
              </a:rPr>
              <a:t> select</a:t>
            </a:r>
            <a:r>
              <a:rPr sz="1600" spc="-5" dirty="0">
                <a:latin typeface="Calibri"/>
                <a:cs typeface="Calibri"/>
              </a:rPr>
              <a:t> a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particular outfit I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am </a:t>
            </a:r>
            <a:r>
              <a:rPr sz="1600" b="1" spc="-10" dirty="0">
                <a:latin typeface="Calibri"/>
                <a:cs typeface="Calibri"/>
              </a:rPr>
              <a:t>confused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10" dirty="0">
                <a:latin typeface="Calibri"/>
                <a:cs typeface="Calibri"/>
              </a:rPr>
              <a:t>overall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ensemble</a:t>
            </a:r>
            <a:r>
              <a:rPr sz="1600" b="1" spc="-5" dirty="0">
                <a:latin typeface="Calibri"/>
                <a:cs typeface="Calibri"/>
              </a:rPr>
              <a:t> outfit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will look?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order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both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things(i.e T-shirt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Lower)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together </a:t>
            </a:r>
            <a:r>
              <a:rPr sz="1600" spc="-5" dirty="0">
                <a:latin typeface="Calibri"/>
                <a:cs typeface="Calibri"/>
              </a:rPr>
              <a:t>but if I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don’t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like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combination </a:t>
            </a: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take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long </a:t>
            </a:r>
            <a:r>
              <a:rPr sz="1600" spc="-5" dirty="0">
                <a:latin typeface="Calibri"/>
                <a:cs typeface="Calibri"/>
              </a:rPr>
              <a:t> time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return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process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83552" y="589787"/>
            <a:ext cx="4319270" cy="3982720"/>
            <a:chOff x="7083552" y="589787"/>
            <a:chExt cx="4319270" cy="398272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3456" y="589787"/>
              <a:ext cx="2039111" cy="39822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3552" y="589787"/>
              <a:ext cx="2039111" cy="398221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048500" y="5140452"/>
            <a:ext cx="4302760" cy="1201420"/>
          </a:xfrm>
          <a:prstGeom prst="rect">
            <a:avLst/>
          </a:prstGeom>
          <a:ln w="9144">
            <a:solidFill>
              <a:srgbClr val="FCD63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 marR="17399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b="1" dirty="0">
                <a:latin typeface="Calibri"/>
                <a:cs typeface="Calibri"/>
              </a:rPr>
              <a:t>only select one </a:t>
            </a:r>
            <a:r>
              <a:rPr sz="1800" b="1" spc="-5" dirty="0">
                <a:latin typeface="Calibri"/>
                <a:cs typeface="Calibri"/>
              </a:rPr>
              <a:t>Product </a:t>
            </a:r>
            <a:r>
              <a:rPr sz="1800" b="1" spc="-10" dirty="0">
                <a:latin typeface="Calibri"/>
                <a:cs typeface="Calibri"/>
              </a:rPr>
              <a:t>at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time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alibri"/>
                <a:cs typeface="Calibri"/>
              </a:rPr>
              <a:t>cannot </a:t>
            </a:r>
            <a:r>
              <a:rPr sz="1800" b="1" dirty="0">
                <a:latin typeface="Calibri"/>
                <a:cs typeface="Calibri"/>
              </a:rPr>
              <a:t>see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how </a:t>
            </a:r>
            <a:r>
              <a:rPr sz="1800" spc="-5" dirty="0">
                <a:latin typeface="Calibri"/>
                <a:cs typeface="Calibri"/>
              </a:rPr>
              <a:t>does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combination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products </a:t>
            </a:r>
            <a:r>
              <a:rPr sz="1800" b="1" spc="-5" dirty="0">
                <a:latin typeface="Calibri"/>
                <a:cs typeface="Calibri"/>
              </a:rPr>
              <a:t>would look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-10" dirty="0">
                <a:latin typeface="Calibri"/>
                <a:cs typeface="Calibri"/>
              </a:rPr>
              <a:t> product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wish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27803" y="670559"/>
            <a:ext cx="6829425" cy="5775325"/>
            <a:chOff x="4527803" y="670559"/>
            <a:chExt cx="6829425" cy="5775325"/>
          </a:xfrm>
        </p:grpSpPr>
        <p:sp>
          <p:nvSpPr>
            <p:cNvPr id="25" name="object 25"/>
            <p:cNvSpPr/>
            <p:nvPr/>
          </p:nvSpPr>
          <p:spPr>
            <a:xfrm>
              <a:off x="7145273" y="1392173"/>
              <a:ext cx="4192904" cy="3322954"/>
            </a:xfrm>
            <a:custGeom>
              <a:avLst/>
              <a:gdLst/>
              <a:ahLst/>
              <a:cxnLst/>
              <a:rect l="l" t="t" r="r" b="b"/>
              <a:pathLst>
                <a:path w="4192904" h="3322954">
                  <a:moveTo>
                    <a:pt x="0" y="1967484"/>
                  </a:moveTo>
                  <a:lnTo>
                    <a:pt x="1926335" y="1967484"/>
                  </a:lnTo>
                  <a:lnTo>
                    <a:pt x="1926335" y="0"/>
                  </a:lnTo>
                  <a:lnTo>
                    <a:pt x="0" y="0"/>
                  </a:lnTo>
                  <a:lnTo>
                    <a:pt x="0" y="1967484"/>
                  </a:lnTo>
                  <a:close/>
                </a:path>
                <a:path w="4192904" h="3322954">
                  <a:moveTo>
                    <a:pt x="2266187" y="2103120"/>
                  </a:moveTo>
                  <a:lnTo>
                    <a:pt x="4192524" y="2103120"/>
                  </a:lnTo>
                  <a:lnTo>
                    <a:pt x="4192524" y="451103"/>
                  </a:lnTo>
                  <a:lnTo>
                    <a:pt x="2266187" y="451103"/>
                  </a:lnTo>
                  <a:lnTo>
                    <a:pt x="2266187" y="2103120"/>
                  </a:lnTo>
                  <a:close/>
                </a:path>
                <a:path w="4192904" h="3322954">
                  <a:moveTo>
                    <a:pt x="975359" y="1967484"/>
                  </a:moveTo>
                  <a:lnTo>
                    <a:pt x="988186" y="3322447"/>
                  </a:lnTo>
                </a:path>
                <a:path w="4192904" h="3322954">
                  <a:moveTo>
                    <a:pt x="3267455" y="2125979"/>
                  </a:moveTo>
                  <a:lnTo>
                    <a:pt x="3267455" y="3322447"/>
                  </a:lnTo>
                </a:path>
                <a:path w="4192904" h="3322954">
                  <a:moveTo>
                    <a:pt x="989076" y="3310128"/>
                  </a:moveTo>
                  <a:lnTo>
                    <a:pt x="3268345" y="3321557"/>
                  </a:lnTo>
                </a:path>
              </a:pathLst>
            </a:custGeom>
            <a:ln w="38100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56191" y="4714494"/>
              <a:ext cx="86995" cy="427990"/>
            </a:xfrm>
            <a:custGeom>
              <a:avLst/>
              <a:gdLst/>
              <a:ahLst/>
              <a:cxnLst/>
              <a:rect l="l" t="t" r="r" b="b"/>
              <a:pathLst>
                <a:path w="86995" h="427989">
                  <a:moveTo>
                    <a:pt x="28955" y="340613"/>
                  </a:moveTo>
                  <a:lnTo>
                    <a:pt x="0" y="340613"/>
                  </a:lnTo>
                  <a:lnTo>
                    <a:pt x="43433" y="427481"/>
                  </a:lnTo>
                  <a:lnTo>
                    <a:pt x="79628" y="355091"/>
                  </a:lnTo>
                  <a:lnTo>
                    <a:pt x="28955" y="355091"/>
                  </a:lnTo>
                  <a:lnTo>
                    <a:pt x="28955" y="340613"/>
                  </a:lnTo>
                  <a:close/>
                </a:path>
                <a:path w="86995" h="427989">
                  <a:moveTo>
                    <a:pt x="57911" y="0"/>
                  </a:moveTo>
                  <a:lnTo>
                    <a:pt x="28955" y="0"/>
                  </a:lnTo>
                  <a:lnTo>
                    <a:pt x="28955" y="355091"/>
                  </a:lnTo>
                  <a:lnTo>
                    <a:pt x="57911" y="355091"/>
                  </a:lnTo>
                  <a:lnTo>
                    <a:pt x="57911" y="0"/>
                  </a:lnTo>
                  <a:close/>
                </a:path>
                <a:path w="86995" h="427989">
                  <a:moveTo>
                    <a:pt x="86867" y="340613"/>
                  </a:moveTo>
                  <a:lnTo>
                    <a:pt x="57911" y="340613"/>
                  </a:lnTo>
                  <a:lnTo>
                    <a:pt x="57911" y="355091"/>
                  </a:lnTo>
                  <a:lnTo>
                    <a:pt x="79628" y="355091"/>
                  </a:lnTo>
                  <a:lnTo>
                    <a:pt x="86867" y="340613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30851" y="673607"/>
              <a:ext cx="41275" cy="5768975"/>
            </a:xfrm>
            <a:custGeom>
              <a:avLst/>
              <a:gdLst/>
              <a:ahLst/>
              <a:cxnLst/>
              <a:rect l="l" t="t" r="r" b="b"/>
              <a:pathLst>
                <a:path w="41275" h="5768975">
                  <a:moveTo>
                    <a:pt x="0" y="0"/>
                  </a:moveTo>
                  <a:lnTo>
                    <a:pt x="40894" y="5768644"/>
                  </a:lnTo>
                </a:path>
              </a:pathLst>
            </a:custGeom>
            <a:ln w="6096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11551" y="673608"/>
            <a:ext cx="294640" cy="260985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17080" y="615695"/>
            <a:ext cx="295910" cy="260985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58028" y="964692"/>
            <a:ext cx="4046220" cy="2121535"/>
            <a:chOff x="5558028" y="964692"/>
            <a:chExt cx="4046220" cy="2121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8028" y="964692"/>
              <a:ext cx="4046220" cy="21214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45936" y="1063752"/>
              <a:ext cx="1518285" cy="108585"/>
            </a:xfrm>
            <a:custGeom>
              <a:avLst/>
              <a:gdLst/>
              <a:ahLst/>
              <a:cxnLst/>
              <a:rect l="l" t="t" r="r" b="b"/>
              <a:pathLst>
                <a:path w="1518284" h="108584">
                  <a:moveTo>
                    <a:pt x="1517904" y="0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1517904" y="108203"/>
                  </a:lnTo>
                  <a:lnTo>
                    <a:pt x="1517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29528" y="1018032"/>
            <a:ext cx="3191510" cy="1605280"/>
          </a:xfrm>
          <a:prstGeom prst="rect">
            <a:avLst/>
          </a:prstGeom>
          <a:ln w="12192">
            <a:solidFill>
              <a:srgbClr val="00AF5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00"/>
              </a:spcBef>
            </a:pPr>
            <a:r>
              <a:rPr sz="1000" b="1" spc="-5" dirty="0">
                <a:solidFill>
                  <a:srgbClr val="BEBEBE"/>
                </a:solidFill>
                <a:latin typeface="Calibri"/>
                <a:cs typeface="Calibri"/>
              </a:rPr>
              <a:t>Select</a:t>
            </a:r>
            <a:r>
              <a:rPr sz="1000" b="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BEBEBE"/>
                </a:solidFill>
                <a:latin typeface="Calibri"/>
                <a:cs typeface="Calibri"/>
              </a:rPr>
              <a:t>the</a:t>
            </a:r>
            <a:r>
              <a:rPr sz="1000" b="1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BEBEBE"/>
                </a:solidFill>
                <a:latin typeface="Calibri"/>
                <a:cs typeface="Calibri"/>
              </a:rPr>
              <a:t>body frame</a:t>
            </a:r>
            <a:r>
              <a:rPr sz="1000" b="1" spc="-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BEBEBE"/>
                </a:solidFill>
                <a:latin typeface="Calibri"/>
                <a:cs typeface="Calibri"/>
              </a:rPr>
              <a:t>you</a:t>
            </a:r>
            <a:r>
              <a:rPr sz="1000" b="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BEBEBE"/>
                </a:solidFill>
                <a:latin typeface="Calibri"/>
                <a:cs typeface="Calibri"/>
              </a:rPr>
              <a:t>want</a:t>
            </a:r>
            <a:r>
              <a:rPr sz="1000" b="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BEBEBE"/>
                </a:solidFill>
                <a:latin typeface="Calibri"/>
                <a:cs typeface="Calibri"/>
              </a:rPr>
              <a:t>to</a:t>
            </a:r>
            <a:r>
              <a:rPr sz="1000" b="1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BEBEBE"/>
                </a:solidFill>
                <a:latin typeface="Calibri"/>
                <a:cs typeface="Calibri"/>
              </a:rPr>
              <a:t>see</a:t>
            </a:r>
            <a:r>
              <a:rPr sz="1000" b="1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BEBEBE"/>
                </a:solidFill>
                <a:latin typeface="Calibri"/>
                <a:cs typeface="Calibri"/>
              </a:rPr>
              <a:t>the</a:t>
            </a:r>
            <a:r>
              <a:rPr sz="1000" b="1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BEBEBE"/>
                </a:solidFill>
                <a:latin typeface="Calibri"/>
                <a:cs typeface="Calibri"/>
              </a:rPr>
              <a:t>final</a:t>
            </a:r>
            <a:r>
              <a:rPr sz="1000" b="1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BEBEBE"/>
                </a:solidFill>
                <a:latin typeface="Calibri"/>
                <a:cs typeface="Calibri"/>
              </a:rPr>
              <a:t>look</a:t>
            </a:r>
            <a:r>
              <a:rPr sz="1000" b="1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BEBEBE"/>
                </a:solidFill>
                <a:latin typeface="Calibri"/>
                <a:cs typeface="Calibri"/>
              </a:rPr>
              <a:t>on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7" name="object 7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2572" y="163067"/>
              <a:ext cx="1250931" cy="2651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7743" y="211836"/>
            <a:ext cx="4535805" cy="585470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2095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65"/>
              </a:spcBef>
            </a:pPr>
            <a:r>
              <a:rPr sz="3200" spc="-10" dirty="0">
                <a:solidFill>
                  <a:srgbClr val="FFFFFF"/>
                </a:solidFill>
              </a:rPr>
              <a:t>SOLUTION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15" dirty="0">
                <a:solidFill>
                  <a:srgbClr val="FFFFFF"/>
                </a:solidFill>
              </a:rPr>
              <a:t>1: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r>
              <a:rPr sz="32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4571" y="3264408"/>
            <a:ext cx="1975485" cy="830580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 marR="16446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User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now see that how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 </a:t>
            </a:r>
            <a:r>
              <a:rPr sz="1200" b="1" spc="-5" dirty="0">
                <a:latin typeface="Calibri"/>
                <a:cs typeface="Calibri"/>
              </a:rPr>
              <a:t>dress would </a:t>
            </a:r>
            <a:r>
              <a:rPr sz="1200" b="1" dirty="0">
                <a:latin typeface="Calibri"/>
                <a:cs typeface="Calibri"/>
              </a:rPr>
              <a:t>look </a:t>
            </a:r>
            <a:r>
              <a:rPr sz="1200" b="1" spc="-5" dirty="0">
                <a:latin typeface="Calibri"/>
                <a:cs typeface="Calibri"/>
              </a:rPr>
              <a:t>when </a:t>
            </a:r>
            <a:r>
              <a:rPr sz="1200" b="1" spc="-2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put on </a:t>
            </a:r>
            <a:r>
              <a:rPr sz="1200" b="1" spc="-5" dirty="0">
                <a:latin typeface="Calibri"/>
                <a:cs typeface="Calibri"/>
              </a:rPr>
              <a:t>by </a:t>
            </a:r>
            <a:r>
              <a:rPr sz="1200" b="1" spc="-10" dirty="0">
                <a:latin typeface="Calibri"/>
                <a:cs typeface="Calibri"/>
              </a:rPr>
              <a:t>different </a:t>
            </a:r>
            <a:r>
              <a:rPr sz="1200" b="1" dirty="0">
                <a:latin typeface="Calibri"/>
                <a:cs typeface="Calibri"/>
              </a:rPr>
              <a:t>body 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types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743" y="998219"/>
            <a:ext cx="3039110" cy="1236345"/>
          </a:xfrm>
          <a:custGeom>
            <a:avLst/>
            <a:gdLst/>
            <a:ahLst/>
            <a:cxnLst/>
            <a:rect l="l" t="t" r="r" b="b"/>
            <a:pathLst>
              <a:path w="3039110" h="1236345">
                <a:moveTo>
                  <a:pt x="0" y="1235964"/>
                </a:moveTo>
                <a:lnTo>
                  <a:pt x="3038856" y="1235964"/>
                </a:lnTo>
                <a:lnTo>
                  <a:pt x="3038856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ln w="12192">
            <a:solidFill>
              <a:srgbClr val="FCD6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5122" y="1061084"/>
            <a:ext cx="2794000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Enables 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see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how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apparel </a:t>
            </a:r>
            <a:r>
              <a:rPr sz="1600" spc="-10" dirty="0">
                <a:latin typeface="Calibri"/>
                <a:cs typeface="Calibri"/>
              </a:rPr>
              <a:t>would </a:t>
            </a:r>
            <a:r>
              <a:rPr sz="1600" spc="-5" dirty="0">
                <a:latin typeface="Calibri"/>
                <a:cs typeface="Calibri"/>
              </a:rPr>
              <a:t>look when tried </a:t>
            </a:r>
            <a:r>
              <a:rPr sz="1600" spc="-10" dirty="0">
                <a:latin typeface="Calibri"/>
                <a:cs typeface="Calibri"/>
              </a:rPr>
              <a:t>by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different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body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743" y="2510027"/>
            <a:ext cx="3039110" cy="1584960"/>
          </a:xfrm>
          <a:custGeom>
            <a:avLst/>
            <a:gdLst/>
            <a:ahLst/>
            <a:cxnLst/>
            <a:rect l="l" t="t" r="r" b="b"/>
            <a:pathLst>
              <a:path w="3039110" h="1584960">
                <a:moveTo>
                  <a:pt x="0" y="1584960"/>
                </a:moveTo>
                <a:lnTo>
                  <a:pt x="3038856" y="1584960"/>
                </a:lnTo>
                <a:lnTo>
                  <a:pt x="3038856" y="0"/>
                </a:lnTo>
                <a:lnTo>
                  <a:pt x="0" y="0"/>
                </a:lnTo>
                <a:lnTo>
                  <a:pt x="0" y="1584960"/>
                </a:lnTo>
                <a:close/>
              </a:path>
            </a:pathLst>
          </a:custGeom>
          <a:ln w="12192">
            <a:solidFill>
              <a:srgbClr val="FCD6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5472" y="2637535"/>
            <a:ext cx="2636520" cy="127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Insights: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latin typeface="Calibri"/>
                <a:cs typeface="Calibri"/>
              </a:rPr>
              <a:t>According to </a:t>
            </a:r>
            <a:r>
              <a:rPr sz="1600" spc="-5" dirty="0">
                <a:latin typeface="Calibri"/>
                <a:cs typeface="Calibri"/>
              </a:rPr>
              <a:t>Digital </a:t>
            </a:r>
            <a:r>
              <a:rPr sz="1600" b="1" spc="-10" dirty="0">
                <a:latin typeface="Calibri"/>
                <a:cs typeface="Calibri"/>
              </a:rPr>
              <a:t>Commerce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360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poor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fit/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incorrect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sizing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most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reason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 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returning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order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64423" y="4213859"/>
            <a:ext cx="3609340" cy="1275715"/>
          </a:xfrm>
          <a:custGeom>
            <a:avLst/>
            <a:gdLst/>
            <a:ahLst/>
            <a:cxnLst/>
            <a:rect l="l" t="t" r="r" b="b"/>
            <a:pathLst>
              <a:path w="3609340" h="1275714">
                <a:moveTo>
                  <a:pt x="0" y="1275587"/>
                </a:moveTo>
                <a:lnTo>
                  <a:pt x="3608831" y="1275587"/>
                </a:lnTo>
                <a:lnTo>
                  <a:pt x="3608831" y="0"/>
                </a:lnTo>
                <a:lnTo>
                  <a:pt x="0" y="0"/>
                </a:lnTo>
                <a:lnTo>
                  <a:pt x="0" y="1275587"/>
                </a:lnTo>
                <a:close/>
              </a:path>
            </a:pathLst>
          </a:custGeom>
          <a:ln w="12191">
            <a:solidFill>
              <a:srgbClr val="FCD6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40065" y="4274566"/>
            <a:ext cx="316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Value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proposition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BEWAKOOF: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40065" y="4548581"/>
            <a:ext cx="274764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CD634"/>
                </a:solidFill>
                <a:latin typeface="Calibri"/>
                <a:cs typeface="Calibri"/>
              </a:rPr>
              <a:t>Increased</a:t>
            </a:r>
            <a:r>
              <a:rPr sz="1800" b="1" spc="-50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CD634"/>
                </a:solidFill>
                <a:latin typeface="Calibri"/>
                <a:cs typeface="Calibri"/>
              </a:rPr>
              <a:t>Engagement.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CD634"/>
                </a:solidFill>
                <a:latin typeface="Calibri"/>
                <a:cs typeface="Calibri"/>
              </a:rPr>
              <a:t>Increased</a:t>
            </a:r>
            <a:r>
              <a:rPr sz="1800" b="1" spc="-25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CD634"/>
                </a:solidFill>
                <a:latin typeface="Calibri"/>
                <a:cs typeface="Calibri"/>
              </a:rPr>
              <a:t>Acquisition.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CD634"/>
                </a:solidFill>
                <a:latin typeface="Calibri"/>
                <a:cs typeface="Calibri"/>
              </a:rPr>
              <a:t>Increased</a:t>
            </a:r>
            <a:r>
              <a:rPr sz="1800" b="1" spc="-40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CD634"/>
                </a:solidFill>
                <a:latin typeface="Calibri"/>
                <a:cs typeface="Calibri"/>
              </a:rPr>
              <a:t>Retention</a:t>
            </a:r>
            <a:r>
              <a:rPr sz="1800" b="1" spc="-65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CD634"/>
                </a:solidFill>
                <a:latin typeface="Calibri"/>
                <a:cs typeface="Calibri"/>
              </a:rPr>
              <a:t>Rate.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03676" y="964691"/>
            <a:ext cx="1655445" cy="4594860"/>
            <a:chOff x="3503676" y="964691"/>
            <a:chExt cx="1655445" cy="459486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3676" y="964691"/>
              <a:ext cx="1655064" cy="45948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69308" y="4213859"/>
              <a:ext cx="635635" cy="155575"/>
            </a:xfrm>
            <a:custGeom>
              <a:avLst/>
              <a:gdLst/>
              <a:ahLst/>
              <a:cxnLst/>
              <a:rect l="l" t="t" r="r" b="b"/>
              <a:pathLst>
                <a:path w="635635" h="155575">
                  <a:moveTo>
                    <a:pt x="635508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635508" y="155448"/>
                  </a:lnTo>
                  <a:lnTo>
                    <a:pt x="635508" y="0"/>
                  </a:lnTo>
                  <a:close/>
                </a:path>
              </a:pathLst>
            </a:custGeom>
            <a:solidFill>
              <a:srgbClr val="C3C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0446" y="4095750"/>
            <a:ext cx="812800" cy="652780"/>
          </a:xfrm>
          <a:prstGeom prst="rect">
            <a:avLst/>
          </a:prstGeom>
          <a:ln w="28955">
            <a:solidFill>
              <a:srgbClr val="00AF5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r>
              <a:rPr sz="9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12461" y="903732"/>
            <a:ext cx="6913245" cy="3858895"/>
            <a:chOff x="4712461" y="903732"/>
            <a:chExt cx="6913245" cy="385889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2461" y="4318203"/>
              <a:ext cx="429106" cy="42910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42737" y="998982"/>
              <a:ext cx="1963420" cy="3749040"/>
            </a:xfrm>
            <a:custGeom>
              <a:avLst/>
              <a:gdLst/>
              <a:ahLst/>
              <a:cxnLst/>
              <a:rect l="l" t="t" r="r" b="b"/>
              <a:pathLst>
                <a:path w="1963420" h="3749040">
                  <a:moveTo>
                    <a:pt x="0" y="3096767"/>
                  </a:moveTo>
                  <a:lnTo>
                    <a:pt x="463296" y="0"/>
                  </a:lnTo>
                </a:path>
                <a:path w="1963420" h="3749040">
                  <a:moveTo>
                    <a:pt x="0" y="3748912"/>
                  </a:moveTo>
                  <a:lnTo>
                    <a:pt x="1962912" y="2017776"/>
                  </a:lnTo>
                </a:path>
              </a:pathLst>
            </a:custGeom>
            <a:ln w="2895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67571" y="2622804"/>
              <a:ext cx="76200" cy="620395"/>
            </a:xfrm>
            <a:custGeom>
              <a:avLst/>
              <a:gdLst/>
              <a:ahLst/>
              <a:cxnLst/>
              <a:rect l="l" t="t" r="r" b="b"/>
              <a:pathLst>
                <a:path w="76200" h="620394">
                  <a:moveTo>
                    <a:pt x="31750" y="544068"/>
                  </a:moveTo>
                  <a:lnTo>
                    <a:pt x="0" y="544068"/>
                  </a:lnTo>
                  <a:lnTo>
                    <a:pt x="38100" y="620268"/>
                  </a:lnTo>
                  <a:lnTo>
                    <a:pt x="69850" y="556768"/>
                  </a:lnTo>
                  <a:lnTo>
                    <a:pt x="31750" y="556768"/>
                  </a:lnTo>
                  <a:lnTo>
                    <a:pt x="31750" y="544068"/>
                  </a:lnTo>
                  <a:close/>
                </a:path>
                <a:path w="76200" h="620394">
                  <a:moveTo>
                    <a:pt x="44450" y="0"/>
                  </a:moveTo>
                  <a:lnTo>
                    <a:pt x="31750" y="0"/>
                  </a:lnTo>
                  <a:lnTo>
                    <a:pt x="31750" y="556768"/>
                  </a:lnTo>
                  <a:lnTo>
                    <a:pt x="44450" y="556768"/>
                  </a:lnTo>
                  <a:lnTo>
                    <a:pt x="44450" y="0"/>
                  </a:lnTo>
                  <a:close/>
                </a:path>
                <a:path w="76200" h="620394">
                  <a:moveTo>
                    <a:pt x="76200" y="544068"/>
                  </a:moveTo>
                  <a:lnTo>
                    <a:pt x="44450" y="544068"/>
                  </a:lnTo>
                  <a:lnTo>
                    <a:pt x="44450" y="556768"/>
                  </a:lnTo>
                  <a:lnTo>
                    <a:pt x="69850" y="556768"/>
                  </a:lnTo>
                  <a:lnTo>
                    <a:pt x="76200" y="54406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7327" y="1928317"/>
              <a:ext cx="429106" cy="42910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3596" y="903732"/>
              <a:ext cx="1711499" cy="25146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636252" y="1821180"/>
              <a:ext cx="256540" cy="368935"/>
            </a:xfrm>
            <a:custGeom>
              <a:avLst/>
              <a:gdLst/>
              <a:ahLst/>
              <a:cxnLst/>
              <a:rect l="l" t="t" r="r" b="b"/>
              <a:pathLst>
                <a:path w="256540" h="368935">
                  <a:moveTo>
                    <a:pt x="128016" y="0"/>
                  </a:moveTo>
                  <a:lnTo>
                    <a:pt x="0" y="0"/>
                  </a:lnTo>
                  <a:lnTo>
                    <a:pt x="128016" y="184404"/>
                  </a:lnTo>
                  <a:lnTo>
                    <a:pt x="0" y="368808"/>
                  </a:lnTo>
                  <a:lnTo>
                    <a:pt x="128016" y="368808"/>
                  </a:lnTo>
                  <a:lnTo>
                    <a:pt x="256031" y="184404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45673" y="3473958"/>
            <a:ext cx="848994" cy="277495"/>
          </a:xfrm>
          <a:prstGeom prst="rect">
            <a:avLst/>
          </a:prstGeom>
          <a:ln w="28955">
            <a:solidFill>
              <a:srgbClr val="FFFF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200" b="1" spc="-20" dirty="0">
                <a:latin typeface="Calibri"/>
                <a:cs typeface="Calibri"/>
              </a:rPr>
              <a:t>Tentative*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43500" y="5992367"/>
            <a:ext cx="576580" cy="307975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361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4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Neha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41976" y="5379720"/>
            <a:ext cx="579120" cy="612648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987034" y="4461509"/>
            <a:ext cx="17621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Calibri"/>
                <a:cs typeface="Calibri"/>
              </a:rPr>
              <a:t>Now, </a:t>
            </a:r>
            <a:r>
              <a:rPr sz="1400" b="1" dirty="0">
                <a:latin typeface="Calibri"/>
                <a:cs typeface="Calibri"/>
              </a:rPr>
              <a:t>I </a:t>
            </a:r>
            <a:r>
              <a:rPr sz="1400" b="1" spc="-5" dirty="0">
                <a:latin typeface="Calibri"/>
                <a:cs typeface="Calibri"/>
              </a:rPr>
              <a:t>can </a:t>
            </a:r>
            <a:r>
              <a:rPr sz="1400" b="1" dirty="0">
                <a:latin typeface="Calibri"/>
                <a:cs typeface="Calibri"/>
              </a:rPr>
              <a:t>see how the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Dress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looks 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me!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This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saved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my </a:t>
            </a:r>
            <a:r>
              <a:rPr sz="1400" b="1" dirty="0"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7743" y="4300728"/>
            <a:ext cx="7526020" cy="2211705"/>
          </a:xfrm>
          <a:custGeom>
            <a:avLst/>
            <a:gdLst/>
            <a:ahLst/>
            <a:cxnLst/>
            <a:rect l="l" t="t" r="r" b="b"/>
            <a:pathLst>
              <a:path w="7526020" h="2211704">
                <a:moveTo>
                  <a:pt x="5599176" y="179578"/>
                </a:moveTo>
                <a:lnTo>
                  <a:pt x="5605590" y="131835"/>
                </a:lnTo>
                <a:lnTo>
                  <a:pt x="5623691" y="88937"/>
                </a:lnTo>
                <a:lnTo>
                  <a:pt x="5651769" y="52593"/>
                </a:lnTo>
                <a:lnTo>
                  <a:pt x="5688113" y="24515"/>
                </a:lnTo>
                <a:lnTo>
                  <a:pt x="5731011" y="6414"/>
                </a:lnTo>
                <a:lnTo>
                  <a:pt x="5778754" y="0"/>
                </a:lnTo>
                <a:lnTo>
                  <a:pt x="5920232" y="0"/>
                </a:lnTo>
                <a:lnTo>
                  <a:pt x="6401815" y="0"/>
                </a:lnTo>
                <a:lnTo>
                  <a:pt x="7345933" y="0"/>
                </a:lnTo>
                <a:lnTo>
                  <a:pt x="7393676" y="6414"/>
                </a:lnTo>
                <a:lnTo>
                  <a:pt x="7436574" y="24515"/>
                </a:lnTo>
                <a:lnTo>
                  <a:pt x="7472918" y="52593"/>
                </a:lnTo>
                <a:lnTo>
                  <a:pt x="7500996" y="88937"/>
                </a:lnTo>
                <a:lnTo>
                  <a:pt x="7519097" y="131835"/>
                </a:lnTo>
                <a:lnTo>
                  <a:pt x="7525511" y="179578"/>
                </a:lnTo>
                <a:lnTo>
                  <a:pt x="7525511" y="628523"/>
                </a:lnTo>
                <a:lnTo>
                  <a:pt x="7525511" y="897890"/>
                </a:lnTo>
                <a:lnTo>
                  <a:pt x="7519097" y="945632"/>
                </a:lnTo>
                <a:lnTo>
                  <a:pt x="7500996" y="988530"/>
                </a:lnTo>
                <a:lnTo>
                  <a:pt x="7472918" y="1024874"/>
                </a:lnTo>
                <a:lnTo>
                  <a:pt x="7436574" y="1052952"/>
                </a:lnTo>
                <a:lnTo>
                  <a:pt x="7393676" y="1071053"/>
                </a:lnTo>
                <a:lnTo>
                  <a:pt x="7345933" y="1077468"/>
                </a:lnTo>
                <a:lnTo>
                  <a:pt x="6401815" y="1077468"/>
                </a:lnTo>
                <a:lnTo>
                  <a:pt x="5505958" y="1276604"/>
                </a:lnTo>
                <a:lnTo>
                  <a:pt x="5920232" y="1077468"/>
                </a:lnTo>
                <a:lnTo>
                  <a:pt x="5778754" y="1077468"/>
                </a:lnTo>
                <a:lnTo>
                  <a:pt x="5731011" y="1071053"/>
                </a:lnTo>
                <a:lnTo>
                  <a:pt x="5688113" y="1052952"/>
                </a:lnTo>
                <a:lnTo>
                  <a:pt x="5651769" y="1024874"/>
                </a:lnTo>
                <a:lnTo>
                  <a:pt x="5623691" y="988530"/>
                </a:lnTo>
                <a:lnTo>
                  <a:pt x="5605590" y="945632"/>
                </a:lnTo>
                <a:lnTo>
                  <a:pt x="5599176" y="897890"/>
                </a:lnTo>
                <a:lnTo>
                  <a:pt x="5599176" y="628523"/>
                </a:lnTo>
                <a:lnTo>
                  <a:pt x="5599176" y="179578"/>
                </a:lnTo>
                <a:close/>
              </a:path>
              <a:path w="7526020" h="2211704">
                <a:moveTo>
                  <a:pt x="0" y="2211324"/>
                </a:moveTo>
                <a:lnTo>
                  <a:pt x="3038856" y="2211324"/>
                </a:lnTo>
                <a:lnTo>
                  <a:pt x="3038856" y="39624"/>
                </a:lnTo>
                <a:lnTo>
                  <a:pt x="0" y="39624"/>
                </a:lnTo>
                <a:lnTo>
                  <a:pt x="0" y="2211324"/>
                </a:lnTo>
                <a:close/>
              </a:path>
            </a:pathLst>
          </a:custGeom>
          <a:ln w="12192">
            <a:solidFill>
              <a:srgbClr val="FCD6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0738" y="4498924"/>
            <a:ext cx="2505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Value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proposition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User: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0738" y="4776978"/>
            <a:ext cx="275145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587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now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how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particular </a:t>
            </a:r>
            <a:r>
              <a:rPr sz="1600" spc="-10" dirty="0">
                <a:latin typeface="Calibri"/>
                <a:cs typeface="Calibri"/>
              </a:rPr>
              <a:t>product would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look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 when </a:t>
            </a:r>
            <a:r>
              <a:rPr sz="1600" spc="-10" dirty="0">
                <a:latin typeface="Calibri"/>
                <a:cs typeface="Calibri"/>
              </a:rPr>
              <a:t>put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spc="-10" dirty="0">
                <a:latin typeface="Calibri"/>
                <a:cs typeface="Calibri"/>
              </a:rPr>
              <a:t>clears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uneasiness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faced by Users </a:t>
            </a:r>
            <a:r>
              <a:rPr sz="1600" spc="-5" dirty="0">
                <a:latin typeface="Calibri"/>
                <a:cs typeface="Calibri"/>
              </a:rPr>
              <a:t>thinking about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fitting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Product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59852" y="5634228"/>
            <a:ext cx="3609340" cy="966469"/>
          </a:xfrm>
          <a:custGeom>
            <a:avLst/>
            <a:gdLst/>
            <a:ahLst/>
            <a:cxnLst/>
            <a:rect l="l" t="t" r="r" b="b"/>
            <a:pathLst>
              <a:path w="3609340" h="966470">
                <a:moveTo>
                  <a:pt x="0" y="966216"/>
                </a:moveTo>
                <a:lnTo>
                  <a:pt x="3608832" y="966216"/>
                </a:lnTo>
                <a:lnTo>
                  <a:pt x="3608832" y="0"/>
                </a:lnTo>
                <a:lnTo>
                  <a:pt x="0" y="0"/>
                </a:lnTo>
                <a:lnTo>
                  <a:pt x="0" y="966216"/>
                </a:lnTo>
                <a:close/>
              </a:path>
            </a:pathLst>
          </a:custGeom>
          <a:ln w="12192">
            <a:solidFill>
              <a:srgbClr val="FCD6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104123" y="5694984"/>
            <a:ext cx="930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04123" y="5969914"/>
            <a:ext cx="323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20" dirty="0">
                <a:latin typeface="Calibri"/>
                <a:cs typeface="Calibri"/>
              </a:rPr>
              <a:t>DAU/MAU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Number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5" dirty="0">
                <a:latin typeface="Calibri"/>
                <a:cs typeface="Calibri"/>
              </a:rPr>
              <a:t> Orders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placed/User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91639" y="1019555"/>
            <a:ext cx="8106409" cy="4662170"/>
            <a:chOff x="1691639" y="1019555"/>
            <a:chExt cx="8106409" cy="4662170"/>
          </a:xfrm>
        </p:grpSpPr>
        <p:sp>
          <p:nvSpPr>
            <p:cNvPr id="40" name="object 40"/>
            <p:cNvSpPr/>
            <p:nvPr/>
          </p:nvSpPr>
          <p:spPr>
            <a:xfrm>
              <a:off x="1697735" y="2203703"/>
              <a:ext cx="200025" cy="367665"/>
            </a:xfrm>
            <a:custGeom>
              <a:avLst/>
              <a:gdLst/>
              <a:ahLst/>
              <a:cxnLst/>
              <a:rect l="l" t="t" r="r" b="b"/>
              <a:pathLst>
                <a:path w="200025" h="367664">
                  <a:moveTo>
                    <a:pt x="149732" y="0"/>
                  </a:moveTo>
                  <a:lnTo>
                    <a:pt x="49911" y="0"/>
                  </a:lnTo>
                  <a:lnTo>
                    <a:pt x="49911" y="267462"/>
                  </a:lnTo>
                  <a:lnTo>
                    <a:pt x="0" y="267462"/>
                  </a:lnTo>
                  <a:lnTo>
                    <a:pt x="99821" y="367284"/>
                  </a:lnTo>
                  <a:lnTo>
                    <a:pt x="199644" y="267462"/>
                  </a:lnTo>
                  <a:lnTo>
                    <a:pt x="149732" y="267462"/>
                  </a:lnTo>
                  <a:lnTo>
                    <a:pt x="149732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7735" y="2203703"/>
              <a:ext cx="200025" cy="367665"/>
            </a:xfrm>
            <a:custGeom>
              <a:avLst/>
              <a:gdLst/>
              <a:ahLst/>
              <a:cxnLst/>
              <a:rect l="l" t="t" r="r" b="b"/>
              <a:pathLst>
                <a:path w="200025" h="367664">
                  <a:moveTo>
                    <a:pt x="149732" y="0"/>
                  </a:moveTo>
                  <a:lnTo>
                    <a:pt x="149732" y="267462"/>
                  </a:lnTo>
                  <a:lnTo>
                    <a:pt x="199644" y="267462"/>
                  </a:lnTo>
                  <a:lnTo>
                    <a:pt x="99821" y="367284"/>
                  </a:lnTo>
                  <a:lnTo>
                    <a:pt x="0" y="267462"/>
                  </a:lnTo>
                  <a:lnTo>
                    <a:pt x="49911" y="267462"/>
                  </a:lnTo>
                  <a:lnTo>
                    <a:pt x="49911" y="0"/>
                  </a:lnTo>
                  <a:lnTo>
                    <a:pt x="149732" y="0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35835" y="4034027"/>
              <a:ext cx="200025" cy="367665"/>
            </a:xfrm>
            <a:custGeom>
              <a:avLst/>
              <a:gdLst/>
              <a:ahLst/>
              <a:cxnLst/>
              <a:rect l="l" t="t" r="r" b="b"/>
              <a:pathLst>
                <a:path w="200025" h="367664">
                  <a:moveTo>
                    <a:pt x="149732" y="0"/>
                  </a:moveTo>
                  <a:lnTo>
                    <a:pt x="49911" y="0"/>
                  </a:lnTo>
                  <a:lnTo>
                    <a:pt x="49911" y="267462"/>
                  </a:lnTo>
                  <a:lnTo>
                    <a:pt x="0" y="267462"/>
                  </a:lnTo>
                  <a:lnTo>
                    <a:pt x="99821" y="367284"/>
                  </a:lnTo>
                  <a:lnTo>
                    <a:pt x="199644" y="267462"/>
                  </a:lnTo>
                  <a:lnTo>
                    <a:pt x="149732" y="267462"/>
                  </a:lnTo>
                  <a:lnTo>
                    <a:pt x="149732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35835" y="4034027"/>
              <a:ext cx="200025" cy="367665"/>
            </a:xfrm>
            <a:custGeom>
              <a:avLst/>
              <a:gdLst/>
              <a:ahLst/>
              <a:cxnLst/>
              <a:rect l="l" t="t" r="r" b="b"/>
              <a:pathLst>
                <a:path w="200025" h="367664">
                  <a:moveTo>
                    <a:pt x="149732" y="0"/>
                  </a:moveTo>
                  <a:lnTo>
                    <a:pt x="149732" y="267462"/>
                  </a:lnTo>
                  <a:lnTo>
                    <a:pt x="199644" y="267462"/>
                  </a:lnTo>
                  <a:lnTo>
                    <a:pt x="99821" y="367284"/>
                  </a:lnTo>
                  <a:lnTo>
                    <a:pt x="0" y="267462"/>
                  </a:lnTo>
                  <a:lnTo>
                    <a:pt x="49911" y="267462"/>
                  </a:lnTo>
                  <a:lnTo>
                    <a:pt x="49911" y="0"/>
                  </a:lnTo>
                  <a:lnTo>
                    <a:pt x="149732" y="0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65208" y="5426964"/>
              <a:ext cx="126492" cy="2484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665208" y="5426964"/>
              <a:ext cx="127000" cy="248920"/>
            </a:xfrm>
            <a:custGeom>
              <a:avLst/>
              <a:gdLst/>
              <a:ahLst/>
              <a:cxnLst/>
              <a:rect l="l" t="t" r="r" b="b"/>
              <a:pathLst>
                <a:path w="127000" h="248920">
                  <a:moveTo>
                    <a:pt x="94869" y="0"/>
                  </a:moveTo>
                  <a:lnTo>
                    <a:pt x="94869" y="185166"/>
                  </a:lnTo>
                  <a:lnTo>
                    <a:pt x="126492" y="185166"/>
                  </a:lnTo>
                  <a:lnTo>
                    <a:pt x="63246" y="248412"/>
                  </a:lnTo>
                  <a:lnTo>
                    <a:pt x="0" y="185166"/>
                  </a:lnTo>
                  <a:lnTo>
                    <a:pt x="31623" y="185166"/>
                  </a:lnTo>
                  <a:lnTo>
                    <a:pt x="31623" y="0"/>
                  </a:lnTo>
                  <a:lnTo>
                    <a:pt x="94869" y="0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0324" y="1019555"/>
              <a:ext cx="483108" cy="990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351" y="0"/>
            <a:ext cx="12266930" cy="6922134"/>
            <a:chOff x="-18351" y="0"/>
            <a:chExt cx="12266930" cy="6922134"/>
          </a:xfrm>
        </p:grpSpPr>
        <p:sp>
          <p:nvSpPr>
            <p:cNvPr id="3" name="object 3"/>
            <p:cNvSpPr/>
            <p:nvPr/>
          </p:nvSpPr>
          <p:spPr>
            <a:xfrm>
              <a:off x="51816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2572" y="163067"/>
              <a:ext cx="1250931" cy="2651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743" y="256031"/>
            <a:ext cx="5713730" cy="585470"/>
          </a:xfrm>
          <a:prstGeom prst="rect">
            <a:avLst/>
          </a:prstGeom>
          <a:solidFill>
            <a:srgbClr val="FCD634"/>
          </a:solidFill>
        </p:spPr>
        <p:txBody>
          <a:bodyPr vert="horz" wrap="square" lIns="0" tIns="203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60"/>
              </a:spcBef>
            </a:pPr>
            <a:r>
              <a:rPr sz="3200" spc="-10" dirty="0">
                <a:solidFill>
                  <a:srgbClr val="FFFFFF"/>
                </a:solidFill>
              </a:rPr>
              <a:t>SOLUTION</a:t>
            </a:r>
            <a:r>
              <a:rPr sz="3200" spc="-35" dirty="0">
                <a:solidFill>
                  <a:srgbClr val="FFFFFF"/>
                </a:solidFill>
              </a:rPr>
              <a:t> </a:t>
            </a:r>
            <a:r>
              <a:rPr sz="3200" spc="-40" dirty="0">
                <a:solidFill>
                  <a:srgbClr val="FFFFFF"/>
                </a:solidFill>
              </a:rPr>
              <a:t>2:</a:t>
            </a:r>
            <a:r>
              <a:rPr sz="3200" i="1" spc="-4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25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3200" i="1" spc="-30" dirty="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743" y="998219"/>
            <a:ext cx="3039110" cy="1236345"/>
          </a:xfrm>
          <a:prstGeom prst="rect">
            <a:avLst/>
          </a:prstGeom>
          <a:ln w="12192">
            <a:solidFill>
              <a:srgbClr val="FCD63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40"/>
              </a:spcBef>
            </a:pPr>
            <a:r>
              <a:rPr sz="1800" b="1" spc="-10" dirty="0">
                <a:latin typeface="Calibri"/>
                <a:cs typeface="Calibri"/>
              </a:rPr>
              <a:t>Features:</a:t>
            </a:r>
            <a:endParaRPr sz="1800">
              <a:latin typeface="Calibri"/>
              <a:cs typeface="Calibri"/>
            </a:endParaRPr>
          </a:p>
          <a:p>
            <a:pPr marL="130175" marR="9398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libri"/>
                <a:cs typeface="Calibri"/>
              </a:rPr>
              <a:t>Enables the </a:t>
            </a:r>
            <a:r>
              <a:rPr sz="1400" dirty="0">
                <a:latin typeface="Calibri"/>
                <a:cs typeface="Calibri"/>
              </a:rPr>
              <a:t>User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b="1" dirty="0">
                <a:latin typeface="Calibri"/>
                <a:cs typeface="Calibri"/>
              </a:rPr>
              <a:t>personalise their 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Looks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combining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different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apparels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suggest them </a:t>
            </a:r>
            <a:r>
              <a:rPr sz="1400" b="1" spc="-5" dirty="0">
                <a:latin typeface="Calibri"/>
                <a:cs typeface="Calibri"/>
              </a:rPr>
              <a:t>trending looks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help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integrated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975360"/>
            <a:ext cx="3740150" cy="1961514"/>
          </a:xfrm>
          <a:custGeom>
            <a:avLst/>
            <a:gdLst/>
            <a:ahLst/>
            <a:cxnLst/>
            <a:rect l="l" t="t" r="r" b="b"/>
            <a:pathLst>
              <a:path w="3740150" h="1961514">
                <a:moveTo>
                  <a:pt x="0" y="1961388"/>
                </a:moveTo>
                <a:lnTo>
                  <a:pt x="3739896" y="1961388"/>
                </a:lnTo>
                <a:lnTo>
                  <a:pt x="3739896" y="0"/>
                </a:lnTo>
                <a:lnTo>
                  <a:pt x="0" y="0"/>
                </a:lnTo>
                <a:lnTo>
                  <a:pt x="0" y="1961388"/>
                </a:lnTo>
                <a:close/>
              </a:path>
            </a:pathLst>
          </a:custGeom>
          <a:ln w="12192">
            <a:solidFill>
              <a:srgbClr val="FCD6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8395" y="1018159"/>
            <a:ext cx="8204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Insights: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8395" y="1295222"/>
            <a:ext cx="3376929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704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study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</a:t>
            </a:r>
            <a:r>
              <a:rPr sz="1400" spc="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Deloitte</a:t>
            </a:r>
            <a:r>
              <a:rPr sz="140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spc="-5" dirty="0">
                <a:latin typeface="Calibri"/>
                <a:cs typeface="Calibri"/>
              </a:rPr>
              <a:t>suggests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average,</a:t>
            </a:r>
            <a:r>
              <a:rPr sz="1400" dirty="0">
                <a:latin typeface="Calibri"/>
                <a:cs typeface="Calibri"/>
              </a:rPr>
              <a:t> 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different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retail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sectors, </a:t>
            </a:r>
            <a:r>
              <a:rPr sz="1400" spc="-5" dirty="0">
                <a:latin typeface="Calibri"/>
                <a:cs typeface="Calibri"/>
              </a:rPr>
              <a:t>36%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consumers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would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consider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buying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customised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services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1 in 5 </a:t>
            </a:r>
            <a:r>
              <a:rPr sz="1400" spc="-5" dirty="0">
                <a:latin typeface="Calibri"/>
                <a:cs typeface="Calibri"/>
              </a:rPr>
              <a:t>of these </a:t>
            </a:r>
            <a:r>
              <a:rPr sz="1400" spc="-10" dirty="0">
                <a:latin typeface="Calibri"/>
                <a:cs typeface="Calibri"/>
              </a:rPr>
              <a:t>consumers </a:t>
            </a:r>
            <a:r>
              <a:rPr sz="1400" spc="-5" dirty="0">
                <a:latin typeface="Calibri"/>
                <a:cs typeface="Calibri"/>
              </a:rPr>
              <a:t>would be </a:t>
            </a:r>
            <a:r>
              <a:rPr sz="1400" dirty="0">
                <a:latin typeface="Calibri"/>
                <a:cs typeface="Calibri"/>
              </a:rPr>
              <a:t>willing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b="1" spc="-5" dirty="0">
                <a:latin typeface="Calibri"/>
                <a:cs typeface="Calibri"/>
              </a:rPr>
              <a:t>pay 20% more </a:t>
            </a:r>
            <a:r>
              <a:rPr sz="1400" b="1" spc="-10" dirty="0">
                <a:latin typeface="Calibri"/>
                <a:cs typeface="Calibri"/>
              </a:rPr>
              <a:t>for </a:t>
            </a:r>
            <a:r>
              <a:rPr sz="1400" b="1" dirty="0">
                <a:latin typeface="Calibri"/>
                <a:cs typeface="Calibri"/>
              </a:rPr>
              <a:t>a personalised or 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exclusive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product!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67600" y="3232404"/>
            <a:ext cx="4447540" cy="1714500"/>
          </a:xfrm>
          <a:custGeom>
            <a:avLst/>
            <a:gdLst/>
            <a:ahLst/>
            <a:cxnLst/>
            <a:rect l="l" t="t" r="r" b="b"/>
            <a:pathLst>
              <a:path w="4447540" h="1714500">
                <a:moveTo>
                  <a:pt x="0" y="1714500"/>
                </a:moveTo>
                <a:lnTo>
                  <a:pt x="4447032" y="1714500"/>
                </a:lnTo>
                <a:lnTo>
                  <a:pt x="4447032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ln w="12192">
            <a:solidFill>
              <a:srgbClr val="FCD6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42097" y="3237103"/>
            <a:ext cx="31692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Value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proposition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BEWAKOOF: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CD634"/>
                </a:solidFill>
                <a:latin typeface="Calibri"/>
                <a:cs typeface="Calibri"/>
              </a:rPr>
              <a:t>Increased</a:t>
            </a:r>
            <a:r>
              <a:rPr sz="1800" b="1" spc="-50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CD634"/>
                </a:solidFill>
                <a:latin typeface="Calibri"/>
                <a:cs typeface="Calibri"/>
              </a:rPr>
              <a:t>Engagement.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CD634"/>
                </a:solidFill>
                <a:latin typeface="Calibri"/>
                <a:cs typeface="Calibri"/>
              </a:rPr>
              <a:t>Increased</a:t>
            </a:r>
            <a:r>
              <a:rPr sz="1800" b="1" spc="-25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CD634"/>
                </a:solidFill>
                <a:latin typeface="Calibri"/>
                <a:cs typeface="Calibri"/>
              </a:rPr>
              <a:t>Acquisition.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CD634"/>
                </a:solidFill>
                <a:latin typeface="Calibri"/>
                <a:cs typeface="Calibri"/>
              </a:rPr>
              <a:t>Increased</a:t>
            </a:r>
            <a:r>
              <a:rPr sz="1800" b="1" spc="-35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CD634"/>
                </a:solidFill>
                <a:latin typeface="Calibri"/>
                <a:cs typeface="Calibri"/>
              </a:rPr>
              <a:t>Retention</a:t>
            </a:r>
            <a:r>
              <a:rPr sz="1800" b="1" spc="-55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CD634"/>
                </a:solidFill>
                <a:latin typeface="Calibri"/>
                <a:cs typeface="Calibri"/>
              </a:rPr>
              <a:t>Rate.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CD634"/>
                </a:solidFill>
                <a:latin typeface="Calibri"/>
                <a:cs typeface="Calibri"/>
              </a:rPr>
              <a:t>Increased</a:t>
            </a:r>
            <a:r>
              <a:rPr sz="1800" b="1" spc="-35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CD634"/>
                </a:solidFill>
                <a:latin typeface="Calibri"/>
                <a:cs typeface="Calibri"/>
              </a:rPr>
              <a:t>Loyalty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FCD634"/>
                </a:solidFill>
                <a:latin typeface="Calibri"/>
                <a:cs typeface="Calibri"/>
              </a:rPr>
              <a:t>Increased</a:t>
            </a:r>
            <a:r>
              <a:rPr sz="1800" b="1" spc="-40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CD634"/>
                </a:solidFill>
                <a:latin typeface="Calibri"/>
                <a:cs typeface="Calibri"/>
              </a:rPr>
              <a:t>Revenue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67600" y="972311"/>
            <a:ext cx="4447540" cy="1964689"/>
          </a:xfrm>
          <a:custGeom>
            <a:avLst/>
            <a:gdLst/>
            <a:ahLst/>
            <a:cxnLst/>
            <a:rect l="l" t="t" r="r" b="b"/>
            <a:pathLst>
              <a:path w="4447540" h="1964689">
                <a:moveTo>
                  <a:pt x="0" y="1964436"/>
                </a:moveTo>
                <a:lnTo>
                  <a:pt x="4447032" y="1964436"/>
                </a:lnTo>
                <a:lnTo>
                  <a:pt x="4447032" y="0"/>
                </a:lnTo>
                <a:lnTo>
                  <a:pt x="0" y="0"/>
                </a:lnTo>
                <a:lnTo>
                  <a:pt x="0" y="1964436"/>
                </a:lnTo>
                <a:close/>
              </a:path>
            </a:pathLst>
          </a:custGeom>
          <a:ln w="12192">
            <a:solidFill>
              <a:srgbClr val="FCD6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42097" y="1018159"/>
            <a:ext cx="250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Value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proposition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2097" y="1295222"/>
            <a:ext cx="407098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Users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now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customise 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check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how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look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together.</a:t>
            </a:r>
            <a:endParaRPr sz="1400">
              <a:latin typeface="Calibri"/>
              <a:cs typeface="Calibri"/>
            </a:endParaRPr>
          </a:p>
          <a:p>
            <a:pPr marL="299085" marR="99695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Users can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select </a:t>
            </a:r>
            <a:r>
              <a:rPr sz="1400" spc="-10" dirty="0">
                <a:latin typeface="Calibri"/>
                <a:cs typeface="Calibri"/>
              </a:rPr>
              <a:t>from </a:t>
            </a:r>
            <a:r>
              <a:rPr sz="1400" dirty="0">
                <a:latin typeface="Calibri"/>
                <a:cs typeface="Calibri"/>
              </a:rPr>
              <a:t>Ai </a:t>
            </a:r>
            <a:r>
              <a:rPr sz="1400" spc="-5" dirty="0">
                <a:latin typeface="Calibri"/>
                <a:cs typeface="Calibri"/>
              </a:rPr>
              <a:t>based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recommendations of trending </a:t>
            </a:r>
            <a:r>
              <a:rPr sz="1400" spc="-10" dirty="0">
                <a:latin typeface="Calibri"/>
                <a:cs typeface="Calibri"/>
              </a:rPr>
              <a:t>product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customisations.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When </a:t>
            </a:r>
            <a:r>
              <a:rPr sz="1400" spc="-10" dirty="0">
                <a:latin typeface="Calibri"/>
                <a:cs typeface="Calibri"/>
              </a:rPr>
              <a:t>users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their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personalised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more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feel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satisfied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67600" y="5247132"/>
            <a:ext cx="4447540" cy="1176655"/>
          </a:xfrm>
          <a:custGeom>
            <a:avLst/>
            <a:gdLst/>
            <a:ahLst/>
            <a:cxnLst/>
            <a:rect l="l" t="t" r="r" b="b"/>
            <a:pathLst>
              <a:path w="4447540" h="1176654">
                <a:moveTo>
                  <a:pt x="0" y="1176528"/>
                </a:moveTo>
                <a:lnTo>
                  <a:pt x="4447032" y="1176528"/>
                </a:lnTo>
                <a:lnTo>
                  <a:pt x="4447032" y="0"/>
                </a:lnTo>
                <a:lnTo>
                  <a:pt x="0" y="0"/>
                </a:lnTo>
                <a:lnTo>
                  <a:pt x="0" y="1176528"/>
                </a:lnTo>
                <a:close/>
              </a:path>
            </a:pathLst>
          </a:custGeom>
          <a:ln w="12192">
            <a:solidFill>
              <a:srgbClr val="FCD63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42097" y="5267705"/>
            <a:ext cx="930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ME</a:t>
            </a:r>
            <a:r>
              <a:rPr sz="1800" b="1" spc="-10" dirty="0">
                <a:latin typeface="Calibri"/>
                <a:cs typeface="Calibri"/>
              </a:rPr>
              <a:t>TR</a:t>
            </a:r>
            <a:r>
              <a:rPr sz="1800" b="1" dirty="0">
                <a:latin typeface="Calibri"/>
                <a:cs typeface="Calibri"/>
              </a:rPr>
              <a:t>ICS: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2097" y="5541975"/>
            <a:ext cx="3238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20" dirty="0">
                <a:latin typeface="Calibri"/>
                <a:cs typeface="Calibri"/>
              </a:rPr>
              <a:t>DAU/MAU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Number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5" dirty="0">
                <a:latin typeface="Calibri"/>
                <a:cs typeface="Calibri"/>
              </a:rPr>
              <a:t> Orders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placed/User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libri"/>
                <a:cs typeface="Calibri"/>
              </a:rPr>
              <a:t>Retention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8009" y="2453629"/>
            <a:ext cx="3240405" cy="1932939"/>
            <a:chOff x="128009" y="2453629"/>
            <a:chExt cx="3240405" cy="1932939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09" y="2453629"/>
              <a:ext cx="3240036" cy="193245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3" y="3291839"/>
              <a:ext cx="679704" cy="9220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0111" y="3307079"/>
              <a:ext cx="673607" cy="9098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319" y="3316223"/>
              <a:ext cx="694944" cy="94792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48740" y="2537459"/>
              <a:ext cx="763905" cy="213360"/>
            </a:xfrm>
            <a:custGeom>
              <a:avLst/>
              <a:gdLst/>
              <a:ahLst/>
              <a:cxnLst/>
              <a:rect l="l" t="t" r="r" b="b"/>
              <a:pathLst>
                <a:path w="763905" h="213360">
                  <a:moveTo>
                    <a:pt x="763523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763523" y="213360"/>
                  </a:lnTo>
                  <a:lnTo>
                    <a:pt x="763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80744" y="2667126"/>
            <a:ext cx="72580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solidFill>
                  <a:srgbClr val="767070"/>
                </a:solidFill>
                <a:latin typeface="Calibri"/>
                <a:cs typeface="Calibri"/>
              </a:rPr>
              <a:t>My</a:t>
            </a:r>
            <a:r>
              <a:rPr sz="8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b="1" spc="-5" dirty="0">
                <a:solidFill>
                  <a:srgbClr val="767070"/>
                </a:solidFill>
                <a:latin typeface="Calibri"/>
                <a:cs typeface="Calibri"/>
              </a:rPr>
              <a:t>Wish</a:t>
            </a:r>
            <a:r>
              <a:rPr sz="8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b="1" spc="-5" dirty="0">
                <a:solidFill>
                  <a:srgbClr val="767070"/>
                </a:solidFill>
                <a:latin typeface="Calibri"/>
                <a:cs typeface="Calibri"/>
              </a:rPr>
              <a:t>list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8003" y="2634742"/>
            <a:ext cx="7161530" cy="3776979"/>
            <a:chOff x="128003" y="2634742"/>
            <a:chExt cx="7161530" cy="3776979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2836" y="2980766"/>
              <a:ext cx="177410" cy="1774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54900" y="3052553"/>
              <a:ext cx="3834398" cy="22738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31408" y="3247644"/>
              <a:ext cx="612647" cy="7010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61459" y="3293364"/>
              <a:ext cx="629412" cy="6553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3464" y="4101084"/>
              <a:ext cx="565403" cy="9311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74920" y="4021836"/>
              <a:ext cx="618744" cy="10104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71872" y="3293364"/>
              <a:ext cx="544068" cy="6949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003" y="4453107"/>
              <a:ext cx="3288817" cy="195838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143" y="4843272"/>
              <a:ext cx="679704" cy="9220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335" y="4843272"/>
              <a:ext cx="694944" cy="94792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3348" y="4599432"/>
              <a:ext cx="579119" cy="168554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374648" y="2641092"/>
              <a:ext cx="737870" cy="577850"/>
            </a:xfrm>
            <a:custGeom>
              <a:avLst/>
              <a:gdLst/>
              <a:ahLst/>
              <a:cxnLst/>
              <a:rect l="l" t="t" r="r" b="b"/>
              <a:pathLst>
                <a:path w="737869" h="577850">
                  <a:moveTo>
                    <a:pt x="0" y="577596"/>
                  </a:moveTo>
                  <a:lnTo>
                    <a:pt x="737616" y="577596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577596"/>
                  </a:lnTo>
                  <a:close/>
                </a:path>
              </a:pathLst>
            </a:custGeom>
            <a:ln w="12191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12264" y="2641092"/>
              <a:ext cx="1630045" cy="1633855"/>
            </a:xfrm>
            <a:custGeom>
              <a:avLst/>
              <a:gdLst/>
              <a:ahLst/>
              <a:cxnLst/>
              <a:rect l="l" t="t" r="r" b="b"/>
              <a:pathLst>
                <a:path w="1630045" h="1633854">
                  <a:moveTo>
                    <a:pt x="0" y="0"/>
                  </a:moveTo>
                  <a:lnTo>
                    <a:pt x="1629790" y="428498"/>
                  </a:lnTo>
                </a:path>
                <a:path w="1630045" h="1633854">
                  <a:moveTo>
                    <a:pt x="15240" y="566928"/>
                  </a:moveTo>
                  <a:lnTo>
                    <a:pt x="1371981" y="1633855"/>
                  </a:lnTo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40423" y="3124200"/>
              <a:ext cx="245364" cy="2453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07535" y="3925824"/>
              <a:ext cx="245363" cy="2453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819143" y="3086100"/>
              <a:ext cx="2906395" cy="2048510"/>
            </a:xfrm>
            <a:custGeom>
              <a:avLst/>
              <a:gdLst/>
              <a:ahLst/>
              <a:cxnLst/>
              <a:rect l="l" t="t" r="r" b="b"/>
              <a:pathLst>
                <a:path w="2906395" h="2048510">
                  <a:moveTo>
                    <a:pt x="2083307" y="935736"/>
                  </a:moveTo>
                  <a:lnTo>
                    <a:pt x="2906267" y="935736"/>
                  </a:lnTo>
                  <a:lnTo>
                    <a:pt x="2906267" y="0"/>
                  </a:lnTo>
                  <a:lnTo>
                    <a:pt x="2083307" y="0"/>
                  </a:lnTo>
                  <a:lnTo>
                    <a:pt x="2083307" y="935736"/>
                  </a:lnTo>
                  <a:close/>
                </a:path>
                <a:path w="2906395" h="2048510">
                  <a:moveTo>
                    <a:pt x="0" y="2048256"/>
                  </a:moveTo>
                  <a:lnTo>
                    <a:pt x="914400" y="2048256"/>
                  </a:lnTo>
                  <a:lnTo>
                    <a:pt x="914400" y="853439"/>
                  </a:lnTo>
                  <a:lnTo>
                    <a:pt x="0" y="853439"/>
                  </a:lnTo>
                  <a:lnTo>
                    <a:pt x="0" y="2048256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6117" y="5133924"/>
              <a:ext cx="177410" cy="17741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29355" y="4747260"/>
              <a:ext cx="429895" cy="212090"/>
            </a:xfrm>
            <a:custGeom>
              <a:avLst/>
              <a:gdLst/>
              <a:ahLst/>
              <a:cxnLst/>
              <a:rect l="l" t="t" r="r" b="b"/>
              <a:pathLst>
                <a:path w="429895" h="212089">
                  <a:moveTo>
                    <a:pt x="429768" y="52958"/>
                  </a:moveTo>
                  <a:lnTo>
                    <a:pt x="423164" y="52958"/>
                  </a:lnTo>
                  <a:lnTo>
                    <a:pt x="423164" y="158876"/>
                  </a:lnTo>
                  <a:lnTo>
                    <a:pt x="429768" y="158876"/>
                  </a:lnTo>
                  <a:lnTo>
                    <a:pt x="429768" y="52958"/>
                  </a:lnTo>
                  <a:close/>
                </a:path>
                <a:path w="429895" h="212089">
                  <a:moveTo>
                    <a:pt x="416559" y="52958"/>
                  </a:moveTo>
                  <a:lnTo>
                    <a:pt x="403224" y="52958"/>
                  </a:lnTo>
                  <a:lnTo>
                    <a:pt x="403224" y="158876"/>
                  </a:lnTo>
                  <a:lnTo>
                    <a:pt x="416559" y="158876"/>
                  </a:lnTo>
                  <a:lnTo>
                    <a:pt x="416559" y="52958"/>
                  </a:lnTo>
                  <a:close/>
                </a:path>
                <a:path w="429895" h="212089">
                  <a:moveTo>
                    <a:pt x="105918" y="0"/>
                  </a:moveTo>
                  <a:lnTo>
                    <a:pt x="0" y="105917"/>
                  </a:lnTo>
                  <a:lnTo>
                    <a:pt x="105918" y="211835"/>
                  </a:lnTo>
                  <a:lnTo>
                    <a:pt x="105918" y="158876"/>
                  </a:lnTo>
                  <a:lnTo>
                    <a:pt x="396620" y="158876"/>
                  </a:lnTo>
                  <a:lnTo>
                    <a:pt x="396620" y="52958"/>
                  </a:lnTo>
                  <a:lnTo>
                    <a:pt x="105918" y="52958"/>
                  </a:lnTo>
                  <a:lnTo>
                    <a:pt x="10591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00655" y="4599432"/>
              <a:ext cx="893444" cy="1685925"/>
            </a:xfrm>
            <a:custGeom>
              <a:avLst/>
              <a:gdLst/>
              <a:ahLst/>
              <a:cxnLst/>
              <a:rect l="l" t="t" r="r" b="b"/>
              <a:pathLst>
                <a:path w="893444" h="1685925">
                  <a:moveTo>
                    <a:pt x="0" y="1685544"/>
                  </a:moveTo>
                  <a:lnTo>
                    <a:pt x="893063" y="1685544"/>
                  </a:lnTo>
                  <a:lnTo>
                    <a:pt x="893063" y="0"/>
                  </a:lnTo>
                  <a:lnTo>
                    <a:pt x="0" y="0"/>
                  </a:lnTo>
                  <a:lnTo>
                    <a:pt x="0" y="1685544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61126" y="5467350"/>
            <a:ext cx="1290955" cy="599440"/>
          </a:xfrm>
          <a:prstGeom prst="rect">
            <a:avLst/>
          </a:prstGeom>
          <a:ln w="28955">
            <a:solidFill>
              <a:srgbClr val="00AF5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 marR="101600">
              <a:lnSpc>
                <a:spcPct val="100000"/>
              </a:lnSpc>
              <a:spcBef>
                <a:spcPts val="290"/>
              </a:spcBef>
            </a:pPr>
            <a:r>
              <a:rPr sz="1100" dirty="0">
                <a:latin typeface="Calibri"/>
                <a:cs typeface="Calibri"/>
              </a:rPr>
              <a:t>Tentative </a:t>
            </a:r>
            <a:r>
              <a:rPr sz="1100" b="1" spc="5" dirty="0">
                <a:latin typeface="Calibri"/>
                <a:cs typeface="Calibri"/>
              </a:rPr>
              <a:t>AI 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Rec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m</a:t>
            </a:r>
            <a:r>
              <a:rPr sz="1100" b="1" dirty="0">
                <a:latin typeface="Calibri"/>
                <a:cs typeface="Calibri"/>
              </a:rPr>
              <a:t>m</a:t>
            </a:r>
            <a:r>
              <a:rPr sz="1100" b="1" spc="-5" dirty="0">
                <a:latin typeface="Calibri"/>
                <a:cs typeface="Calibri"/>
              </a:rPr>
              <a:t>end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ti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s 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Wish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lists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727194" y="4021835"/>
            <a:ext cx="1870710" cy="1419225"/>
            <a:chOff x="4727194" y="4021835"/>
            <a:chExt cx="1870710" cy="1419225"/>
          </a:xfrm>
        </p:grpSpPr>
        <p:sp>
          <p:nvSpPr>
            <p:cNvPr id="47" name="object 47"/>
            <p:cNvSpPr/>
            <p:nvPr/>
          </p:nvSpPr>
          <p:spPr>
            <a:xfrm>
              <a:off x="6521323" y="4021835"/>
              <a:ext cx="76200" cy="1419225"/>
            </a:xfrm>
            <a:custGeom>
              <a:avLst/>
              <a:gdLst/>
              <a:ahLst/>
              <a:cxnLst/>
              <a:rect l="l" t="t" r="r" b="b"/>
              <a:pathLst>
                <a:path w="76200" h="1419225">
                  <a:moveTo>
                    <a:pt x="31691" y="1342665"/>
                  </a:moveTo>
                  <a:lnTo>
                    <a:pt x="0" y="1342770"/>
                  </a:lnTo>
                  <a:lnTo>
                    <a:pt x="38353" y="1418844"/>
                  </a:lnTo>
                  <a:lnTo>
                    <a:pt x="69839" y="1355344"/>
                  </a:lnTo>
                  <a:lnTo>
                    <a:pt x="31750" y="1355344"/>
                  </a:lnTo>
                  <a:lnTo>
                    <a:pt x="31691" y="1342665"/>
                  </a:lnTo>
                  <a:close/>
                </a:path>
                <a:path w="76200" h="1419225">
                  <a:moveTo>
                    <a:pt x="44391" y="1342623"/>
                  </a:moveTo>
                  <a:lnTo>
                    <a:pt x="31691" y="1342665"/>
                  </a:lnTo>
                  <a:lnTo>
                    <a:pt x="31750" y="1355344"/>
                  </a:lnTo>
                  <a:lnTo>
                    <a:pt x="44450" y="1355344"/>
                  </a:lnTo>
                  <a:lnTo>
                    <a:pt x="44391" y="1342623"/>
                  </a:lnTo>
                  <a:close/>
                </a:path>
                <a:path w="76200" h="1419225">
                  <a:moveTo>
                    <a:pt x="76200" y="1342517"/>
                  </a:moveTo>
                  <a:lnTo>
                    <a:pt x="44391" y="1342623"/>
                  </a:lnTo>
                  <a:lnTo>
                    <a:pt x="44450" y="1355344"/>
                  </a:lnTo>
                  <a:lnTo>
                    <a:pt x="69839" y="1355344"/>
                  </a:lnTo>
                  <a:lnTo>
                    <a:pt x="76200" y="1342517"/>
                  </a:lnTo>
                  <a:close/>
                </a:path>
                <a:path w="76200" h="1419225">
                  <a:moveTo>
                    <a:pt x="38226" y="0"/>
                  </a:moveTo>
                  <a:lnTo>
                    <a:pt x="25526" y="0"/>
                  </a:lnTo>
                  <a:lnTo>
                    <a:pt x="31691" y="1342665"/>
                  </a:lnTo>
                  <a:lnTo>
                    <a:pt x="44391" y="1342623"/>
                  </a:lnTo>
                  <a:lnTo>
                    <a:pt x="382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3544" y="4564379"/>
              <a:ext cx="1849755" cy="2540"/>
            </a:xfrm>
            <a:custGeom>
              <a:avLst/>
              <a:gdLst/>
              <a:ahLst/>
              <a:cxnLst/>
              <a:rect l="l" t="t" r="r" b="b"/>
              <a:pathLst>
                <a:path w="1849754" h="2539">
                  <a:moveTo>
                    <a:pt x="0" y="2540"/>
                  </a:moveTo>
                  <a:lnTo>
                    <a:pt x="1849247" y="0"/>
                  </a:lnTo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896105" y="5458205"/>
            <a:ext cx="1710055" cy="939165"/>
          </a:xfrm>
          <a:prstGeom prst="rect">
            <a:avLst/>
          </a:prstGeom>
          <a:ln w="28955">
            <a:solidFill>
              <a:srgbClr val="00AF5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 marR="154305">
              <a:lnSpc>
                <a:spcPct val="100000"/>
              </a:lnSpc>
              <a:spcBef>
                <a:spcPts val="290"/>
              </a:spcBef>
            </a:pPr>
            <a:r>
              <a:rPr sz="1100" dirty="0">
                <a:latin typeface="Calibri"/>
                <a:cs typeface="Calibri"/>
              </a:rPr>
              <a:t>Based on the </a:t>
            </a:r>
            <a:r>
              <a:rPr sz="1100" spc="-5" dirty="0">
                <a:latin typeface="Calibri"/>
                <a:cs typeface="Calibri"/>
              </a:rPr>
              <a:t>selections </a:t>
            </a:r>
            <a:r>
              <a:rPr sz="1100" dirty="0">
                <a:latin typeface="Calibri"/>
                <a:cs typeface="Calibri"/>
              </a:rPr>
              <a:t> the </a:t>
            </a:r>
            <a:r>
              <a:rPr sz="1100" spc="-5" dirty="0">
                <a:latin typeface="Calibri"/>
                <a:cs typeface="Calibri"/>
              </a:rPr>
              <a:t>App </a:t>
            </a:r>
            <a:r>
              <a:rPr sz="1100" dirty="0">
                <a:latin typeface="Calibri"/>
                <a:cs typeface="Calibri"/>
              </a:rPr>
              <a:t>shows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final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Customized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design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 shared </a:t>
            </a:r>
            <a:r>
              <a:rPr sz="1100" dirty="0">
                <a:latin typeface="Calibri"/>
                <a:cs typeface="Calibri"/>
              </a:rPr>
              <a:t>as well on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Social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Media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094482" y="1671827"/>
            <a:ext cx="6587490" cy="4299585"/>
            <a:chOff x="3094482" y="1671827"/>
            <a:chExt cx="6587490" cy="4299585"/>
          </a:xfrm>
        </p:grpSpPr>
        <p:sp>
          <p:nvSpPr>
            <p:cNvPr id="51" name="object 51"/>
            <p:cNvSpPr/>
            <p:nvPr/>
          </p:nvSpPr>
          <p:spPr>
            <a:xfrm>
              <a:off x="3094482" y="5884163"/>
              <a:ext cx="802005" cy="86995"/>
            </a:xfrm>
            <a:custGeom>
              <a:avLst/>
              <a:gdLst/>
              <a:ahLst/>
              <a:cxnLst/>
              <a:rect l="l" t="t" r="r" b="b"/>
              <a:pathLst>
                <a:path w="802004" h="86995">
                  <a:moveTo>
                    <a:pt x="714756" y="0"/>
                  </a:moveTo>
                  <a:lnTo>
                    <a:pt x="714756" y="86868"/>
                  </a:lnTo>
                  <a:lnTo>
                    <a:pt x="772668" y="57912"/>
                  </a:lnTo>
                  <a:lnTo>
                    <a:pt x="729233" y="57912"/>
                  </a:lnTo>
                  <a:lnTo>
                    <a:pt x="729233" y="28956"/>
                  </a:lnTo>
                  <a:lnTo>
                    <a:pt x="772668" y="28956"/>
                  </a:lnTo>
                  <a:lnTo>
                    <a:pt x="714756" y="0"/>
                  </a:lnTo>
                  <a:close/>
                </a:path>
                <a:path w="802004" h="86995">
                  <a:moveTo>
                    <a:pt x="714756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714756" y="57912"/>
                  </a:lnTo>
                  <a:lnTo>
                    <a:pt x="714756" y="28956"/>
                  </a:lnTo>
                  <a:close/>
                </a:path>
                <a:path w="802004" h="86995">
                  <a:moveTo>
                    <a:pt x="772668" y="28956"/>
                  </a:moveTo>
                  <a:lnTo>
                    <a:pt x="729233" y="28956"/>
                  </a:lnTo>
                  <a:lnTo>
                    <a:pt x="729233" y="57912"/>
                  </a:lnTo>
                  <a:lnTo>
                    <a:pt x="772668" y="57912"/>
                  </a:lnTo>
                  <a:lnTo>
                    <a:pt x="801623" y="43434"/>
                  </a:lnTo>
                  <a:lnTo>
                    <a:pt x="772668" y="2895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76600" y="1677923"/>
              <a:ext cx="292735" cy="127000"/>
            </a:xfrm>
            <a:custGeom>
              <a:avLst/>
              <a:gdLst/>
              <a:ahLst/>
              <a:cxnLst/>
              <a:rect l="l" t="t" r="r" b="b"/>
              <a:pathLst>
                <a:path w="292735" h="127000">
                  <a:moveTo>
                    <a:pt x="229362" y="0"/>
                  </a:moveTo>
                  <a:lnTo>
                    <a:pt x="229362" y="31623"/>
                  </a:lnTo>
                  <a:lnTo>
                    <a:pt x="0" y="31623"/>
                  </a:lnTo>
                  <a:lnTo>
                    <a:pt x="0" y="94868"/>
                  </a:lnTo>
                  <a:lnTo>
                    <a:pt x="229362" y="94868"/>
                  </a:lnTo>
                  <a:lnTo>
                    <a:pt x="229362" y="126491"/>
                  </a:lnTo>
                  <a:lnTo>
                    <a:pt x="292608" y="63246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76600" y="1677923"/>
              <a:ext cx="292735" cy="127000"/>
            </a:xfrm>
            <a:custGeom>
              <a:avLst/>
              <a:gdLst/>
              <a:ahLst/>
              <a:cxnLst/>
              <a:rect l="l" t="t" r="r" b="b"/>
              <a:pathLst>
                <a:path w="292735" h="127000">
                  <a:moveTo>
                    <a:pt x="0" y="31623"/>
                  </a:moveTo>
                  <a:lnTo>
                    <a:pt x="229362" y="31623"/>
                  </a:lnTo>
                  <a:lnTo>
                    <a:pt x="229362" y="0"/>
                  </a:lnTo>
                  <a:lnTo>
                    <a:pt x="292608" y="63246"/>
                  </a:lnTo>
                  <a:lnTo>
                    <a:pt x="229362" y="126491"/>
                  </a:lnTo>
                  <a:lnTo>
                    <a:pt x="229362" y="94868"/>
                  </a:lnTo>
                  <a:lnTo>
                    <a:pt x="0" y="94868"/>
                  </a:lnTo>
                  <a:lnTo>
                    <a:pt x="0" y="31623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51191" y="1684019"/>
              <a:ext cx="292735" cy="127000"/>
            </a:xfrm>
            <a:custGeom>
              <a:avLst/>
              <a:gdLst/>
              <a:ahLst/>
              <a:cxnLst/>
              <a:rect l="l" t="t" r="r" b="b"/>
              <a:pathLst>
                <a:path w="292734" h="127000">
                  <a:moveTo>
                    <a:pt x="229361" y="0"/>
                  </a:moveTo>
                  <a:lnTo>
                    <a:pt x="229361" y="31622"/>
                  </a:lnTo>
                  <a:lnTo>
                    <a:pt x="0" y="31622"/>
                  </a:lnTo>
                  <a:lnTo>
                    <a:pt x="0" y="94868"/>
                  </a:lnTo>
                  <a:lnTo>
                    <a:pt x="229361" y="94868"/>
                  </a:lnTo>
                  <a:lnTo>
                    <a:pt x="229361" y="126491"/>
                  </a:lnTo>
                  <a:lnTo>
                    <a:pt x="292607" y="63245"/>
                  </a:lnTo>
                  <a:lnTo>
                    <a:pt x="2293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51191" y="1684019"/>
              <a:ext cx="292735" cy="127000"/>
            </a:xfrm>
            <a:custGeom>
              <a:avLst/>
              <a:gdLst/>
              <a:ahLst/>
              <a:cxnLst/>
              <a:rect l="l" t="t" r="r" b="b"/>
              <a:pathLst>
                <a:path w="292734" h="127000">
                  <a:moveTo>
                    <a:pt x="0" y="31622"/>
                  </a:moveTo>
                  <a:lnTo>
                    <a:pt x="229361" y="31622"/>
                  </a:lnTo>
                  <a:lnTo>
                    <a:pt x="229361" y="0"/>
                  </a:lnTo>
                  <a:lnTo>
                    <a:pt x="292607" y="63245"/>
                  </a:lnTo>
                  <a:lnTo>
                    <a:pt x="229361" y="126491"/>
                  </a:lnTo>
                  <a:lnTo>
                    <a:pt x="229361" y="94868"/>
                  </a:lnTo>
                  <a:lnTo>
                    <a:pt x="0" y="94868"/>
                  </a:lnTo>
                  <a:lnTo>
                    <a:pt x="0" y="31622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412223" y="2915411"/>
              <a:ext cx="198120" cy="365760"/>
            </a:xfrm>
            <a:custGeom>
              <a:avLst/>
              <a:gdLst/>
              <a:ahLst/>
              <a:cxnLst/>
              <a:rect l="l" t="t" r="r" b="b"/>
              <a:pathLst>
                <a:path w="198120" h="365760">
                  <a:moveTo>
                    <a:pt x="148590" y="0"/>
                  </a:moveTo>
                  <a:lnTo>
                    <a:pt x="49529" y="0"/>
                  </a:lnTo>
                  <a:lnTo>
                    <a:pt x="49529" y="266700"/>
                  </a:lnTo>
                  <a:lnTo>
                    <a:pt x="0" y="266700"/>
                  </a:lnTo>
                  <a:lnTo>
                    <a:pt x="99059" y="365760"/>
                  </a:lnTo>
                  <a:lnTo>
                    <a:pt x="198120" y="266700"/>
                  </a:lnTo>
                  <a:lnTo>
                    <a:pt x="148590" y="266700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412223" y="2915411"/>
              <a:ext cx="198120" cy="365760"/>
            </a:xfrm>
            <a:custGeom>
              <a:avLst/>
              <a:gdLst/>
              <a:ahLst/>
              <a:cxnLst/>
              <a:rect l="l" t="t" r="r" b="b"/>
              <a:pathLst>
                <a:path w="198120" h="365760">
                  <a:moveTo>
                    <a:pt x="148590" y="0"/>
                  </a:moveTo>
                  <a:lnTo>
                    <a:pt x="148590" y="266700"/>
                  </a:lnTo>
                  <a:lnTo>
                    <a:pt x="198120" y="266700"/>
                  </a:lnTo>
                  <a:lnTo>
                    <a:pt x="99059" y="365760"/>
                  </a:lnTo>
                  <a:lnTo>
                    <a:pt x="0" y="266700"/>
                  </a:lnTo>
                  <a:lnTo>
                    <a:pt x="49529" y="266700"/>
                  </a:lnTo>
                  <a:lnTo>
                    <a:pt x="49529" y="0"/>
                  </a:lnTo>
                  <a:lnTo>
                    <a:pt x="148590" y="0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477755" y="4896611"/>
              <a:ext cx="198120" cy="408940"/>
            </a:xfrm>
            <a:custGeom>
              <a:avLst/>
              <a:gdLst/>
              <a:ahLst/>
              <a:cxnLst/>
              <a:rect l="l" t="t" r="r" b="b"/>
              <a:pathLst>
                <a:path w="198120" h="408939">
                  <a:moveTo>
                    <a:pt x="148590" y="0"/>
                  </a:moveTo>
                  <a:lnTo>
                    <a:pt x="49529" y="0"/>
                  </a:lnTo>
                  <a:lnTo>
                    <a:pt x="49529" y="309371"/>
                  </a:lnTo>
                  <a:lnTo>
                    <a:pt x="0" y="309371"/>
                  </a:lnTo>
                  <a:lnTo>
                    <a:pt x="99060" y="408431"/>
                  </a:lnTo>
                  <a:lnTo>
                    <a:pt x="198120" y="309371"/>
                  </a:lnTo>
                  <a:lnTo>
                    <a:pt x="148590" y="309371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FCD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477755" y="4896611"/>
              <a:ext cx="198120" cy="408940"/>
            </a:xfrm>
            <a:custGeom>
              <a:avLst/>
              <a:gdLst/>
              <a:ahLst/>
              <a:cxnLst/>
              <a:rect l="l" t="t" r="r" b="b"/>
              <a:pathLst>
                <a:path w="198120" h="408939">
                  <a:moveTo>
                    <a:pt x="148590" y="0"/>
                  </a:moveTo>
                  <a:lnTo>
                    <a:pt x="148590" y="309371"/>
                  </a:lnTo>
                  <a:lnTo>
                    <a:pt x="198120" y="309371"/>
                  </a:lnTo>
                  <a:lnTo>
                    <a:pt x="99060" y="408431"/>
                  </a:lnTo>
                  <a:lnTo>
                    <a:pt x="0" y="309371"/>
                  </a:lnTo>
                  <a:lnTo>
                    <a:pt x="49529" y="309371"/>
                  </a:lnTo>
                  <a:lnTo>
                    <a:pt x="49529" y="0"/>
                  </a:lnTo>
                  <a:lnTo>
                    <a:pt x="148590" y="0"/>
                  </a:lnTo>
                  <a:close/>
                </a:path>
              </a:pathLst>
            </a:custGeom>
            <a:ln w="12192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59" y="100965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QUALITATIVE</a:t>
            </a:r>
            <a:r>
              <a:rPr sz="3600" spc="-35" dirty="0"/>
              <a:t> </a:t>
            </a:r>
            <a:r>
              <a:rPr sz="3600" spc="-10" dirty="0">
                <a:solidFill>
                  <a:srgbClr val="FCD634"/>
                </a:solidFill>
              </a:rPr>
              <a:t>SOLUTION</a:t>
            </a:r>
            <a:r>
              <a:rPr sz="3600" spc="-50" dirty="0">
                <a:solidFill>
                  <a:srgbClr val="FCD634"/>
                </a:solidFill>
              </a:rPr>
              <a:t> </a:t>
            </a:r>
            <a:r>
              <a:rPr sz="3600" spc="-40" dirty="0"/>
              <a:t>ANALYSIS: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200388" y="3398955"/>
            <a:ext cx="1960245" cy="503555"/>
            <a:chOff x="9200388" y="3398955"/>
            <a:chExt cx="1960245" cy="503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0388" y="3398955"/>
              <a:ext cx="582168" cy="503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4868" y="3459479"/>
              <a:ext cx="405383" cy="4053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92540" y="1098803"/>
            <a:ext cx="2827020" cy="5218430"/>
          </a:xfrm>
          <a:prstGeom prst="rect">
            <a:avLst/>
          </a:prstGeom>
          <a:ln w="6096">
            <a:solidFill>
              <a:srgbClr val="FCD63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74625" marR="154305">
              <a:lnSpc>
                <a:spcPct val="100000"/>
              </a:lnSpc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find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Best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Solution, </a:t>
            </a:r>
            <a:r>
              <a:rPr sz="1600" spc="-10" dirty="0">
                <a:latin typeface="Calibri"/>
                <a:cs typeface="Calibri"/>
              </a:rPr>
              <a:t>we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know,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Best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whom?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stakeholders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company</a:t>
            </a:r>
            <a:r>
              <a:rPr sz="1600" spc="-5" dirty="0">
                <a:latin typeface="Calibri"/>
                <a:cs typeface="Calibri"/>
              </a:rPr>
              <a:t> and 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users.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We 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evaluate </a:t>
            </a:r>
            <a:r>
              <a:rPr sz="1600" spc="-5" dirty="0">
                <a:latin typeface="Calibri"/>
                <a:cs typeface="Calibri"/>
              </a:rPr>
              <a:t>solution on what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factors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crucial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both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</a:pPr>
            <a:r>
              <a:rPr sz="1800" b="1" spc="-10" dirty="0">
                <a:solidFill>
                  <a:srgbClr val="FCD634"/>
                </a:solidFill>
                <a:latin typeface="Calibri"/>
                <a:cs typeface="Calibri"/>
              </a:rPr>
              <a:t>Relevant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 marL="12128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Relevancy:</a:t>
            </a:r>
            <a:endParaRPr sz="2000">
              <a:latin typeface="Calibri"/>
              <a:cs typeface="Calibri"/>
            </a:endParaRPr>
          </a:p>
          <a:p>
            <a:pPr marL="464820" indent="-34353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464184" algn="l"/>
                <a:tab pos="464820" algn="l"/>
              </a:tabLst>
            </a:pPr>
            <a:r>
              <a:rPr sz="1400" b="1" spc="-10" dirty="0">
                <a:latin typeface="Calibri"/>
                <a:cs typeface="Calibri"/>
              </a:rPr>
              <a:t>BODY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TYPES: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5023" y="4604003"/>
            <a:ext cx="2077720" cy="226060"/>
          </a:xfrm>
          <a:prstGeom prst="rect">
            <a:avLst/>
          </a:prstGeom>
          <a:solidFill>
            <a:srgbClr val="00F85D"/>
          </a:solidFill>
        </p:spPr>
        <p:txBody>
          <a:bodyPr vert="horz" wrap="square" lIns="0" tIns="0" rIns="0" bIns="0" rtlCol="0">
            <a:spAutoFit/>
          </a:bodyPr>
          <a:lstStyle/>
          <a:p>
            <a:pPr marL="401955" indent="-343535">
              <a:lnSpc>
                <a:spcPts val="1610"/>
              </a:lnSpc>
              <a:buFont typeface="Arial"/>
              <a:buChar char="•"/>
              <a:tabLst>
                <a:tab pos="401955" algn="l"/>
                <a:tab pos="402590" algn="l"/>
              </a:tabLst>
            </a:pPr>
            <a:r>
              <a:rPr sz="1400" b="1" spc="-25" dirty="0">
                <a:latin typeface="Calibri"/>
                <a:cs typeface="Calibri"/>
              </a:rPr>
              <a:t>CREATE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YOUR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LOOK: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74835" y="5416296"/>
            <a:ext cx="2654935" cy="739140"/>
          </a:xfrm>
          <a:prstGeom prst="rect">
            <a:avLst/>
          </a:prstGeom>
          <a:ln w="9144">
            <a:solidFill>
              <a:srgbClr val="00F85D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710" marR="182880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latin typeface="Calibri"/>
                <a:cs typeface="Calibri"/>
              </a:rPr>
              <a:t>So </a:t>
            </a:r>
            <a:r>
              <a:rPr sz="1400" b="1" spc="-10" dirty="0">
                <a:latin typeface="Calibri"/>
                <a:cs typeface="Calibri"/>
              </a:rPr>
              <a:t>Create </a:t>
            </a:r>
            <a:r>
              <a:rPr sz="1400" b="1" spc="-5" dirty="0">
                <a:latin typeface="Calibri"/>
                <a:cs typeface="Calibri"/>
              </a:rPr>
              <a:t>your </a:t>
            </a:r>
            <a:r>
              <a:rPr sz="1400" b="1" dirty="0">
                <a:latin typeface="Calibri"/>
                <a:cs typeface="Calibri"/>
              </a:rPr>
              <a:t>look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 solution </a:t>
            </a:r>
            <a:r>
              <a:rPr sz="1400" spc="-5" dirty="0">
                <a:latin typeface="Calibri"/>
                <a:cs typeface="Calibri"/>
              </a:rPr>
              <a:t>we should implement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</a:t>
            </a:r>
            <a:r>
              <a:rPr sz="1400" spc="-10" dirty="0">
                <a:latin typeface="Calibri"/>
                <a:cs typeface="Calibri"/>
              </a:rPr>
              <a:t> 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achieve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goal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8224" y="1091691"/>
          <a:ext cx="8393428" cy="521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1624">
                <a:tc rowSpan="4">
                  <a:txBody>
                    <a:bodyPr/>
                    <a:lstStyle/>
                    <a:p>
                      <a:pPr marL="9734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USER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3340" marB="0" vert="vert270">
                    <a:lnR w="12700">
                      <a:solidFill>
                        <a:srgbClr val="5B9BD4"/>
                      </a:solidFill>
                      <a:prstDash val="solid"/>
                    </a:lnR>
                    <a:lnB w="6350">
                      <a:solidFill>
                        <a:srgbClr val="FCD6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OPTIMIZE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B9BD4"/>
                      </a:solidFill>
                      <a:prstDash val="solid"/>
                    </a:lnL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FCD634"/>
                    </a:solidFill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BODY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FCD634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YOUR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LOOK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FCD6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 vert="vert270">
                    <a:lnR w="12700">
                      <a:solidFill>
                        <a:srgbClr val="5B9BD4"/>
                      </a:solidFill>
                      <a:prstDash val="solid"/>
                    </a:lnR>
                    <a:lnB w="6350">
                      <a:solidFill>
                        <a:srgbClr val="FCD634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UTILITY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INCREASE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FCD6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 vert="vert270">
                    <a:lnR w="12700">
                      <a:solidFill>
                        <a:srgbClr val="5B9BD4"/>
                      </a:solidFill>
                      <a:prstDash val="solid"/>
                    </a:lnR>
                    <a:lnB w="6350">
                      <a:solidFill>
                        <a:srgbClr val="FCD634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EXPERIENCE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FCD634"/>
                      </a:solidFill>
                      <a:prstDash val="solid"/>
                    </a:lnT>
                    <a:lnB w="12700">
                      <a:solidFill>
                        <a:srgbClr val="FCD6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 vert="vert270">
                    <a:lnR w="12700">
                      <a:solidFill>
                        <a:srgbClr val="5B9BD4"/>
                      </a:solidFill>
                      <a:prstDash val="solid"/>
                    </a:lnR>
                    <a:lnB w="6350">
                      <a:solidFill>
                        <a:srgbClr val="FCD634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FCD634"/>
                      </a:solidFill>
                      <a:prstDash val="solid"/>
                    </a:lnT>
                    <a:lnB w="12700">
                      <a:solidFill>
                        <a:srgbClr val="FCD6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967">
                <a:tc rowSpan="2"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30" dirty="0">
                          <a:latin typeface="Calibri"/>
                          <a:cs typeface="Calibri"/>
                        </a:rPr>
                        <a:t>COMPANY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 vert="vert270">
                    <a:lnR w="1270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FCD634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REVENUE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PROSPECT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FCD634"/>
                      </a:solidFill>
                      <a:prstDash val="solid"/>
                    </a:lnT>
                    <a:lnB w="12700">
                      <a:solidFill>
                        <a:srgbClr val="FCD6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8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 vert="vert270">
                    <a:lnR w="1270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FCD634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REVIEWS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FCD63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-18288" y="0"/>
            <a:ext cx="12266930" cy="6922134"/>
            <a:chOff x="-18288" y="0"/>
            <a:chExt cx="12266930" cy="6922134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6532" y="2060883"/>
              <a:ext cx="582167" cy="5031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8980" y="2105079"/>
              <a:ext cx="582168" cy="5031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7895" y="2812215"/>
              <a:ext cx="582168" cy="5031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0147" y="2770631"/>
              <a:ext cx="582168" cy="5821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3135" y="5485311"/>
              <a:ext cx="582168" cy="5031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8623" y="5471160"/>
              <a:ext cx="583692" cy="5821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6679" y="2770631"/>
              <a:ext cx="1164336" cy="5821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815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2572" y="163068"/>
              <a:ext cx="1250931" cy="26517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6532" y="4511475"/>
            <a:ext cx="582167" cy="50315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6821423" y="4459223"/>
            <a:ext cx="1041400" cy="582295"/>
            <a:chOff x="6821423" y="4459223"/>
            <a:chExt cx="1041400" cy="58229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1423" y="4500807"/>
              <a:ext cx="582168" cy="5031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0147" y="4459223"/>
              <a:ext cx="582168" cy="582168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973067" y="5457444"/>
            <a:ext cx="1057910" cy="582295"/>
            <a:chOff x="3973067" y="5457444"/>
            <a:chExt cx="1057910" cy="58229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3067" y="5471595"/>
              <a:ext cx="582167" cy="5031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8555" y="5457444"/>
              <a:ext cx="582168" cy="582168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3176" y="3703320"/>
            <a:ext cx="405383" cy="40538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4923" y="3710940"/>
            <a:ext cx="405384" cy="4069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47" y="131191"/>
            <a:ext cx="6256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MEASURING</a:t>
            </a:r>
            <a:r>
              <a:rPr sz="2800" spc="25" dirty="0"/>
              <a:t> </a:t>
            </a:r>
            <a:r>
              <a:rPr sz="2800" spc="-10" dirty="0"/>
              <a:t>THE</a:t>
            </a:r>
            <a:r>
              <a:rPr sz="2800" dirty="0"/>
              <a:t> </a:t>
            </a:r>
            <a:r>
              <a:rPr sz="2800" spc="-5" dirty="0"/>
              <a:t>SUCCESS</a:t>
            </a:r>
            <a:r>
              <a:rPr sz="2800" spc="25" dirty="0"/>
              <a:t> </a:t>
            </a:r>
            <a:r>
              <a:rPr sz="2800" spc="-5" dirty="0"/>
              <a:t>OF</a:t>
            </a:r>
            <a:r>
              <a:rPr sz="2800" spc="-40" dirty="0"/>
              <a:t> </a:t>
            </a:r>
            <a:r>
              <a:rPr sz="2800" spc="-10" dirty="0">
                <a:solidFill>
                  <a:srgbClr val="FCD634"/>
                </a:solidFill>
              </a:rPr>
              <a:t>SOLUTIONS: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6615" y="620268"/>
            <a:ext cx="10708005" cy="784860"/>
          </a:xfrm>
          <a:prstGeom prst="rect">
            <a:avLst/>
          </a:prstGeom>
          <a:ln w="6096">
            <a:solidFill>
              <a:srgbClr val="FCD634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frameworks</a:t>
            </a:r>
            <a:r>
              <a:rPr sz="1800" spc="-5" dirty="0">
                <a:latin typeface="Calibri"/>
                <a:cs typeface="Calibri"/>
              </a:rPr>
              <a:t> 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AARRR</a:t>
            </a:r>
            <a:r>
              <a:rPr sz="1800" spc="-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HEART</a:t>
            </a:r>
            <a:r>
              <a:rPr sz="1800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1155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relevant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CD634"/>
                </a:solidFill>
                <a:latin typeface="Calibri"/>
                <a:cs typeface="Calibri"/>
              </a:rPr>
              <a:t>reporting</a:t>
            </a:r>
            <a:r>
              <a:rPr sz="1800" b="1" spc="-30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CD634"/>
                </a:solidFill>
                <a:latin typeface="Calibri"/>
                <a:cs typeface="Calibri"/>
              </a:rPr>
              <a:t>metrics</a:t>
            </a:r>
            <a:r>
              <a:rPr sz="1800" b="1" spc="-50" dirty="0">
                <a:solidFill>
                  <a:srgbClr val="FCD6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A689D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6412" y="1495297"/>
          <a:ext cx="10703559" cy="5155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8194">
                <a:tc>
                  <a:txBody>
                    <a:bodyPr/>
                    <a:lstStyle/>
                    <a:p>
                      <a:pPr marL="179197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METRIC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HEART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5" dirty="0">
                          <a:solidFill>
                            <a:srgbClr val="FCD634"/>
                          </a:solidFill>
                          <a:latin typeface="Calibri"/>
                          <a:cs typeface="Calibri"/>
                        </a:rPr>
                        <a:t>GOALS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dirty="0">
                          <a:solidFill>
                            <a:srgbClr val="FCD634"/>
                          </a:solidFill>
                          <a:latin typeface="Calibri"/>
                          <a:cs typeface="Calibri"/>
                        </a:rPr>
                        <a:t>SIGNALS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53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dirty="0">
                          <a:solidFill>
                            <a:srgbClr val="FCD634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0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HAPPINESS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Satisfaction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reviews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Ratings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support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NPS,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App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rating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ENGAGEMENT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Personalising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Apparels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orders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spent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041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Revenue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user,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ADOPTION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Onboarding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225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App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downloads,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FTUE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708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Average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wish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personalised,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reviews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RETENTION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Loyalty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Recurring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69545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Monthly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Retention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Rate,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Number 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items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Sold by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Reseller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815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40" dirty="0"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SUCCESS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Goal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Completion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Analytics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items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Sold,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Points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Earned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56615" y="1493519"/>
            <a:ext cx="2354580" cy="784860"/>
          </a:xfrm>
          <a:custGeom>
            <a:avLst/>
            <a:gdLst/>
            <a:ahLst/>
            <a:cxnLst/>
            <a:rect l="l" t="t" r="r" b="b"/>
            <a:pathLst>
              <a:path w="2354580" h="784860">
                <a:moveTo>
                  <a:pt x="0" y="0"/>
                </a:moveTo>
                <a:lnTo>
                  <a:pt x="2354579" y="784859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18288" y="0"/>
            <a:ext cx="12266930" cy="6922134"/>
            <a:chOff x="-18288" y="0"/>
            <a:chExt cx="12266930" cy="6922134"/>
          </a:xfrm>
        </p:grpSpPr>
        <p:sp>
          <p:nvSpPr>
            <p:cNvPr id="7" name="object 7"/>
            <p:cNvSpPr/>
            <p:nvPr/>
          </p:nvSpPr>
          <p:spPr>
            <a:xfrm>
              <a:off x="51815" y="10668"/>
              <a:ext cx="12126595" cy="6781800"/>
            </a:xfrm>
            <a:custGeom>
              <a:avLst/>
              <a:gdLst/>
              <a:ahLst/>
              <a:cxnLst/>
              <a:rect l="l" t="t" r="r" b="b"/>
              <a:pathLst>
                <a:path w="12126595" h="6781800">
                  <a:moveTo>
                    <a:pt x="0" y="6781800"/>
                  </a:moveTo>
                  <a:lnTo>
                    <a:pt x="12126468" y="6781800"/>
                  </a:lnTo>
                  <a:lnTo>
                    <a:pt x="12126468" y="0"/>
                  </a:lnTo>
                  <a:lnTo>
                    <a:pt x="0" y="0"/>
                  </a:lnTo>
                  <a:lnTo>
                    <a:pt x="0" y="6781800"/>
                  </a:lnTo>
                  <a:close/>
                </a:path>
              </a:pathLst>
            </a:custGeom>
            <a:ln w="140207">
              <a:solidFill>
                <a:srgbClr val="FCD6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2572" y="163068"/>
              <a:ext cx="1250931" cy="265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1401</Words>
  <Application>Microsoft Office PowerPoint</Application>
  <PresentationFormat>Widescreen</PresentationFormat>
  <Paragraphs>209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ABOUT BEWAKOOF:</vt:lpstr>
      <vt:lpstr>ROADMAP:</vt:lpstr>
      <vt:lpstr>USER’S JOURNEY:</vt:lpstr>
      <vt:lpstr>PAIN POINTS:</vt:lpstr>
      <vt:lpstr>SOLUTION 1:BODY TYPES</vt:lpstr>
      <vt:lpstr>SOLUTION 2:CREATE YOUR LOOK</vt:lpstr>
      <vt:lpstr>QUALITATIVE SOLUTION ANALYSIS:</vt:lpstr>
      <vt:lpstr>MEASURING THE SUCCESS OF SOLUTIONS:</vt:lpstr>
      <vt:lpstr>METRICS WRONGLY IMPACTED: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Subhadip Samanta</cp:lastModifiedBy>
  <cp:revision>2</cp:revision>
  <dcterms:created xsi:type="dcterms:W3CDTF">2021-03-31T14:19:03Z</dcterms:created>
  <dcterms:modified xsi:type="dcterms:W3CDTF">2021-03-31T14:20:47Z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2021-03-31T00:00:00Z</vt:filetime>
  </property>
</Properties>
</file>