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1" y="441684"/>
            <a:ext cx="11277597" cy="1323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3509" y="1286263"/>
            <a:ext cx="7089775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95950" y="152889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3" y="0"/>
                </a:lnTo>
              </a:path>
            </a:pathLst>
          </a:custGeom>
          <a:ln w="28574">
            <a:solidFill>
              <a:srgbClr val="CCA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0754" y="342899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1081623" y="0"/>
                </a:moveTo>
                <a:lnTo>
                  <a:pt x="1081623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CCA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7448" y="479671"/>
            <a:ext cx="2768600" cy="5499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A2AB6B-0042-4631-AF39-A960BEC7E863}"/>
              </a:ext>
            </a:extLst>
          </p:cNvPr>
          <p:cNvSpPr txBox="1"/>
          <p:nvPr/>
        </p:nvSpPr>
        <p:spPr>
          <a:xfrm>
            <a:off x="2438400" y="2643267"/>
            <a:ext cx="3200400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Subhadip Samanta</a:t>
            </a:r>
          </a:p>
          <a:p>
            <a:pPr algn="ctr"/>
            <a:r>
              <a:rPr lang="en-IN" sz="2000" b="1" dirty="0"/>
              <a:t>IIFT Delhi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2269235"/>
            <a:ext cx="5629275" cy="38201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55"/>
              </a:spcBef>
            </a:pPr>
            <a:r>
              <a:rPr sz="2000" spc="-240" dirty="0">
                <a:latin typeface="Microsoft Sans Serif"/>
                <a:cs typeface="Microsoft Sans Serif"/>
              </a:rPr>
              <a:t>U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0" dirty="0">
                <a:latin typeface="Microsoft Sans Serif"/>
                <a:cs typeface="Microsoft Sans Serif"/>
              </a:rPr>
              <a:t>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p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s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75" dirty="0">
                <a:latin typeface="Microsoft Sans Serif"/>
                <a:cs typeface="Microsoft Sans Serif"/>
              </a:rPr>
              <a:t>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9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w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25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or  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v</a:t>
            </a:r>
            <a:r>
              <a:rPr sz="2000" spc="-95" dirty="0">
                <a:latin typeface="Microsoft Sans Serif"/>
                <a:cs typeface="Microsoft Sans Serif"/>
              </a:rPr>
              <a:t>o</a:t>
            </a:r>
            <a:r>
              <a:rPr sz="2000" spc="-45" dirty="0">
                <a:latin typeface="Microsoft Sans Serif"/>
                <a:cs typeface="Microsoft Sans Serif"/>
              </a:rPr>
              <a:t>i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225" dirty="0">
                <a:latin typeface="Microsoft Sans Serif"/>
                <a:cs typeface="Microsoft Sans Serif"/>
              </a:rPr>
              <a:t>om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5" dirty="0">
                <a:latin typeface="Microsoft Sans Serif"/>
                <a:cs typeface="Microsoft Sans Serif"/>
              </a:rPr>
              <a:t>d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-35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30" dirty="0">
                <a:latin typeface="Microsoft Sans Serif"/>
                <a:cs typeface="Microsoft Sans Serif"/>
              </a:rPr>
              <a:t>k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p</a:t>
            </a:r>
            <a:r>
              <a:rPr sz="2000" spc="-85" dirty="0">
                <a:latin typeface="Microsoft Sans Serif"/>
                <a:cs typeface="Microsoft Sans Serif"/>
              </a:rPr>
              <a:t>o</a:t>
            </a:r>
            <a:r>
              <a:rPr sz="2000" spc="-50" dirty="0">
                <a:latin typeface="Microsoft Sans Serif"/>
                <a:cs typeface="Microsoft Sans Serif"/>
              </a:rPr>
              <a:t>t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f</a:t>
            </a:r>
            <a:r>
              <a:rPr sz="2000" spc="-25" dirty="0">
                <a:latin typeface="Microsoft Sans Serif"/>
                <a:cs typeface="Microsoft Sans Serif"/>
              </a:rPr>
              <a:t>il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75" dirty="0">
                <a:latin typeface="Microsoft Sans Serif"/>
                <a:cs typeface="Microsoft Sans Serif"/>
              </a:rPr>
              <a:t>e</a:t>
            </a:r>
            <a:r>
              <a:rPr sz="2000" spc="-50" dirty="0">
                <a:latin typeface="Microsoft Sans Serif"/>
                <a:cs typeface="Microsoft Sans Serif"/>
              </a:rPr>
              <a:t>r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ba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latin typeface="Microsoft Sans Serif"/>
                <a:cs typeface="Microsoft Sans Serif"/>
              </a:rPr>
              <a:t>Arrival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Microsoft Sans Serif"/>
                <a:cs typeface="Microsoft Sans Serif"/>
              </a:rPr>
              <a:t>Duration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Microsoft Sans Serif"/>
                <a:cs typeface="Microsoft Sans Serif"/>
              </a:rPr>
              <a:t>P</a:t>
            </a:r>
            <a:r>
              <a:rPr sz="2000" spc="-120" dirty="0">
                <a:latin typeface="Microsoft Sans Serif"/>
                <a:cs typeface="Microsoft Sans Serif"/>
              </a:rPr>
              <a:t>r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R</a:t>
            </a:r>
            <a:r>
              <a:rPr sz="2000" spc="-204" dirty="0">
                <a:latin typeface="Microsoft Sans Serif"/>
                <a:cs typeface="Microsoft Sans Serif"/>
              </a:rPr>
              <a:t>a</a:t>
            </a:r>
            <a:r>
              <a:rPr sz="2000" spc="-240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  <a:p>
            <a:pPr marL="12700" marR="173355">
              <a:lnSpc>
                <a:spcPct val="133000"/>
              </a:lnSpc>
              <a:spcBef>
                <a:spcPts val="20"/>
              </a:spcBef>
            </a:pPr>
            <a:r>
              <a:rPr sz="2000" spc="-165" dirty="0">
                <a:latin typeface="Microsoft Sans Serif"/>
                <a:cs typeface="Microsoft Sans Serif"/>
              </a:rPr>
              <a:t>There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are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separate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parking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sections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for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car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bikes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Indicator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5" dirty="0">
                <a:latin typeface="Microsoft Sans Serif"/>
                <a:cs typeface="Microsoft Sans Serif"/>
              </a:rPr>
              <a:t>Distance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spot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from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85" dirty="0">
                <a:latin typeface="Microsoft Sans Serif"/>
                <a:cs typeface="Microsoft Sans Serif"/>
              </a:rPr>
              <a:t>user’s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current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location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b</a:t>
            </a:r>
            <a:r>
              <a:rPr sz="2000" spc="-60" dirty="0">
                <a:latin typeface="Microsoft Sans Serif"/>
                <a:cs typeface="Microsoft Sans Serif"/>
              </a:rPr>
              <a:t>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190" dirty="0">
                <a:latin typeface="Microsoft Sans Serif"/>
                <a:cs typeface="Microsoft Sans Serif"/>
              </a:rPr>
              <a:t>S</a:t>
            </a:r>
            <a:r>
              <a:rPr sz="2000" spc="-165" dirty="0">
                <a:latin typeface="Microsoft Sans Serif"/>
                <a:cs typeface="Microsoft Sans Serif"/>
              </a:rPr>
              <a:t>p</a:t>
            </a:r>
            <a:r>
              <a:rPr sz="2000" spc="-85" dirty="0">
                <a:latin typeface="Microsoft Sans Serif"/>
                <a:cs typeface="Microsoft Sans Serif"/>
              </a:rPr>
              <a:t>o</a:t>
            </a:r>
            <a:r>
              <a:rPr sz="2000" spc="-50" dirty="0">
                <a:latin typeface="Microsoft Sans Serif"/>
                <a:cs typeface="Microsoft Sans Serif"/>
              </a:rPr>
              <a:t>t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a</a:t>
            </a:r>
            <a:r>
              <a:rPr sz="2000" spc="-110" dirty="0">
                <a:latin typeface="Microsoft Sans Serif"/>
                <a:cs typeface="Microsoft Sans Serif"/>
              </a:rPr>
              <a:t>v</a:t>
            </a:r>
            <a:r>
              <a:rPr sz="2000" spc="-2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20" dirty="0">
                <a:latin typeface="Microsoft Sans Serif"/>
                <a:cs typeface="Microsoft Sans Serif"/>
              </a:rPr>
              <a:t>ab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spc="-175" dirty="0"/>
              <a:t>Wireframes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9271" y="810259"/>
            <a:ext cx="2768600" cy="5499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2269235"/>
            <a:ext cx="5973445" cy="36957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77495">
              <a:lnSpc>
                <a:spcPts val="2180"/>
              </a:lnSpc>
              <a:spcBef>
                <a:spcPts val="355"/>
              </a:spcBef>
            </a:pPr>
            <a:r>
              <a:rPr sz="2000" spc="-165" dirty="0">
                <a:latin typeface="Microsoft Sans Serif"/>
                <a:cs typeface="Microsoft Sans Serif"/>
              </a:rPr>
              <a:t>For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any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particular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parking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location,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following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are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sh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14" dirty="0">
                <a:latin typeface="Microsoft Sans Serif"/>
                <a:cs typeface="Microsoft Sans Serif"/>
              </a:rPr>
              <a:t>w</a:t>
            </a:r>
            <a:r>
              <a:rPr sz="2000" spc="-240" dirty="0">
                <a:latin typeface="Microsoft Sans Serif"/>
                <a:cs typeface="Microsoft Sans Serif"/>
              </a:rPr>
              <a:t>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409" dirty="0">
                <a:latin typeface="Microsoft Sans Serif"/>
                <a:cs typeface="Microsoft Sans Serif"/>
              </a:rPr>
              <a:t>–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40" dirty="0">
                <a:latin typeface="Microsoft Sans Serif"/>
                <a:cs typeface="Microsoft Sans Serif"/>
              </a:rPr>
              <a:t>L</a:t>
            </a:r>
            <a:r>
              <a:rPr sz="2000" spc="-12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v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45" dirty="0">
                <a:latin typeface="Microsoft Sans Serif"/>
                <a:cs typeface="Microsoft Sans Serif"/>
              </a:rPr>
              <a:t>l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310" dirty="0">
                <a:latin typeface="Microsoft Sans Serif"/>
                <a:cs typeface="Microsoft Sans Serif"/>
              </a:rPr>
              <a:t>P</a:t>
            </a:r>
            <a:r>
              <a:rPr sz="2000" spc="-16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25" dirty="0">
                <a:latin typeface="Microsoft Sans Serif"/>
                <a:cs typeface="Microsoft Sans Serif"/>
              </a:rPr>
              <a:t>k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30" dirty="0">
                <a:latin typeface="Microsoft Sans Serif"/>
                <a:cs typeface="Microsoft Sans Serif"/>
              </a:rPr>
              <a:t>ng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40" dirty="0">
                <a:latin typeface="Microsoft Sans Serif"/>
                <a:cs typeface="Microsoft Sans Serif"/>
              </a:rPr>
              <a:t>L</a:t>
            </a:r>
            <a:r>
              <a:rPr sz="2000" spc="-55" dirty="0">
                <a:latin typeface="Microsoft Sans Serif"/>
                <a:cs typeface="Microsoft Sans Serif"/>
              </a:rPr>
              <a:t>a</a:t>
            </a:r>
            <a:r>
              <a:rPr sz="2000" spc="-60" dirty="0">
                <a:latin typeface="Microsoft Sans Serif"/>
                <a:cs typeface="Microsoft Sans Serif"/>
              </a:rPr>
              <a:t>y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u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455" dirty="0">
                <a:latin typeface="Microsoft Sans Serif"/>
                <a:cs typeface="Microsoft Sans Serif"/>
              </a:rPr>
              <a:t>P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30" dirty="0">
                <a:latin typeface="Microsoft Sans Serif"/>
                <a:cs typeface="Microsoft Sans Serif"/>
              </a:rPr>
              <a:t>k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ot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80" dirty="0">
                <a:latin typeface="Microsoft Sans Serif"/>
                <a:cs typeface="Microsoft Sans Serif"/>
              </a:rPr>
              <a:t>Boo</a:t>
            </a:r>
            <a:r>
              <a:rPr sz="2000" spc="-195" dirty="0">
                <a:latin typeface="Microsoft Sans Serif"/>
                <a:cs typeface="Microsoft Sans Serif"/>
              </a:rPr>
              <a:t>k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170" dirty="0">
                <a:latin typeface="Microsoft Sans Serif"/>
                <a:cs typeface="Microsoft Sans Serif"/>
              </a:rPr>
              <a:t>v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5" dirty="0">
                <a:latin typeface="Microsoft Sans Serif"/>
                <a:cs typeface="Microsoft Sans Serif"/>
              </a:rPr>
              <a:t>il</a:t>
            </a:r>
            <a:r>
              <a:rPr sz="2000" spc="-15" dirty="0">
                <a:latin typeface="Microsoft Sans Serif"/>
                <a:cs typeface="Microsoft Sans Serif"/>
              </a:rPr>
              <a:t>ab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45" dirty="0">
                <a:latin typeface="Microsoft Sans Serif"/>
                <a:cs typeface="Microsoft Sans Serif"/>
              </a:rPr>
              <a:t>l</a:t>
            </a:r>
            <a:r>
              <a:rPr sz="2000" spc="-18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c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</a:t>
            </a:r>
            <a:r>
              <a:rPr sz="2000" spc="30" dirty="0">
                <a:latin typeface="Microsoft Sans Serif"/>
                <a:cs typeface="Microsoft Sans Serif"/>
              </a:rPr>
              <a:t>r</a:t>
            </a:r>
            <a:r>
              <a:rPr sz="2000" spc="-125" dirty="0">
                <a:latin typeface="Microsoft Sans Serif"/>
                <a:cs typeface="Microsoft Sans Serif"/>
              </a:rPr>
              <a:t>k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0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p</a:t>
            </a:r>
            <a:r>
              <a:rPr sz="2000" spc="-85" dirty="0">
                <a:latin typeface="Microsoft Sans Serif"/>
                <a:cs typeface="Microsoft Sans Serif"/>
              </a:rPr>
              <a:t>o</a:t>
            </a:r>
            <a:r>
              <a:rPr sz="2000" spc="-50" dirty="0">
                <a:latin typeface="Microsoft Sans Serif"/>
                <a:cs typeface="Microsoft Sans Serif"/>
              </a:rPr>
              <a:t>t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210"/>
              </a:lnSpc>
              <a:spcBef>
                <a:spcPts val="930"/>
              </a:spcBef>
            </a:pPr>
            <a:r>
              <a:rPr sz="2000" spc="-175" dirty="0">
                <a:latin typeface="Microsoft Sans Serif"/>
                <a:cs typeface="Microsoft Sans Serif"/>
              </a:rPr>
              <a:t>User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can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pay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their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spot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ahead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of-time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or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after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their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d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25" dirty="0">
                <a:latin typeface="Microsoft Sans Serif"/>
                <a:cs typeface="Microsoft Sans Serif"/>
              </a:rPr>
              <a:t>r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75" dirty="0">
                <a:latin typeface="Microsoft Sans Serif"/>
                <a:cs typeface="Microsoft Sans Serif"/>
              </a:rPr>
              <a:t>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o</a:t>
            </a:r>
            <a:r>
              <a:rPr sz="2000" spc="-160" dirty="0">
                <a:latin typeface="Microsoft Sans Serif"/>
                <a:cs typeface="Microsoft Sans Serif"/>
              </a:rPr>
              <a:t>v</a:t>
            </a:r>
            <a:r>
              <a:rPr sz="2000" spc="-60" dirty="0">
                <a:latin typeface="Microsoft Sans Serif"/>
                <a:cs typeface="Microsoft Sans Serif"/>
              </a:rPr>
              <a:t>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45" dirty="0">
                <a:latin typeface="Microsoft Sans Serif"/>
                <a:cs typeface="Microsoft Sans Serif"/>
              </a:rPr>
              <a:t>r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u</a:t>
            </a:r>
            <a:r>
              <a:rPr sz="2000" spc="-15" dirty="0">
                <a:latin typeface="Microsoft Sans Serif"/>
                <a:cs typeface="Microsoft Sans Serif"/>
              </a:rPr>
              <a:t>g</a:t>
            </a:r>
            <a:r>
              <a:rPr sz="2000" spc="-24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409" dirty="0">
                <a:latin typeface="Microsoft Sans Serif"/>
                <a:cs typeface="Microsoft Sans Serif"/>
              </a:rPr>
              <a:t>–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Microsoft Sans Serif"/>
                <a:cs typeface="Microsoft Sans Serif"/>
              </a:rPr>
              <a:t>Cash/Credit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On</a:t>
            </a:r>
            <a:r>
              <a:rPr sz="2000" spc="-25" dirty="0">
                <a:latin typeface="Microsoft Sans Serif"/>
                <a:cs typeface="Microsoft Sans Serif"/>
              </a:rPr>
              <a:t>li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W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5" dirty="0">
                <a:latin typeface="Microsoft Sans Serif"/>
                <a:cs typeface="Microsoft Sans Serif"/>
              </a:rPr>
              <a:t>ll</a:t>
            </a:r>
            <a:r>
              <a:rPr sz="2000" spc="-85" dirty="0">
                <a:latin typeface="Microsoft Sans Serif"/>
                <a:cs typeface="Microsoft Sans Serif"/>
              </a:rPr>
              <a:t>e</a:t>
            </a:r>
            <a:r>
              <a:rPr sz="2000" spc="-50" dirty="0">
                <a:latin typeface="Microsoft Sans Serif"/>
                <a:cs typeface="Microsoft Sans Serif"/>
              </a:rPr>
              <a:t>t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80" dirty="0">
                <a:latin typeface="Microsoft Sans Serif"/>
                <a:cs typeface="Microsoft Sans Serif"/>
              </a:rPr>
              <a:t>Vouchers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spc="-175" dirty="0"/>
              <a:t>Wireframes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9271" y="810259"/>
            <a:ext cx="2768600" cy="5499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6" y="2216911"/>
            <a:ext cx="9823450" cy="335724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71400"/>
              </a:lnSpc>
              <a:spcBef>
                <a:spcPts val="819"/>
              </a:spcBef>
            </a:pPr>
            <a:r>
              <a:rPr sz="2100" spc="-229" dirty="0">
                <a:latin typeface="Verdana"/>
                <a:cs typeface="Verdana"/>
              </a:rPr>
              <a:t>Parker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54" dirty="0">
                <a:latin typeface="Verdana"/>
                <a:cs typeface="Verdana"/>
              </a:rPr>
              <a:t>-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85" dirty="0">
                <a:latin typeface="Verdana"/>
                <a:cs typeface="Verdana"/>
              </a:rPr>
              <a:t>"</a:t>
            </a:r>
            <a:r>
              <a:rPr sz="2100" b="1" spc="-185" dirty="0">
                <a:latin typeface="Arial"/>
                <a:cs typeface="Arial"/>
              </a:rPr>
              <a:t>Freemium</a:t>
            </a:r>
            <a:r>
              <a:rPr sz="2100" spc="-185" dirty="0">
                <a:latin typeface="Verdana"/>
                <a:cs typeface="Verdana"/>
              </a:rPr>
              <a:t>"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310" dirty="0">
                <a:latin typeface="Verdana"/>
                <a:cs typeface="Verdana"/>
              </a:rPr>
              <a:t>business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75" dirty="0">
                <a:latin typeface="Verdana"/>
                <a:cs typeface="Verdana"/>
              </a:rPr>
              <a:t>model,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85" dirty="0">
                <a:latin typeface="Verdana"/>
                <a:cs typeface="Verdana"/>
              </a:rPr>
              <a:t>most</a:t>
            </a:r>
            <a:r>
              <a:rPr sz="2100" spc="-150" dirty="0">
                <a:latin typeface="Verdana"/>
                <a:cs typeface="Verdana"/>
              </a:rPr>
              <a:t> </a:t>
            </a:r>
            <a:r>
              <a:rPr sz="2100" spc="-135" dirty="0">
                <a:latin typeface="Verdana"/>
                <a:cs typeface="Verdana"/>
              </a:rPr>
              <a:t>of</a:t>
            </a:r>
            <a:r>
              <a:rPr sz="2100" spc="-10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the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35" dirty="0">
                <a:latin typeface="Verdana"/>
                <a:cs typeface="Verdana"/>
              </a:rPr>
              <a:t>app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20" dirty="0">
                <a:latin typeface="Verdana"/>
                <a:cs typeface="Verdana"/>
              </a:rPr>
              <a:t>and</a:t>
            </a:r>
            <a:r>
              <a:rPr sz="2100" spc="-150" dirty="0">
                <a:latin typeface="Verdana"/>
                <a:cs typeface="Verdana"/>
              </a:rPr>
              <a:t> </a:t>
            </a:r>
            <a:r>
              <a:rPr sz="2100" spc="-235" dirty="0">
                <a:latin typeface="Verdana"/>
                <a:cs typeface="Verdana"/>
              </a:rPr>
              <a:t>it's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25" dirty="0">
                <a:latin typeface="Verdana"/>
                <a:cs typeface="Verdana"/>
              </a:rPr>
              <a:t>features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70" dirty="0">
                <a:latin typeface="Verdana"/>
                <a:cs typeface="Verdana"/>
              </a:rPr>
              <a:t>are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55" dirty="0">
                <a:latin typeface="Verdana"/>
                <a:cs typeface="Verdana"/>
              </a:rPr>
              <a:t>available</a:t>
            </a:r>
            <a:r>
              <a:rPr sz="2100" spc="-160" dirty="0">
                <a:latin typeface="Verdana"/>
                <a:cs typeface="Verdana"/>
              </a:rPr>
              <a:t> free </a:t>
            </a:r>
            <a:r>
              <a:rPr sz="2100" spc="-135" dirty="0">
                <a:latin typeface="Verdana"/>
                <a:cs typeface="Verdana"/>
              </a:rPr>
              <a:t>of </a:t>
            </a:r>
            <a:r>
              <a:rPr sz="2100" spc="-720" dirty="0">
                <a:latin typeface="Verdana"/>
                <a:cs typeface="Verdana"/>
              </a:rPr>
              <a:t> </a:t>
            </a:r>
            <a:r>
              <a:rPr sz="2100" spc="-220" dirty="0">
                <a:latin typeface="Verdana"/>
                <a:cs typeface="Verdana"/>
              </a:rPr>
              <a:t>charge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40" dirty="0">
                <a:latin typeface="Verdana"/>
                <a:cs typeface="Verdana"/>
              </a:rPr>
              <a:t>to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all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25" dirty="0">
                <a:latin typeface="Verdana"/>
                <a:cs typeface="Verdana"/>
              </a:rPr>
              <a:t>users,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80" dirty="0">
                <a:latin typeface="Verdana"/>
                <a:cs typeface="Verdana"/>
              </a:rPr>
              <a:t>with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00" dirty="0">
                <a:latin typeface="Verdana"/>
                <a:cs typeface="Verdana"/>
              </a:rPr>
              <a:t>value-added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40" dirty="0">
                <a:latin typeface="Verdana"/>
                <a:cs typeface="Verdana"/>
              </a:rPr>
              <a:t>premium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65" dirty="0">
                <a:latin typeface="Verdana"/>
                <a:cs typeface="Verdana"/>
              </a:rPr>
              <a:t>products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55" dirty="0">
                <a:latin typeface="Verdana"/>
                <a:cs typeface="Verdana"/>
              </a:rPr>
              <a:t>available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40" dirty="0">
                <a:latin typeface="Verdana"/>
                <a:cs typeface="Verdana"/>
              </a:rPr>
              <a:t>to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95" dirty="0">
                <a:latin typeface="Verdana"/>
                <a:cs typeface="Verdana"/>
              </a:rPr>
              <a:t>paying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335" dirty="0">
                <a:latin typeface="Verdana"/>
                <a:cs typeface="Verdana"/>
              </a:rPr>
              <a:t>customers.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100" spc="-260" dirty="0">
                <a:latin typeface="Verdana"/>
                <a:cs typeface="Verdana"/>
              </a:rPr>
              <a:t>Most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135" dirty="0">
                <a:latin typeface="Verdana"/>
                <a:cs typeface="Verdana"/>
              </a:rPr>
              <a:t>of</a:t>
            </a:r>
            <a:r>
              <a:rPr sz="2100" spc="-95" dirty="0">
                <a:latin typeface="Verdana"/>
                <a:cs typeface="Verdana"/>
              </a:rPr>
              <a:t> </a:t>
            </a:r>
            <a:r>
              <a:rPr sz="2100" spc="-245" dirty="0">
                <a:latin typeface="Verdana"/>
                <a:cs typeface="Verdana"/>
              </a:rPr>
              <a:t>Parker's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85" dirty="0">
                <a:latin typeface="Verdana"/>
                <a:cs typeface="Verdana"/>
              </a:rPr>
              <a:t>revenue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70" dirty="0">
                <a:latin typeface="Verdana"/>
                <a:cs typeface="Verdana"/>
              </a:rPr>
              <a:t>will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180" dirty="0">
                <a:latin typeface="Verdana"/>
                <a:cs typeface="Verdana"/>
              </a:rPr>
              <a:t>be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15" dirty="0">
                <a:latin typeface="Verdana"/>
                <a:cs typeface="Verdana"/>
              </a:rPr>
              <a:t>generated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from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the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04" dirty="0">
                <a:latin typeface="Verdana"/>
                <a:cs typeface="Verdana"/>
              </a:rPr>
              <a:t>following</a:t>
            </a:r>
            <a:r>
              <a:rPr sz="2100" spc="-150" dirty="0">
                <a:latin typeface="Verdana"/>
                <a:cs typeface="Verdana"/>
              </a:rPr>
              <a:t> </a:t>
            </a:r>
            <a:r>
              <a:rPr sz="2100" spc="-340" dirty="0">
                <a:latin typeface="Verdana"/>
                <a:cs typeface="Verdana"/>
              </a:rPr>
              <a:t>streams:</a:t>
            </a:r>
            <a:endParaRPr sz="2100">
              <a:latin typeface="Verdana"/>
              <a:cs typeface="Verdana"/>
            </a:endParaRPr>
          </a:p>
          <a:p>
            <a:pPr marL="179070" indent="-167005">
              <a:lnSpc>
                <a:spcPct val="100000"/>
              </a:lnSpc>
              <a:spcBef>
                <a:spcPts val="170"/>
              </a:spcBef>
              <a:buFont typeface="Verdana"/>
              <a:buChar char="•"/>
              <a:tabLst>
                <a:tab pos="179705" algn="l"/>
              </a:tabLst>
            </a:pPr>
            <a:r>
              <a:rPr sz="2100" b="1" u="sng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100" b="1" u="sng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21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100" b="1" u="sng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1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ng</a:t>
            </a:r>
            <a:r>
              <a:rPr sz="2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100" b="1" u="sng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100" b="1" u="sng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mm</a:t>
            </a:r>
            <a:r>
              <a:rPr sz="21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100" b="1" u="sng" spc="-2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</a:t>
            </a:r>
            <a:r>
              <a:rPr sz="21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100" b="1" u="sng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spcBef>
                <a:spcPts val="290"/>
              </a:spcBef>
              <a:buAutoNum type="romanUcPeriod"/>
              <a:tabLst>
                <a:tab pos="203200" algn="l"/>
              </a:tabLst>
            </a:pPr>
            <a:r>
              <a:rPr sz="2100" spc="-254" dirty="0">
                <a:latin typeface="Verdana"/>
                <a:cs typeface="Verdana"/>
              </a:rPr>
              <a:t>B2C</a:t>
            </a:r>
            <a:endParaRPr sz="2100">
              <a:latin typeface="Verdana"/>
              <a:cs typeface="Verdana"/>
            </a:endParaRPr>
          </a:p>
          <a:p>
            <a:pPr marL="12700" marR="268605">
              <a:lnSpc>
                <a:spcPct val="71400"/>
              </a:lnSpc>
              <a:spcBef>
                <a:spcPts val="885"/>
              </a:spcBef>
            </a:pPr>
            <a:r>
              <a:rPr sz="2100" b="1" spc="5" dirty="0">
                <a:latin typeface="Arial"/>
                <a:cs typeface="Arial"/>
              </a:rPr>
              <a:t>55% </a:t>
            </a:r>
            <a:r>
              <a:rPr sz="2100" spc="-135" dirty="0">
                <a:latin typeface="Verdana"/>
                <a:cs typeface="Verdana"/>
              </a:rPr>
              <a:t>of </a:t>
            </a:r>
            <a:r>
              <a:rPr sz="2100" spc="-190" dirty="0">
                <a:latin typeface="Verdana"/>
                <a:cs typeface="Verdana"/>
              </a:rPr>
              <a:t>total </a:t>
            </a:r>
            <a:r>
              <a:rPr sz="2100" spc="-285" dirty="0">
                <a:latin typeface="Verdana"/>
                <a:cs typeface="Verdana"/>
              </a:rPr>
              <a:t>revenue </a:t>
            </a:r>
            <a:r>
              <a:rPr sz="2100" spc="-170" dirty="0">
                <a:latin typeface="Verdana"/>
                <a:cs typeface="Verdana"/>
              </a:rPr>
              <a:t>will </a:t>
            </a:r>
            <a:r>
              <a:rPr sz="2100" spc="-340" dirty="0">
                <a:latin typeface="Verdana"/>
                <a:cs typeface="Verdana"/>
              </a:rPr>
              <a:t>come</a:t>
            </a:r>
            <a:r>
              <a:rPr sz="2100" spc="-335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from </a:t>
            </a:r>
            <a:r>
              <a:rPr sz="2100" spc="-220" dirty="0">
                <a:latin typeface="Verdana"/>
                <a:cs typeface="Verdana"/>
              </a:rPr>
              <a:t>charging </a:t>
            </a:r>
            <a:r>
              <a:rPr sz="2100" spc="-105" dirty="0">
                <a:latin typeface="Verdana"/>
                <a:cs typeface="Verdana"/>
              </a:rPr>
              <a:t>a </a:t>
            </a:r>
            <a:r>
              <a:rPr sz="2100" spc="-220" dirty="0">
                <a:latin typeface="Verdana"/>
                <a:cs typeface="Verdana"/>
              </a:rPr>
              <a:t>certain </a:t>
            </a:r>
            <a:r>
              <a:rPr sz="2100" spc="-515" dirty="0">
                <a:latin typeface="Verdana"/>
                <a:cs typeface="Verdana"/>
              </a:rPr>
              <a:t>%</a:t>
            </a:r>
            <a:r>
              <a:rPr sz="2100" spc="-509" dirty="0">
                <a:latin typeface="Verdana"/>
                <a:cs typeface="Verdana"/>
              </a:rPr>
              <a:t> </a:t>
            </a:r>
            <a:r>
              <a:rPr sz="2100" spc="-135" dirty="0">
                <a:latin typeface="Verdana"/>
                <a:cs typeface="Verdana"/>
              </a:rPr>
              <a:t>of </a:t>
            </a:r>
            <a:r>
              <a:rPr sz="2100" spc="-350" dirty="0">
                <a:latin typeface="Verdana"/>
                <a:cs typeface="Verdana"/>
              </a:rPr>
              <a:t>commission</a:t>
            </a:r>
            <a:r>
              <a:rPr sz="2100" spc="-345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from the </a:t>
            </a:r>
            <a:r>
              <a:rPr sz="2100" spc="-300" dirty="0">
                <a:latin typeface="Verdana"/>
                <a:cs typeface="Verdana"/>
              </a:rPr>
              <a:t>user</a:t>
            </a:r>
            <a:r>
              <a:rPr sz="2100" spc="-295" dirty="0">
                <a:latin typeface="Verdana"/>
                <a:cs typeface="Verdana"/>
              </a:rPr>
              <a:t> </a:t>
            </a:r>
            <a:r>
              <a:rPr sz="2100" spc="-320" dirty="0">
                <a:latin typeface="Verdana"/>
                <a:cs typeface="Verdana"/>
              </a:rPr>
              <a:t>on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the payment</a:t>
            </a:r>
            <a:r>
              <a:rPr sz="2100" spc="-285" dirty="0">
                <a:latin typeface="Verdana"/>
                <a:cs typeface="Verdana"/>
              </a:rPr>
              <a:t> they </a:t>
            </a:r>
            <a:r>
              <a:rPr sz="2100" spc="-330" dirty="0">
                <a:latin typeface="Verdana"/>
                <a:cs typeface="Verdana"/>
              </a:rPr>
              <a:t>make</a:t>
            </a:r>
            <a:r>
              <a:rPr sz="2100" spc="-325" dirty="0">
                <a:latin typeface="Verdana"/>
                <a:cs typeface="Verdana"/>
              </a:rPr>
              <a:t> </a:t>
            </a:r>
            <a:r>
              <a:rPr sz="2100" spc="-170" dirty="0">
                <a:latin typeface="Verdana"/>
                <a:cs typeface="Verdana"/>
              </a:rPr>
              <a:t>for </a:t>
            </a:r>
            <a:r>
              <a:rPr sz="2100" spc="-290" dirty="0">
                <a:latin typeface="Verdana"/>
                <a:cs typeface="Verdana"/>
              </a:rPr>
              <a:t>the </a:t>
            </a:r>
            <a:r>
              <a:rPr sz="2100" spc="-229" dirty="0">
                <a:latin typeface="Verdana"/>
                <a:cs typeface="Verdana"/>
              </a:rPr>
              <a:t>occupied </a:t>
            </a:r>
            <a:r>
              <a:rPr sz="2100" spc="-200" dirty="0">
                <a:latin typeface="Verdana"/>
                <a:cs typeface="Verdana"/>
              </a:rPr>
              <a:t>parking </a:t>
            </a:r>
            <a:r>
              <a:rPr sz="2100" spc="-245" dirty="0">
                <a:latin typeface="Verdana"/>
                <a:cs typeface="Verdana"/>
              </a:rPr>
              <a:t>space. </a:t>
            </a:r>
            <a:r>
              <a:rPr sz="2100" spc="-275" dirty="0">
                <a:latin typeface="Verdana"/>
                <a:cs typeface="Verdana"/>
              </a:rPr>
              <a:t>There </a:t>
            </a:r>
            <a:r>
              <a:rPr sz="2100" spc="-170" dirty="0">
                <a:latin typeface="Verdana"/>
                <a:cs typeface="Verdana"/>
              </a:rPr>
              <a:t>will </a:t>
            </a:r>
            <a:r>
              <a:rPr sz="2100" spc="-345" dirty="0">
                <a:latin typeface="Verdana"/>
                <a:cs typeface="Verdana"/>
              </a:rPr>
              <a:t>amount</a:t>
            </a:r>
            <a:r>
              <a:rPr sz="2100" spc="-340" dirty="0">
                <a:latin typeface="Verdana"/>
                <a:cs typeface="Verdana"/>
              </a:rPr>
              <a:t> </a:t>
            </a:r>
            <a:r>
              <a:rPr sz="2100" spc="-170" dirty="0">
                <a:latin typeface="Verdana"/>
                <a:cs typeface="Verdana"/>
              </a:rPr>
              <a:t>will </a:t>
            </a:r>
            <a:r>
              <a:rPr sz="2100" spc="-180" dirty="0">
                <a:latin typeface="Verdana"/>
                <a:cs typeface="Verdana"/>
              </a:rPr>
              <a:t>be </a:t>
            </a:r>
            <a:r>
              <a:rPr sz="2100" spc="-280" dirty="0">
                <a:latin typeface="Verdana"/>
                <a:cs typeface="Verdana"/>
              </a:rPr>
              <a:t>surge </a:t>
            </a:r>
            <a:r>
              <a:rPr sz="2100" spc="-275" dirty="0">
                <a:latin typeface="Verdana"/>
                <a:cs typeface="Verdana"/>
              </a:rPr>
              <a:t> </a:t>
            </a:r>
            <a:r>
              <a:rPr sz="2100" spc="-204" dirty="0">
                <a:latin typeface="Verdana"/>
                <a:cs typeface="Verdana"/>
              </a:rPr>
              <a:t>pricing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40" dirty="0">
                <a:latin typeface="Verdana"/>
                <a:cs typeface="Verdana"/>
              </a:rPr>
              <a:t>during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95" dirty="0">
                <a:latin typeface="Verdana"/>
                <a:cs typeface="Verdana"/>
              </a:rPr>
              <a:t>peak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55" dirty="0">
                <a:latin typeface="Verdana"/>
                <a:cs typeface="Verdana"/>
              </a:rPr>
              <a:t>office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30" dirty="0">
                <a:latin typeface="Verdana"/>
                <a:cs typeface="Verdana"/>
              </a:rPr>
              <a:t>hours,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35" dirty="0">
                <a:latin typeface="Verdana"/>
                <a:cs typeface="Verdana"/>
              </a:rPr>
              <a:t>when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95" dirty="0">
                <a:latin typeface="Verdana"/>
                <a:cs typeface="Verdana"/>
              </a:rPr>
              <a:t>demands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40" dirty="0">
                <a:latin typeface="Verdana"/>
                <a:cs typeface="Verdana"/>
              </a:rPr>
              <a:t>increase</a:t>
            </a:r>
            <a:endParaRPr sz="2100">
              <a:latin typeface="Verdana"/>
              <a:cs typeface="Verdana"/>
            </a:endParaRPr>
          </a:p>
          <a:p>
            <a:pPr marL="261620" indent="-249554">
              <a:lnSpc>
                <a:spcPct val="100000"/>
              </a:lnSpc>
              <a:spcBef>
                <a:spcPts val="195"/>
              </a:spcBef>
              <a:buAutoNum type="romanUcPeriod" startAt="2"/>
              <a:tabLst>
                <a:tab pos="262255" algn="l"/>
              </a:tabLst>
            </a:pPr>
            <a:r>
              <a:rPr sz="2100" spc="-320" dirty="0">
                <a:latin typeface="Verdana"/>
                <a:cs typeface="Verdana"/>
              </a:rPr>
              <a:t>B2B</a:t>
            </a:r>
            <a:endParaRPr sz="2100">
              <a:latin typeface="Verdana"/>
              <a:cs typeface="Verdana"/>
            </a:endParaRPr>
          </a:p>
          <a:p>
            <a:pPr marL="12700" marR="259715">
              <a:lnSpc>
                <a:spcPct val="71400"/>
              </a:lnSpc>
              <a:spcBef>
                <a:spcPts val="1010"/>
              </a:spcBef>
            </a:pPr>
            <a:r>
              <a:rPr sz="2100" b="1" spc="5" dirty="0">
                <a:latin typeface="Arial"/>
                <a:cs typeface="Arial"/>
              </a:rPr>
              <a:t>20%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spc="-135" dirty="0">
                <a:latin typeface="Verdana"/>
                <a:cs typeface="Verdana"/>
              </a:rPr>
              <a:t>of</a:t>
            </a:r>
            <a:r>
              <a:rPr sz="2100" spc="-100" dirty="0">
                <a:latin typeface="Verdana"/>
                <a:cs typeface="Verdana"/>
              </a:rPr>
              <a:t> </a:t>
            </a:r>
            <a:r>
              <a:rPr sz="2100" spc="-190" dirty="0">
                <a:latin typeface="Verdana"/>
                <a:cs typeface="Verdana"/>
              </a:rPr>
              <a:t>total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85" dirty="0">
                <a:latin typeface="Verdana"/>
                <a:cs typeface="Verdana"/>
              </a:rPr>
              <a:t>revenue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70" dirty="0">
                <a:latin typeface="Verdana"/>
                <a:cs typeface="Verdana"/>
              </a:rPr>
              <a:t>will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40" dirty="0">
                <a:latin typeface="Verdana"/>
                <a:cs typeface="Verdana"/>
              </a:rPr>
              <a:t>come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from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25" dirty="0">
                <a:latin typeface="Verdana"/>
                <a:cs typeface="Verdana"/>
              </a:rPr>
              <a:t>taking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20" dirty="0">
                <a:latin typeface="Verdana"/>
                <a:cs typeface="Verdana"/>
              </a:rPr>
              <a:t>percentage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from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the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85" dirty="0">
                <a:latin typeface="Verdana"/>
                <a:cs typeface="Verdana"/>
              </a:rPr>
              <a:t>insurance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35" dirty="0">
                <a:latin typeface="Verdana"/>
                <a:cs typeface="Verdana"/>
              </a:rPr>
              <a:t>corporations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204" dirty="0">
                <a:latin typeface="Verdana"/>
                <a:cs typeface="Verdana"/>
              </a:rPr>
              <a:t>onboarded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170" dirty="0">
                <a:latin typeface="Verdana"/>
                <a:cs typeface="Verdana"/>
              </a:rPr>
              <a:t>for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the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25" dirty="0">
                <a:latin typeface="Verdana"/>
                <a:cs typeface="Verdana"/>
              </a:rPr>
              <a:t>brand,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if</a:t>
            </a:r>
            <a:r>
              <a:rPr sz="2100" spc="-10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the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300" dirty="0">
                <a:latin typeface="Verdana"/>
                <a:cs typeface="Verdana"/>
              </a:rPr>
              <a:t>user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buys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60" dirty="0">
                <a:latin typeface="Verdana"/>
                <a:cs typeface="Verdana"/>
              </a:rPr>
              <a:t>an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85" dirty="0">
                <a:latin typeface="Verdana"/>
                <a:cs typeface="Verdana"/>
              </a:rPr>
              <a:t>insurance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00" dirty="0">
                <a:latin typeface="Verdana"/>
                <a:cs typeface="Verdana"/>
              </a:rPr>
              <a:t>through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the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29" dirty="0">
                <a:latin typeface="Verdana"/>
                <a:cs typeface="Verdana"/>
              </a:rPr>
              <a:t>Parker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20" dirty="0">
                <a:latin typeface="Verdana"/>
                <a:cs typeface="Verdana"/>
              </a:rPr>
              <a:t>platform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766445" marR="325120" indent="-433705">
              <a:lnSpc>
                <a:spcPct val="100000"/>
              </a:lnSpc>
              <a:spcBef>
                <a:spcPts val="2135"/>
              </a:spcBef>
            </a:pPr>
            <a:r>
              <a:rPr spc="-145" dirty="0"/>
              <a:t>Mo</a:t>
            </a:r>
            <a:r>
              <a:rPr spc="-155" dirty="0"/>
              <a:t>n</a:t>
            </a:r>
            <a:r>
              <a:rPr spc="-229" dirty="0"/>
              <a:t>e</a:t>
            </a:r>
            <a:r>
              <a:rPr spc="-120" dirty="0"/>
              <a:t>t</a:t>
            </a:r>
            <a:r>
              <a:rPr spc="-60" dirty="0"/>
              <a:t>i</a:t>
            </a:r>
            <a:r>
              <a:rPr spc="-220" dirty="0"/>
              <a:t>z</a:t>
            </a:r>
            <a:r>
              <a:rPr spc="-229" dirty="0"/>
              <a:t>a</a:t>
            </a:r>
            <a:r>
              <a:rPr spc="-120" dirty="0"/>
              <a:t>t</a:t>
            </a:r>
            <a:r>
              <a:rPr spc="-60" dirty="0"/>
              <a:t>i</a:t>
            </a:r>
            <a:r>
              <a:rPr spc="-145" dirty="0"/>
              <a:t>o</a:t>
            </a:r>
            <a:r>
              <a:rPr spc="-85" dirty="0"/>
              <a:t>n  </a:t>
            </a:r>
            <a:r>
              <a:rPr spc="-155" dirty="0"/>
              <a:t>Model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2163953"/>
            <a:ext cx="5940425" cy="39408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b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1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100" b="1" u="sng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</a:t>
            </a:r>
            <a:r>
              <a:rPr sz="2100" b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1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ng</a:t>
            </a:r>
            <a:r>
              <a:rPr sz="2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3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100" b="1" u="sng" spc="-2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1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100" b="1" u="sng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1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100" b="1" u="sng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79800"/>
              </a:lnSpc>
              <a:spcBef>
                <a:spcPts val="1060"/>
              </a:spcBef>
            </a:pPr>
            <a:r>
              <a:rPr sz="2000" spc="-80" dirty="0">
                <a:latin typeface="Microsoft Sans Serif"/>
                <a:cs typeface="Microsoft Sans Serif"/>
              </a:rPr>
              <a:t>Marketing </a:t>
            </a:r>
            <a:r>
              <a:rPr sz="2000" spc="-160" dirty="0">
                <a:latin typeface="Microsoft Sans Serif"/>
                <a:cs typeface="Microsoft Sans Serif"/>
              </a:rPr>
              <a:t>Solutions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provides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55" dirty="0">
                <a:latin typeface="Microsoft Sans Serif"/>
                <a:cs typeface="Microsoft Sans Serif"/>
              </a:rPr>
              <a:t>platform </a:t>
            </a:r>
            <a:r>
              <a:rPr sz="2000" spc="-20" dirty="0">
                <a:latin typeface="Microsoft Sans Serif"/>
                <a:cs typeface="Microsoft Sans Serif"/>
              </a:rPr>
              <a:t>for </a:t>
            </a:r>
            <a:r>
              <a:rPr sz="2000" spc="-160" dirty="0">
                <a:latin typeface="Microsoft Sans Serif"/>
                <a:cs typeface="Microsoft Sans Serif"/>
              </a:rPr>
              <a:t>companies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 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advertise </a:t>
            </a:r>
            <a:r>
              <a:rPr sz="2000" spc="-70" dirty="0">
                <a:latin typeface="Microsoft Sans Serif"/>
                <a:cs typeface="Microsoft Sans Serif"/>
              </a:rPr>
              <a:t>to </a:t>
            </a:r>
            <a:r>
              <a:rPr sz="2000" spc="-130" dirty="0">
                <a:latin typeface="Microsoft Sans Serif"/>
                <a:cs typeface="Microsoft Sans Serif"/>
              </a:rPr>
              <a:t>IndiaHikes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200" dirty="0">
                <a:latin typeface="Microsoft Sans Serif"/>
                <a:cs typeface="Microsoft Sans Serif"/>
              </a:rPr>
              <a:t>users,</a:t>
            </a:r>
            <a:r>
              <a:rPr sz="2000" spc="-19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it </a:t>
            </a:r>
            <a:r>
              <a:rPr sz="2000" spc="-45" dirty="0">
                <a:latin typeface="Microsoft Sans Serif"/>
                <a:cs typeface="Microsoft Sans Serif"/>
              </a:rPr>
              <a:t>will </a:t>
            </a:r>
            <a:r>
              <a:rPr sz="2000" spc="-155" dirty="0">
                <a:latin typeface="Microsoft Sans Serif"/>
                <a:cs typeface="Microsoft Sans Serif"/>
              </a:rPr>
              <a:t>account</a:t>
            </a:r>
            <a:r>
              <a:rPr sz="2000" spc="2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for </a:t>
            </a:r>
            <a:r>
              <a:rPr sz="2000" b="1" spc="10" dirty="0">
                <a:latin typeface="Arial"/>
                <a:cs typeface="Arial"/>
              </a:rPr>
              <a:t>15% </a:t>
            </a:r>
            <a:r>
              <a:rPr sz="2000" spc="-5" dirty="0">
                <a:latin typeface="Microsoft Sans Serif"/>
                <a:cs typeface="Microsoft Sans Serif"/>
              </a:rPr>
              <a:t>of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total </a:t>
            </a:r>
            <a:r>
              <a:rPr sz="2000" spc="-150" dirty="0">
                <a:latin typeface="Microsoft Sans Serif"/>
                <a:cs typeface="Microsoft Sans Serif"/>
              </a:rPr>
              <a:t>revenue,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from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125" dirty="0">
                <a:latin typeface="Microsoft Sans Serif"/>
                <a:cs typeface="Microsoft Sans Serif"/>
              </a:rPr>
              <a:t>combination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 </a:t>
            </a:r>
            <a:r>
              <a:rPr sz="2000" spc="-85" dirty="0">
                <a:latin typeface="Microsoft Sans Serif"/>
                <a:cs typeface="Microsoft Sans Serif"/>
              </a:rPr>
              <a:t>advertising </a:t>
            </a:r>
            <a:r>
              <a:rPr sz="2000" spc="-125" dirty="0">
                <a:latin typeface="Microsoft Sans Serif"/>
                <a:cs typeface="Microsoft Sans Serif"/>
              </a:rPr>
              <a:t>sold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 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n</a:t>
            </a:r>
            <a:r>
              <a:rPr sz="2000" spc="-25" dirty="0">
                <a:latin typeface="Microsoft Sans Serif"/>
                <a:cs typeface="Microsoft Sans Serif"/>
              </a:rPr>
              <a:t>li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200" spc="-680" dirty="0">
                <a:latin typeface="Verdana"/>
                <a:cs typeface="Verdana"/>
              </a:rPr>
              <a:t>m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165" dirty="0">
                <a:latin typeface="Verdana"/>
                <a:cs typeface="Verdana"/>
              </a:rPr>
              <a:t>r</a:t>
            </a:r>
            <a:r>
              <a:rPr sz="2200" spc="-390" dirty="0">
                <a:latin typeface="Verdana"/>
                <a:cs typeface="Verdana"/>
              </a:rPr>
              <a:t>k</a:t>
            </a:r>
            <a:r>
              <a:rPr sz="2200" spc="-245" dirty="0">
                <a:latin typeface="Verdana"/>
                <a:cs typeface="Verdana"/>
              </a:rPr>
              <a:t>et</a:t>
            </a:r>
            <a:r>
              <a:rPr sz="2200" spc="-210" dirty="0">
                <a:latin typeface="Verdana"/>
                <a:cs typeface="Verdana"/>
              </a:rPr>
              <a:t>er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434" dirty="0">
                <a:latin typeface="Verdana"/>
                <a:cs typeface="Verdana"/>
              </a:rPr>
              <a:t>n</a:t>
            </a:r>
            <a:r>
              <a:rPr sz="2200" spc="-160" dirty="0">
                <a:latin typeface="Verdana"/>
                <a:cs typeface="Verdana"/>
              </a:rPr>
              <a:t>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75" dirty="0">
                <a:latin typeface="Verdana"/>
                <a:cs typeface="Verdana"/>
              </a:rPr>
              <a:t>t</a:t>
            </a:r>
            <a:r>
              <a:rPr sz="2200" spc="-434" dirty="0">
                <a:latin typeface="Verdana"/>
                <a:cs typeface="Verdana"/>
              </a:rPr>
              <a:t>h</a:t>
            </a:r>
            <a:r>
              <a:rPr sz="2200" spc="-215" dirty="0">
                <a:latin typeface="Verdana"/>
                <a:cs typeface="Verdana"/>
              </a:rPr>
              <a:t>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120" dirty="0">
                <a:latin typeface="Verdana"/>
                <a:cs typeface="Verdana"/>
              </a:rPr>
              <a:t>l</a:t>
            </a:r>
            <a:r>
              <a:rPr sz="2200" spc="-315" dirty="0">
                <a:latin typeface="Verdana"/>
                <a:cs typeface="Verdana"/>
              </a:rPr>
              <a:t>es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of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170" dirty="0">
                <a:latin typeface="Verdana"/>
                <a:cs typeface="Verdana"/>
              </a:rPr>
              <a:t>'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165" dirty="0">
                <a:latin typeface="Verdana"/>
                <a:cs typeface="Verdana"/>
              </a:rPr>
              <a:t>p</a:t>
            </a:r>
            <a:r>
              <a:rPr sz="2200" spc="-325" dirty="0">
                <a:latin typeface="Verdana"/>
                <a:cs typeface="Verdana"/>
              </a:rPr>
              <a:t>o</a:t>
            </a:r>
            <a:r>
              <a:rPr sz="2200" spc="-345" dirty="0">
                <a:latin typeface="Verdana"/>
                <a:cs typeface="Verdana"/>
              </a:rPr>
              <a:t>n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225" dirty="0">
                <a:latin typeface="Verdana"/>
                <a:cs typeface="Verdana"/>
              </a:rPr>
              <a:t>or</a:t>
            </a:r>
            <a:r>
              <a:rPr sz="2200" spc="-185" dirty="0">
                <a:latin typeface="Verdana"/>
                <a:cs typeface="Verdana"/>
              </a:rPr>
              <a:t>ed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34" dirty="0">
                <a:latin typeface="Verdana"/>
                <a:cs typeface="Verdana"/>
              </a:rPr>
              <a:t>u</a:t>
            </a:r>
            <a:r>
              <a:rPr sz="2200" spc="-165" dirty="0">
                <a:latin typeface="Verdana"/>
                <a:cs typeface="Verdana"/>
              </a:rPr>
              <a:t>pd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275" dirty="0">
                <a:latin typeface="Verdana"/>
                <a:cs typeface="Verdana"/>
              </a:rPr>
              <a:t>t</a:t>
            </a:r>
            <a:r>
              <a:rPr sz="2200" spc="-315" dirty="0">
                <a:latin typeface="Verdana"/>
                <a:cs typeface="Verdana"/>
              </a:rPr>
              <a:t>es</a:t>
            </a:r>
            <a:r>
              <a:rPr sz="2200" spc="-110" dirty="0">
                <a:latin typeface="Verdana"/>
                <a:cs typeface="Verdana"/>
              </a:rPr>
              <a:t>’</a:t>
            </a:r>
            <a:endParaRPr sz="2200">
              <a:latin typeface="Verdana"/>
              <a:cs typeface="Verdana"/>
            </a:endParaRPr>
          </a:p>
          <a:p>
            <a:pPr marL="12700" marR="331470">
              <a:lnSpc>
                <a:spcPts val="2110"/>
              </a:lnSpc>
              <a:spcBef>
                <a:spcPts val="969"/>
              </a:spcBef>
            </a:pPr>
            <a:r>
              <a:rPr sz="2200" spc="-345" dirty="0">
                <a:latin typeface="Verdana"/>
                <a:cs typeface="Verdana"/>
              </a:rPr>
              <a:t>Revenue</a:t>
            </a:r>
            <a:r>
              <a:rPr sz="2200" spc="-340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by </a:t>
            </a:r>
            <a:r>
              <a:rPr sz="2200" spc="-204" dirty="0">
                <a:latin typeface="Verdana"/>
                <a:cs typeface="Verdana"/>
              </a:rPr>
              <a:t>displaying </a:t>
            </a:r>
            <a:r>
              <a:rPr sz="2200" spc="-229" dirty="0">
                <a:latin typeface="Verdana"/>
                <a:cs typeface="Verdana"/>
              </a:rPr>
              <a:t>ads </a:t>
            </a:r>
            <a:r>
              <a:rPr sz="2200" spc="-335" dirty="0">
                <a:latin typeface="Verdana"/>
                <a:cs typeface="Verdana"/>
              </a:rPr>
              <a:t>on</a:t>
            </a:r>
            <a:r>
              <a:rPr sz="2200" spc="-330" dirty="0">
                <a:latin typeface="Verdana"/>
                <a:cs typeface="Verdana"/>
              </a:rPr>
              <a:t> </a:t>
            </a:r>
            <a:r>
              <a:rPr sz="2200" spc="-285" dirty="0">
                <a:latin typeface="Verdana"/>
                <a:cs typeface="Verdana"/>
              </a:rPr>
              <a:t>banners </a:t>
            </a:r>
            <a:r>
              <a:rPr sz="2200" spc="-270" dirty="0">
                <a:latin typeface="Verdana"/>
                <a:cs typeface="Verdana"/>
              </a:rPr>
              <a:t>- </a:t>
            </a:r>
            <a:r>
              <a:rPr sz="2200" spc="-195" dirty="0">
                <a:latin typeface="Verdana"/>
                <a:cs typeface="Verdana"/>
              </a:rPr>
              <a:t>305x165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434" dirty="0">
                <a:latin typeface="Verdana"/>
                <a:cs typeface="Verdana"/>
              </a:rPr>
              <a:t>n</a:t>
            </a:r>
            <a:r>
              <a:rPr sz="2200" spc="-160" dirty="0">
                <a:latin typeface="Verdana"/>
                <a:cs typeface="Verdana"/>
              </a:rPr>
              <a:t>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250x</a:t>
            </a:r>
            <a:r>
              <a:rPr sz="2200" spc="-210" dirty="0">
                <a:latin typeface="Verdana"/>
                <a:cs typeface="Verdana"/>
              </a:rPr>
              <a:t>1</a:t>
            </a:r>
            <a:r>
              <a:rPr sz="2200" spc="-190" dirty="0">
                <a:latin typeface="Verdana"/>
                <a:cs typeface="Verdana"/>
              </a:rPr>
              <a:t>5</a:t>
            </a:r>
            <a:r>
              <a:rPr sz="2200" spc="-185" dirty="0">
                <a:latin typeface="Verdana"/>
                <a:cs typeface="Verdana"/>
              </a:rPr>
              <a:t>0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35" dirty="0">
                <a:latin typeface="Verdana"/>
                <a:cs typeface="Verdana"/>
              </a:rPr>
              <a:t>on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75" dirty="0">
                <a:latin typeface="Verdana"/>
                <a:cs typeface="Verdana"/>
              </a:rPr>
              <a:t>t</a:t>
            </a:r>
            <a:r>
              <a:rPr sz="2200" spc="-434" dirty="0">
                <a:latin typeface="Verdana"/>
                <a:cs typeface="Verdana"/>
              </a:rPr>
              <a:t>h</a:t>
            </a:r>
            <a:r>
              <a:rPr sz="2200" spc="-215" dirty="0">
                <a:latin typeface="Verdana"/>
                <a:cs typeface="Verdana"/>
              </a:rPr>
              <a:t>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165" dirty="0">
                <a:latin typeface="Verdana"/>
                <a:cs typeface="Verdana"/>
              </a:rPr>
              <a:t>p</a:t>
            </a:r>
            <a:r>
              <a:rPr sz="2200" spc="-160" dirty="0">
                <a:latin typeface="Verdana"/>
                <a:cs typeface="Verdana"/>
              </a:rPr>
              <a:t>p</a:t>
            </a:r>
            <a:endParaRPr sz="2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b="1" u="sng" spc="-2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100" b="1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100" b="1" u="sng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1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100" b="1" u="sng" spc="-2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1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4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100" b="1" u="sng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ub</a:t>
            </a:r>
            <a:r>
              <a:rPr sz="2100" b="1" u="sng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100" b="1" u="sng" spc="-3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100" b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1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100" b="1" u="sng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100" b="1" u="sng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1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100" b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endParaRPr sz="2100">
              <a:latin typeface="Arial"/>
              <a:cs typeface="Arial"/>
            </a:endParaRPr>
          </a:p>
          <a:p>
            <a:pPr marL="12700" marR="203200">
              <a:lnSpc>
                <a:spcPct val="79200"/>
              </a:lnSpc>
              <a:spcBef>
                <a:spcPts val="1080"/>
              </a:spcBef>
            </a:pPr>
            <a:r>
              <a:rPr sz="2000" spc="-235" dirty="0">
                <a:latin typeface="Microsoft Sans Serif"/>
                <a:cs typeface="Microsoft Sans Serif"/>
              </a:rPr>
              <a:t>The</a:t>
            </a:r>
            <a:r>
              <a:rPr sz="2000" spc="-229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remaining </a:t>
            </a:r>
            <a:r>
              <a:rPr sz="2000" b="1" spc="10" dirty="0">
                <a:latin typeface="Arial"/>
                <a:cs typeface="Arial"/>
              </a:rPr>
              <a:t>10% </a:t>
            </a:r>
            <a:r>
              <a:rPr sz="2000" spc="-5" dirty="0">
                <a:latin typeface="Microsoft Sans Serif"/>
                <a:cs typeface="Microsoft Sans Serif"/>
              </a:rPr>
              <a:t>of </a:t>
            </a:r>
            <a:r>
              <a:rPr sz="2000" spc="-145" dirty="0">
                <a:latin typeface="Microsoft Sans Serif"/>
                <a:cs typeface="Microsoft Sans Serif"/>
              </a:rPr>
              <a:t>revenue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will </a:t>
            </a:r>
            <a:r>
              <a:rPr sz="2000" spc="-65" dirty="0">
                <a:latin typeface="Microsoft Sans Serif"/>
                <a:cs typeface="Microsoft Sans Serif"/>
              </a:rPr>
              <a:t>be </a:t>
            </a:r>
            <a:r>
              <a:rPr sz="2000" spc="-160" dirty="0">
                <a:latin typeface="Microsoft Sans Serif"/>
                <a:cs typeface="Microsoft Sans Serif"/>
              </a:rPr>
              <a:t>coming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from 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premium</a:t>
            </a:r>
            <a:r>
              <a:rPr sz="2000" spc="-150" dirty="0">
                <a:latin typeface="Microsoft Sans Serif"/>
                <a:cs typeface="Microsoft Sans Serif"/>
              </a:rPr>
              <a:t> subscriptions.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235" dirty="0">
                <a:latin typeface="Microsoft Sans Serif"/>
                <a:cs typeface="Microsoft Sans Serif"/>
              </a:rPr>
              <a:t>The</a:t>
            </a:r>
            <a:r>
              <a:rPr sz="2000" spc="-229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subscription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will </a:t>
            </a:r>
            <a:r>
              <a:rPr sz="2000" spc="-80" dirty="0">
                <a:latin typeface="Microsoft Sans Serif"/>
                <a:cs typeface="Microsoft Sans Serif"/>
              </a:rPr>
              <a:t>give </a:t>
            </a:r>
            <a:r>
              <a:rPr sz="2000" spc="-125" dirty="0">
                <a:latin typeface="Microsoft Sans Serif"/>
                <a:cs typeface="Microsoft Sans Serif"/>
              </a:rPr>
              <a:t>the </a:t>
            </a:r>
            <a:r>
              <a:rPr sz="2000" spc="-175" dirty="0">
                <a:latin typeface="Microsoft Sans Serif"/>
                <a:cs typeface="Microsoft Sans Serif"/>
              </a:rPr>
              <a:t>user 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29" dirty="0">
                <a:latin typeface="Microsoft Sans Serif"/>
                <a:cs typeface="Microsoft Sans Serif"/>
              </a:rPr>
              <a:t>cc</a:t>
            </a:r>
            <a:r>
              <a:rPr sz="2000" spc="-235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s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w</a:t>
            </a:r>
            <a:r>
              <a:rPr sz="2000" spc="-125" dirty="0">
                <a:latin typeface="Microsoft Sans Serif"/>
                <a:cs typeface="Microsoft Sans Serif"/>
              </a:rPr>
              <a:t>ee</a:t>
            </a:r>
            <a:r>
              <a:rPr sz="2000" spc="-114" dirty="0">
                <a:latin typeface="Microsoft Sans Serif"/>
                <a:cs typeface="Microsoft Sans Serif"/>
              </a:rPr>
              <a:t>k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35" dirty="0">
                <a:latin typeface="Microsoft Sans Serif"/>
                <a:cs typeface="Microsoft Sans Serif"/>
              </a:rPr>
              <a:t>y/m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n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dirty="0">
                <a:latin typeface="Microsoft Sans Serif"/>
                <a:cs typeface="Microsoft Sans Serif"/>
              </a:rPr>
              <a:t>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(</a:t>
            </a:r>
            <a:r>
              <a:rPr sz="2000" spc="-114" dirty="0">
                <a:latin typeface="Microsoft Sans Serif"/>
                <a:cs typeface="Microsoft Sans Serif"/>
              </a:rPr>
              <a:t>w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li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130" dirty="0">
                <a:latin typeface="Microsoft Sans Serif"/>
                <a:cs typeface="Microsoft Sans Serif"/>
              </a:rPr>
              <a:t>)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5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75" dirty="0">
                <a:latin typeface="Microsoft Sans Serif"/>
                <a:cs typeface="Microsoft Sans Serif"/>
              </a:rPr>
              <a:t>e  fares </a:t>
            </a:r>
            <a:r>
              <a:rPr sz="2000" spc="-20" dirty="0">
                <a:latin typeface="Microsoft Sans Serif"/>
                <a:cs typeface="Microsoft Sans Serif"/>
              </a:rPr>
              <a:t>for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users</a:t>
            </a:r>
            <a:r>
              <a:rPr sz="2000" spc="-204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won't </a:t>
            </a:r>
            <a:r>
              <a:rPr sz="2000" spc="-65" dirty="0">
                <a:latin typeface="Microsoft Sans Serif"/>
                <a:cs typeface="Microsoft Sans Serif"/>
              </a:rPr>
              <a:t>be </a:t>
            </a:r>
            <a:r>
              <a:rPr sz="2000" spc="-40" dirty="0">
                <a:latin typeface="Microsoft Sans Serif"/>
                <a:cs typeface="Microsoft Sans Serif"/>
              </a:rPr>
              <a:t>affected </a:t>
            </a:r>
            <a:r>
              <a:rPr sz="2000" spc="-125" dirty="0">
                <a:latin typeface="Microsoft Sans Serif"/>
                <a:cs typeface="Microsoft Sans Serif"/>
              </a:rPr>
              <a:t>(increased)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during 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g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766445" marR="325120" indent="-433705">
              <a:lnSpc>
                <a:spcPct val="100000"/>
              </a:lnSpc>
              <a:spcBef>
                <a:spcPts val="2135"/>
              </a:spcBef>
            </a:pPr>
            <a:r>
              <a:rPr spc="-145" dirty="0"/>
              <a:t>Mo</a:t>
            </a:r>
            <a:r>
              <a:rPr spc="-155" dirty="0"/>
              <a:t>n</a:t>
            </a:r>
            <a:r>
              <a:rPr spc="-229" dirty="0"/>
              <a:t>e</a:t>
            </a:r>
            <a:r>
              <a:rPr spc="-120" dirty="0"/>
              <a:t>t</a:t>
            </a:r>
            <a:r>
              <a:rPr spc="-60" dirty="0"/>
              <a:t>i</a:t>
            </a:r>
            <a:r>
              <a:rPr spc="-220" dirty="0"/>
              <a:t>z</a:t>
            </a:r>
            <a:r>
              <a:rPr spc="-229" dirty="0"/>
              <a:t>a</a:t>
            </a:r>
            <a:r>
              <a:rPr spc="-120" dirty="0"/>
              <a:t>t</a:t>
            </a:r>
            <a:r>
              <a:rPr spc="-60" dirty="0"/>
              <a:t>i</a:t>
            </a:r>
            <a:r>
              <a:rPr spc="-145" dirty="0"/>
              <a:t>o</a:t>
            </a:r>
            <a:r>
              <a:rPr spc="-85" dirty="0"/>
              <a:t>n  </a:t>
            </a:r>
            <a:r>
              <a:rPr spc="-155" dirty="0"/>
              <a:t>Model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9271" y="810259"/>
            <a:ext cx="2768600" cy="5499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580" y="1946794"/>
            <a:ext cx="6731000" cy="41338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b="1" u="heavy" spc="-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Acquisition</a:t>
            </a:r>
            <a:endParaRPr sz="2600">
              <a:latin typeface="Arial"/>
              <a:cs typeface="Arial"/>
            </a:endParaRPr>
          </a:p>
          <a:p>
            <a:pPr marL="318770" indent="-306705">
              <a:lnSpc>
                <a:spcPct val="100000"/>
              </a:lnSpc>
              <a:spcBef>
                <a:spcPts val="280"/>
              </a:spcBef>
              <a:buFont typeface="Wingdings"/>
              <a:buChar char=""/>
              <a:tabLst>
                <a:tab pos="319405" algn="l"/>
              </a:tabLst>
            </a:pPr>
            <a:r>
              <a:rPr sz="2200" spc="-185" dirty="0">
                <a:latin typeface="Verdana"/>
                <a:cs typeface="Verdana"/>
              </a:rPr>
              <a:t>N</a:t>
            </a:r>
            <a:r>
              <a:rPr sz="2200" spc="-434" dirty="0">
                <a:latin typeface="Verdana"/>
                <a:cs typeface="Verdana"/>
              </a:rPr>
              <a:t>u</a:t>
            </a:r>
            <a:r>
              <a:rPr sz="2200" spc="-680" dirty="0">
                <a:latin typeface="Verdana"/>
                <a:cs typeface="Verdana"/>
              </a:rPr>
              <a:t>m</a:t>
            </a:r>
            <a:r>
              <a:rPr sz="2200" spc="-165" dirty="0">
                <a:latin typeface="Verdana"/>
                <a:cs typeface="Verdana"/>
              </a:rPr>
              <a:t>b</a:t>
            </a:r>
            <a:r>
              <a:rPr sz="2200" spc="-210" dirty="0">
                <a:latin typeface="Verdana"/>
                <a:cs typeface="Verdana"/>
              </a:rPr>
              <a:t>er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of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375" dirty="0">
                <a:latin typeface="Verdana"/>
                <a:cs typeface="Verdana"/>
              </a:rPr>
              <a:t>S</a:t>
            </a:r>
            <a:r>
              <a:rPr sz="2200" spc="-150" dirty="0">
                <a:latin typeface="Verdana"/>
                <a:cs typeface="Verdana"/>
              </a:rPr>
              <a:t>i</a:t>
            </a:r>
            <a:r>
              <a:rPr sz="2200" spc="-165" dirty="0">
                <a:latin typeface="Verdana"/>
                <a:cs typeface="Verdana"/>
              </a:rPr>
              <a:t>g</a:t>
            </a:r>
            <a:r>
              <a:rPr sz="2200" spc="-434" dirty="0">
                <a:latin typeface="Verdana"/>
                <a:cs typeface="Verdana"/>
              </a:rPr>
              <a:t>n</a:t>
            </a:r>
            <a:r>
              <a:rPr sz="2200" spc="-270" dirty="0">
                <a:latin typeface="Verdana"/>
                <a:cs typeface="Verdana"/>
              </a:rPr>
              <a:t>-</a:t>
            </a:r>
            <a:r>
              <a:rPr sz="2200" spc="-225" dirty="0">
                <a:latin typeface="Verdana"/>
                <a:cs typeface="Verdana"/>
              </a:rPr>
              <a:t>Up</a:t>
            </a:r>
            <a:r>
              <a:rPr sz="2200" spc="-415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318770" indent="-306705">
              <a:lnSpc>
                <a:spcPct val="100000"/>
              </a:lnSpc>
              <a:spcBef>
                <a:spcPts val="165"/>
              </a:spcBef>
              <a:buFont typeface="Wingdings"/>
              <a:buChar char=""/>
              <a:tabLst>
                <a:tab pos="319405" algn="l"/>
              </a:tabLst>
            </a:pPr>
            <a:r>
              <a:rPr sz="2200" spc="-160" dirty="0">
                <a:latin typeface="Verdana"/>
                <a:cs typeface="Verdana"/>
              </a:rPr>
              <a:t>W</a:t>
            </a:r>
            <a:r>
              <a:rPr sz="2200" spc="-254" dirty="0">
                <a:latin typeface="Verdana"/>
                <a:cs typeface="Verdana"/>
              </a:rPr>
              <a:t>ee</a:t>
            </a:r>
            <a:r>
              <a:rPr sz="2200" spc="-260" dirty="0">
                <a:latin typeface="Verdana"/>
                <a:cs typeface="Verdana"/>
              </a:rPr>
              <a:t>k</a:t>
            </a:r>
            <a:r>
              <a:rPr sz="2200" spc="-120" dirty="0">
                <a:latin typeface="Verdana"/>
                <a:cs typeface="Verdana"/>
              </a:rPr>
              <a:t>l</a:t>
            </a:r>
            <a:r>
              <a:rPr sz="2200" spc="-204" dirty="0">
                <a:latin typeface="Verdana"/>
                <a:cs typeface="Verdana"/>
              </a:rPr>
              <a:t>y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g</a:t>
            </a:r>
            <a:r>
              <a:rPr sz="2200" spc="-190" dirty="0">
                <a:latin typeface="Verdana"/>
                <a:cs typeface="Verdana"/>
              </a:rPr>
              <a:t>r</a:t>
            </a:r>
            <a:r>
              <a:rPr sz="2200" spc="-310" dirty="0">
                <a:latin typeface="Verdana"/>
                <a:cs typeface="Verdana"/>
              </a:rPr>
              <a:t>o</a:t>
            </a:r>
            <a:r>
              <a:rPr sz="2200" spc="-340" dirty="0">
                <a:latin typeface="Verdana"/>
                <a:cs typeface="Verdana"/>
              </a:rPr>
              <a:t>w</a:t>
            </a:r>
            <a:r>
              <a:rPr sz="2200" spc="-275" dirty="0">
                <a:latin typeface="Verdana"/>
                <a:cs typeface="Verdana"/>
              </a:rPr>
              <a:t>t</a:t>
            </a:r>
            <a:r>
              <a:rPr sz="2200" spc="-430" dirty="0">
                <a:latin typeface="Verdana"/>
                <a:cs typeface="Verdana"/>
              </a:rPr>
              <a:t>h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i</a:t>
            </a:r>
            <a:r>
              <a:rPr sz="2200" spc="-430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A</a:t>
            </a:r>
            <a:r>
              <a:rPr sz="2200" spc="-165" dirty="0">
                <a:latin typeface="Verdana"/>
                <a:cs typeface="Verdana"/>
              </a:rPr>
              <a:t>p</a:t>
            </a:r>
            <a:r>
              <a:rPr sz="2200" spc="-160" dirty="0">
                <a:latin typeface="Verdana"/>
                <a:cs typeface="Verdana"/>
              </a:rPr>
              <a:t>p</a:t>
            </a:r>
            <a:r>
              <a:rPr sz="2200" spc="-165" dirty="0">
                <a:latin typeface="Verdana"/>
                <a:cs typeface="Verdana"/>
              </a:rPr>
              <a:t> d</a:t>
            </a:r>
            <a:r>
              <a:rPr sz="2200" spc="-310" dirty="0">
                <a:latin typeface="Verdana"/>
                <a:cs typeface="Verdana"/>
              </a:rPr>
              <a:t>o</a:t>
            </a:r>
            <a:r>
              <a:rPr sz="2200" spc="-340" dirty="0">
                <a:latin typeface="Verdana"/>
                <a:cs typeface="Verdana"/>
              </a:rPr>
              <a:t>w</a:t>
            </a:r>
            <a:r>
              <a:rPr sz="2200" spc="-434" dirty="0">
                <a:latin typeface="Verdana"/>
                <a:cs typeface="Verdana"/>
              </a:rPr>
              <a:t>n</a:t>
            </a:r>
            <a:r>
              <a:rPr sz="2200" spc="-120" dirty="0">
                <a:latin typeface="Verdana"/>
                <a:cs typeface="Verdana"/>
              </a:rPr>
              <a:t>l</a:t>
            </a:r>
            <a:r>
              <a:rPr sz="2200" spc="-175" dirty="0">
                <a:latin typeface="Verdana"/>
                <a:cs typeface="Verdana"/>
              </a:rPr>
              <a:t>o</a:t>
            </a:r>
            <a:r>
              <a:rPr sz="2200" spc="-180" dirty="0">
                <a:latin typeface="Verdana"/>
                <a:cs typeface="Verdana"/>
              </a:rPr>
              <a:t>a</a:t>
            </a:r>
            <a:r>
              <a:rPr sz="2200" spc="-165" dirty="0">
                <a:latin typeface="Verdana"/>
                <a:cs typeface="Verdana"/>
              </a:rPr>
              <a:t>d</a:t>
            </a:r>
            <a:r>
              <a:rPr sz="2200" spc="-415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b="1" u="heavy" spc="-4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600" b="1" u="heavy" spc="-2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6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600" b="1" u="heavy" spc="-2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6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6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6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6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600" b="1" u="heavy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6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600" b="1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600" b="1" u="heavy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6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spc="-3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600" b="1" u="heavy" spc="-3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6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6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6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600" b="1" u="heavy" spc="-2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</a:t>
            </a:r>
            <a:r>
              <a:rPr sz="26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600" b="1" u="heavy" spc="-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6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318770" indent="-306705">
              <a:lnSpc>
                <a:spcPct val="100000"/>
              </a:lnSpc>
              <a:spcBef>
                <a:spcPts val="280"/>
              </a:spcBef>
              <a:buFont typeface="Wingdings"/>
              <a:buChar char=""/>
              <a:tabLst>
                <a:tab pos="319405" algn="l"/>
              </a:tabLst>
            </a:pPr>
            <a:r>
              <a:rPr sz="2200" spc="-215" dirty="0">
                <a:latin typeface="Verdana"/>
                <a:cs typeface="Verdana"/>
              </a:rPr>
              <a:t>C</a:t>
            </a:r>
            <a:r>
              <a:rPr sz="2200" spc="-434" dirty="0">
                <a:latin typeface="Verdana"/>
                <a:cs typeface="Verdana"/>
              </a:rPr>
              <a:t>u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275" dirty="0">
                <a:latin typeface="Verdana"/>
                <a:cs typeface="Verdana"/>
              </a:rPr>
              <a:t>t</a:t>
            </a:r>
            <a:r>
              <a:rPr sz="2200" spc="-350" dirty="0">
                <a:latin typeface="Verdana"/>
                <a:cs typeface="Verdana"/>
              </a:rPr>
              <a:t>o</a:t>
            </a:r>
            <a:r>
              <a:rPr sz="2200" spc="-565" dirty="0">
                <a:latin typeface="Verdana"/>
                <a:cs typeface="Verdana"/>
              </a:rPr>
              <a:t>m</a:t>
            </a:r>
            <a:r>
              <a:rPr sz="2200" spc="-210" dirty="0">
                <a:latin typeface="Verdana"/>
                <a:cs typeface="Verdana"/>
              </a:rPr>
              <a:t>er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325" dirty="0">
                <a:latin typeface="Verdana"/>
                <a:cs typeface="Verdana"/>
              </a:rPr>
              <a:t>Ch</a:t>
            </a:r>
            <a:r>
              <a:rPr sz="2200" spc="-434" dirty="0">
                <a:latin typeface="Verdana"/>
                <a:cs typeface="Verdana"/>
              </a:rPr>
              <a:t>u</a:t>
            </a:r>
            <a:r>
              <a:rPr sz="2200" spc="-165" dirty="0">
                <a:latin typeface="Verdana"/>
                <a:cs typeface="Verdana"/>
              </a:rPr>
              <a:t>r</a:t>
            </a:r>
            <a:r>
              <a:rPr sz="2200" spc="-430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20" dirty="0">
                <a:latin typeface="Verdana"/>
                <a:cs typeface="Verdana"/>
              </a:rPr>
              <a:t>R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275" dirty="0">
                <a:latin typeface="Verdana"/>
                <a:cs typeface="Verdana"/>
              </a:rPr>
              <a:t>t</a:t>
            </a:r>
            <a:r>
              <a:rPr sz="2200" spc="-215" dirty="0">
                <a:latin typeface="Verdana"/>
                <a:cs typeface="Verdana"/>
              </a:rPr>
              <a:t>e</a:t>
            </a:r>
            <a:endParaRPr sz="2200">
              <a:latin typeface="Verdana"/>
              <a:cs typeface="Verdana"/>
            </a:endParaRPr>
          </a:p>
          <a:p>
            <a:pPr marL="318770" indent="-306705">
              <a:lnSpc>
                <a:spcPct val="100000"/>
              </a:lnSpc>
              <a:spcBef>
                <a:spcPts val="165"/>
              </a:spcBef>
              <a:buFont typeface="Wingdings"/>
              <a:buChar char=""/>
              <a:tabLst>
                <a:tab pos="319405" algn="l"/>
              </a:tabLst>
            </a:pPr>
            <a:r>
              <a:rPr sz="2200" spc="-340" dirty="0">
                <a:latin typeface="Verdana"/>
                <a:cs typeface="Verdana"/>
              </a:rPr>
              <a:t>St</a:t>
            </a:r>
            <a:r>
              <a:rPr sz="2200" spc="-120" dirty="0">
                <a:latin typeface="Verdana"/>
                <a:cs typeface="Verdana"/>
              </a:rPr>
              <a:t>i</a:t>
            </a:r>
            <a:r>
              <a:rPr sz="2200" spc="-254" dirty="0">
                <a:latin typeface="Verdana"/>
                <a:cs typeface="Verdana"/>
              </a:rPr>
              <a:t>c</a:t>
            </a:r>
            <a:r>
              <a:rPr sz="2200" spc="-345" dirty="0">
                <a:latin typeface="Verdana"/>
                <a:cs typeface="Verdana"/>
              </a:rPr>
              <a:t>k</a:t>
            </a:r>
            <a:r>
              <a:rPr sz="2200" spc="-120" dirty="0">
                <a:latin typeface="Verdana"/>
                <a:cs typeface="Verdana"/>
              </a:rPr>
              <a:t>i</a:t>
            </a:r>
            <a:r>
              <a:rPr sz="2200" spc="-434" dirty="0">
                <a:latin typeface="Verdana"/>
                <a:cs typeface="Verdana"/>
              </a:rPr>
              <a:t>n</a:t>
            </a:r>
            <a:r>
              <a:rPr sz="2200" spc="-315" dirty="0">
                <a:latin typeface="Verdana"/>
                <a:cs typeface="Verdana"/>
              </a:rPr>
              <a:t>es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405" dirty="0">
                <a:latin typeface="Verdana"/>
                <a:cs typeface="Verdana"/>
              </a:rPr>
              <a:t>(</a:t>
            </a:r>
            <a:r>
              <a:rPr sz="2200" spc="-420" dirty="0">
                <a:latin typeface="Verdana"/>
                <a:cs typeface="Verdana"/>
              </a:rPr>
              <a:t>D</a:t>
            </a:r>
            <a:r>
              <a:rPr sz="2200" spc="-250" dirty="0">
                <a:latin typeface="Verdana"/>
                <a:cs typeface="Verdana"/>
              </a:rPr>
              <a:t>A</a:t>
            </a:r>
            <a:r>
              <a:rPr sz="2200" spc="-290" dirty="0">
                <a:latin typeface="Verdana"/>
                <a:cs typeface="Verdana"/>
              </a:rPr>
              <a:t>U</a:t>
            </a:r>
            <a:r>
              <a:rPr sz="2200" spc="-30" dirty="0">
                <a:latin typeface="Verdana"/>
                <a:cs typeface="Verdana"/>
              </a:rPr>
              <a:t>/M</a:t>
            </a:r>
            <a:r>
              <a:rPr sz="2200" spc="-250" dirty="0">
                <a:latin typeface="Verdana"/>
                <a:cs typeface="Verdana"/>
              </a:rPr>
              <a:t>A</a:t>
            </a:r>
            <a:r>
              <a:rPr sz="2200" spc="-290" dirty="0">
                <a:latin typeface="Verdana"/>
                <a:cs typeface="Verdana"/>
              </a:rPr>
              <a:t>U</a:t>
            </a:r>
            <a:r>
              <a:rPr sz="2200" spc="-405" dirty="0"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  <a:p>
            <a:pPr marL="318770" indent="-306705">
              <a:lnSpc>
                <a:spcPct val="100000"/>
              </a:lnSpc>
              <a:spcBef>
                <a:spcPts val="170"/>
              </a:spcBef>
              <a:buFont typeface="Wingdings"/>
              <a:buChar char=""/>
              <a:tabLst>
                <a:tab pos="319405" algn="l"/>
              </a:tabLst>
            </a:pPr>
            <a:r>
              <a:rPr sz="2200" spc="-250" dirty="0">
                <a:latin typeface="Verdana"/>
                <a:cs typeface="Verdana"/>
              </a:rPr>
              <a:t>A</a:t>
            </a:r>
            <a:r>
              <a:rPr sz="2200" spc="-390" dirty="0">
                <a:latin typeface="Verdana"/>
                <a:cs typeface="Verdana"/>
              </a:rPr>
              <a:t>v</a:t>
            </a:r>
            <a:r>
              <a:rPr sz="2200" spc="-245" dirty="0">
                <a:latin typeface="Verdana"/>
                <a:cs typeface="Verdana"/>
              </a:rPr>
              <a:t>e</a:t>
            </a:r>
            <a:r>
              <a:rPr sz="2200" spc="-195" dirty="0">
                <a:latin typeface="Verdana"/>
                <a:cs typeface="Verdana"/>
              </a:rPr>
              <a:t>r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210" dirty="0">
                <a:latin typeface="Verdana"/>
                <a:cs typeface="Verdana"/>
              </a:rPr>
              <a:t>g</a:t>
            </a:r>
            <a:r>
              <a:rPr sz="2200" spc="-215" dirty="0">
                <a:latin typeface="Verdana"/>
                <a:cs typeface="Verdana"/>
              </a:rPr>
              <a:t>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45" dirty="0">
                <a:latin typeface="Verdana"/>
                <a:cs typeface="Verdana"/>
              </a:rPr>
              <a:t>Ses</a:t>
            </a:r>
            <a:r>
              <a:rPr sz="2200" spc="-415" dirty="0">
                <a:latin typeface="Verdana"/>
                <a:cs typeface="Verdana"/>
              </a:rPr>
              <a:t>s</a:t>
            </a:r>
            <a:r>
              <a:rPr sz="2200" spc="-120" dirty="0">
                <a:latin typeface="Verdana"/>
                <a:cs typeface="Verdana"/>
              </a:rPr>
              <a:t>i</a:t>
            </a:r>
            <a:r>
              <a:rPr sz="2200" spc="-335" dirty="0">
                <a:latin typeface="Verdana"/>
                <a:cs typeface="Verdana"/>
              </a:rPr>
              <a:t>on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75" dirty="0">
                <a:latin typeface="Verdana"/>
                <a:cs typeface="Verdana"/>
              </a:rPr>
              <a:t>D</a:t>
            </a:r>
            <a:r>
              <a:rPr sz="2200" spc="-434" dirty="0">
                <a:latin typeface="Verdana"/>
                <a:cs typeface="Verdana"/>
              </a:rPr>
              <a:t>u</a:t>
            </a:r>
            <a:r>
              <a:rPr sz="2200" spc="-229" dirty="0">
                <a:latin typeface="Verdana"/>
                <a:cs typeface="Verdana"/>
              </a:rPr>
              <a:t>r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275" dirty="0">
                <a:latin typeface="Verdana"/>
                <a:cs typeface="Verdana"/>
              </a:rPr>
              <a:t>t</a:t>
            </a:r>
            <a:r>
              <a:rPr sz="2200" spc="-120" dirty="0">
                <a:latin typeface="Verdana"/>
                <a:cs typeface="Verdana"/>
              </a:rPr>
              <a:t>i</a:t>
            </a:r>
            <a:r>
              <a:rPr sz="2200" spc="-335" dirty="0">
                <a:latin typeface="Verdana"/>
                <a:cs typeface="Verdana"/>
              </a:rPr>
              <a:t>on</a:t>
            </a:r>
            <a:endParaRPr sz="2200">
              <a:latin typeface="Verdana"/>
              <a:cs typeface="Verdana"/>
            </a:endParaRPr>
          </a:p>
          <a:p>
            <a:pPr marL="318770" indent="-30670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19405" algn="l"/>
              </a:tabLst>
            </a:pPr>
            <a:r>
              <a:rPr sz="2200" spc="-535" dirty="0">
                <a:latin typeface="Verdana"/>
                <a:cs typeface="Verdana"/>
              </a:rPr>
              <a:t>%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10" dirty="0">
                <a:latin typeface="Verdana"/>
                <a:cs typeface="Verdana"/>
              </a:rPr>
              <a:t>c</a:t>
            </a:r>
            <a:r>
              <a:rPr sz="2200" spc="-434" dirty="0">
                <a:latin typeface="Verdana"/>
                <a:cs typeface="Verdana"/>
              </a:rPr>
              <a:t>h</a:t>
            </a:r>
            <a:r>
              <a:rPr sz="2200" spc="-114" dirty="0">
                <a:latin typeface="Verdana"/>
                <a:cs typeface="Verdana"/>
              </a:rPr>
              <a:t>a</a:t>
            </a:r>
            <a:r>
              <a:rPr sz="2200" spc="-434" dirty="0">
                <a:latin typeface="Verdana"/>
                <a:cs typeface="Verdana"/>
              </a:rPr>
              <a:t>n</a:t>
            </a:r>
            <a:r>
              <a:rPr sz="2200" spc="-210" dirty="0">
                <a:latin typeface="Verdana"/>
                <a:cs typeface="Verdana"/>
              </a:rPr>
              <a:t>g</a:t>
            </a:r>
            <a:r>
              <a:rPr sz="2200" spc="-215" dirty="0">
                <a:latin typeface="Verdana"/>
                <a:cs typeface="Verdana"/>
              </a:rPr>
              <a:t>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i</a:t>
            </a:r>
            <a:r>
              <a:rPr sz="2200" spc="-430" dirty="0">
                <a:latin typeface="Verdana"/>
                <a:cs typeface="Verdana"/>
              </a:rPr>
              <a:t>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N</a:t>
            </a:r>
            <a:r>
              <a:rPr sz="2200" spc="-320" dirty="0">
                <a:latin typeface="Verdana"/>
                <a:cs typeface="Verdana"/>
              </a:rPr>
              <a:t>PS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600" b="1" u="heavy" spc="-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Revenue</a:t>
            </a:r>
            <a:endParaRPr sz="26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311150" algn="l"/>
              </a:tabLst>
            </a:pPr>
            <a:r>
              <a:rPr sz="2000" spc="-114" dirty="0">
                <a:latin typeface="Microsoft Sans Serif"/>
                <a:cs typeface="Microsoft Sans Serif"/>
              </a:rPr>
              <a:t>%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c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0" dirty="0">
                <a:latin typeface="Microsoft Sans Serif"/>
                <a:cs typeface="Microsoft Sans Serif"/>
              </a:rPr>
              <a:t>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A</a:t>
            </a:r>
            <a:r>
              <a:rPr sz="2000" spc="-340" dirty="0">
                <a:latin typeface="Microsoft Sans Serif"/>
                <a:cs typeface="Microsoft Sans Serif"/>
              </a:rPr>
              <a:t>RPU</a:t>
            </a:r>
            <a:endParaRPr sz="2000">
              <a:latin typeface="Microsoft Sans Serif"/>
              <a:cs typeface="Microsoft Sans Serif"/>
            </a:endParaRPr>
          </a:p>
          <a:p>
            <a:pPr marL="311150" indent="-298450">
              <a:lnSpc>
                <a:spcPct val="100000"/>
              </a:lnSpc>
              <a:spcBef>
                <a:spcPts val="310"/>
              </a:spcBef>
              <a:buFont typeface="Wingdings"/>
              <a:buChar char=""/>
              <a:tabLst>
                <a:tab pos="311150" algn="l"/>
              </a:tabLst>
            </a:pPr>
            <a:r>
              <a:rPr sz="2000" spc="-114" dirty="0">
                <a:latin typeface="Microsoft Sans Serif"/>
                <a:cs typeface="Microsoft Sans Serif"/>
              </a:rPr>
              <a:t>%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change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user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base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upgrading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paid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subscription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model.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696595" marR="504825" indent="-185420">
              <a:lnSpc>
                <a:spcPct val="100000"/>
              </a:lnSpc>
              <a:spcBef>
                <a:spcPts val="2135"/>
              </a:spcBef>
            </a:pPr>
            <a:r>
              <a:rPr spc="-65" dirty="0"/>
              <a:t>I</a:t>
            </a:r>
            <a:r>
              <a:rPr spc="-180" dirty="0"/>
              <a:t>m</a:t>
            </a:r>
            <a:r>
              <a:rPr spc="-160" dirty="0"/>
              <a:t>po</a:t>
            </a:r>
            <a:r>
              <a:rPr spc="-130" dirty="0"/>
              <a:t>r</a:t>
            </a:r>
            <a:r>
              <a:rPr spc="-120" dirty="0"/>
              <a:t>t</a:t>
            </a:r>
            <a:r>
              <a:rPr spc="-229" dirty="0"/>
              <a:t>a</a:t>
            </a:r>
            <a:r>
              <a:rPr spc="-155" dirty="0"/>
              <a:t>n</a:t>
            </a:r>
            <a:r>
              <a:rPr spc="-90" dirty="0"/>
              <a:t>t  </a:t>
            </a:r>
            <a:r>
              <a:rPr spc="-160" dirty="0"/>
              <a:t>Metrics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9" y="2268728"/>
            <a:ext cx="5781040" cy="6381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60"/>
              </a:spcBef>
              <a:tabLst>
                <a:tab pos="5031740" algn="l"/>
              </a:tabLst>
            </a:pPr>
            <a:r>
              <a:rPr sz="2100" spc="-350" dirty="0">
                <a:latin typeface="Verdana"/>
                <a:cs typeface="Verdana"/>
              </a:rPr>
              <a:t>P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160" dirty="0">
                <a:latin typeface="Verdana"/>
                <a:cs typeface="Verdana"/>
              </a:rPr>
              <a:t>r</a:t>
            </a:r>
            <a:r>
              <a:rPr sz="2100" spc="-365" dirty="0">
                <a:latin typeface="Verdana"/>
                <a:cs typeface="Verdana"/>
              </a:rPr>
              <a:t>k</a:t>
            </a:r>
            <a:r>
              <a:rPr sz="2100" spc="-200" dirty="0">
                <a:latin typeface="Verdana"/>
                <a:cs typeface="Verdana"/>
              </a:rPr>
              <a:t>er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395" dirty="0">
                <a:latin typeface="Verdana"/>
                <a:cs typeface="Verdana"/>
              </a:rPr>
              <a:t>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409" dirty="0">
                <a:latin typeface="Verdana"/>
                <a:cs typeface="Verdana"/>
              </a:rPr>
              <a:t>n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150" dirty="0">
                <a:latin typeface="Verdana"/>
                <a:cs typeface="Verdana"/>
              </a:rPr>
              <a:t>pp</a:t>
            </a:r>
            <a:r>
              <a:rPr sz="2100" spc="-120" dirty="0">
                <a:latin typeface="Verdana"/>
                <a:cs typeface="Verdana"/>
              </a:rPr>
              <a:t>li</a:t>
            </a:r>
            <a:r>
              <a:rPr sz="2100" spc="-290" dirty="0">
                <a:latin typeface="Verdana"/>
                <a:cs typeface="Verdana"/>
              </a:rPr>
              <a:t>c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320" dirty="0">
                <a:latin typeface="Verdana"/>
                <a:cs typeface="Verdana"/>
              </a:rPr>
              <a:t>on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25" dirty="0">
                <a:latin typeface="Verdana"/>
                <a:cs typeface="Verdana"/>
              </a:rPr>
              <a:t>w</a:t>
            </a:r>
            <a:r>
              <a:rPr sz="2100" spc="-405" dirty="0">
                <a:latin typeface="Verdana"/>
                <a:cs typeface="Verdana"/>
              </a:rPr>
              <a:t>h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204" dirty="0">
                <a:latin typeface="Verdana"/>
                <a:cs typeface="Verdana"/>
              </a:rPr>
              <a:t>c</a:t>
            </a:r>
            <a:r>
              <a:rPr sz="2100" spc="-409" dirty="0">
                <a:latin typeface="Verdana"/>
                <a:cs typeface="Verdana"/>
              </a:rPr>
              <a:t>h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405" dirty="0">
                <a:latin typeface="Verdana"/>
                <a:cs typeface="Verdana"/>
              </a:rPr>
              <a:t>h</a:t>
            </a:r>
            <a:r>
              <a:rPr sz="2100" spc="-160" dirty="0">
                <a:latin typeface="Verdana"/>
                <a:cs typeface="Verdana"/>
              </a:rPr>
              <a:t>el</a:t>
            </a:r>
            <a:r>
              <a:rPr sz="2100" spc="-150" dirty="0">
                <a:latin typeface="Verdana"/>
                <a:cs typeface="Verdana"/>
              </a:rPr>
              <a:t>p</a:t>
            </a:r>
            <a:r>
              <a:rPr sz="2100" spc="-395" dirty="0">
                <a:latin typeface="Verdana"/>
                <a:cs typeface="Verdana"/>
              </a:rPr>
              <a:t>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50" dirty="0">
                <a:latin typeface="Verdana"/>
                <a:cs typeface="Verdana"/>
              </a:rPr>
              <a:t>p</a:t>
            </a:r>
            <a:r>
              <a:rPr sz="2100" spc="-195" dirty="0">
                <a:latin typeface="Verdana"/>
                <a:cs typeface="Verdana"/>
              </a:rPr>
              <a:t>eop</a:t>
            </a:r>
            <a:r>
              <a:rPr sz="2100" spc="-120" dirty="0">
                <a:latin typeface="Verdana"/>
                <a:cs typeface="Verdana"/>
              </a:rPr>
              <a:t>l</a:t>
            </a:r>
            <a:r>
              <a:rPr sz="2100" spc="-204" dirty="0">
                <a:latin typeface="Verdana"/>
                <a:cs typeface="Verdana"/>
              </a:rPr>
              <a:t>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409" dirty="0">
                <a:latin typeface="Verdana"/>
                <a:cs typeface="Verdana"/>
              </a:rPr>
              <a:t>n</a:t>
            </a:r>
            <a:r>
              <a:rPr sz="2100" dirty="0">
                <a:latin typeface="Verdana"/>
                <a:cs typeface="Verdana"/>
              </a:rPr>
              <a:t>	</a:t>
            </a:r>
            <a:r>
              <a:rPr sz="2100" spc="-80" dirty="0">
                <a:latin typeface="Verdana"/>
                <a:cs typeface="Verdana"/>
              </a:rPr>
              <a:t>fi</a:t>
            </a:r>
            <a:r>
              <a:rPr sz="2100" spc="-409" dirty="0">
                <a:latin typeface="Verdana"/>
                <a:cs typeface="Verdana"/>
              </a:rPr>
              <a:t>n</a:t>
            </a:r>
            <a:r>
              <a:rPr sz="2100" spc="-150" dirty="0">
                <a:latin typeface="Verdana"/>
                <a:cs typeface="Verdana"/>
              </a:rPr>
              <a:t>d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409" dirty="0">
                <a:latin typeface="Verdana"/>
                <a:cs typeface="Verdana"/>
              </a:rPr>
              <a:t>n</a:t>
            </a:r>
            <a:r>
              <a:rPr sz="2100" spc="-110" dirty="0">
                <a:latin typeface="Verdana"/>
                <a:cs typeface="Verdana"/>
              </a:rPr>
              <a:t>g  </a:t>
            </a:r>
            <a:r>
              <a:rPr sz="2100" spc="-325" dirty="0">
                <a:latin typeface="Verdana"/>
                <a:cs typeface="Verdana"/>
              </a:rPr>
              <a:t>e</a:t>
            </a:r>
            <a:r>
              <a:rPr sz="2100" spc="-530" dirty="0">
                <a:latin typeface="Verdana"/>
                <a:cs typeface="Verdana"/>
              </a:rPr>
              <a:t>m</a:t>
            </a:r>
            <a:r>
              <a:rPr sz="2100" spc="-150" dirty="0">
                <a:latin typeface="Verdana"/>
                <a:cs typeface="Verdana"/>
              </a:rPr>
              <a:t>p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195" dirty="0">
                <a:latin typeface="Verdana"/>
                <a:cs typeface="Verdana"/>
              </a:rPr>
              <a:t>y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365" dirty="0">
                <a:latin typeface="Verdana"/>
                <a:cs typeface="Verdana"/>
              </a:rPr>
              <a:t>v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120" dirty="0">
                <a:latin typeface="Verdana"/>
                <a:cs typeface="Verdana"/>
              </a:rPr>
              <a:t>il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150" dirty="0">
                <a:latin typeface="Verdana"/>
                <a:cs typeface="Verdana"/>
              </a:rPr>
              <a:t>b</a:t>
            </a:r>
            <a:r>
              <a:rPr sz="2100" spc="-120" dirty="0">
                <a:latin typeface="Verdana"/>
                <a:cs typeface="Verdana"/>
              </a:rPr>
              <a:t>l</a:t>
            </a:r>
            <a:r>
              <a:rPr sz="2100" spc="-204" dirty="0">
                <a:latin typeface="Verdana"/>
                <a:cs typeface="Verdana"/>
              </a:rPr>
              <a:t>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50" dirty="0">
                <a:latin typeface="Verdana"/>
                <a:cs typeface="Verdana"/>
              </a:rPr>
              <a:t>p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160" dirty="0">
                <a:latin typeface="Verdana"/>
                <a:cs typeface="Verdana"/>
              </a:rPr>
              <a:t>r</a:t>
            </a:r>
            <a:r>
              <a:rPr sz="2100" spc="-320" dirty="0">
                <a:latin typeface="Verdana"/>
                <a:cs typeface="Verdana"/>
              </a:rPr>
              <a:t>k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150" dirty="0">
                <a:latin typeface="Verdana"/>
                <a:cs typeface="Verdana"/>
              </a:rPr>
              <a:t>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95" dirty="0">
                <a:latin typeface="Verdana"/>
                <a:cs typeface="Verdana"/>
              </a:rPr>
              <a:t>s</a:t>
            </a:r>
            <a:r>
              <a:rPr sz="2100" spc="-150" dirty="0">
                <a:latin typeface="Verdana"/>
                <a:cs typeface="Verdana"/>
              </a:rPr>
              <a:t>p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290" dirty="0">
                <a:latin typeface="Verdana"/>
                <a:cs typeface="Verdana"/>
              </a:rPr>
              <a:t>c</a:t>
            </a:r>
            <a:r>
              <a:rPr sz="2100" spc="-300" dirty="0">
                <a:latin typeface="Verdana"/>
                <a:cs typeface="Verdana"/>
              </a:rPr>
              <a:t>es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409" dirty="0">
                <a:latin typeface="Verdana"/>
                <a:cs typeface="Verdana"/>
              </a:rPr>
              <a:t>n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405" dirty="0">
                <a:latin typeface="Verdana"/>
                <a:cs typeface="Verdana"/>
              </a:rPr>
              <a:t>h</a:t>
            </a:r>
            <a:r>
              <a:rPr sz="2100" spc="-160" dirty="0">
                <a:latin typeface="Verdana"/>
                <a:cs typeface="Verdana"/>
              </a:rPr>
              <a:t>ei</a:t>
            </a:r>
            <a:r>
              <a:rPr sz="2100" spc="-200" dirty="0">
                <a:latin typeface="Verdana"/>
                <a:cs typeface="Verdana"/>
              </a:rPr>
              <a:t>r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20" dirty="0">
                <a:latin typeface="Verdana"/>
                <a:cs typeface="Verdana"/>
              </a:rPr>
              <a:t>v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290" dirty="0">
                <a:latin typeface="Verdana"/>
                <a:cs typeface="Verdana"/>
              </a:rPr>
              <a:t>c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325" dirty="0">
                <a:latin typeface="Verdana"/>
                <a:cs typeface="Verdana"/>
              </a:rPr>
              <a:t>y</a:t>
            </a:r>
            <a:r>
              <a:rPr sz="2100" spc="-305" dirty="0"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869" y="3259328"/>
            <a:ext cx="5839460" cy="24917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340"/>
              </a:spcBef>
            </a:pPr>
            <a:r>
              <a:rPr sz="2100" spc="-260" dirty="0">
                <a:latin typeface="Verdana"/>
                <a:cs typeface="Verdana"/>
              </a:rPr>
              <a:t>Their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50" dirty="0">
                <a:latin typeface="Verdana"/>
                <a:cs typeface="Verdana"/>
              </a:rPr>
              <a:t>goal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60" dirty="0">
                <a:latin typeface="Verdana"/>
                <a:cs typeface="Verdana"/>
              </a:rPr>
              <a:t>is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40" dirty="0">
                <a:latin typeface="Verdana"/>
                <a:cs typeface="Verdana"/>
              </a:rPr>
              <a:t>to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b="1" spc="-155" dirty="0">
                <a:latin typeface="Arial"/>
                <a:cs typeface="Arial"/>
              </a:rPr>
              <a:t>make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135" dirty="0">
                <a:latin typeface="Arial"/>
                <a:cs typeface="Arial"/>
              </a:rPr>
              <a:t>parking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145" dirty="0">
                <a:latin typeface="Arial"/>
                <a:cs typeface="Arial"/>
              </a:rPr>
              <a:t>easier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spc="-220" dirty="0">
                <a:latin typeface="Verdana"/>
                <a:cs typeface="Verdana"/>
              </a:rPr>
              <a:t>and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10" dirty="0">
                <a:latin typeface="Verdana"/>
                <a:cs typeface="Verdana"/>
              </a:rPr>
              <a:t>create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65" dirty="0">
                <a:latin typeface="Verdana"/>
                <a:cs typeface="Verdana"/>
              </a:rPr>
              <a:t>tech- </a:t>
            </a:r>
            <a:r>
              <a:rPr sz="2100" spc="-260" dirty="0">
                <a:latin typeface="Verdana"/>
                <a:cs typeface="Verdana"/>
              </a:rPr>
              <a:t> </a:t>
            </a:r>
            <a:r>
              <a:rPr sz="2100" spc="-150" dirty="0">
                <a:latin typeface="Verdana"/>
                <a:cs typeface="Verdana"/>
              </a:rPr>
              <a:t>b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395" dirty="0">
                <a:latin typeface="Verdana"/>
                <a:cs typeface="Verdana"/>
              </a:rPr>
              <a:t>s</a:t>
            </a:r>
            <a:r>
              <a:rPr sz="2100" spc="-180" dirty="0">
                <a:latin typeface="Verdana"/>
                <a:cs typeface="Verdana"/>
              </a:rPr>
              <a:t>ed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95" dirty="0">
                <a:latin typeface="Verdana"/>
                <a:cs typeface="Verdana"/>
              </a:rPr>
              <a:t>s</a:t>
            </a:r>
            <a:r>
              <a:rPr sz="2100" spc="-175" dirty="0">
                <a:latin typeface="Verdana"/>
                <a:cs typeface="Verdana"/>
              </a:rPr>
              <a:t>ol</a:t>
            </a:r>
            <a:r>
              <a:rPr sz="2100" spc="-405" dirty="0">
                <a:latin typeface="Verdana"/>
                <a:cs typeface="Verdana"/>
              </a:rPr>
              <a:t>u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315" dirty="0">
                <a:latin typeface="Verdana"/>
                <a:cs typeface="Verdana"/>
              </a:rPr>
              <a:t>o</a:t>
            </a:r>
            <a:r>
              <a:rPr sz="2100" spc="-320" dirty="0">
                <a:latin typeface="Verdana"/>
                <a:cs typeface="Verdana"/>
              </a:rPr>
              <a:t>n</a:t>
            </a:r>
            <a:r>
              <a:rPr sz="2100" spc="-395" dirty="0">
                <a:latin typeface="Verdana"/>
                <a:cs typeface="Verdana"/>
              </a:rPr>
              <a:t>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405" dirty="0">
                <a:latin typeface="Verdana"/>
                <a:cs typeface="Verdana"/>
              </a:rPr>
              <a:t>h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260" dirty="0">
                <a:latin typeface="Verdana"/>
                <a:cs typeface="Verdana"/>
              </a:rPr>
              <a:t>t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50" dirty="0">
                <a:latin typeface="Verdana"/>
                <a:cs typeface="Verdana"/>
              </a:rPr>
              <a:t>p</a:t>
            </a:r>
            <a:r>
              <a:rPr sz="2100" spc="-290" dirty="0">
                <a:latin typeface="Verdana"/>
                <a:cs typeface="Verdana"/>
              </a:rPr>
              <a:t>o</a:t>
            </a:r>
            <a:r>
              <a:rPr sz="2100" spc="-365" dirty="0">
                <a:latin typeface="Verdana"/>
                <a:cs typeface="Verdana"/>
              </a:rPr>
              <a:t>w</a:t>
            </a:r>
            <a:r>
              <a:rPr sz="2100" spc="-200" dirty="0">
                <a:latin typeface="Verdana"/>
                <a:cs typeface="Verdana"/>
              </a:rPr>
              <a:t>er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95" dirty="0">
                <a:latin typeface="Verdana"/>
                <a:cs typeface="Verdana"/>
              </a:rPr>
              <a:t>s</a:t>
            </a:r>
            <a:r>
              <a:rPr sz="2100" spc="-650" dirty="0">
                <a:latin typeface="Verdana"/>
                <a:cs typeface="Verdana"/>
              </a:rPr>
              <a:t>m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160" dirty="0">
                <a:latin typeface="Verdana"/>
                <a:cs typeface="Verdana"/>
              </a:rPr>
              <a:t>r</a:t>
            </a:r>
            <a:r>
              <a:rPr sz="2100" spc="-260" dirty="0">
                <a:latin typeface="Verdana"/>
                <a:cs typeface="Verdana"/>
              </a:rPr>
              <a:t>t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650" dirty="0">
                <a:latin typeface="Verdana"/>
                <a:cs typeface="Verdana"/>
              </a:rPr>
              <a:t>m</a:t>
            </a:r>
            <a:r>
              <a:rPr sz="2100" spc="-190" dirty="0">
                <a:latin typeface="Verdana"/>
                <a:cs typeface="Verdana"/>
              </a:rPr>
              <a:t>ob</a:t>
            </a:r>
            <a:r>
              <a:rPr sz="2100" spc="-120" dirty="0">
                <a:latin typeface="Verdana"/>
                <a:cs typeface="Verdana"/>
              </a:rPr>
              <a:t>ili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195" dirty="0">
                <a:latin typeface="Verdana"/>
                <a:cs typeface="Verdana"/>
              </a:rPr>
              <a:t>y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150" dirty="0">
                <a:latin typeface="Verdana"/>
                <a:cs typeface="Verdana"/>
              </a:rPr>
              <a:t>d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110" dirty="0">
                <a:latin typeface="Verdana"/>
                <a:cs typeface="Verdana"/>
              </a:rPr>
              <a:t>d  </a:t>
            </a:r>
            <a:r>
              <a:rPr sz="2100" spc="-330" dirty="0">
                <a:latin typeface="Verdana"/>
                <a:cs typeface="Verdana"/>
              </a:rPr>
              <a:t>make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00" dirty="0">
                <a:latin typeface="Verdana"/>
                <a:cs typeface="Verdana"/>
              </a:rPr>
              <a:t>parking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hassles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35" dirty="0">
                <a:latin typeface="Verdana"/>
                <a:cs typeface="Verdana"/>
              </a:rPr>
              <a:t>of</a:t>
            </a:r>
            <a:r>
              <a:rPr sz="2100" spc="-100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the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29" dirty="0">
                <a:latin typeface="Verdana"/>
                <a:cs typeface="Verdana"/>
              </a:rPr>
              <a:t>past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35" dirty="0">
                <a:latin typeface="Verdana"/>
                <a:cs typeface="Verdana"/>
              </a:rPr>
              <a:t>obsolete.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25" dirty="0">
                <a:latin typeface="Verdana"/>
                <a:cs typeface="Verdana"/>
              </a:rPr>
              <a:t>This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60" dirty="0">
                <a:latin typeface="Verdana"/>
                <a:cs typeface="Verdana"/>
              </a:rPr>
              <a:t>is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45" dirty="0">
                <a:latin typeface="Verdana"/>
                <a:cs typeface="Verdana"/>
              </a:rPr>
              <a:t>done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254" dirty="0">
                <a:latin typeface="Verdana"/>
                <a:cs typeface="Verdana"/>
              </a:rPr>
              <a:t>b</a:t>
            </a:r>
            <a:r>
              <a:rPr sz="2100" spc="-195" dirty="0">
                <a:latin typeface="Verdana"/>
                <a:cs typeface="Verdana"/>
              </a:rPr>
              <a:t>y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90" dirty="0">
                <a:latin typeface="Verdana"/>
                <a:cs typeface="Verdana"/>
              </a:rPr>
              <a:t>c</a:t>
            </a:r>
            <a:r>
              <a:rPr sz="2100" spc="-315" dirty="0">
                <a:latin typeface="Verdana"/>
                <a:cs typeface="Verdana"/>
              </a:rPr>
              <a:t>o</a:t>
            </a:r>
            <a:r>
              <a:rPr sz="2100" spc="-320" dirty="0">
                <a:latin typeface="Verdana"/>
                <a:cs typeface="Verdana"/>
              </a:rPr>
              <a:t>n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245" dirty="0">
                <a:latin typeface="Verdana"/>
                <a:cs typeface="Verdana"/>
              </a:rPr>
              <a:t>ec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150" dirty="0">
                <a:latin typeface="Verdana"/>
                <a:cs typeface="Verdana"/>
              </a:rPr>
              <a:t>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50" dirty="0">
                <a:latin typeface="Verdana"/>
                <a:cs typeface="Verdana"/>
              </a:rPr>
              <a:t>p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160" dirty="0">
                <a:latin typeface="Verdana"/>
                <a:cs typeface="Verdana"/>
              </a:rPr>
              <a:t>r</a:t>
            </a:r>
            <a:r>
              <a:rPr sz="2100" spc="-320" dirty="0">
                <a:latin typeface="Verdana"/>
                <a:cs typeface="Verdana"/>
              </a:rPr>
              <a:t>k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150" dirty="0">
                <a:latin typeface="Verdana"/>
                <a:cs typeface="Verdana"/>
              </a:rPr>
              <a:t>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150" dirty="0">
                <a:latin typeface="Verdana"/>
                <a:cs typeface="Verdana"/>
              </a:rPr>
              <a:t>d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650" dirty="0">
                <a:latin typeface="Verdana"/>
                <a:cs typeface="Verdana"/>
              </a:rPr>
              <a:t>m</a:t>
            </a:r>
            <a:r>
              <a:rPr sz="2100" spc="-190" dirty="0">
                <a:latin typeface="Verdana"/>
                <a:cs typeface="Verdana"/>
              </a:rPr>
              <a:t>ob</a:t>
            </a:r>
            <a:r>
              <a:rPr sz="2100" spc="-120" dirty="0">
                <a:latin typeface="Verdana"/>
                <a:cs typeface="Verdana"/>
              </a:rPr>
              <a:t>ili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195" dirty="0">
                <a:latin typeface="Verdana"/>
                <a:cs typeface="Verdana"/>
              </a:rPr>
              <a:t>y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45" dirty="0">
                <a:latin typeface="Verdana"/>
                <a:cs typeface="Verdana"/>
              </a:rPr>
              <a:t>ec</a:t>
            </a:r>
            <a:r>
              <a:rPr sz="2100" spc="-310" dirty="0">
                <a:latin typeface="Verdana"/>
                <a:cs typeface="Verdana"/>
              </a:rPr>
              <a:t>os</a:t>
            </a:r>
            <a:r>
              <a:rPr sz="2100" spc="-295" dirty="0">
                <a:latin typeface="Verdana"/>
                <a:cs typeface="Verdana"/>
              </a:rPr>
              <a:t>ys</a:t>
            </a:r>
            <a:r>
              <a:rPr sz="2100" spc="-254" dirty="0">
                <a:latin typeface="Verdana"/>
                <a:cs typeface="Verdana"/>
              </a:rPr>
              <a:t>t</a:t>
            </a:r>
            <a:r>
              <a:rPr sz="2100" spc="-325" dirty="0">
                <a:latin typeface="Verdana"/>
                <a:cs typeface="Verdana"/>
              </a:rPr>
              <a:t>e</a:t>
            </a:r>
            <a:r>
              <a:rPr sz="2100" spc="-530" dirty="0">
                <a:latin typeface="Verdana"/>
                <a:cs typeface="Verdana"/>
              </a:rPr>
              <a:t>m</a:t>
            </a:r>
            <a:r>
              <a:rPr sz="2100" spc="-440" dirty="0">
                <a:latin typeface="Verdana"/>
                <a:cs typeface="Verdana"/>
              </a:rPr>
              <a:t>s</a:t>
            </a:r>
            <a:r>
              <a:rPr sz="2100" spc="-300" dirty="0">
                <a:latin typeface="Verdana"/>
                <a:cs typeface="Verdana"/>
              </a:rPr>
              <a:t>,  </a:t>
            </a:r>
            <a:r>
              <a:rPr sz="2100" spc="-240" dirty="0">
                <a:latin typeface="Verdana"/>
                <a:cs typeface="Verdana"/>
              </a:rPr>
              <a:t>eliminating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29" dirty="0">
                <a:latin typeface="Verdana"/>
                <a:cs typeface="Verdana"/>
              </a:rPr>
              <a:t>frequency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35" dirty="0">
                <a:latin typeface="Verdana"/>
                <a:cs typeface="Verdana"/>
              </a:rPr>
              <a:t>while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70" dirty="0">
                <a:latin typeface="Verdana"/>
                <a:cs typeface="Verdana"/>
              </a:rPr>
              <a:t>maximizing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85" dirty="0">
                <a:latin typeface="Verdana"/>
                <a:cs typeface="Verdana"/>
              </a:rPr>
              <a:t>convenience </a:t>
            </a:r>
            <a:r>
              <a:rPr sz="2100" spc="-28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a</a:t>
            </a:r>
            <a:r>
              <a:rPr sz="2100" spc="-405" dirty="0">
                <a:latin typeface="Verdana"/>
                <a:cs typeface="Verdana"/>
              </a:rPr>
              <a:t>n</a:t>
            </a:r>
            <a:r>
              <a:rPr sz="2100" spc="-150" dirty="0">
                <a:latin typeface="Verdana"/>
                <a:cs typeface="Verdana"/>
              </a:rPr>
              <a:t>d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20" dirty="0">
                <a:latin typeface="Verdana"/>
                <a:cs typeface="Verdana"/>
              </a:rPr>
              <a:t>ef</a:t>
            </a:r>
            <a:r>
              <a:rPr sz="2100" spc="-40" dirty="0">
                <a:latin typeface="Verdana"/>
                <a:cs typeface="Verdana"/>
              </a:rPr>
              <a:t>f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290" dirty="0">
                <a:latin typeface="Verdana"/>
                <a:cs typeface="Verdana"/>
              </a:rPr>
              <a:t>c</a:t>
            </a:r>
            <a:r>
              <a:rPr sz="2100" spc="-120" dirty="0">
                <a:latin typeface="Verdana"/>
                <a:cs typeface="Verdana"/>
              </a:rPr>
              <a:t>i</a:t>
            </a:r>
            <a:r>
              <a:rPr sz="2100" spc="-300" dirty="0">
                <a:latin typeface="Verdana"/>
                <a:cs typeface="Verdana"/>
              </a:rPr>
              <a:t>e</a:t>
            </a:r>
            <a:r>
              <a:rPr sz="2100" spc="-310" dirty="0">
                <a:latin typeface="Verdana"/>
                <a:cs typeface="Verdana"/>
              </a:rPr>
              <a:t>n</a:t>
            </a:r>
            <a:r>
              <a:rPr sz="2100" spc="-265" dirty="0">
                <a:latin typeface="Verdana"/>
                <a:cs typeface="Verdana"/>
              </a:rPr>
              <a:t>c</a:t>
            </a:r>
            <a:r>
              <a:rPr sz="2100" spc="-325" dirty="0">
                <a:latin typeface="Verdana"/>
                <a:cs typeface="Verdana"/>
              </a:rPr>
              <a:t>y</a:t>
            </a:r>
            <a:r>
              <a:rPr sz="2100" spc="-305" dirty="0"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spc="-270" dirty="0">
                <a:latin typeface="Verdana"/>
                <a:cs typeface="Verdana"/>
              </a:rPr>
              <a:t>Competitor: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15" dirty="0">
                <a:latin typeface="Verdana"/>
                <a:cs typeface="Verdana"/>
              </a:rPr>
              <a:t>GetMyParking,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29" dirty="0">
                <a:latin typeface="Verdana"/>
                <a:cs typeface="Verdana"/>
              </a:rPr>
              <a:t>PparkE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20" dirty="0">
                <a:latin typeface="Verdana"/>
                <a:cs typeface="Verdana"/>
              </a:rPr>
              <a:t>and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265" dirty="0">
                <a:latin typeface="Verdana"/>
                <a:cs typeface="Verdana"/>
              </a:rPr>
              <a:t>ParkingRhino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39243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3090"/>
              </a:spcBef>
            </a:pPr>
            <a:r>
              <a:rPr sz="3200" spc="-235" dirty="0"/>
              <a:t>Parker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311" y="2551813"/>
            <a:ext cx="3800300" cy="26220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01374" y="2133091"/>
            <a:ext cx="308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Verdana"/>
                <a:cs typeface="Verdana"/>
              </a:rPr>
              <a:t>Pa</a:t>
            </a:r>
            <a:r>
              <a:rPr sz="1800" spc="-235" dirty="0">
                <a:latin typeface="Verdana"/>
                <a:cs typeface="Verdana"/>
              </a:rPr>
              <a:t>r</a:t>
            </a:r>
            <a:r>
              <a:rPr sz="1800" spc="-210" dirty="0">
                <a:latin typeface="Verdana"/>
                <a:cs typeface="Verdana"/>
              </a:rPr>
              <a:t>k</a:t>
            </a:r>
            <a:r>
              <a:rPr sz="1800" spc="-95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50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40" dirty="0">
                <a:latin typeface="Verdana"/>
                <a:cs typeface="Verdana"/>
              </a:rPr>
              <a:t>u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235" dirty="0">
                <a:latin typeface="Verdana"/>
                <a:cs typeface="Verdana"/>
              </a:rPr>
              <a:t>r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35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ze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0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spc="145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2269235"/>
            <a:ext cx="5948680" cy="34791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35" dirty="0">
                <a:latin typeface="Microsoft Sans Serif"/>
                <a:cs typeface="Microsoft Sans Serif"/>
              </a:rPr>
              <a:t>The</a:t>
            </a:r>
            <a:r>
              <a:rPr sz="2000" spc="-229" dirty="0">
                <a:latin typeface="Microsoft Sans Serif"/>
                <a:cs typeface="Microsoft Sans Serif"/>
              </a:rPr>
              <a:t> B2B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market </a:t>
            </a:r>
            <a:r>
              <a:rPr sz="2000" spc="-120" dirty="0">
                <a:latin typeface="Microsoft Sans Serif"/>
                <a:cs typeface="Microsoft Sans Serif"/>
              </a:rPr>
              <a:t>including</a:t>
            </a:r>
            <a:r>
              <a:rPr sz="2000" spc="29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top </a:t>
            </a:r>
            <a:r>
              <a:rPr sz="2000" spc="-10" dirty="0">
                <a:latin typeface="Microsoft Sans Serif"/>
                <a:cs typeface="Microsoft Sans Serif"/>
              </a:rPr>
              <a:t>8 </a:t>
            </a:r>
            <a:r>
              <a:rPr sz="2000" spc="-125" dirty="0">
                <a:latin typeface="Microsoft Sans Serif"/>
                <a:cs typeface="Microsoft Sans Serif"/>
              </a:rPr>
              <a:t>cities</a:t>
            </a:r>
            <a:r>
              <a:rPr sz="2000" spc="28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in</a:t>
            </a:r>
            <a:r>
              <a:rPr sz="2000" spc="27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India </a:t>
            </a:r>
            <a:r>
              <a:rPr sz="2000" spc="-180" dirty="0">
                <a:latin typeface="Microsoft Sans Serif"/>
                <a:cs typeface="Microsoft Sans Serif"/>
              </a:rPr>
              <a:t>is 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estimated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b="1" spc="-130" dirty="0">
                <a:latin typeface="Arial"/>
                <a:cs typeface="Arial"/>
              </a:rPr>
              <a:t>INR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188K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20" dirty="0">
                <a:latin typeface="Arial"/>
                <a:cs typeface="Arial"/>
              </a:rPr>
              <a:t>Cr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(annually),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while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potential 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190" dirty="0">
                <a:latin typeface="Microsoft Sans Serif"/>
                <a:cs typeface="Microsoft Sans Serif"/>
              </a:rPr>
              <a:t>B</a:t>
            </a:r>
            <a:r>
              <a:rPr sz="2000" spc="-165" dirty="0">
                <a:latin typeface="Microsoft Sans Serif"/>
                <a:cs typeface="Microsoft Sans Serif"/>
              </a:rPr>
              <a:t>2</a:t>
            </a:r>
            <a:r>
              <a:rPr sz="2000" spc="-240" dirty="0">
                <a:latin typeface="Microsoft Sans Serif"/>
                <a:cs typeface="Microsoft Sans Serif"/>
              </a:rPr>
              <a:t>C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70" dirty="0">
                <a:latin typeface="Microsoft Sans Serif"/>
                <a:cs typeface="Microsoft Sans Serif"/>
              </a:rPr>
              <a:t>k</a:t>
            </a:r>
            <a:r>
              <a:rPr sz="2000" spc="-65" dirty="0">
                <a:latin typeface="Microsoft Sans Serif"/>
                <a:cs typeface="Microsoft Sans Serif"/>
              </a:rPr>
              <a:t>et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35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s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b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I</a:t>
            </a:r>
            <a:r>
              <a:rPr sz="2000" b="1" spc="-85" dirty="0">
                <a:latin typeface="Arial"/>
                <a:cs typeface="Arial"/>
              </a:rPr>
              <a:t>N</a:t>
            </a:r>
            <a:r>
              <a:rPr sz="2000" b="1" spc="-280" dirty="0">
                <a:latin typeface="Arial"/>
                <a:cs typeface="Arial"/>
              </a:rPr>
              <a:t>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30</a:t>
            </a:r>
            <a:r>
              <a:rPr sz="2000" b="1" spc="-175" dirty="0">
                <a:latin typeface="Arial"/>
                <a:cs typeface="Arial"/>
              </a:rPr>
              <a:t>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85" dirty="0">
                <a:latin typeface="Arial"/>
                <a:cs typeface="Arial"/>
              </a:rPr>
              <a:t>C</a:t>
            </a:r>
            <a:r>
              <a:rPr sz="2000" b="1" spc="-155" dirty="0">
                <a:latin typeface="Arial"/>
                <a:cs typeface="Arial"/>
              </a:rPr>
              <a:t>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(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5" dirty="0">
                <a:latin typeface="Microsoft Sans Serif"/>
                <a:cs typeface="Microsoft Sans Serif"/>
              </a:rPr>
              <a:t>nnu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5" dirty="0">
                <a:latin typeface="Microsoft Sans Serif"/>
                <a:cs typeface="Microsoft Sans Serif"/>
              </a:rPr>
              <a:t>ll</a:t>
            </a:r>
            <a:r>
              <a:rPr sz="2000" spc="-55" dirty="0">
                <a:latin typeface="Microsoft Sans Serif"/>
                <a:cs typeface="Microsoft Sans Serif"/>
              </a:rPr>
              <a:t>y) 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it’s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growing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spc="10" dirty="0">
                <a:latin typeface="Arial"/>
                <a:cs typeface="Arial"/>
              </a:rPr>
              <a:t>30%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35" dirty="0">
                <a:latin typeface="Arial"/>
                <a:cs typeface="Arial"/>
              </a:rPr>
              <a:t>YoY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due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government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policies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create </a:t>
            </a:r>
            <a:r>
              <a:rPr sz="2000" spc="-145" dirty="0">
                <a:latin typeface="Microsoft Sans Serif"/>
                <a:cs typeface="Microsoft Sans Serif"/>
              </a:rPr>
              <a:t>more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paid </a:t>
            </a:r>
            <a:r>
              <a:rPr sz="2000" spc="-60" dirty="0">
                <a:latin typeface="Microsoft Sans Serif"/>
                <a:cs typeface="Microsoft Sans Serif"/>
              </a:rPr>
              <a:t>parking </a:t>
            </a:r>
            <a:r>
              <a:rPr sz="2000" spc="-190" dirty="0">
                <a:latin typeface="Microsoft Sans Serif"/>
                <a:cs typeface="Microsoft Sans Serif"/>
              </a:rPr>
              <a:t>zones</a:t>
            </a:r>
            <a:r>
              <a:rPr sz="2000" spc="-18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 </a:t>
            </a:r>
            <a:r>
              <a:rPr sz="2000" spc="-130" dirty="0">
                <a:latin typeface="Microsoft Sans Serif"/>
                <a:cs typeface="Microsoft Sans Serif"/>
              </a:rPr>
              <a:t>include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surge 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pricing.</a:t>
            </a:r>
            <a:endParaRPr sz="2000">
              <a:latin typeface="Microsoft Sans Serif"/>
              <a:cs typeface="Microsoft Sans Serif"/>
            </a:endParaRPr>
          </a:p>
          <a:p>
            <a:pPr marL="241300" marR="35560" indent="-228600">
              <a:lnSpc>
                <a:spcPct val="9000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If </a:t>
            </a:r>
            <a:r>
              <a:rPr sz="2000" spc="-135" dirty="0">
                <a:latin typeface="Microsoft Sans Serif"/>
                <a:cs typeface="Microsoft Sans Serif"/>
              </a:rPr>
              <a:t>we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look </a:t>
            </a:r>
            <a:r>
              <a:rPr sz="2000" spc="-15" dirty="0">
                <a:latin typeface="Microsoft Sans Serif"/>
                <a:cs typeface="Microsoft Sans Serif"/>
              </a:rPr>
              <a:t>at </a:t>
            </a:r>
            <a:r>
              <a:rPr sz="2000" spc="-125" dirty="0">
                <a:latin typeface="Microsoft Sans Serif"/>
                <a:cs typeface="Microsoft Sans Serif"/>
              </a:rPr>
              <a:t>the </a:t>
            </a:r>
            <a:r>
              <a:rPr sz="2000" spc="-180" dirty="0">
                <a:latin typeface="Microsoft Sans Serif"/>
                <a:cs typeface="Microsoft Sans Serif"/>
              </a:rPr>
              <a:t>Frost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 </a:t>
            </a:r>
            <a:r>
              <a:rPr sz="2000" spc="-135" dirty="0">
                <a:latin typeface="Microsoft Sans Serif"/>
                <a:cs typeface="Microsoft Sans Serif"/>
              </a:rPr>
              <a:t>Sullivan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Report </a:t>
            </a:r>
            <a:r>
              <a:rPr sz="2000" spc="-5" dirty="0">
                <a:latin typeface="Microsoft Sans Serif"/>
                <a:cs typeface="Microsoft Sans Serif"/>
              </a:rPr>
              <a:t>of </a:t>
            </a:r>
            <a:r>
              <a:rPr sz="2000" spc="-60" dirty="0">
                <a:latin typeface="Microsoft Sans Serif"/>
                <a:cs typeface="Microsoft Sans Serif"/>
              </a:rPr>
              <a:t>parking 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70" dirty="0">
                <a:latin typeface="Microsoft Sans Serif"/>
                <a:cs typeface="Microsoft Sans Serif"/>
              </a:rPr>
              <a:t>k</a:t>
            </a:r>
            <a:r>
              <a:rPr sz="2000" spc="-65" dirty="0">
                <a:latin typeface="Microsoft Sans Serif"/>
                <a:cs typeface="Microsoft Sans Serif"/>
              </a:rPr>
              <a:t>et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30" dirty="0">
                <a:latin typeface="Microsoft Sans Serif"/>
                <a:cs typeface="Microsoft Sans Serif"/>
              </a:rPr>
              <a:t>z</a:t>
            </a:r>
            <a:r>
              <a:rPr sz="2000" spc="-195" dirty="0">
                <a:latin typeface="Microsoft Sans Serif"/>
                <a:cs typeface="Microsoft Sans Serif"/>
              </a:rPr>
              <a:t>e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35" dirty="0">
                <a:latin typeface="Microsoft Sans Serif"/>
                <a:cs typeface="Microsoft Sans Serif"/>
              </a:rPr>
              <a:t>Sm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455" dirty="0">
                <a:latin typeface="Microsoft Sans Serif"/>
                <a:cs typeface="Microsoft Sans Serif"/>
              </a:rPr>
              <a:t>P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30" dirty="0">
                <a:latin typeface="Microsoft Sans Serif"/>
                <a:cs typeface="Microsoft Sans Serif"/>
              </a:rPr>
              <a:t>k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35" dirty="0">
                <a:latin typeface="Microsoft Sans Serif"/>
                <a:cs typeface="Microsoft Sans Serif"/>
              </a:rPr>
              <a:t>r</a:t>
            </a:r>
            <a:r>
              <a:rPr sz="2000" spc="-170" dirty="0">
                <a:latin typeface="Microsoft Sans Serif"/>
                <a:cs typeface="Microsoft Sans Serif"/>
              </a:rPr>
              <a:t>k</a:t>
            </a:r>
            <a:r>
              <a:rPr sz="2000" spc="-65" dirty="0">
                <a:latin typeface="Microsoft Sans Serif"/>
                <a:cs typeface="Microsoft Sans Serif"/>
              </a:rPr>
              <a:t>et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5" dirty="0">
                <a:latin typeface="Microsoft Sans Serif"/>
                <a:cs typeface="Microsoft Sans Serif"/>
              </a:rPr>
              <a:t>pa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75" dirty="0">
                <a:latin typeface="Microsoft Sans Serif"/>
                <a:cs typeface="Microsoft Sans Serif"/>
              </a:rPr>
              <a:t>o  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a</a:t>
            </a:r>
            <a:r>
              <a:rPr sz="2000" spc="-150" dirty="0">
                <a:latin typeface="Microsoft Sans Serif"/>
                <a:cs typeface="Microsoft Sans Serif"/>
              </a:rPr>
              <a:t>c</a:t>
            </a:r>
            <a:r>
              <a:rPr sz="2000" spc="-24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U</a:t>
            </a:r>
            <a:r>
              <a:rPr sz="2000" spc="-290" dirty="0">
                <a:latin typeface="Microsoft Sans Serif"/>
                <a:cs typeface="Microsoft Sans Serif"/>
              </a:rPr>
              <a:t>SD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b="1" spc="-55" dirty="0">
                <a:latin typeface="Arial"/>
                <a:cs typeface="Arial"/>
              </a:rPr>
              <a:t>100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385" dirty="0">
                <a:latin typeface="Arial"/>
                <a:cs typeface="Arial"/>
              </a:rPr>
              <a:t>B</a:t>
            </a:r>
            <a:r>
              <a:rPr sz="2000" b="1" spc="-35" dirty="0">
                <a:latin typeface="Arial"/>
                <a:cs typeface="Arial"/>
              </a:rPr>
              <a:t>illi</a:t>
            </a:r>
            <a:r>
              <a:rPr sz="2000" b="1" spc="-165" dirty="0">
                <a:latin typeface="Arial"/>
                <a:cs typeface="Arial"/>
              </a:rPr>
              <a:t>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g</a:t>
            </a:r>
            <a:r>
              <a:rPr sz="2000" spc="-45" dirty="0">
                <a:latin typeface="Microsoft Sans Serif"/>
                <a:cs typeface="Microsoft Sans Serif"/>
              </a:rPr>
              <a:t>r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14" dirty="0">
                <a:latin typeface="Microsoft Sans Serif"/>
                <a:cs typeface="Microsoft Sans Serif"/>
              </a:rPr>
              <a:t>w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C</a:t>
            </a:r>
            <a:r>
              <a:rPr sz="2000" spc="-185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G</a:t>
            </a:r>
            <a:r>
              <a:rPr sz="2000" spc="-445" dirty="0">
                <a:latin typeface="Microsoft Sans Serif"/>
                <a:cs typeface="Microsoft Sans Serif"/>
              </a:rPr>
              <a:t>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b="1" spc="5" dirty="0">
                <a:latin typeface="Arial"/>
                <a:cs typeface="Arial"/>
              </a:rPr>
              <a:t>18%  </a:t>
            </a:r>
            <a:r>
              <a:rPr sz="2000" spc="105" dirty="0">
                <a:latin typeface="Microsoft Sans Serif"/>
                <a:cs typeface="Microsoft Sans Serif"/>
              </a:rPr>
              <a:t>f</a:t>
            </a:r>
            <a:r>
              <a:rPr sz="2000" spc="-45" dirty="0">
                <a:latin typeface="Microsoft Sans Serif"/>
                <a:cs typeface="Microsoft Sans Serif"/>
              </a:rPr>
              <a:t>r</a:t>
            </a:r>
            <a:r>
              <a:rPr sz="2000" spc="-225" dirty="0">
                <a:latin typeface="Microsoft Sans Serif"/>
                <a:cs typeface="Microsoft Sans Serif"/>
              </a:rPr>
              <a:t>om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201</a:t>
            </a:r>
            <a:r>
              <a:rPr sz="2000" spc="-10" dirty="0">
                <a:latin typeface="Microsoft Sans Serif"/>
                <a:cs typeface="Microsoft Sans Serif"/>
              </a:rPr>
              <a:t>8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2023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5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A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455" dirty="0">
                <a:latin typeface="Microsoft Sans Serif"/>
                <a:cs typeface="Microsoft Sans Serif"/>
              </a:rPr>
              <a:t>P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105" dirty="0">
                <a:latin typeface="Microsoft Sans Serif"/>
                <a:cs typeface="Microsoft Sans Serif"/>
              </a:rPr>
              <a:t>f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35" dirty="0">
                <a:latin typeface="Microsoft Sans Serif"/>
                <a:cs typeface="Microsoft Sans Serif"/>
              </a:rPr>
              <a:t>c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5" dirty="0">
                <a:latin typeface="Microsoft Sans Serif"/>
                <a:cs typeface="Microsoft Sans Serif"/>
              </a:rPr>
              <a:t>d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b</a:t>
            </a:r>
            <a:r>
              <a:rPr sz="2000" dirty="0">
                <a:latin typeface="Microsoft Sans Serif"/>
                <a:cs typeface="Microsoft Sans Serif"/>
              </a:rPr>
              <a:t>y  </a:t>
            </a:r>
            <a:r>
              <a:rPr sz="2000" spc="-70" dirty="0">
                <a:latin typeface="Microsoft Sans Serif"/>
                <a:cs typeface="Microsoft Sans Serif"/>
              </a:rPr>
              <a:t>Geography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United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States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are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expected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rise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C</a:t>
            </a:r>
            <a:r>
              <a:rPr sz="2000" spc="-185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G</a:t>
            </a:r>
            <a:r>
              <a:rPr sz="2000" spc="-285" dirty="0">
                <a:latin typeface="Microsoft Sans Serif"/>
                <a:cs typeface="Microsoft Sans Serif"/>
              </a:rPr>
              <a:t>R,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235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p</a:t>
            </a:r>
            <a:r>
              <a:rPr sz="2000" spc="-18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c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70" dirty="0">
                <a:latin typeface="Microsoft Sans Serif"/>
                <a:cs typeface="Microsoft Sans Serif"/>
              </a:rPr>
              <a:t>v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45" dirty="0">
                <a:latin typeface="Microsoft Sans Serif"/>
                <a:cs typeface="Microsoft Sans Serif"/>
              </a:rPr>
              <a:t>l</a:t>
            </a:r>
            <a:r>
              <a:rPr sz="2000" spc="-140" dirty="0">
                <a:latin typeface="Microsoft Sans Serif"/>
                <a:cs typeface="Microsoft Sans Serif"/>
              </a:rPr>
              <a:t>y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45" dirty="0">
                <a:latin typeface="Microsoft Sans Serif"/>
                <a:cs typeface="Microsoft Sans Serif"/>
              </a:rPr>
              <a:t>r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u</a:t>
            </a:r>
            <a:r>
              <a:rPr sz="2000" spc="-15" dirty="0">
                <a:latin typeface="Microsoft Sans Serif"/>
                <a:cs typeface="Microsoft Sans Serif"/>
              </a:rPr>
              <a:t>g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u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f</a:t>
            </a:r>
            <a:r>
              <a:rPr sz="2000" spc="-75" dirty="0">
                <a:latin typeface="Microsoft Sans Serif"/>
                <a:cs typeface="Microsoft Sans Serif"/>
              </a:rPr>
              <a:t>o</a:t>
            </a:r>
            <a:r>
              <a:rPr sz="2000" spc="-50" dirty="0">
                <a:latin typeface="Microsoft Sans Serif"/>
                <a:cs typeface="Microsoft Sans Serif"/>
              </a:rPr>
              <a:t>r</a:t>
            </a:r>
            <a:r>
              <a:rPr sz="2000" spc="-18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c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135" dirty="0">
                <a:latin typeface="Microsoft Sans Serif"/>
                <a:cs typeface="Microsoft Sans Serif"/>
              </a:rPr>
              <a:t>e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41684"/>
            <a:ext cx="3047999" cy="1145826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563245" marR="245110" indent="-310515">
              <a:lnSpc>
                <a:spcPts val="3790"/>
              </a:lnSpc>
              <a:spcBef>
                <a:spcPts val="1335"/>
              </a:spcBef>
            </a:pPr>
            <a:r>
              <a:rPr sz="3200" spc="50" dirty="0"/>
              <a:t>E</a:t>
            </a:r>
            <a:r>
              <a:rPr sz="3200" spc="-215" dirty="0"/>
              <a:t>x</a:t>
            </a:r>
            <a:r>
              <a:rPr sz="3200" spc="-204" dirty="0"/>
              <a:t>p</a:t>
            </a:r>
            <a:r>
              <a:rPr sz="3200" spc="-290" dirty="0"/>
              <a:t>a</a:t>
            </a:r>
            <a:r>
              <a:rPr sz="3200" spc="-220" dirty="0"/>
              <a:t>nd</a:t>
            </a:r>
            <a:r>
              <a:rPr sz="3200" spc="-85" dirty="0"/>
              <a:t>i</a:t>
            </a:r>
            <a:r>
              <a:rPr sz="3200" spc="-95" dirty="0"/>
              <a:t>ng  </a:t>
            </a:r>
            <a:r>
              <a:rPr sz="3200" spc="-235" dirty="0"/>
              <a:t>Market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1171" y="3201284"/>
            <a:ext cx="3838804" cy="9222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29328" y="2794508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Verdana"/>
                <a:cs typeface="Verdana"/>
              </a:rPr>
              <a:t>Ty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Pa</a:t>
            </a:r>
            <a:r>
              <a:rPr sz="1800" spc="-235" dirty="0">
                <a:latin typeface="Verdana"/>
                <a:cs typeface="Verdana"/>
              </a:rPr>
              <a:t>r</a:t>
            </a:r>
            <a:r>
              <a:rPr sz="1800" spc="-210" dirty="0">
                <a:latin typeface="Verdana"/>
                <a:cs typeface="Verdana"/>
              </a:rPr>
              <a:t>k</a:t>
            </a:r>
            <a:r>
              <a:rPr sz="1800" spc="-95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35" dirty="0">
                <a:latin typeface="Verdana"/>
                <a:cs typeface="Verdana"/>
              </a:rPr>
              <a:t>S</a:t>
            </a:r>
            <a:r>
              <a:rPr sz="1800" spc="120" dirty="0">
                <a:latin typeface="Verdana"/>
                <a:cs typeface="Verdana"/>
              </a:rPr>
              <a:t>p</a:t>
            </a:r>
            <a:r>
              <a:rPr sz="1800" spc="114" dirty="0">
                <a:latin typeface="Verdana"/>
                <a:cs typeface="Verdana"/>
              </a:rPr>
              <a:t>a</a:t>
            </a:r>
            <a:r>
              <a:rPr sz="1800" spc="220" dirty="0">
                <a:latin typeface="Verdana"/>
                <a:cs typeface="Verdana"/>
              </a:rPr>
              <a:t>c</a:t>
            </a:r>
            <a:r>
              <a:rPr sz="1800" spc="100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45" y="3953878"/>
            <a:ext cx="1028065" cy="4572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50"/>
              </a:spcBef>
            </a:pPr>
            <a:r>
              <a:rPr sz="1400" spc="-85" dirty="0">
                <a:solidFill>
                  <a:srgbClr val="FFFFFF"/>
                </a:solidFill>
                <a:latin typeface="Cambria"/>
                <a:cs typeface="Cambria"/>
              </a:rPr>
              <a:t>Population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9630" y="2295244"/>
            <a:ext cx="1040765" cy="469900"/>
            <a:chOff x="2569630" y="2295244"/>
            <a:chExt cx="1040765" cy="469900"/>
          </a:xfrm>
        </p:grpSpPr>
        <p:sp>
          <p:nvSpPr>
            <p:cNvPr id="4" name="object 4"/>
            <p:cNvSpPr/>
            <p:nvPr/>
          </p:nvSpPr>
          <p:spPr>
            <a:xfrm>
              <a:off x="2575980" y="2301594"/>
              <a:ext cx="1028065" cy="457200"/>
            </a:xfrm>
            <a:custGeom>
              <a:avLst/>
              <a:gdLst/>
              <a:ahLst/>
              <a:cxnLst/>
              <a:rect l="l" t="t" r="r" b="b"/>
              <a:pathLst>
                <a:path w="1028064" h="457200">
                  <a:moveTo>
                    <a:pt x="1027955" y="0"/>
                  </a:moveTo>
                  <a:lnTo>
                    <a:pt x="0" y="0"/>
                  </a:lnTo>
                  <a:lnTo>
                    <a:pt x="0" y="457198"/>
                  </a:lnTo>
                  <a:lnTo>
                    <a:pt x="1027955" y="457198"/>
                  </a:lnTo>
                  <a:lnTo>
                    <a:pt x="102795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75980" y="2301594"/>
              <a:ext cx="1028065" cy="457200"/>
            </a:xfrm>
            <a:custGeom>
              <a:avLst/>
              <a:gdLst/>
              <a:ahLst/>
              <a:cxnLst/>
              <a:rect l="l" t="t" r="r" b="b"/>
              <a:pathLst>
                <a:path w="1028064" h="457200">
                  <a:moveTo>
                    <a:pt x="0" y="0"/>
                  </a:moveTo>
                  <a:lnTo>
                    <a:pt x="1027956" y="0"/>
                  </a:lnTo>
                  <a:lnTo>
                    <a:pt x="1027956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1019" y="2413508"/>
            <a:ext cx="778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200" spc="-4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spc="-85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200" spc="-11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2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40</a:t>
            </a:r>
            <a:r>
              <a:rPr sz="1200" spc="-210" dirty="0">
                <a:solidFill>
                  <a:srgbClr val="FFFFFF"/>
                </a:solidFill>
                <a:latin typeface="Cambria"/>
                <a:cs typeface="Cambria"/>
              </a:rPr>
              <a:t>%</a:t>
            </a:r>
            <a:r>
              <a:rPr sz="1200" spc="-9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5980" y="5597685"/>
            <a:ext cx="1028065" cy="4572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69"/>
              </a:spcBef>
            </a:pPr>
            <a:r>
              <a:rPr sz="1200" spc="-7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spc="-6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200" spc="-10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spc="-11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2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r>
              <a:rPr sz="1200" spc="-204" dirty="0">
                <a:solidFill>
                  <a:srgbClr val="FFFFFF"/>
                </a:solidFill>
                <a:latin typeface="Cambria"/>
                <a:cs typeface="Cambria"/>
              </a:rPr>
              <a:t>%</a:t>
            </a:r>
            <a:r>
              <a:rPr sz="1200" spc="-9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5915" y="2301593"/>
            <a:ext cx="1028065" cy="457200"/>
          </a:xfrm>
          <a:custGeom>
            <a:avLst/>
            <a:gdLst/>
            <a:ahLst/>
            <a:cxnLst/>
            <a:rect l="l" t="t" r="r" b="b"/>
            <a:pathLst>
              <a:path w="1028064" h="457200">
                <a:moveTo>
                  <a:pt x="1027955" y="0"/>
                </a:moveTo>
                <a:lnTo>
                  <a:pt x="0" y="0"/>
                </a:lnTo>
                <a:lnTo>
                  <a:pt x="0" y="457198"/>
                </a:lnTo>
                <a:lnTo>
                  <a:pt x="1027955" y="457198"/>
                </a:lnTo>
                <a:lnTo>
                  <a:pt x="102795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76035" y="2322067"/>
            <a:ext cx="74739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1200" spc="-4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200" spc="-25" dirty="0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r>
              <a:rPr sz="12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200" spc="-7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spc="-11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200" spc="-10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spc="-8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120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  <a:spcBef>
                <a:spcPts val="45"/>
              </a:spcBef>
            </a:pPr>
            <a:r>
              <a:rPr sz="1200" spc="-95" dirty="0">
                <a:solidFill>
                  <a:srgbClr val="FFFFFF"/>
                </a:solidFill>
                <a:latin typeface="Cambria"/>
                <a:cs typeface="Cambria"/>
              </a:rPr>
              <a:t>(50%)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5915" y="850251"/>
            <a:ext cx="1028065" cy="4572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r>
              <a:rPr sz="1200" spc="-4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spc="-25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200" spc="-7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spc="-11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200" spc="-10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spc="-8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95" dirty="0">
                <a:solidFill>
                  <a:srgbClr val="FFFFFF"/>
                </a:solidFill>
                <a:latin typeface="Cambria"/>
                <a:cs typeface="Cambria"/>
              </a:rPr>
              <a:t>(30%)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5915" y="4442362"/>
            <a:ext cx="1028065" cy="457200"/>
          </a:xfrm>
          <a:custGeom>
            <a:avLst/>
            <a:gdLst/>
            <a:ahLst/>
            <a:cxnLst/>
            <a:rect l="l" t="t" r="r" b="b"/>
            <a:pathLst>
              <a:path w="1028064" h="457200">
                <a:moveTo>
                  <a:pt x="1027955" y="0"/>
                </a:moveTo>
                <a:lnTo>
                  <a:pt x="0" y="0"/>
                </a:lnTo>
                <a:lnTo>
                  <a:pt x="0" y="457198"/>
                </a:lnTo>
                <a:lnTo>
                  <a:pt x="1027955" y="457198"/>
                </a:lnTo>
                <a:lnTo>
                  <a:pt x="102795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76035" y="4461764"/>
            <a:ext cx="747395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50</a:t>
            </a:r>
            <a:r>
              <a:rPr sz="1200" spc="-4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1200" spc="-25" dirty="0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r>
              <a:rPr sz="12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200" spc="-7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spc="-11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200" spc="-10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spc="-8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120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  <a:spcBef>
                <a:spcPts val="70"/>
              </a:spcBef>
            </a:pPr>
            <a:r>
              <a:rPr sz="1200" spc="-95" dirty="0">
                <a:solidFill>
                  <a:srgbClr val="FFFFFF"/>
                </a:solidFill>
                <a:latin typeface="Cambria"/>
                <a:cs typeface="Cambria"/>
              </a:rPr>
              <a:t>(20%)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8271" y="1793801"/>
            <a:ext cx="1028065" cy="4572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63500" rIns="0" bIns="0" rtlCol="0">
            <a:spAutoFit/>
          </a:bodyPr>
          <a:lstStyle/>
          <a:p>
            <a:pPr marL="361950" marR="98425" indent="-255904">
              <a:lnSpc>
                <a:spcPct val="100000"/>
              </a:lnSpc>
              <a:spcBef>
                <a:spcPts val="500"/>
              </a:spcBef>
            </a:pPr>
            <a:r>
              <a:rPr sz="1000" spc="10" dirty="0">
                <a:solidFill>
                  <a:srgbClr val="FFFFFF"/>
                </a:solidFill>
                <a:latin typeface="Cambria"/>
                <a:cs typeface="Cambria"/>
              </a:rPr>
              <a:t>Co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ll</a:t>
            </a:r>
            <a:r>
              <a:rPr sz="1000" spc="-6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000" spc="-8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000" spc="-6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50" dirty="0">
                <a:solidFill>
                  <a:srgbClr val="FFFFFF"/>
                </a:solidFill>
                <a:latin typeface="Cambria"/>
                <a:cs typeface="Cambria"/>
              </a:rPr>
              <a:t>s  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(20%)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78271" y="2765348"/>
            <a:ext cx="1028065" cy="457200"/>
          </a:xfrm>
          <a:custGeom>
            <a:avLst/>
            <a:gdLst/>
            <a:ahLst/>
            <a:cxnLst/>
            <a:rect l="l" t="t" r="r" b="b"/>
            <a:pathLst>
              <a:path w="1028065" h="457200">
                <a:moveTo>
                  <a:pt x="1027955" y="0"/>
                </a:moveTo>
                <a:lnTo>
                  <a:pt x="0" y="0"/>
                </a:lnTo>
                <a:lnTo>
                  <a:pt x="0" y="457198"/>
                </a:lnTo>
                <a:lnTo>
                  <a:pt x="1027955" y="457198"/>
                </a:lnTo>
                <a:lnTo>
                  <a:pt x="102795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7280" y="2807208"/>
            <a:ext cx="773430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4154" marR="5080" indent="-212090">
              <a:lnSpc>
                <a:spcPts val="1200"/>
              </a:lnSpc>
              <a:spcBef>
                <a:spcPts val="240"/>
              </a:spcBef>
            </a:pPr>
            <a:r>
              <a:rPr sz="1100" spc="-9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100" spc="-5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100" spc="-11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100" spc="-95" dirty="0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sz="1100" spc="-4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100" spc="-1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11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100" spc="-5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100" spc="-13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100" spc="-1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100" spc="-55" dirty="0">
                <a:solidFill>
                  <a:srgbClr val="FFFFFF"/>
                </a:solidFill>
                <a:latin typeface="Cambria"/>
                <a:cs typeface="Cambria"/>
              </a:rPr>
              <a:t>s  </a:t>
            </a:r>
            <a:r>
              <a:rPr sz="1100" spc="-105" dirty="0">
                <a:solidFill>
                  <a:srgbClr val="FFFFFF"/>
                </a:solidFill>
                <a:latin typeface="Cambria"/>
                <a:cs typeface="Cambria"/>
              </a:rPr>
              <a:t>(80%)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01627" y="1075676"/>
            <a:ext cx="5904865" cy="4754245"/>
            <a:chOff x="1601627" y="1075676"/>
            <a:chExt cx="5904865" cy="4754245"/>
          </a:xfrm>
        </p:grpSpPr>
        <p:sp>
          <p:nvSpPr>
            <p:cNvPr id="17" name="object 17"/>
            <p:cNvSpPr/>
            <p:nvPr/>
          </p:nvSpPr>
          <p:spPr>
            <a:xfrm>
              <a:off x="1604802" y="2530193"/>
              <a:ext cx="971550" cy="1652905"/>
            </a:xfrm>
            <a:custGeom>
              <a:avLst/>
              <a:gdLst/>
              <a:ahLst/>
              <a:cxnLst/>
              <a:rect l="l" t="t" r="r" b="b"/>
              <a:pathLst>
                <a:path w="971550" h="1652904">
                  <a:moveTo>
                    <a:pt x="0" y="1652285"/>
                  </a:moveTo>
                  <a:lnTo>
                    <a:pt x="485589" y="1652285"/>
                  </a:lnTo>
                  <a:lnTo>
                    <a:pt x="485589" y="0"/>
                  </a:lnTo>
                  <a:lnTo>
                    <a:pt x="971178" y="0"/>
                  </a:lnTo>
                </a:path>
                <a:path w="971550" h="1652904">
                  <a:moveTo>
                    <a:pt x="0" y="1652285"/>
                  </a:moveTo>
                  <a:lnTo>
                    <a:pt x="485589" y="1652285"/>
                  </a:lnTo>
                  <a:lnTo>
                    <a:pt x="485589" y="8478"/>
                  </a:lnTo>
                  <a:lnTo>
                    <a:pt x="971178" y="847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3936" y="389426"/>
              <a:ext cx="932180" cy="2141220"/>
            </a:xfrm>
            <a:custGeom>
              <a:avLst/>
              <a:gdLst/>
              <a:ahLst/>
              <a:cxnLst/>
              <a:rect l="l" t="t" r="r" b="b"/>
              <a:pathLst>
                <a:path w="932179" h="2141220">
                  <a:moveTo>
                    <a:pt x="0" y="2140768"/>
                  </a:moveTo>
                  <a:lnTo>
                    <a:pt x="465990" y="2140768"/>
                  </a:lnTo>
                  <a:lnTo>
                    <a:pt x="465990" y="689425"/>
                  </a:lnTo>
                  <a:lnTo>
                    <a:pt x="931979" y="689425"/>
                  </a:lnTo>
                </a:path>
                <a:path w="932179" h="2141220">
                  <a:moveTo>
                    <a:pt x="0" y="2140768"/>
                  </a:moveTo>
                  <a:lnTo>
                    <a:pt x="931979" y="2140767"/>
                  </a:lnTo>
                </a:path>
                <a:path w="932179" h="2141220">
                  <a:moveTo>
                    <a:pt x="0" y="2140768"/>
                  </a:moveTo>
                  <a:lnTo>
                    <a:pt x="465989" y="2140768"/>
                  </a:lnTo>
                  <a:lnTo>
                    <a:pt x="465989" y="0"/>
                  </a:lnTo>
                  <a:lnTo>
                    <a:pt x="93197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3871" y="2530193"/>
              <a:ext cx="914400" cy="464184"/>
            </a:xfrm>
            <a:custGeom>
              <a:avLst/>
              <a:gdLst/>
              <a:ahLst/>
              <a:cxnLst/>
              <a:rect l="l" t="t" r="r" b="b"/>
              <a:pathLst>
                <a:path w="914400" h="464185">
                  <a:moveTo>
                    <a:pt x="0" y="0"/>
                  </a:moveTo>
                  <a:lnTo>
                    <a:pt x="457200" y="0"/>
                  </a:lnTo>
                  <a:lnTo>
                    <a:pt x="457200" y="463756"/>
                  </a:lnTo>
                  <a:lnTo>
                    <a:pt x="914400" y="46375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8271" y="3870863"/>
              <a:ext cx="1028065" cy="457200"/>
            </a:xfrm>
            <a:custGeom>
              <a:avLst/>
              <a:gdLst/>
              <a:ahLst/>
              <a:cxnLst/>
              <a:rect l="l" t="t" r="r" b="b"/>
              <a:pathLst>
                <a:path w="1028065" h="457200">
                  <a:moveTo>
                    <a:pt x="102795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27955" y="457200"/>
                  </a:lnTo>
                  <a:lnTo>
                    <a:pt x="102795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04262" y="469789"/>
            <a:ext cx="2696137" cy="1181798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99415" marR="391160" indent="-635" algn="ctr">
              <a:lnSpc>
                <a:spcPct val="100800"/>
              </a:lnSpc>
              <a:spcBef>
                <a:spcPts val="670"/>
              </a:spcBef>
            </a:pPr>
            <a:r>
              <a:rPr spc="-135" dirty="0"/>
              <a:t>Total </a:t>
            </a:r>
            <a:r>
              <a:rPr spc="-130" dirty="0"/>
              <a:t> </a:t>
            </a:r>
            <a:r>
              <a:rPr spc="-65" dirty="0"/>
              <a:t>Ad</a:t>
            </a:r>
            <a:r>
              <a:rPr spc="-185" dirty="0"/>
              <a:t>d</a:t>
            </a:r>
            <a:r>
              <a:rPr spc="-145" dirty="0"/>
              <a:t>r</a:t>
            </a:r>
            <a:r>
              <a:rPr spc="-229" dirty="0"/>
              <a:t>e</a:t>
            </a:r>
            <a:r>
              <a:rPr spc="-254" dirty="0"/>
              <a:t>ss</a:t>
            </a:r>
            <a:r>
              <a:rPr spc="-225" dirty="0"/>
              <a:t>a</a:t>
            </a:r>
            <a:r>
              <a:rPr spc="-125" dirty="0"/>
              <a:t>ble  </a:t>
            </a:r>
            <a:r>
              <a:rPr spc="-175" dirty="0"/>
              <a:t>Market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607280" y="3913632"/>
            <a:ext cx="773430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4154" marR="5080" indent="-212090">
              <a:lnSpc>
                <a:spcPts val="1200"/>
              </a:lnSpc>
              <a:spcBef>
                <a:spcPts val="240"/>
              </a:spcBef>
            </a:pPr>
            <a:r>
              <a:rPr sz="1100" spc="-9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100" spc="-5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100" spc="-11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100" spc="-95" dirty="0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sz="1100" spc="-4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100" spc="-1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11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100" spc="-5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100" spc="-13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100" spc="-1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100" spc="-55" dirty="0">
                <a:solidFill>
                  <a:srgbClr val="FFFFFF"/>
                </a:solidFill>
                <a:latin typeface="Cambria"/>
                <a:cs typeface="Cambria"/>
              </a:rPr>
              <a:t>s  </a:t>
            </a:r>
            <a:r>
              <a:rPr sz="1100" spc="-114" dirty="0">
                <a:solidFill>
                  <a:srgbClr val="FFFFFF"/>
                </a:solidFill>
                <a:latin typeface="Cambria"/>
                <a:cs typeface="Cambria"/>
              </a:rPr>
              <a:t>(60%)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78271" y="4995612"/>
            <a:ext cx="1028065" cy="457200"/>
          </a:xfrm>
          <a:custGeom>
            <a:avLst/>
            <a:gdLst/>
            <a:ahLst/>
            <a:cxnLst/>
            <a:rect l="l" t="t" r="r" b="b"/>
            <a:pathLst>
              <a:path w="1028065" h="457200">
                <a:moveTo>
                  <a:pt x="1027955" y="0"/>
                </a:moveTo>
                <a:lnTo>
                  <a:pt x="0" y="0"/>
                </a:lnTo>
                <a:lnTo>
                  <a:pt x="0" y="457200"/>
                </a:lnTo>
                <a:lnTo>
                  <a:pt x="1027955" y="457200"/>
                </a:lnTo>
                <a:lnTo>
                  <a:pt x="102795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93810" y="5038344"/>
            <a:ext cx="400050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 marR="5080" indent="-38100">
              <a:lnSpc>
                <a:spcPts val="1200"/>
              </a:lnSpc>
              <a:spcBef>
                <a:spcPts val="240"/>
              </a:spcBef>
            </a:pPr>
            <a:r>
              <a:rPr sz="1100" spc="-9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100" spc="-7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100" spc="-7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100" spc="-4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100" spc="-11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100" spc="-9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100" spc="-55" dirty="0">
                <a:solidFill>
                  <a:srgbClr val="FFFFFF"/>
                </a:solidFill>
                <a:latin typeface="Cambria"/>
                <a:cs typeface="Cambria"/>
              </a:rPr>
              <a:t>d  </a:t>
            </a:r>
            <a:r>
              <a:rPr sz="1100" spc="-114" dirty="0">
                <a:solidFill>
                  <a:srgbClr val="FFFFFF"/>
                </a:solidFill>
                <a:latin typeface="Cambria"/>
                <a:cs typeface="Cambria"/>
              </a:rPr>
              <a:t>(40%)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560696" y="2822496"/>
            <a:ext cx="4859655" cy="2405380"/>
            <a:chOff x="5560696" y="2822496"/>
            <a:chExt cx="4859655" cy="2405380"/>
          </a:xfrm>
        </p:grpSpPr>
        <p:sp>
          <p:nvSpPr>
            <p:cNvPr id="26" name="object 26"/>
            <p:cNvSpPr/>
            <p:nvPr/>
          </p:nvSpPr>
          <p:spPr>
            <a:xfrm>
              <a:off x="5563871" y="4670962"/>
              <a:ext cx="914400" cy="571500"/>
            </a:xfrm>
            <a:custGeom>
              <a:avLst/>
              <a:gdLst/>
              <a:ahLst/>
              <a:cxnLst/>
              <a:rect l="l" t="t" r="r" b="b"/>
              <a:pathLst>
                <a:path w="914400" h="571500">
                  <a:moveTo>
                    <a:pt x="0" y="0"/>
                  </a:moveTo>
                  <a:lnTo>
                    <a:pt x="457200" y="0"/>
                  </a:lnTo>
                  <a:lnTo>
                    <a:pt x="457200" y="553251"/>
                  </a:lnTo>
                  <a:lnTo>
                    <a:pt x="914400" y="553251"/>
                  </a:lnTo>
                </a:path>
                <a:path w="914400" h="571500">
                  <a:moveTo>
                    <a:pt x="0" y="0"/>
                  </a:moveTo>
                  <a:lnTo>
                    <a:pt x="457200" y="0"/>
                  </a:lnTo>
                  <a:lnTo>
                    <a:pt x="457200" y="571498"/>
                  </a:lnTo>
                  <a:lnTo>
                    <a:pt x="914400" y="57149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77404" y="2822496"/>
              <a:ext cx="1942464" cy="342900"/>
            </a:xfrm>
            <a:custGeom>
              <a:avLst/>
              <a:gdLst/>
              <a:ahLst/>
              <a:cxnLst/>
              <a:rect l="l" t="t" r="r" b="b"/>
              <a:pathLst>
                <a:path w="1942465" h="342900">
                  <a:moveTo>
                    <a:pt x="1942355" y="0"/>
                  </a:moveTo>
                  <a:lnTo>
                    <a:pt x="0" y="0"/>
                  </a:lnTo>
                  <a:lnTo>
                    <a:pt x="0" y="342901"/>
                  </a:lnTo>
                  <a:lnTo>
                    <a:pt x="1942355" y="342901"/>
                  </a:lnTo>
                  <a:lnTo>
                    <a:pt x="194235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53257" y="2893059"/>
            <a:ext cx="1391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000" spc="-120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000" spc="-180" dirty="0">
                <a:solidFill>
                  <a:srgbClr val="FFFFFF"/>
                </a:solidFill>
                <a:latin typeface="Cambria"/>
                <a:cs typeface="Cambria"/>
              </a:rPr>
              <a:t>%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77405" y="2282205"/>
            <a:ext cx="1942464" cy="3429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8382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660"/>
              </a:spcBef>
            </a:pP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Pu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ic</a:t>
            </a:r>
            <a:r>
              <a:rPr sz="1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000" spc="-25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000" spc="-135" dirty="0">
                <a:solidFill>
                  <a:srgbClr val="FFFFFF"/>
                </a:solidFill>
                <a:latin typeface="Cambria"/>
                <a:cs typeface="Cambria"/>
              </a:rPr>
              <a:t>%)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20627" y="3928013"/>
            <a:ext cx="1942464" cy="342900"/>
          </a:xfrm>
          <a:custGeom>
            <a:avLst/>
            <a:gdLst/>
            <a:ahLst/>
            <a:cxnLst/>
            <a:rect l="l" t="t" r="r" b="b"/>
            <a:pathLst>
              <a:path w="1942465" h="342900">
                <a:moveTo>
                  <a:pt x="1942355" y="0"/>
                </a:moveTo>
                <a:lnTo>
                  <a:pt x="0" y="0"/>
                </a:lnTo>
                <a:lnTo>
                  <a:pt x="0" y="342901"/>
                </a:lnTo>
                <a:lnTo>
                  <a:pt x="1942355" y="342901"/>
                </a:lnTo>
                <a:lnTo>
                  <a:pt x="194235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96480" y="3996435"/>
            <a:ext cx="1391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000" spc="-120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r>
              <a:rPr sz="1000" spc="-180" dirty="0">
                <a:solidFill>
                  <a:srgbClr val="FFFFFF"/>
                </a:solidFill>
                <a:latin typeface="Cambria"/>
                <a:cs typeface="Cambria"/>
              </a:rPr>
              <a:t>%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20627" y="3379196"/>
            <a:ext cx="1942464" cy="3429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8128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640"/>
              </a:spcBef>
            </a:pP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Pu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ic</a:t>
            </a:r>
            <a:r>
              <a:rPr sz="1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r>
              <a:rPr sz="1000" spc="-180" dirty="0">
                <a:solidFill>
                  <a:srgbClr val="FFFFFF"/>
                </a:solidFill>
                <a:latin typeface="Cambria"/>
                <a:cs typeface="Cambria"/>
              </a:rPr>
              <a:t>%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20627" y="5053074"/>
            <a:ext cx="1942464" cy="3429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8382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660"/>
              </a:spcBef>
            </a:pP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Pu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ic</a:t>
            </a:r>
            <a:r>
              <a:rPr sz="1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000" spc="-180" dirty="0">
                <a:solidFill>
                  <a:srgbClr val="FFFFFF"/>
                </a:solidFill>
                <a:latin typeface="Cambria"/>
                <a:cs typeface="Cambria"/>
              </a:rPr>
              <a:t>%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20627" y="5597685"/>
            <a:ext cx="1942464" cy="342900"/>
          </a:xfrm>
          <a:custGeom>
            <a:avLst/>
            <a:gdLst/>
            <a:ahLst/>
            <a:cxnLst/>
            <a:rect l="l" t="t" r="r" b="b"/>
            <a:pathLst>
              <a:path w="1942465" h="342900">
                <a:moveTo>
                  <a:pt x="1942355" y="0"/>
                </a:moveTo>
                <a:lnTo>
                  <a:pt x="0" y="0"/>
                </a:lnTo>
                <a:lnTo>
                  <a:pt x="0" y="342900"/>
                </a:lnTo>
                <a:lnTo>
                  <a:pt x="1942355" y="342900"/>
                </a:lnTo>
                <a:lnTo>
                  <a:pt x="194235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96480" y="5666740"/>
            <a:ext cx="1391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000" spc="-120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000" spc="-7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000" spc="-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000" spc="-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000" spc="-55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000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000" spc="-180" dirty="0">
                <a:solidFill>
                  <a:srgbClr val="FFFFFF"/>
                </a:solidFill>
                <a:latin typeface="Cambria"/>
                <a:cs typeface="Cambria"/>
              </a:rPr>
              <a:t>%</a:t>
            </a:r>
            <a:r>
              <a:rPr sz="1000" spc="-80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60696" y="2019225"/>
            <a:ext cx="2920365" cy="3753485"/>
            <a:chOff x="5560696" y="2019225"/>
            <a:chExt cx="2920365" cy="3753485"/>
          </a:xfrm>
        </p:grpSpPr>
        <p:sp>
          <p:nvSpPr>
            <p:cNvPr id="37" name="object 37"/>
            <p:cNvSpPr/>
            <p:nvPr/>
          </p:nvSpPr>
          <p:spPr>
            <a:xfrm>
              <a:off x="7506227" y="5224212"/>
              <a:ext cx="914400" cy="545465"/>
            </a:xfrm>
            <a:custGeom>
              <a:avLst/>
              <a:gdLst/>
              <a:ahLst/>
              <a:cxnLst/>
              <a:rect l="l" t="t" r="r" b="b"/>
              <a:pathLst>
                <a:path w="914400" h="545464">
                  <a:moveTo>
                    <a:pt x="0" y="0"/>
                  </a:moveTo>
                  <a:lnTo>
                    <a:pt x="457200" y="0"/>
                  </a:lnTo>
                  <a:lnTo>
                    <a:pt x="457200" y="544924"/>
                  </a:lnTo>
                  <a:lnTo>
                    <a:pt x="914400" y="544924"/>
                  </a:lnTo>
                </a:path>
                <a:path w="914400" h="545464">
                  <a:moveTo>
                    <a:pt x="0" y="0"/>
                  </a:moveTo>
                  <a:lnTo>
                    <a:pt x="457200" y="0"/>
                  </a:lnTo>
                  <a:lnTo>
                    <a:pt x="457200" y="313"/>
                  </a:lnTo>
                  <a:lnTo>
                    <a:pt x="914400" y="31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06227" y="4099463"/>
              <a:ext cx="914400" cy="549275"/>
            </a:xfrm>
            <a:custGeom>
              <a:avLst/>
              <a:gdLst/>
              <a:ahLst/>
              <a:cxnLst/>
              <a:rect l="l" t="t" r="r" b="b"/>
              <a:pathLst>
                <a:path w="914400" h="549275">
                  <a:moveTo>
                    <a:pt x="0" y="0"/>
                  </a:moveTo>
                  <a:lnTo>
                    <a:pt x="457200" y="0"/>
                  </a:lnTo>
                  <a:lnTo>
                    <a:pt x="914400" y="1"/>
                  </a:lnTo>
                </a:path>
                <a:path w="914400" h="549275">
                  <a:moveTo>
                    <a:pt x="0" y="0"/>
                  </a:moveTo>
                  <a:lnTo>
                    <a:pt x="457200" y="0"/>
                  </a:lnTo>
                  <a:lnTo>
                    <a:pt x="457200" y="548816"/>
                  </a:lnTo>
                  <a:lnTo>
                    <a:pt x="914400" y="54881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06227" y="2453655"/>
              <a:ext cx="971550" cy="540385"/>
            </a:xfrm>
            <a:custGeom>
              <a:avLst/>
              <a:gdLst/>
              <a:ahLst/>
              <a:cxnLst/>
              <a:rect l="l" t="t" r="r" b="b"/>
              <a:pathLst>
                <a:path w="971550" h="540385">
                  <a:moveTo>
                    <a:pt x="0" y="540293"/>
                  </a:moveTo>
                  <a:lnTo>
                    <a:pt x="485589" y="540293"/>
                  </a:lnTo>
                  <a:lnTo>
                    <a:pt x="971178" y="540292"/>
                  </a:lnTo>
                </a:path>
                <a:path w="971550" h="540385">
                  <a:moveTo>
                    <a:pt x="0" y="540293"/>
                  </a:moveTo>
                  <a:lnTo>
                    <a:pt x="485589" y="540293"/>
                  </a:lnTo>
                  <a:lnTo>
                    <a:pt x="485589" y="0"/>
                  </a:lnTo>
                  <a:lnTo>
                    <a:pt x="9711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63871" y="2022400"/>
              <a:ext cx="914400" cy="508000"/>
            </a:xfrm>
            <a:custGeom>
              <a:avLst/>
              <a:gdLst/>
              <a:ahLst/>
              <a:cxnLst/>
              <a:rect l="l" t="t" r="r" b="b"/>
              <a:pathLst>
                <a:path w="914400" h="508000">
                  <a:moveTo>
                    <a:pt x="0" y="507792"/>
                  </a:moveTo>
                  <a:lnTo>
                    <a:pt x="457200" y="507792"/>
                  </a:lnTo>
                  <a:lnTo>
                    <a:pt x="457200" y="0"/>
                  </a:lnTo>
                  <a:lnTo>
                    <a:pt x="9144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41684"/>
            <a:ext cx="2647949" cy="11958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399415" marR="391160" indent="-635" algn="ctr">
              <a:lnSpc>
                <a:spcPct val="100400"/>
              </a:lnSpc>
              <a:spcBef>
                <a:spcPts val="685"/>
              </a:spcBef>
            </a:pPr>
            <a:r>
              <a:rPr spc="-135" dirty="0"/>
              <a:t>Total </a:t>
            </a:r>
            <a:r>
              <a:rPr spc="-130" dirty="0"/>
              <a:t> </a:t>
            </a:r>
            <a:r>
              <a:rPr spc="-65" dirty="0"/>
              <a:t>Ad</a:t>
            </a:r>
            <a:r>
              <a:rPr spc="-185" dirty="0"/>
              <a:t>d</a:t>
            </a:r>
            <a:r>
              <a:rPr spc="-145" dirty="0"/>
              <a:t>r</a:t>
            </a:r>
            <a:r>
              <a:rPr spc="-229" dirty="0"/>
              <a:t>e</a:t>
            </a:r>
            <a:r>
              <a:rPr spc="-254" dirty="0"/>
              <a:t>ss</a:t>
            </a:r>
            <a:r>
              <a:rPr spc="-225" dirty="0"/>
              <a:t>a</a:t>
            </a:r>
            <a:r>
              <a:rPr spc="-125" dirty="0"/>
              <a:t>ble  </a:t>
            </a:r>
            <a:r>
              <a:rPr spc="-175" dirty="0"/>
              <a:t>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321" y="2653123"/>
            <a:ext cx="2647950" cy="2554605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ts val="1860"/>
              </a:lnSpc>
              <a:spcBef>
                <a:spcPts val="355"/>
              </a:spcBef>
            </a:pPr>
            <a:r>
              <a:rPr sz="1600" b="1" spc="-5" dirty="0">
                <a:latin typeface="Trebuchet MS"/>
                <a:cs typeface="Trebuchet MS"/>
              </a:rPr>
              <a:t>Assumptions</a:t>
            </a:r>
            <a:endParaRPr sz="1600">
              <a:latin typeface="Trebuchet MS"/>
              <a:cs typeface="Trebuchet MS"/>
            </a:endParaRPr>
          </a:p>
          <a:p>
            <a:pPr marL="91440" marR="227965">
              <a:lnSpc>
                <a:spcPts val="1900"/>
              </a:lnSpc>
              <a:spcBef>
                <a:spcPts val="20"/>
              </a:spcBef>
              <a:buAutoNum type="romanUcPeriod"/>
              <a:tabLst>
                <a:tab pos="236220" algn="l"/>
              </a:tabLst>
            </a:pPr>
            <a:r>
              <a:rPr sz="1600" spc="110" dirty="0">
                <a:latin typeface="Microsoft Sans Serif"/>
                <a:cs typeface="Microsoft Sans Serif"/>
              </a:rPr>
              <a:t>~</a:t>
            </a:r>
            <a:r>
              <a:rPr sz="1600" spc="-10" dirty="0">
                <a:latin typeface="Microsoft Sans Serif"/>
                <a:cs typeface="Microsoft Sans Serif"/>
              </a:rPr>
              <a:t>40</a:t>
            </a:r>
            <a:r>
              <a:rPr sz="1600" spc="-90" dirty="0">
                <a:latin typeface="Microsoft Sans Serif"/>
                <a:cs typeface="Microsoft Sans Serif"/>
              </a:rPr>
              <a:t>%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U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10" dirty="0">
                <a:latin typeface="Microsoft Sans Serif"/>
                <a:cs typeface="Microsoft Sans Serif"/>
              </a:rPr>
              <a:t>ba</a:t>
            </a:r>
            <a:r>
              <a:rPr sz="1600" spc="-190" dirty="0">
                <a:latin typeface="Microsoft Sans Serif"/>
                <a:cs typeface="Microsoft Sans Serif"/>
              </a:rPr>
              <a:t>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350" dirty="0">
                <a:latin typeface="Microsoft Sans Serif"/>
                <a:cs typeface="Microsoft Sans Serif"/>
              </a:rPr>
              <a:t>P</a:t>
            </a:r>
            <a:r>
              <a:rPr sz="1600" spc="-50" dirty="0">
                <a:latin typeface="Microsoft Sans Serif"/>
                <a:cs typeface="Microsoft Sans Serif"/>
              </a:rPr>
              <a:t>op</a:t>
            </a:r>
            <a:r>
              <a:rPr sz="1600" spc="-195" dirty="0">
                <a:latin typeface="Microsoft Sans Serif"/>
                <a:cs typeface="Microsoft Sans Serif"/>
              </a:rPr>
              <a:t>u</a:t>
            </a:r>
            <a:r>
              <a:rPr sz="1600" spc="-20" dirty="0">
                <a:latin typeface="Microsoft Sans Serif"/>
                <a:cs typeface="Microsoft Sans Serif"/>
              </a:rPr>
              <a:t>l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40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25" dirty="0">
                <a:latin typeface="Microsoft Sans Serif"/>
                <a:cs typeface="Microsoft Sans Serif"/>
              </a:rPr>
              <a:t>n  </a:t>
            </a:r>
            <a:r>
              <a:rPr sz="1600" spc="-70" dirty="0">
                <a:latin typeface="Microsoft Sans Serif"/>
                <a:cs typeface="Microsoft Sans Serif"/>
              </a:rPr>
              <a:t>India</a:t>
            </a:r>
            <a:endParaRPr sz="1600">
              <a:latin typeface="Microsoft Sans Serif"/>
              <a:cs typeface="Microsoft Sans Serif"/>
            </a:endParaRPr>
          </a:p>
          <a:p>
            <a:pPr marL="91440" marR="346075">
              <a:lnSpc>
                <a:spcPts val="1900"/>
              </a:lnSpc>
              <a:spcBef>
                <a:spcPts val="115"/>
              </a:spcBef>
              <a:buAutoNum type="romanUcPeriod"/>
              <a:tabLst>
                <a:tab pos="280670" algn="l"/>
              </a:tabLst>
            </a:pPr>
            <a:r>
              <a:rPr sz="1600" spc="-280" dirty="0">
                <a:latin typeface="Microsoft Sans Serif"/>
                <a:cs typeface="Microsoft Sans Serif"/>
              </a:rPr>
              <a:t>L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45" dirty="0">
                <a:latin typeface="Microsoft Sans Serif"/>
                <a:cs typeface="Microsoft Sans Serif"/>
              </a:rPr>
              <a:t>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350" dirty="0">
                <a:latin typeface="Microsoft Sans Serif"/>
                <a:cs typeface="Microsoft Sans Serif"/>
              </a:rPr>
              <a:t>P</a:t>
            </a:r>
            <a:r>
              <a:rPr sz="1600" spc="-50" dirty="0">
                <a:latin typeface="Microsoft Sans Serif"/>
                <a:cs typeface="Microsoft Sans Serif"/>
              </a:rPr>
              <a:t>op</a:t>
            </a:r>
            <a:r>
              <a:rPr sz="1600" spc="-195" dirty="0">
                <a:latin typeface="Microsoft Sans Serif"/>
                <a:cs typeface="Microsoft Sans Serif"/>
              </a:rPr>
              <a:t>u</a:t>
            </a:r>
            <a:r>
              <a:rPr sz="1600" spc="-20" dirty="0">
                <a:latin typeface="Microsoft Sans Serif"/>
                <a:cs typeface="Microsoft Sans Serif"/>
              </a:rPr>
              <a:t>l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40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90" dirty="0">
                <a:latin typeface="Microsoft Sans Serif"/>
                <a:cs typeface="Microsoft Sans Serif"/>
              </a:rPr>
              <a:t>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r</a:t>
            </a:r>
            <a:r>
              <a:rPr sz="1600" spc="-195" dirty="0">
                <a:latin typeface="Microsoft Sans Serif"/>
                <a:cs typeface="Microsoft Sans Serif"/>
              </a:rPr>
              <a:t>u</a:t>
            </a:r>
            <a:r>
              <a:rPr sz="1600" spc="-15" dirty="0">
                <a:latin typeface="Microsoft Sans Serif"/>
                <a:cs typeface="Microsoft Sans Serif"/>
              </a:rPr>
              <a:t>r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20" dirty="0">
                <a:latin typeface="Microsoft Sans Serif"/>
                <a:cs typeface="Microsoft Sans Serif"/>
              </a:rPr>
              <a:t>l  </a:t>
            </a:r>
            <a:r>
              <a:rPr sz="1600" spc="-100" dirty="0">
                <a:latin typeface="Microsoft Sans Serif"/>
                <a:cs typeface="Microsoft Sans Serif"/>
              </a:rPr>
              <a:t>I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d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40" dirty="0">
                <a:latin typeface="Microsoft Sans Serif"/>
                <a:cs typeface="Microsoft Sans Serif"/>
              </a:rPr>
              <a:t>o</a:t>
            </a:r>
            <a:r>
              <a:rPr sz="1600" spc="-95" dirty="0">
                <a:latin typeface="Microsoft Sans Serif"/>
                <a:cs typeface="Microsoft Sans Serif"/>
              </a:rPr>
              <a:t>w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10" dirty="0">
                <a:latin typeface="Microsoft Sans Serif"/>
                <a:cs typeface="Microsoft Sans Serif"/>
              </a:rPr>
              <a:t>r</a:t>
            </a:r>
            <a:r>
              <a:rPr sz="1600" spc="-95" dirty="0">
                <a:latin typeface="Microsoft Sans Serif"/>
                <a:cs typeface="Microsoft Sans Serif"/>
              </a:rPr>
              <a:t>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90" dirty="0">
                <a:latin typeface="Microsoft Sans Serif"/>
                <a:cs typeface="Microsoft Sans Serif"/>
              </a:rPr>
              <a:t>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45" dirty="0">
                <a:latin typeface="Microsoft Sans Serif"/>
                <a:cs typeface="Microsoft Sans Serif"/>
              </a:rPr>
              <a:t>ot  </a:t>
            </a:r>
            <a:r>
              <a:rPr sz="1600" spc="-100" dirty="0">
                <a:latin typeface="Microsoft Sans Serif"/>
                <a:cs typeface="Microsoft Sans Serif"/>
              </a:rPr>
              <a:t>considered</a:t>
            </a:r>
            <a:endParaRPr sz="1600">
              <a:latin typeface="Microsoft Sans Serif"/>
              <a:cs typeface="Microsoft Sans Serif"/>
            </a:endParaRPr>
          </a:p>
          <a:p>
            <a:pPr marL="324485" indent="-233679">
              <a:lnSpc>
                <a:spcPts val="1814"/>
              </a:lnSpc>
              <a:buAutoNum type="romanUcPeriod"/>
              <a:tabLst>
                <a:tab pos="325120" algn="l"/>
              </a:tabLst>
            </a:pPr>
            <a:r>
              <a:rPr sz="1600" spc="-35" dirty="0">
                <a:latin typeface="Microsoft Sans Serif"/>
                <a:cs typeface="Microsoft Sans Serif"/>
              </a:rPr>
              <a:t>70%</a:t>
            </a:r>
            <a:r>
              <a:rPr sz="1600" spc="-5" dirty="0">
                <a:latin typeface="Microsoft Sans Serif"/>
                <a:cs typeface="Microsoft Sans Serif"/>
              </a:rPr>
              <a:t> 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urban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population</a:t>
            </a:r>
            <a:endParaRPr sz="1600">
              <a:latin typeface="Microsoft Sans Serif"/>
              <a:cs typeface="Microsoft Sans Serif"/>
            </a:endParaRPr>
          </a:p>
          <a:p>
            <a:pPr marL="91440">
              <a:lnSpc>
                <a:spcPts val="1910"/>
              </a:lnSpc>
            </a:pPr>
            <a:r>
              <a:rPr sz="1600" spc="-195" dirty="0">
                <a:latin typeface="Microsoft Sans Serif"/>
                <a:cs typeface="Microsoft Sans Serif"/>
              </a:rPr>
              <a:t>u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</a:t>
            </a:r>
            <a:r>
              <a:rPr sz="1600" spc="-45" dirty="0">
                <a:latin typeface="Microsoft Sans Serif"/>
                <a:cs typeface="Microsoft Sans Serif"/>
              </a:rPr>
              <a:t>er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40" dirty="0">
                <a:latin typeface="Microsoft Sans Serif"/>
                <a:cs typeface="Microsoft Sans Serif"/>
              </a:rPr>
              <a:t>o</a:t>
            </a:r>
            <a:r>
              <a:rPr sz="1600" spc="-14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35" dirty="0">
                <a:latin typeface="Microsoft Sans Serif"/>
                <a:cs typeface="Microsoft Sans Serif"/>
              </a:rPr>
              <a:t>k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f</a:t>
            </a:r>
            <a:r>
              <a:rPr sz="1600" spc="-45" dirty="0">
                <a:latin typeface="Microsoft Sans Serif"/>
                <a:cs typeface="Microsoft Sans Serif"/>
              </a:rPr>
              <a:t>or</a:t>
            </a:r>
            <a:endParaRPr sz="1600">
              <a:latin typeface="Microsoft Sans Serif"/>
              <a:cs typeface="Microsoft Sans Serif"/>
            </a:endParaRPr>
          </a:p>
          <a:p>
            <a:pPr marL="91440" marR="191135">
              <a:lnSpc>
                <a:spcPts val="1900"/>
              </a:lnSpc>
              <a:spcBef>
                <a:spcPts val="175"/>
              </a:spcBef>
            </a:pPr>
            <a:r>
              <a:rPr sz="1600" spc="-65" dirty="0">
                <a:latin typeface="Microsoft Sans Serif"/>
                <a:cs typeface="Microsoft Sans Serif"/>
              </a:rPr>
              <a:t>transportation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for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professional/leisure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purpose</a:t>
            </a:r>
            <a:r>
              <a:rPr sz="1600" spc="-8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93509" y="1286263"/>
          <a:ext cx="7070725" cy="4676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6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Calculation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5" dirty="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95" dirty="0">
                          <a:latin typeface="Microsoft Sans Serif"/>
                          <a:cs typeface="Microsoft Sans Serif"/>
                        </a:rPr>
                        <a:t>Urban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10" dirty="0">
                          <a:latin typeface="Microsoft Sans Serif"/>
                          <a:cs typeface="Microsoft Sans Serif"/>
                        </a:rPr>
                        <a:t>Population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145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135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10" dirty="0">
                          <a:latin typeface="Microsoft Sans Serif"/>
                          <a:cs typeface="Microsoft Sans Serif"/>
                        </a:rPr>
                        <a:t>Cr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8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0.4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145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54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10" dirty="0">
                          <a:latin typeface="Microsoft Sans Serif"/>
                          <a:cs typeface="Microsoft Sans Serif"/>
                        </a:rPr>
                        <a:t>Cr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sz="1800" b="1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b="1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5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4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b="1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lds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2161540">
                        <a:lnSpc>
                          <a:spcPts val="1910"/>
                        </a:lnSpc>
                        <a:spcBef>
                          <a:spcPts val="60"/>
                        </a:spcBef>
                      </a:pP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Population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0.5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54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27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680085" marR="673100" indent="437515">
                        <a:lnSpc>
                          <a:spcPts val="19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70 </a:t>
                      </a:r>
                      <a:r>
                        <a:rPr sz="1600" spc="-90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1600" spc="-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85" dirty="0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1600" spc="-1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car/bike for </a:t>
                      </a:r>
                      <a:r>
                        <a:rPr sz="1600" spc="-65" dirty="0">
                          <a:latin typeface="Microsoft Sans Serif"/>
                          <a:cs typeface="Microsoft Sans Serif"/>
                        </a:rPr>
                        <a:t>transport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0.7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27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r>
                        <a:rPr sz="1600" spc="-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18.9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 </a:t>
                      </a:r>
                      <a:r>
                        <a:rPr sz="1600" spc="-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60" dirty="0">
                          <a:latin typeface="Microsoft Sans Serif"/>
                          <a:cs typeface="Microsoft Sans Serif"/>
                        </a:rPr>
                        <a:t>Working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20" dirty="0">
                          <a:latin typeface="Microsoft Sans Serif"/>
                          <a:cs typeface="Microsoft Sans Serif"/>
                        </a:rPr>
                        <a:t>Professionals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40" dirty="0"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private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65" dirty="0">
                          <a:latin typeface="Microsoft Sans Serif"/>
                          <a:cs typeface="Microsoft Sans Serif"/>
                        </a:rPr>
                        <a:t>transport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0.20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0.55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18.9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2.1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70" dirty="0">
                          <a:latin typeface="Arial"/>
                          <a:cs typeface="Arial"/>
                        </a:rPr>
                        <a:t>Cr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5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b="1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4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b="1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lds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ts val="1910"/>
                        </a:lnSpc>
                        <a:spcBef>
                          <a:spcPts val="60"/>
                        </a:spcBef>
                      </a:pP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Population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0.2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54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10.8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70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90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85" dirty="0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car/bike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65" dirty="0">
                          <a:latin typeface="Microsoft Sans Serif"/>
                          <a:cs typeface="Microsoft Sans Serif"/>
                        </a:rPr>
                        <a:t>transport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0.7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10.8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7.56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865505" indent="-145415">
                        <a:lnSpc>
                          <a:spcPts val="1895"/>
                        </a:lnSpc>
                        <a:buAutoNum type="romanUcPeriod"/>
                        <a:tabLst>
                          <a:tab pos="866140" algn="l"/>
                        </a:tabLst>
                      </a:pPr>
                      <a:r>
                        <a:rPr sz="1600" spc="-60" dirty="0">
                          <a:latin typeface="Microsoft Sans Serif"/>
                          <a:cs typeface="Microsoft Sans Serif"/>
                        </a:rPr>
                        <a:t>Working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20" dirty="0">
                          <a:latin typeface="Microsoft Sans Serif"/>
                          <a:cs typeface="Microsoft Sans Serif"/>
                        </a:rPr>
                        <a:t>Professionals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40" dirty="0"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private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65" dirty="0">
                          <a:latin typeface="Microsoft Sans Serif"/>
                          <a:cs typeface="Microsoft Sans Serif"/>
                        </a:rPr>
                        <a:t>transport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0.6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0.7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7.56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3.2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70" dirty="0">
                          <a:latin typeface="Arial"/>
                          <a:cs typeface="Arial"/>
                        </a:rPr>
                        <a:t>Cr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80440" indent="-189230">
                        <a:lnSpc>
                          <a:spcPts val="1910"/>
                        </a:lnSpc>
                        <a:buAutoNum type="romanUcPeriod" startAt="2"/>
                        <a:tabLst>
                          <a:tab pos="981075" algn="l"/>
                        </a:tabLst>
                      </a:pPr>
                      <a:r>
                        <a:rPr sz="1600" spc="-90" dirty="0">
                          <a:latin typeface="Microsoft Sans Serif"/>
                          <a:cs typeface="Microsoft Sans Serif"/>
                        </a:rPr>
                        <a:t>Retired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90" dirty="0">
                          <a:latin typeface="Microsoft Sans Serif"/>
                          <a:cs typeface="Microsoft Sans Serif"/>
                        </a:rPr>
                        <a:t>Individuals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40" dirty="0"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private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65" dirty="0">
                          <a:latin typeface="Microsoft Sans Serif"/>
                          <a:cs typeface="Microsoft Sans Serif"/>
                        </a:rPr>
                        <a:t>transport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0.4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0.65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7.56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0" dirty="0">
                          <a:latin typeface="Microsoft Sans Serif"/>
                          <a:cs typeface="Microsoft Sans Serif"/>
                        </a:rPr>
                        <a:t>Cr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1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2.9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70" dirty="0">
                          <a:latin typeface="Arial"/>
                          <a:cs typeface="Arial"/>
                        </a:rPr>
                        <a:t>Cr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Ma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et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iz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8.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spc="-130" dirty="0"/>
              <a:t>U</a:t>
            </a:r>
            <a:r>
              <a:rPr spc="-254" dirty="0"/>
              <a:t>s</a:t>
            </a:r>
            <a:r>
              <a:rPr spc="-229" dirty="0"/>
              <a:t>e</a:t>
            </a:r>
            <a:r>
              <a:rPr spc="-150" dirty="0"/>
              <a:t>r</a:t>
            </a:r>
            <a:r>
              <a:rPr spc="-165" dirty="0"/>
              <a:t> </a:t>
            </a:r>
            <a:r>
              <a:rPr spc="-125" dirty="0"/>
              <a:t>P</a:t>
            </a:r>
            <a:r>
              <a:rPr spc="-229" dirty="0"/>
              <a:t>e</a:t>
            </a:r>
            <a:r>
              <a:rPr spc="-150" dirty="0"/>
              <a:t>r</a:t>
            </a:r>
            <a:r>
              <a:rPr spc="-254" dirty="0"/>
              <a:t>s</a:t>
            </a:r>
            <a:r>
              <a:rPr spc="-145" dirty="0"/>
              <a:t>o</a:t>
            </a:r>
            <a:r>
              <a:rPr spc="-155" dirty="0"/>
              <a:t>n</a:t>
            </a:r>
            <a:r>
              <a:rPr spc="-220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1820" y="2013051"/>
            <a:ext cx="1075690" cy="987425"/>
            <a:chOff x="1571820" y="2013051"/>
            <a:chExt cx="1075690" cy="987425"/>
          </a:xfrm>
        </p:grpSpPr>
        <p:sp>
          <p:nvSpPr>
            <p:cNvPr id="4" name="object 4"/>
            <p:cNvSpPr/>
            <p:nvPr/>
          </p:nvSpPr>
          <p:spPr>
            <a:xfrm>
              <a:off x="1578170" y="2019401"/>
              <a:ext cx="1062990" cy="974725"/>
            </a:xfrm>
            <a:custGeom>
              <a:avLst/>
              <a:gdLst/>
              <a:ahLst/>
              <a:cxnLst/>
              <a:rect l="l" t="t" r="r" b="b"/>
              <a:pathLst>
                <a:path w="1062989" h="974725">
                  <a:moveTo>
                    <a:pt x="0" y="487055"/>
                  </a:moveTo>
                  <a:lnTo>
                    <a:pt x="2432" y="440148"/>
                  </a:lnTo>
                  <a:lnTo>
                    <a:pt x="9581" y="394503"/>
                  </a:lnTo>
                  <a:lnTo>
                    <a:pt x="21224" y="350323"/>
                  </a:lnTo>
                  <a:lnTo>
                    <a:pt x="37137" y="307813"/>
                  </a:lnTo>
                  <a:lnTo>
                    <a:pt x="57099" y="267177"/>
                  </a:lnTo>
                  <a:lnTo>
                    <a:pt x="80887" y="228619"/>
                  </a:lnTo>
                  <a:lnTo>
                    <a:pt x="108278" y="192343"/>
                  </a:lnTo>
                  <a:lnTo>
                    <a:pt x="139050" y="158553"/>
                  </a:lnTo>
                  <a:lnTo>
                    <a:pt x="172979" y="127454"/>
                  </a:lnTo>
                  <a:lnTo>
                    <a:pt x="209843" y="99249"/>
                  </a:lnTo>
                  <a:lnTo>
                    <a:pt x="249419" y="74142"/>
                  </a:lnTo>
                  <a:lnTo>
                    <a:pt x="291485" y="52338"/>
                  </a:lnTo>
                  <a:lnTo>
                    <a:pt x="335818" y="34040"/>
                  </a:lnTo>
                  <a:lnTo>
                    <a:pt x="382195" y="19454"/>
                  </a:lnTo>
                  <a:lnTo>
                    <a:pt x="430394" y="8782"/>
                  </a:lnTo>
                  <a:lnTo>
                    <a:pt x="480192" y="2229"/>
                  </a:lnTo>
                  <a:lnTo>
                    <a:pt x="531367" y="0"/>
                  </a:lnTo>
                  <a:lnTo>
                    <a:pt x="582541" y="2229"/>
                  </a:lnTo>
                  <a:lnTo>
                    <a:pt x="632339" y="8782"/>
                  </a:lnTo>
                  <a:lnTo>
                    <a:pt x="680538" y="19454"/>
                  </a:lnTo>
                  <a:lnTo>
                    <a:pt x="726915" y="34040"/>
                  </a:lnTo>
                  <a:lnTo>
                    <a:pt x="771248" y="52338"/>
                  </a:lnTo>
                  <a:lnTo>
                    <a:pt x="813314" y="74142"/>
                  </a:lnTo>
                  <a:lnTo>
                    <a:pt x="852890" y="99249"/>
                  </a:lnTo>
                  <a:lnTo>
                    <a:pt x="889754" y="127454"/>
                  </a:lnTo>
                  <a:lnTo>
                    <a:pt x="923683" y="158553"/>
                  </a:lnTo>
                  <a:lnTo>
                    <a:pt x="954455" y="192343"/>
                  </a:lnTo>
                  <a:lnTo>
                    <a:pt x="981846" y="228619"/>
                  </a:lnTo>
                  <a:lnTo>
                    <a:pt x="1005634" y="267177"/>
                  </a:lnTo>
                  <a:lnTo>
                    <a:pt x="1025596" y="307813"/>
                  </a:lnTo>
                  <a:lnTo>
                    <a:pt x="1041510" y="350323"/>
                  </a:lnTo>
                  <a:lnTo>
                    <a:pt x="1053152" y="394503"/>
                  </a:lnTo>
                  <a:lnTo>
                    <a:pt x="1060301" y="440148"/>
                  </a:lnTo>
                  <a:lnTo>
                    <a:pt x="1062734" y="487055"/>
                  </a:lnTo>
                  <a:lnTo>
                    <a:pt x="1060301" y="533961"/>
                  </a:lnTo>
                  <a:lnTo>
                    <a:pt x="1053152" y="579606"/>
                  </a:lnTo>
                  <a:lnTo>
                    <a:pt x="1041510" y="623786"/>
                  </a:lnTo>
                  <a:lnTo>
                    <a:pt x="1025596" y="666296"/>
                  </a:lnTo>
                  <a:lnTo>
                    <a:pt x="1005634" y="706932"/>
                  </a:lnTo>
                  <a:lnTo>
                    <a:pt x="981846" y="745490"/>
                  </a:lnTo>
                  <a:lnTo>
                    <a:pt x="954455" y="781766"/>
                  </a:lnTo>
                  <a:lnTo>
                    <a:pt x="923683" y="815556"/>
                  </a:lnTo>
                  <a:lnTo>
                    <a:pt x="889754" y="846655"/>
                  </a:lnTo>
                  <a:lnTo>
                    <a:pt x="852890" y="874860"/>
                  </a:lnTo>
                  <a:lnTo>
                    <a:pt x="813314" y="899967"/>
                  </a:lnTo>
                  <a:lnTo>
                    <a:pt x="771248" y="921771"/>
                  </a:lnTo>
                  <a:lnTo>
                    <a:pt x="726915" y="940069"/>
                  </a:lnTo>
                  <a:lnTo>
                    <a:pt x="680538" y="954655"/>
                  </a:lnTo>
                  <a:lnTo>
                    <a:pt x="632339" y="965327"/>
                  </a:lnTo>
                  <a:lnTo>
                    <a:pt x="582541" y="971880"/>
                  </a:lnTo>
                  <a:lnTo>
                    <a:pt x="531367" y="974110"/>
                  </a:lnTo>
                  <a:lnTo>
                    <a:pt x="480192" y="971880"/>
                  </a:lnTo>
                  <a:lnTo>
                    <a:pt x="430394" y="965327"/>
                  </a:lnTo>
                  <a:lnTo>
                    <a:pt x="382195" y="954655"/>
                  </a:lnTo>
                  <a:lnTo>
                    <a:pt x="335818" y="940069"/>
                  </a:lnTo>
                  <a:lnTo>
                    <a:pt x="291485" y="921771"/>
                  </a:lnTo>
                  <a:lnTo>
                    <a:pt x="249419" y="899967"/>
                  </a:lnTo>
                  <a:lnTo>
                    <a:pt x="209843" y="874860"/>
                  </a:lnTo>
                  <a:lnTo>
                    <a:pt x="172979" y="846655"/>
                  </a:lnTo>
                  <a:lnTo>
                    <a:pt x="139050" y="815556"/>
                  </a:lnTo>
                  <a:lnTo>
                    <a:pt x="108278" y="781766"/>
                  </a:lnTo>
                  <a:lnTo>
                    <a:pt x="80887" y="745490"/>
                  </a:lnTo>
                  <a:lnTo>
                    <a:pt x="57099" y="706932"/>
                  </a:lnTo>
                  <a:lnTo>
                    <a:pt x="37137" y="666296"/>
                  </a:lnTo>
                  <a:lnTo>
                    <a:pt x="21224" y="623786"/>
                  </a:lnTo>
                  <a:lnTo>
                    <a:pt x="9581" y="579606"/>
                  </a:lnTo>
                  <a:lnTo>
                    <a:pt x="2432" y="533961"/>
                  </a:lnTo>
                  <a:lnTo>
                    <a:pt x="0" y="487055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1956" y="2154304"/>
              <a:ext cx="632772" cy="70430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424524" y="2003948"/>
            <a:ext cx="1075690" cy="987425"/>
            <a:chOff x="5424524" y="2003948"/>
            <a:chExt cx="1075690" cy="987425"/>
          </a:xfrm>
        </p:grpSpPr>
        <p:sp>
          <p:nvSpPr>
            <p:cNvPr id="7" name="object 7"/>
            <p:cNvSpPr/>
            <p:nvPr/>
          </p:nvSpPr>
          <p:spPr>
            <a:xfrm>
              <a:off x="5430874" y="2010298"/>
              <a:ext cx="1062990" cy="974725"/>
            </a:xfrm>
            <a:custGeom>
              <a:avLst/>
              <a:gdLst/>
              <a:ahLst/>
              <a:cxnLst/>
              <a:rect l="l" t="t" r="r" b="b"/>
              <a:pathLst>
                <a:path w="1062989" h="974725">
                  <a:moveTo>
                    <a:pt x="0" y="487055"/>
                  </a:moveTo>
                  <a:lnTo>
                    <a:pt x="2432" y="440148"/>
                  </a:lnTo>
                  <a:lnTo>
                    <a:pt x="9581" y="394503"/>
                  </a:lnTo>
                  <a:lnTo>
                    <a:pt x="21224" y="350323"/>
                  </a:lnTo>
                  <a:lnTo>
                    <a:pt x="37137" y="307813"/>
                  </a:lnTo>
                  <a:lnTo>
                    <a:pt x="57099" y="267177"/>
                  </a:lnTo>
                  <a:lnTo>
                    <a:pt x="80887" y="228619"/>
                  </a:lnTo>
                  <a:lnTo>
                    <a:pt x="108278" y="192343"/>
                  </a:lnTo>
                  <a:lnTo>
                    <a:pt x="139050" y="158553"/>
                  </a:lnTo>
                  <a:lnTo>
                    <a:pt x="172979" y="127454"/>
                  </a:lnTo>
                  <a:lnTo>
                    <a:pt x="209843" y="99249"/>
                  </a:lnTo>
                  <a:lnTo>
                    <a:pt x="249419" y="74142"/>
                  </a:lnTo>
                  <a:lnTo>
                    <a:pt x="291485" y="52338"/>
                  </a:lnTo>
                  <a:lnTo>
                    <a:pt x="335818" y="34040"/>
                  </a:lnTo>
                  <a:lnTo>
                    <a:pt x="382195" y="19454"/>
                  </a:lnTo>
                  <a:lnTo>
                    <a:pt x="430394" y="8782"/>
                  </a:lnTo>
                  <a:lnTo>
                    <a:pt x="480192" y="2229"/>
                  </a:lnTo>
                  <a:lnTo>
                    <a:pt x="531367" y="0"/>
                  </a:lnTo>
                  <a:lnTo>
                    <a:pt x="582541" y="2229"/>
                  </a:lnTo>
                  <a:lnTo>
                    <a:pt x="632339" y="8782"/>
                  </a:lnTo>
                  <a:lnTo>
                    <a:pt x="680538" y="19454"/>
                  </a:lnTo>
                  <a:lnTo>
                    <a:pt x="726915" y="34040"/>
                  </a:lnTo>
                  <a:lnTo>
                    <a:pt x="771248" y="52338"/>
                  </a:lnTo>
                  <a:lnTo>
                    <a:pt x="813314" y="74142"/>
                  </a:lnTo>
                  <a:lnTo>
                    <a:pt x="852890" y="99249"/>
                  </a:lnTo>
                  <a:lnTo>
                    <a:pt x="889754" y="127454"/>
                  </a:lnTo>
                  <a:lnTo>
                    <a:pt x="923683" y="158553"/>
                  </a:lnTo>
                  <a:lnTo>
                    <a:pt x="954455" y="192343"/>
                  </a:lnTo>
                  <a:lnTo>
                    <a:pt x="981846" y="228619"/>
                  </a:lnTo>
                  <a:lnTo>
                    <a:pt x="1005634" y="267177"/>
                  </a:lnTo>
                  <a:lnTo>
                    <a:pt x="1025596" y="307813"/>
                  </a:lnTo>
                  <a:lnTo>
                    <a:pt x="1041510" y="350323"/>
                  </a:lnTo>
                  <a:lnTo>
                    <a:pt x="1053152" y="394503"/>
                  </a:lnTo>
                  <a:lnTo>
                    <a:pt x="1060301" y="440148"/>
                  </a:lnTo>
                  <a:lnTo>
                    <a:pt x="1062734" y="487055"/>
                  </a:lnTo>
                  <a:lnTo>
                    <a:pt x="1060301" y="533961"/>
                  </a:lnTo>
                  <a:lnTo>
                    <a:pt x="1053152" y="579606"/>
                  </a:lnTo>
                  <a:lnTo>
                    <a:pt x="1041510" y="623786"/>
                  </a:lnTo>
                  <a:lnTo>
                    <a:pt x="1025596" y="666296"/>
                  </a:lnTo>
                  <a:lnTo>
                    <a:pt x="1005634" y="706932"/>
                  </a:lnTo>
                  <a:lnTo>
                    <a:pt x="981846" y="745490"/>
                  </a:lnTo>
                  <a:lnTo>
                    <a:pt x="954455" y="781766"/>
                  </a:lnTo>
                  <a:lnTo>
                    <a:pt x="923683" y="815556"/>
                  </a:lnTo>
                  <a:lnTo>
                    <a:pt x="889754" y="846655"/>
                  </a:lnTo>
                  <a:lnTo>
                    <a:pt x="852890" y="874860"/>
                  </a:lnTo>
                  <a:lnTo>
                    <a:pt x="813314" y="899967"/>
                  </a:lnTo>
                  <a:lnTo>
                    <a:pt x="771248" y="921771"/>
                  </a:lnTo>
                  <a:lnTo>
                    <a:pt x="726915" y="940069"/>
                  </a:lnTo>
                  <a:lnTo>
                    <a:pt x="680538" y="954655"/>
                  </a:lnTo>
                  <a:lnTo>
                    <a:pt x="632339" y="965327"/>
                  </a:lnTo>
                  <a:lnTo>
                    <a:pt x="582541" y="971880"/>
                  </a:lnTo>
                  <a:lnTo>
                    <a:pt x="531367" y="974110"/>
                  </a:lnTo>
                  <a:lnTo>
                    <a:pt x="480192" y="971880"/>
                  </a:lnTo>
                  <a:lnTo>
                    <a:pt x="430394" y="965327"/>
                  </a:lnTo>
                  <a:lnTo>
                    <a:pt x="382195" y="954655"/>
                  </a:lnTo>
                  <a:lnTo>
                    <a:pt x="335818" y="940069"/>
                  </a:lnTo>
                  <a:lnTo>
                    <a:pt x="291485" y="921771"/>
                  </a:lnTo>
                  <a:lnTo>
                    <a:pt x="249419" y="899967"/>
                  </a:lnTo>
                  <a:lnTo>
                    <a:pt x="209843" y="874860"/>
                  </a:lnTo>
                  <a:lnTo>
                    <a:pt x="172979" y="846655"/>
                  </a:lnTo>
                  <a:lnTo>
                    <a:pt x="139050" y="815556"/>
                  </a:lnTo>
                  <a:lnTo>
                    <a:pt x="108278" y="781766"/>
                  </a:lnTo>
                  <a:lnTo>
                    <a:pt x="80887" y="745490"/>
                  </a:lnTo>
                  <a:lnTo>
                    <a:pt x="57099" y="706932"/>
                  </a:lnTo>
                  <a:lnTo>
                    <a:pt x="37137" y="666296"/>
                  </a:lnTo>
                  <a:lnTo>
                    <a:pt x="21224" y="623786"/>
                  </a:lnTo>
                  <a:lnTo>
                    <a:pt x="9581" y="579606"/>
                  </a:lnTo>
                  <a:lnTo>
                    <a:pt x="2432" y="533961"/>
                  </a:lnTo>
                  <a:lnTo>
                    <a:pt x="0" y="487055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9399" y="2127022"/>
              <a:ext cx="758869" cy="75886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389685" y="2013051"/>
            <a:ext cx="1075690" cy="987425"/>
            <a:chOff x="9389685" y="2013051"/>
            <a:chExt cx="1075690" cy="987425"/>
          </a:xfrm>
        </p:grpSpPr>
        <p:sp>
          <p:nvSpPr>
            <p:cNvPr id="10" name="object 10"/>
            <p:cNvSpPr/>
            <p:nvPr/>
          </p:nvSpPr>
          <p:spPr>
            <a:xfrm>
              <a:off x="9396035" y="2019401"/>
              <a:ext cx="1062990" cy="974725"/>
            </a:xfrm>
            <a:custGeom>
              <a:avLst/>
              <a:gdLst/>
              <a:ahLst/>
              <a:cxnLst/>
              <a:rect l="l" t="t" r="r" b="b"/>
              <a:pathLst>
                <a:path w="1062990" h="974725">
                  <a:moveTo>
                    <a:pt x="0" y="487055"/>
                  </a:moveTo>
                  <a:lnTo>
                    <a:pt x="2432" y="440148"/>
                  </a:lnTo>
                  <a:lnTo>
                    <a:pt x="9581" y="394503"/>
                  </a:lnTo>
                  <a:lnTo>
                    <a:pt x="21224" y="350323"/>
                  </a:lnTo>
                  <a:lnTo>
                    <a:pt x="37137" y="307813"/>
                  </a:lnTo>
                  <a:lnTo>
                    <a:pt x="57099" y="267177"/>
                  </a:lnTo>
                  <a:lnTo>
                    <a:pt x="80887" y="228619"/>
                  </a:lnTo>
                  <a:lnTo>
                    <a:pt x="108278" y="192343"/>
                  </a:lnTo>
                  <a:lnTo>
                    <a:pt x="139050" y="158553"/>
                  </a:lnTo>
                  <a:lnTo>
                    <a:pt x="172979" y="127454"/>
                  </a:lnTo>
                  <a:lnTo>
                    <a:pt x="209843" y="99249"/>
                  </a:lnTo>
                  <a:lnTo>
                    <a:pt x="249419" y="74142"/>
                  </a:lnTo>
                  <a:lnTo>
                    <a:pt x="291485" y="52338"/>
                  </a:lnTo>
                  <a:lnTo>
                    <a:pt x="335818" y="34040"/>
                  </a:lnTo>
                  <a:lnTo>
                    <a:pt x="382195" y="19454"/>
                  </a:lnTo>
                  <a:lnTo>
                    <a:pt x="430394" y="8782"/>
                  </a:lnTo>
                  <a:lnTo>
                    <a:pt x="480192" y="2229"/>
                  </a:lnTo>
                  <a:lnTo>
                    <a:pt x="531367" y="0"/>
                  </a:lnTo>
                  <a:lnTo>
                    <a:pt x="582541" y="2229"/>
                  </a:lnTo>
                  <a:lnTo>
                    <a:pt x="632339" y="8782"/>
                  </a:lnTo>
                  <a:lnTo>
                    <a:pt x="680538" y="19454"/>
                  </a:lnTo>
                  <a:lnTo>
                    <a:pt x="726915" y="34040"/>
                  </a:lnTo>
                  <a:lnTo>
                    <a:pt x="771248" y="52338"/>
                  </a:lnTo>
                  <a:lnTo>
                    <a:pt x="813314" y="74142"/>
                  </a:lnTo>
                  <a:lnTo>
                    <a:pt x="852890" y="99249"/>
                  </a:lnTo>
                  <a:lnTo>
                    <a:pt x="889754" y="127454"/>
                  </a:lnTo>
                  <a:lnTo>
                    <a:pt x="923683" y="158553"/>
                  </a:lnTo>
                  <a:lnTo>
                    <a:pt x="954455" y="192343"/>
                  </a:lnTo>
                  <a:lnTo>
                    <a:pt x="981846" y="228619"/>
                  </a:lnTo>
                  <a:lnTo>
                    <a:pt x="1005634" y="267177"/>
                  </a:lnTo>
                  <a:lnTo>
                    <a:pt x="1025596" y="307813"/>
                  </a:lnTo>
                  <a:lnTo>
                    <a:pt x="1041510" y="350323"/>
                  </a:lnTo>
                  <a:lnTo>
                    <a:pt x="1053152" y="394503"/>
                  </a:lnTo>
                  <a:lnTo>
                    <a:pt x="1060301" y="440148"/>
                  </a:lnTo>
                  <a:lnTo>
                    <a:pt x="1062734" y="487055"/>
                  </a:lnTo>
                  <a:lnTo>
                    <a:pt x="1060301" y="533961"/>
                  </a:lnTo>
                  <a:lnTo>
                    <a:pt x="1053152" y="579606"/>
                  </a:lnTo>
                  <a:lnTo>
                    <a:pt x="1041510" y="623786"/>
                  </a:lnTo>
                  <a:lnTo>
                    <a:pt x="1025596" y="666296"/>
                  </a:lnTo>
                  <a:lnTo>
                    <a:pt x="1005634" y="706932"/>
                  </a:lnTo>
                  <a:lnTo>
                    <a:pt x="981846" y="745490"/>
                  </a:lnTo>
                  <a:lnTo>
                    <a:pt x="954455" y="781766"/>
                  </a:lnTo>
                  <a:lnTo>
                    <a:pt x="923683" y="815556"/>
                  </a:lnTo>
                  <a:lnTo>
                    <a:pt x="889754" y="846655"/>
                  </a:lnTo>
                  <a:lnTo>
                    <a:pt x="852890" y="874860"/>
                  </a:lnTo>
                  <a:lnTo>
                    <a:pt x="813314" y="899967"/>
                  </a:lnTo>
                  <a:lnTo>
                    <a:pt x="771248" y="921771"/>
                  </a:lnTo>
                  <a:lnTo>
                    <a:pt x="726915" y="940069"/>
                  </a:lnTo>
                  <a:lnTo>
                    <a:pt x="680538" y="954655"/>
                  </a:lnTo>
                  <a:lnTo>
                    <a:pt x="632339" y="965327"/>
                  </a:lnTo>
                  <a:lnTo>
                    <a:pt x="582541" y="971880"/>
                  </a:lnTo>
                  <a:lnTo>
                    <a:pt x="531367" y="974110"/>
                  </a:lnTo>
                  <a:lnTo>
                    <a:pt x="480192" y="971880"/>
                  </a:lnTo>
                  <a:lnTo>
                    <a:pt x="430394" y="965327"/>
                  </a:lnTo>
                  <a:lnTo>
                    <a:pt x="382195" y="954655"/>
                  </a:lnTo>
                  <a:lnTo>
                    <a:pt x="335818" y="940069"/>
                  </a:lnTo>
                  <a:lnTo>
                    <a:pt x="291485" y="921771"/>
                  </a:lnTo>
                  <a:lnTo>
                    <a:pt x="249419" y="899967"/>
                  </a:lnTo>
                  <a:lnTo>
                    <a:pt x="209843" y="874860"/>
                  </a:lnTo>
                  <a:lnTo>
                    <a:pt x="172979" y="846655"/>
                  </a:lnTo>
                  <a:lnTo>
                    <a:pt x="139050" y="815556"/>
                  </a:lnTo>
                  <a:lnTo>
                    <a:pt x="108278" y="781766"/>
                  </a:lnTo>
                  <a:lnTo>
                    <a:pt x="80887" y="745490"/>
                  </a:lnTo>
                  <a:lnTo>
                    <a:pt x="57099" y="706932"/>
                  </a:lnTo>
                  <a:lnTo>
                    <a:pt x="37137" y="666296"/>
                  </a:lnTo>
                  <a:lnTo>
                    <a:pt x="21224" y="623786"/>
                  </a:lnTo>
                  <a:lnTo>
                    <a:pt x="9581" y="579606"/>
                  </a:lnTo>
                  <a:lnTo>
                    <a:pt x="2432" y="533961"/>
                  </a:lnTo>
                  <a:lnTo>
                    <a:pt x="0" y="487055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7966" y="2117916"/>
              <a:ext cx="758870" cy="7588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96416" y="3165858"/>
            <a:ext cx="2626360" cy="3250565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44880" marR="507365" indent="-431800">
              <a:lnSpc>
                <a:spcPct val="102200"/>
              </a:lnSpc>
              <a:spcBef>
                <a:spcPts val="245"/>
              </a:spcBef>
            </a:pPr>
            <a:r>
              <a:rPr sz="1800" b="1" spc="-315" dirty="0">
                <a:latin typeface="Verdana"/>
                <a:cs typeface="Verdana"/>
              </a:rPr>
              <a:t>Uts</a:t>
            </a:r>
            <a:r>
              <a:rPr sz="1800" b="1" spc="-325" dirty="0">
                <a:latin typeface="Verdana"/>
                <a:cs typeface="Verdana"/>
              </a:rPr>
              <a:t>a</a:t>
            </a:r>
            <a:r>
              <a:rPr sz="1800" b="1" spc="-215" dirty="0">
                <a:latin typeface="Verdana"/>
                <a:cs typeface="Verdana"/>
              </a:rPr>
              <a:t>v</a:t>
            </a:r>
            <a:r>
              <a:rPr sz="1800" b="1" spc="-150" dirty="0">
                <a:latin typeface="Verdana"/>
                <a:cs typeface="Verdana"/>
              </a:rPr>
              <a:t> </a:t>
            </a:r>
            <a:r>
              <a:rPr sz="1800" b="1" spc="-380" dirty="0">
                <a:latin typeface="Verdana"/>
                <a:cs typeface="Verdana"/>
              </a:rPr>
              <a:t>–</a:t>
            </a:r>
            <a:r>
              <a:rPr sz="1800" b="1" spc="-145" dirty="0">
                <a:latin typeface="Verdana"/>
                <a:cs typeface="Verdana"/>
              </a:rPr>
              <a:t> </a:t>
            </a:r>
            <a:r>
              <a:rPr sz="1800" b="1" spc="-390" dirty="0">
                <a:latin typeface="Verdana"/>
                <a:cs typeface="Verdana"/>
              </a:rPr>
              <a:t>B</a:t>
            </a:r>
            <a:r>
              <a:rPr sz="1800" b="1" spc="-340" dirty="0">
                <a:latin typeface="Verdana"/>
                <a:cs typeface="Verdana"/>
              </a:rPr>
              <a:t>us</a:t>
            </a:r>
            <a:r>
              <a:rPr sz="1800" b="1" spc="-160" dirty="0">
                <a:latin typeface="Verdana"/>
                <a:cs typeface="Verdana"/>
              </a:rPr>
              <a:t>i</a:t>
            </a:r>
            <a:r>
              <a:rPr sz="1800" b="1" spc="-340" dirty="0">
                <a:latin typeface="Verdana"/>
                <a:cs typeface="Verdana"/>
              </a:rPr>
              <a:t>ne</a:t>
            </a:r>
            <a:r>
              <a:rPr sz="1800" b="1" spc="-310" dirty="0">
                <a:latin typeface="Verdana"/>
                <a:cs typeface="Verdana"/>
              </a:rPr>
              <a:t>s</a:t>
            </a:r>
            <a:r>
              <a:rPr sz="1800" b="1" spc="-215" dirty="0">
                <a:latin typeface="Verdana"/>
                <a:cs typeface="Verdana"/>
              </a:rPr>
              <a:t>s  </a:t>
            </a:r>
            <a:r>
              <a:rPr sz="1800" b="1" spc="-260" dirty="0">
                <a:latin typeface="Verdana"/>
                <a:cs typeface="Verdana"/>
              </a:rPr>
              <a:t>Analyst</a:t>
            </a:r>
            <a:endParaRPr sz="1800">
              <a:latin typeface="Verdana"/>
              <a:cs typeface="Verdana"/>
            </a:endParaRPr>
          </a:p>
          <a:p>
            <a:pPr marL="186055" marR="607060">
              <a:lnSpc>
                <a:spcPts val="1900"/>
              </a:lnSpc>
              <a:spcBef>
                <a:spcPts val="20"/>
              </a:spcBef>
              <a:buChar char="•"/>
              <a:tabLst>
                <a:tab pos="31369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28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Year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Old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living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Mumbai</a:t>
            </a:r>
            <a:endParaRPr sz="1600">
              <a:latin typeface="Microsoft Sans Serif"/>
              <a:cs typeface="Microsoft Sans Serif"/>
            </a:endParaRPr>
          </a:p>
          <a:p>
            <a:pPr marL="186055" marR="250825">
              <a:lnSpc>
                <a:spcPct val="99200"/>
              </a:lnSpc>
              <a:spcBef>
                <a:spcPts val="20"/>
              </a:spcBef>
              <a:buChar char="•"/>
              <a:tabLst>
                <a:tab pos="313690" algn="l"/>
              </a:tabLst>
            </a:pPr>
            <a:r>
              <a:rPr sz="1600" spc="-140" dirty="0">
                <a:latin typeface="Microsoft Sans Serif"/>
                <a:cs typeface="Microsoft Sans Serif"/>
              </a:rPr>
              <a:t>Spe</a:t>
            </a:r>
            <a:r>
              <a:rPr sz="1600" spc="-14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d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5" dirty="0">
                <a:latin typeface="Microsoft Sans Serif"/>
                <a:cs typeface="Microsoft Sans Serif"/>
              </a:rPr>
              <a:t>m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b</a:t>
            </a:r>
            <a:r>
              <a:rPr sz="1600" dirty="0">
                <a:latin typeface="Microsoft Sans Serif"/>
                <a:cs typeface="Microsoft Sans Serif"/>
              </a:rPr>
              <a:t>y  </a:t>
            </a:r>
            <a:r>
              <a:rPr sz="1600" spc="-275" dirty="0">
                <a:latin typeface="Microsoft Sans Serif"/>
                <a:cs typeface="Microsoft Sans Serif"/>
              </a:rPr>
              <a:t>m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ag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35" dirty="0">
                <a:latin typeface="Microsoft Sans Serif"/>
                <a:cs typeface="Microsoft Sans Serif"/>
              </a:rPr>
              <a:t>v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40" dirty="0">
                <a:latin typeface="Microsoft Sans Serif"/>
                <a:cs typeface="Microsoft Sans Serif"/>
              </a:rPr>
              <a:t>o</a:t>
            </a:r>
            <a:r>
              <a:rPr sz="1600" spc="-145" dirty="0">
                <a:latin typeface="Microsoft Sans Serif"/>
                <a:cs typeface="Microsoft Sans Serif"/>
              </a:rPr>
              <a:t>u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05" dirty="0">
                <a:latin typeface="Microsoft Sans Serif"/>
                <a:cs typeface="Microsoft Sans Serif"/>
              </a:rPr>
              <a:t>v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35" dirty="0">
                <a:latin typeface="Microsoft Sans Serif"/>
                <a:cs typeface="Microsoft Sans Serif"/>
              </a:rPr>
              <a:t>es  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90" dirty="0">
                <a:latin typeface="Microsoft Sans Serif"/>
                <a:cs typeface="Microsoft Sans Serif"/>
              </a:rPr>
              <a:t>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</a:t>
            </a:r>
            <a:r>
              <a:rPr sz="1600" spc="-45" dirty="0">
                <a:latin typeface="Microsoft Sans Serif"/>
                <a:cs typeface="Microsoft Sans Serif"/>
              </a:rPr>
              <a:t>er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40" dirty="0">
                <a:latin typeface="Microsoft Sans Serif"/>
                <a:cs typeface="Microsoft Sans Serif"/>
              </a:rPr>
              <a:t>o</a:t>
            </a:r>
            <a:r>
              <a:rPr sz="1600" spc="-14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5" dirty="0">
                <a:latin typeface="Microsoft Sans Serif"/>
                <a:cs typeface="Microsoft Sans Serif"/>
              </a:rPr>
              <a:t>d  </a:t>
            </a:r>
            <a:r>
              <a:rPr sz="1600" spc="-85" dirty="0">
                <a:latin typeface="Microsoft Sans Serif"/>
                <a:cs typeface="Microsoft Sans Serif"/>
              </a:rPr>
              <a:t>professional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life</a:t>
            </a:r>
            <a:endParaRPr sz="1600">
              <a:latin typeface="Microsoft Sans Serif"/>
              <a:cs typeface="Microsoft Sans Serif"/>
            </a:endParaRPr>
          </a:p>
          <a:p>
            <a:pPr marL="313055" indent="-127635">
              <a:lnSpc>
                <a:spcPts val="1895"/>
              </a:lnSpc>
              <a:buChar char="•"/>
              <a:tabLst>
                <a:tab pos="313690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O</a:t>
            </a:r>
            <a:r>
              <a:rPr sz="1600" spc="85" dirty="0">
                <a:latin typeface="Microsoft Sans Serif"/>
                <a:cs typeface="Microsoft Sans Serif"/>
              </a:rPr>
              <a:t>f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140" dirty="0">
                <a:latin typeface="Microsoft Sans Serif"/>
                <a:cs typeface="Microsoft Sans Serif"/>
              </a:rPr>
              <a:t>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75" dirty="0">
                <a:latin typeface="Microsoft Sans Serif"/>
                <a:cs typeface="Microsoft Sans Serif"/>
              </a:rPr>
              <a:t>m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0" dirty="0">
                <a:latin typeface="Microsoft Sans Serif"/>
                <a:cs typeface="Microsoft Sans Serif"/>
              </a:rPr>
              <a:t>ss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75" dirty="0">
                <a:latin typeface="Microsoft Sans Serif"/>
                <a:cs typeface="Microsoft Sans Serif"/>
              </a:rPr>
              <a:t>m</a:t>
            </a:r>
            <a:r>
              <a:rPr sz="1600" spc="-65" dirty="0">
                <a:latin typeface="Microsoft Sans Serif"/>
                <a:cs typeface="Microsoft Sans Serif"/>
              </a:rPr>
              <a:t>eet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g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  <a:p>
            <a:pPr marL="186055" marR="254000">
              <a:lnSpc>
                <a:spcPct val="99400"/>
              </a:lnSpc>
              <a:spcBef>
                <a:spcPts val="85"/>
              </a:spcBef>
            </a:pPr>
            <a:r>
              <a:rPr sz="1600" spc="-100" dirty="0">
                <a:latin typeface="Microsoft Sans Serif"/>
                <a:cs typeface="Microsoft Sans Serif"/>
              </a:rPr>
              <a:t>due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to </a:t>
            </a:r>
            <a:r>
              <a:rPr sz="1600" spc="-80" dirty="0">
                <a:latin typeface="Microsoft Sans Serif"/>
                <a:cs typeface="Microsoft Sans Serif"/>
              </a:rPr>
              <a:t>wandering </a:t>
            </a:r>
            <a:r>
              <a:rPr sz="1600" spc="-15" dirty="0">
                <a:latin typeface="Microsoft Sans Serif"/>
                <a:cs typeface="Microsoft Sans Serif"/>
              </a:rPr>
              <a:t>for </a:t>
            </a:r>
            <a:r>
              <a:rPr sz="1600" spc="-10" dirty="0">
                <a:latin typeface="Microsoft Sans Serif"/>
                <a:cs typeface="Microsoft Sans Serif"/>
              </a:rPr>
              <a:t> pa</a:t>
            </a:r>
            <a:r>
              <a:rPr sz="1600" spc="35" dirty="0">
                <a:latin typeface="Microsoft Sans Serif"/>
                <a:cs typeface="Microsoft Sans Serif"/>
              </a:rPr>
              <a:t>r</a:t>
            </a:r>
            <a:r>
              <a:rPr sz="1600" spc="-105" dirty="0">
                <a:latin typeface="Microsoft Sans Serif"/>
                <a:cs typeface="Microsoft Sans Serif"/>
              </a:rPr>
              <a:t>k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0" dirty="0">
                <a:latin typeface="Microsoft Sans Serif"/>
                <a:cs typeface="Microsoft Sans Serif"/>
              </a:rPr>
              <a:t>pa</a:t>
            </a:r>
            <a:r>
              <a:rPr sz="1600" spc="-190" dirty="0">
                <a:latin typeface="Microsoft Sans Serif"/>
                <a:cs typeface="Microsoft Sans Serif"/>
              </a:rPr>
              <a:t>ce</a:t>
            </a:r>
            <a:r>
              <a:rPr sz="1600" spc="-200" dirty="0">
                <a:latin typeface="Microsoft Sans Serif"/>
                <a:cs typeface="Microsoft Sans Serif"/>
              </a:rPr>
              <a:t>s</a:t>
            </a:r>
            <a:r>
              <a:rPr sz="1600" spc="-95" dirty="0">
                <a:latin typeface="Microsoft Sans Serif"/>
                <a:cs typeface="Microsoft Sans Serif"/>
              </a:rPr>
              <a:t>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w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185" dirty="0">
                <a:latin typeface="Microsoft Sans Serif"/>
                <a:cs typeface="Microsoft Sans Serif"/>
              </a:rPr>
              <a:t>s 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0" dirty="0">
                <a:latin typeface="Microsoft Sans Serif"/>
                <a:cs typeface="Microsoft Sans Serif"/>
              </a:rPr>
              <a:t>cc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90" dirty="0">
                <a:latin typeface="Microsoft Sans Serif"/>
                <a:cs typeface="Microsoft Sans Serif"/>
              </a:rPr>
              <a:t>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or</a:t>
            </a:r>
            <a:r>
              <a:rPr sz="1600" spc="-40" dirty="0">
                <a:latin typeface="Microsoft Sans Serif"/>
                <a:cs typeface="Microsoft Sans Serif"/>
              </a:rPr>
              <a:t>g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50" dirty="0">
                <a:latin typeface="Microsoft Sans Serif"/>
                <a:cs typeface="Microsoft Sans Serif"/>
              </a:rPr>
              <a:t>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0" dirty="0">
                <a:latin typeface="Microsoft Sans Serif"/>
                <a:cs typeface="Microsoft Sans Serif"/>
              </a:rPr>
              <a:t>pa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9120" y="3139922"/>
            <a:ext cx="2626360" cy="3250565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088390" marR="428625" indent="-652780">
              <a:lnSpc>
                <a:spcPct val="101099"/>
              </a:lnSpc>
              <a:spcBef>
                <a:spcPts val="450"/>
              </a:spcBef>
            </a:pPr>
            <a:r>
              <a:rPr sz="1800" b="1" spc="-280" dirty="0">
                <a:latin typeface="Verdana"/>
                <a:cs typeface="Verdana"/>
              </a:rPr>
              <a:t>A</a:t>
            </a:r>
            <a:r>
              <a:rPr sz="1800" b="1" spc="-200" dirty="0">
                <a:latin typeface="Verdana"/>
                <a:cs typeface="Verdana"/>
              </a:rPr>
              <a:t>v</a:t>
            </a:r>
            <a:r>
              <a:rPr sz="1800" b="1" spc="-260" dirty="0">
                <a:latin typeface="Verdana"/>
                <a:cs typeface="Verdana"/>
              </a:rPr>
              <a:t>a</a:t>
            </a:r>
            <a:r>
              <a:rPr sz="1800" b="1" spc="-340" dirty="0">
                <a:latin typeface="Verdana"/>
                <a:cs typeface="Verdana"/>
              </a:rPr>
              <a:t>n</a:t>
            </a:r>
            <a:r>
              <a:rPr sz="1800" b="1" spc="-365" dirty="0">
                <a:latin typeface="Verdana"/>
                <a:cs typeface="Verdana"/>
              </a:rPr>
              <a:t>t</a:t>
            </a:r>
            <a:r>
              <a:rPr sz="1800" b="1" spc="-160" dirty="0">
                <a:latin typeface="Verdana"/>
                <a:cs typeface="Verdana"/>
              </a:rPr>
              <a:t>i</a:t>
            </a:r>
            <a:r>
              <a:rPr sz="1800" b="1" spc="-350" dirty="0">
                <a:latin typeface="Verdana"/>
                <a:cs typeface="Verdana"/>
              </a:rPr>
              <a:t>k</a:t>
            </a:r>
            <a:r>
              <a:rPr sz="1800" b="1" spc="-254" dirty="0">
                <a:latin typeface="Verdana"/>
                <a:cs typeface="Verdana"/>
              </a:rPr>
              <a:t>a</a:t>
            </a:r>
            <a:r>
              <a:rPr sz="1800" b="1" spc="-140" dirty="0">
                <a:latin typeface="Verdana"/>
                <a:cs typeface="Verdana"/>
              </a:rPr>
              <a:t> </a:t>
            </a:r>
            <a:r>
              <a:rPr sz="1800" b="1" spc="-305" dirty="0">
                <a:latin typeface="Verdana"/>
                <a:cs typeface="Verdana"/>
              </a:rPr>
              <a:t>-</a:t>
            </a:r>
            <a:r>
              <a:rPr sz="1800" b="1" spc="-145" dirty="0">
                <a:latin typeface="Verdana"/>
                <a:cs typeface="Verdana"/>
              </a:rPr>
              <a:t> </a:t>
            </a:r>
            <a:r>
              <a:rPr sz="1800" b="1" spc="-425" dirty="0">
                <a:latin typeface="Verdana"/>
                <a:cs typeface="Verdana"/>
              </a:rPr>
              <a:t>P</a:t>
            </a:r>
            <a:r>
              <a:rPr sz="1800" b="1" spc="-285" dirty="0">
                <a:latin typeface="Verdana"/>
                <a:cs typeface="Verdana"/>
              </a:rPr>
              <a:t>r</a:t>
            </a:r>
            <a:r>
              <a:rPr sz="1800" b="1" spc="-335" dirty="0">
                <a:latin typeface="Verdana"/>
                <a:cs typeface="Verdana"/>
              </a:rPr>
              <a:t>odu</a:t>
            </a:r>
            <a:r>
              <a:rPr sz="1800" b="1" spc="-280" dirty="0">
                <a:latin typeface="Verdana"/>
                <a:cs typeface="Verdana"/>
              </a:rPr>
              <a:t>c</a:t>
            </a:r>
            <a:r>
              <a:rPr sz="1800" b="1" spc="-295" dirty="0">
                <a:latin typeface="Verdana"/>
                <a:cs typeface="Verdana"/>
              </a:rPr>
              <a:t>t  </a:t>
            </a:r>
            <a:r>
              <a:rPr sz="1800" b="1" spc="-325" dirty="0">
                <a:latin typeface="Verdana"/>
                <a:cs typeface="Verdana"/>
              </a:rPr>
              <a:t>Lead</a:t>
            </a:r>
            <a:endParaRPr sz="1800">
              <a:latin typeface="Verdana"/>
              <a:cs typeface="Verdana"/>
            </a:endParaRPr>
          </a:p>
          <a:p>
            <a:pPr marL="186690" marR="605790">
              <a:lnSpc>
                <a:spcPts val="1920"/>
              </a:lnSpc>
              <a:buChar char="•"/>
              <a:tabLst>
                <a:tab pos="31432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35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Year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Old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living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Bangalore</a:t>
            </a:r>
            <a:endParaRPr sz="1600">
              <a:latin typeface="Microsoft Sans Serif"/>
              <a:cs typeface="Microsoft Sans Serif"/>
            </a:endParaRPr>
          </a:p>
          <a:p>
            <a:pPr marL="186690" marR="737870">
              <a:lnSpc>
                <a:spcPts val="1900"/>
              </a:lnSpc>
              <a:spcBef>
                <a:spcPts val="90"/>
              </a:spcBef>
              <a:buChar char="•"/>
              <a:tabLst>
                <a:tab pos="314325" algn="l"/>
              </a:tabLst>
            </a:pPr>
            <a:r>
              <a:rPr sz="1600" spc="-140" dirty="0">
                <a:latin typeface="Microsoft Sans Serif"/>
                <a:cs typeface="Microsoft Sans Serif"/>
              </a:rPr>
              <a:t>Spe</a:t>
            </a:r>
            <a:r>
              <a:rPr sz="1600" spc="-14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d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45" dirty="0">
                <a:latin typeface="Microsoft Sans Serif"/>
                <a:cs typeface="Microsoft Sans Serif"/>
              </a:rPr>
              <a:t>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5" dirty="0">
                <a:latin typeface="Microsoft Sans Serif"/>
                <a:cs typeface="Microsoft Sans Serif"/>
              </a:rPr>
              <a:t>m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25" dirty="0">
                <a:latin typeface="Microsoft Sans Serif"/>
                <a:cs typeface="Microsoft Sans Serif"/>
              </a:rPr>
              <a:t>n  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45" dirty="0">
                <a:latin typeface="Microsoft Sans Serif"/>
                <a:cs typeface="Microsoft Sans Serif"/>
              </a:rPr>
              <a:t>o</a:t>
            </a:r>
            <a:r>
              <a:rPr sz="1600" spc="-220" dirty="0">
                <a:latin typeface="Microsoft Sans Serif"/>
                <a:cs typeface="Microsoft Sans Serif"/>
              </a:rPr>
              <a:t>m</a:t>
            </a:r>
            <a:r>
              <a:rPr sz="1600" spc="-10" dirty="0">
                <a:latin typeface="Microsoft Sans Serif"/>
                <a:cs typeface="Microsoft Sans Serif"/>
              </a:rPr>
              <a:t>p</a:t>
            </a:r>
            <a:r>
              <a:rPr sz="1600" spc="-20" dirty="0">
                <a:latin typeface="Microsoft Sans Serif"/>
                <a:cs typeface="Microsoft Sans Serif"/>
              </a:rPr>
              <a:t>l</a:t>
            </a:r>
            <a:r>
              <a:rPr sz="1600" spc="-55" dirty="0">
                <a:latin typeface="Microsoft Sans Serif"/>
                <a:cs typeface="Microsoft Sans Serif"/>
              </a:rPr>
              <a:t>et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05" dirty="0">
                <a:latin typeface="Microsoft Sans Serif"/>
                <a:cs typeface="Microsoft Sans Serif"/>
              </a:rPr>
              <a:t>k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5" dirty="0">
                <a:latin typeface="Microsoft Sans Serif"/>
                <a:cs typeface="Microsoft Sans Serif"/>
              </a:rPr>
              <a:t>d  </a:t>
            </a:r>
            <a:r>
              <a:rPr sz="1600" spc="-100" dirty="0">
                <a:latin typeface="Microsoft Sans Serif"/>
                <a:cs typeface="Microsoft Sans Serif"/>
              </a:rPr>
              <a:t>meeting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deadlines</a:t>
            </a:r>
            <a:endParaRPr sz="1600">
              <a:latin typeface="Microsoft Sans Serif"/>
              <a:cs typeface="Microsoft Sans Serif"/>
            </a:endParaRPr>
          </a:p>
          <a:p>
            <a:pPr marL="313690" indent="-127635">
              <a:lnSpc>
                <a:spcPts val="1830"/>
              </a:lnSpc>
              <a:buChar char="•"/>
              <a:tabLst>
                <a:tab pos="314325" algn="l"/>
              </a:tabLst>
            </a:pPr>
            <a:r>
              <a:rPr sz="1600" spc="-45" dirty="0">
                <a:latin typeface="Microsoft Sans Serif"/>
                <a:cs typeface="Microsoft Sans Serif"/>
              </a:rPr>
              <a:t>Major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part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her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work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is</a:t>
            </a:r>
            <a:endParaRPr sz="1600">
              <a:latin typeface="Microsoft Sans Serif"/>
              <a:cs typeface="Microsoft Sans Serif"/>
            </a:endParaRPr>
          </a:p>
          <a:p>
            <a:pPr marL="18669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90" dirty="0">
                <a:latin typeface="Microsoft Sans Serif"/>
                <a:cs typeface="Microsoft Sans Serif"/>
              </a:rPr>
              <a:t>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tt</a:t>
            </a:r>
            <a:r>
              <a:rPr sz="1600" spc="-140" dirty="0">
                <a:latin typeface="Microsoft Sans Serif"/>
                <a:cs typeface="Microsoft Sans Serif"/>
              </a:rPr>
              <a:t>e</a:t>
            </a:r>
            <a:r>
              <a:rPr sz="1600" spc="-14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45" dirty="0">
                <a:latin typeface="Microsoft Sans Serif"/>
                <a:cs typeface="Microsoft Sans Serif"/>
              </a:rPr>
              <a:t>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20" dirty="0">
                <a:latin typeface="Microsoft Sans Serif"/>
                <a:cs typeface="Microsoft Sans Serif"/>
              </a:rPr>
              <a:t>li</a:t>
            </a:r>
            <a:r>
              <a:rPr sz="1600" spc="-140" dirty="0">
                <a:latin typeface="Microsoft Sans Serif"/>
                <a:cs typeface="Microsoft Sans Serif"/>
              </a:rPr>
              <a:t>e</a:t>
            </a:r>
            <a:r>
              <a:rPr sz="1600" spc="-145" dirty="0">
                <a:latin typeface="Microsoft Sans Serif"/>
                <a:cs typeface="Microsoft Sans Serif"/>
              </a:rPr>
              <a:t>n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90" dirty="0">
                <a:latin typeface="Microsoft Sans Serif"/>
                <a:cs typeface="Microsoft Sans Serif"/>
              </a:rPr>
              <a:t>n</a:t>
            </a:r>
            <a:endParaRPr sz="1600">
              <a:latin typeface="Microsoft Sans Serif"/>
              <a:cs typeface="Microsoft Sans Serif"/>
            </a:endParaRPr>
          </a:p>
          <a:p>
            <a:pPr marL="186690" marR="185420">
              <a:lnSpc>
                <a:spcPts val="1900"/>
              </a:lnSpc>
              <a:spcBef>
                <a:spcPts val="150"/>
              </a:spcBef>
            </a:pPr>
            <a:r>
              <a:rPr sz="1600" spc="-75" dirty="0">
                <a:latin typeface="Microsoft Sans Serif"/>
                <a:cs typeface="Microsoft Sans Serif"/>
              </a:rPr>
              <a:t>offices. </a:t>
            </a:r>
            <a:r>
              <a:rPr sz="1600" spc="-95" dirty="0">
                <a:latin typeface="Microsoft Sans Serif"/>
                <a:cs typeface="Microsoft Sans Serif"/>
              </a:rPr>
              <a:t>Bad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traffic </a:t>
            </a:r>
            <a:r>
              <a:rPr sz="1600" spc="-70" dirty="0">
                <a:latin typeface="Microsoft Sans Serif"/>
                <a:cs typeface="Microsoft Sans Serif"/>
              </a:rPr>
              <a:t>and 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un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85" dirty="0">
                <a:latin typeface="Microsoft Sans Serif"/>
                <a:cs typeface="Microsoft Sans Serif"/>
              </a:rPr>
              <a:t>f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</a:t>
            </a:r>
            <a:r>
              <a:rPr sz="1600" spc="-20" dirty="0">
                <a:latin typeface="Microsoft Sans Serif"/>
                <a:cs typeface="Microsoft Sans Serif"/>
              </a:rPr>
              <a:t>l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40" dirty="0">
                <a:latin typeface="Microsoft Sans Serif"/>
                <a:cs typeface="Microsoft Sans Serif"/>
              </a:rPr>
              <a:t>er  </a:t>
            </a:r>
            <a:r>
              <a:rPr sz="1600" spc="-10" dirty="0">
                <a:latin typeface="Microsoft Sans Serif"/>
                <a:cs typeface="Microsoft Sans Serif"/>
              </a:rPr>
              <a:t>b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0" dirty="0">
                <a:latin typeface="Microsoft Sans Serif"/>
                <a:cs typeface="Microsoft Sans Serif"/>
              </a:rPr>
              <a:t>g</a:t>
            </a:r>
            <a:r>
              <a:rPr sz="1600" spc="-40" dirty="0">
                <a:latin typeface="Microsoft Sans Serif"/>
                <a:cs typeface="Microsoft Sans Serif"/>
              </a:rPr>
              <a:t>g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35" dirty="0">
                <a:latin typeface="Microsoft Sans Serif"/>
                <a:cs typeface="Microsoft Sans Serif"/>
              </a:rPr>
              <a:t>r</a:t>
            </a:r>
            <a:r>
              <a:rPr sz="1600" spc="-195" dirty="0">
                <a:latin typeface="Microsoft Sans Serif"/>
                <a:cs typeface="Microsoft Sans Serif"/>
              </a:rPr>
              <a:t>u</a:t>
            </a:r>
            <a:r>
              <a:rPr sz="1600" spc="-10" dirty="0">
                <a:latin typeface="Microsoft Sans Serif"/>
                <a:cs typeface="Microsoft Sans Serif"/>
              </a:rPr>
              <a:t>gg</a:t>
            </a:r>
            <a:r>
              <a:rPr sz="1600" spc="-20" dirty="0">
                <a:latin typeface="Microsoft Sans Serif"/>
                <a:cs typeface="Microsoft Sans Serif"/>
              </a:rPr>
              <a:t>l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40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j</a:t>
            </a:r>
            <a:r>
              <a:rPr sz="1600" spc="-50" dirty="0">
                <a:latin typeface="Microsoft Sans Serif"/>
                <a:cs typeface="Microsoft Sans Serif"/>
              </a:rPr>
              <a:t>ob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9118" y="3088073"/>
            <a:ext cx="2626360" cy="3250565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81710" marR="526415" indent="-457834">
              <a:lnSpc>
                <a:spcPct val="102200"/>
              </a:lnSpc>
              <a:spcBef>
                <a:spcPts val="210"/>
              </a:spcBef>
            </a:pPr>
            <a:r>
              <a:rPr sz="1800" b="1" spc="-345" dirty="0">
                <a:latin typeface="Verdana"/>
                <a:cs typeface="Verdana"/>
              </a:rPr>
              <a:t>Lo</a:t>
            </a:r>
            <a:r>
              <a:rPr sz="1800" b="1" spc="-340" dirty="0">
                <a:latin typeface="Verdana"/>
                <a:cs typeface="Verdana"/>
              </a:rPr>
              <a:t>k</a:t>
            </a:r>
            <a:r>
              <a:rPr sz="1800" b="1" spc="-335" dirty="0">
                <a:latin typeface="Verdana"/>
                <a:cs typeface="Verdana"/>
              </a:rPr>
              <a:t>e</a:t>
            </a:r>
            <a:r>
              <a:rPr sz="1800" b="1" spc="-295" dirty="0">
                <a:latin typeface="Verdana"/>
                <a:cs typeface="Verdana"/>
              </a:rPr>
              <a:t>s</a:t>
            </a:r>
            <a:r>
              <a:rPr sz="1800" b="1" spc="-345" dirty="0">
                <a:latin typeface="Verdana"/>
                <a:cs typeface="Verdana"/>
              </a:rPr>
              <a:t>h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290" dirty="0">
                <a:latin typeface="Verdana"/>
                <a:cs typeface="Verdana"/>
              </a:rPr>
              <a:t> </a:t>
            </a:r>
            <a:r>
              <a:rPr sz="1800" b="1" spc="-305" dirty="0">
                <a:latin typeface="Verdana"/>
                <a:cs typeface="Verdana"/>
              </a:rPr>
              <a:t>-</a:t>
            </a:r>
            <a:r>
              <a:rPr sz="1800" b="1" spc="-145" dirty="0">
                <a:latin typeface="Verdana"/>
                <a:cs typeface="Verdana"/>
              </a:rPr>
              <a:t> </a:t>
            </a:r>
            <a:r>
              <a:rPr sz="1800" b="1" spc="-430" dirty="0">
                <a:latin typeface="Verdana"/>
                <a:cs typeface="Verdana"/>
              </a:rPr>
              <a:t>R</a:t>
            </a:r>
            <a:r>
              <a:rPr sz="1800" b="1" spc="-320" dirty="0">
                <a:latin typeface="Verdana"/>
                <a:cs typeface="Verdana"/>
              </a:rPr>
              <a:t>e</a:t>
            </a:r>
            <a:r>
              <a:rPr sz="1800" b="1" spc="-365" dirty="0">
                <a:latin typeface="Verdana"/>
                <a:cs typeface="Verdana"/>
              </a:rPr>
              <a:t>t</a:t>
            </a:r>
            <a:r>
              <a:rPr sz="1800" b="1" spc="-160" dirty="0">
                <a:latin typeface="Verdana"/>
                <a:cs typeface="Verdana"/>
              </a:rPr>
              <a:t>i</a:t>
            </a:r>
            <a:r>
              <a:rPr sz="1800" b="1" spc="-300" dirty="0">
                <a:latin typeface="Verdana"/>
                <a:cs typeface="Verdana"/>
              </a:rPr>
              <a:t>r</a:t>
            </a:r>
            <a:r>
              <a:rPr sz="1800" b="1" spc="-335" dirty="0">
                <a:latin typeface="Verdana"/>
                <a:cs typeface="Verdana"/>
              </a:rPr>
              <a:t>e</a:t>
            </a:r>
            <a:r>
              <a:rPr sz="1800" b="1" spc="-200" dirty="0">
                <a:latin typeface="Verdana"/>
                <a:cs typeface="Verdana"/>
              </a:rPr>
              <a:t>d  </a:t>
            </a:r>
            <a:r>
              <a:rPr sz="1800" b="1" spc="-245" dirty="0">
                <a:latin typeface="Verdana"/>
                <a:cs typeface="Verdana"/>
              </a:rPr>
              <a:t>Officer</a:t>
            </a:r>
            <a:endParaRPr sz="1800">
              <a:latin typeface="Verdana"/>
              <a:cs typeface="Verdana"/>
            </a:endParaRPr>
          </a:p>
          <a:p>
            <a:pPr marL="182245" marR="666115">
              <a:lnSpc>
                <a:spcPts val="1900"/>
              </a:lnSpc>
              <a:spcBef>
                <a:spcPts val="15"/>
              </a:spcBef>
              <a:buChar char="•"/>
              <a:tabLst>
                <a:tab pos="3098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55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Year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old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living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Kolkata</a:t>
            </a:r>
            <a:endParaRPr sz="1600">
              <a:latin typeface="Microsoft Sans Serif"/>
              <a:cs typeface="Microsoft Sans Serif"/>
            </a:endParaRPr>
          </a:p>
          <a:p>
            <a:pPr marL="182245" marR="438150">
              <a:lnSpc>
                <a:spcPts val="1900"/>
              </a:lnSpc>
              <a:spcBef>
                <a:spcPts val="90"/>
              </a:spcBef>
              <a:buChar char="•"/>
              <a:tabLst>
                <a:tab pos="309880" algn="l"/>
              </a:tabLst>
            </a:pPr>
            <a:r>
              <a:rPr sz="1600" spc="-140" dirty="0">
                <a:latin typeface="Microsoft Sans Serif"/>
                <a:cs typeface="Microsoft Sans Serif"/>
              </a:rPr>
              <a:t>Spe</a:t>
            </a:r>
            <a:r>
              <a:rPr sz="1600" spc="-14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d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5" dirty="0">
                <a:latin typeface="Microsoft Sans Serif"/>
                <a:cs typeface="Microsoft Sans Serif"/>
              </a:rPr>
              <a:t>m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w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190" dirty="0">
                <a:latin typeface="Microsoft Sans Serif"/>
                <a:cs typeface="Microsoft Sans Serif"/>
              </a:rPr>
              <a:t>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85" dirty="0">
                <a:latin typeface="Microsoft Sans Serif"/>
                <a:cs typeface="Microsoft Sans Serif"/>
              </a:rPr>
              <a:t>s  </a:t>
            </a:r>
            <a:r>
              <a:rPr sz="1600" spc="-40" dirty="0">
                <a:latin typeface="Microsoft Sans Serif"/>
                <a:cs typeface="Microsoft Sans Serif"/>
              </a:rPr>
              <a:t>family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and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keeping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fit</a:t>
            </a:r>
            <a:endParaRPr sz="1600">
              <a:latin typeface="Microsoft Sans Serif"/>
              <a:cs typeface="Microsoft Sans Serif"/>
            </a:endParaRPr>
          </a:p>
          <a:p>
            <a:pPr marL="182245" marR="356870">
              <a:lnSpc>
                <a:spcPts val="1900"/>
              </a:lnSpc>
              <a:spcBef>
                <a:spcPts val="15"/>
              </a:spcBef>
              <a:buChar char="•"/>
              <a:tabLst>
                <a:tab pos="309880" algn="l"/>
              </a:tabLst>
            </a:pP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40" dirty="0">
                <a:latin typeface="Microsoft Sans Serif"/>
                <a:cs typeface="Microsoft Sans Serif"/>
              </a:rPr>
              <a:t>o</a:t>
            </a:r>
            <a:r>
              <a:rPr sz="1600" spc="-145" dirty="0">
                <a:latin typeface="Microsoft Sans Serif"/>
                <a:cs typeface="Microsoft Sans Serif"/>
              </a:rPr>
              <a:t>n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60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50" dirty="0">
                <a:latin typeface="Microsoft Sans Serif"/>
                <a:cs typeface="Microsoft Sans Serif"/>
              </a:rPr>
              <a:t>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w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190" dirty="0">
                <a:latin typeface="Microsoft Sans Serif"/>
                <a:cs typeface="Microsoft Sans Serif"/>
              </a:rPr>
              <a:t>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195" dirty="0">
                <a:latin typeface="Microsoft Sans Serif"/>
                <a:cs typeface="Microsoft Sans Serif"/>
              </a:rPr>
              <a:t>h</a:t>
            </a:r>
            <a:r>
              <a:rPr sz="1600" spc="-60" dirty="0">
                <a:latin typeface="Microsoft Sans Serif"/>
                <a:cs typeface="Microsoft Sans Serif"/>
              </a:rPr>
              <a:t>e  </a:t>
            </a:r>
            <a:r>
              <a:rPr sz="1600" spc="-195" dirty="0">
                <a:latin typeface="Microsoft Sans Serif"/>
                <a:cs typeface="Microsoft Sans Serif"/>
              </a:rPr>
              <a:t>unn</a:t>
            </a:r>
            <a:r>
              <a:rPr sz="1600" spc="-145" dirty="0">
                <a:latin typeface="Microsoft Sans Serif"/>
                <a:cs typeface="Microsoft Sans Serif"/>
              </a:rPr>
              <a:t>e</a:t>
            </a:r>
            <a:r>
              <a:rPr sz="1600" spc="-135" dirty="0">
                <a:latin typeface="Microsoft Sans Serif"/>
                <a:cs typeface="Microsoft Sans Serif"/>
              </a:rPr>
              <a:t>c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ry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</a:t>
            </a:r>
            <a:r>
              <a:rPr sz="1600" spc="-180" dirty="0">
                <a:latin typeface="Microsoft Sans Serif"/>
                <a:cs typeface="Microsoft Sans Serif"/>
              </a:rPr>
              <a:t>os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f</a:t>
            </a:r>
            <a:r>
              <a:rPr sz="1600" spc="-195" dirty="0">
                <a:latin typeface="Microsoft Sans Serif"/>
                <a:cs typeface="Microsoft Sans Serif"/>
              </a:rPr>
              <a:t>u</a:t>
            </a:r>
            <a:r>
              <a:rPr sz="1600" spc="-45" dirty="0">
                <a:latin typeface="Microsoft Sans Serif"/>
                <a:cs typeface="Microsoft Sans Serif"/>
              </a:rPr>
              <a:t>el  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-140" dirty="0">
                <a:latin typeface="Microsoft Sans Serif"/>
                <a:cs typeface="Microsoft Sans Serif"/>
              </a:rPr>
              <a:t>o</a:t>
            </a:r>
            <a:r>
              <a:rPr sz="1600" spc="-145" dirty="0">
                <a:latin typeface="Microsoft Sans Serif"/>
                <a:cs typeface="Microsoft Sans Serif"/>
              </a:rPr>
              <a:t>u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5" dirty="0">
                <a:latin typeface="Microsoft Sans Serif"/>
                <a:cs typeface="Microsoft Sans Serif"/>
              </a:rPr>
              <a:t>m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  <a:p>
            <a:pPr marL="182245" marR="461009" algn="just">
              <a:lnSpc>
                <a:spcPct val="99400"/>
              </a:lnSpc>
              <a:spcBef>
                <a:spcPts val="15"/>
              </a:spcBef>
            </a:pPr>
            <a:r>
              <a:rPr sz="1600" spc="-90" dirty="0">
                <a:latin typeface="Microsoft Sans Serif"/>
                <a:cs typeface="Microsoft Sans Serif"/>
              </a:rPr>
              <a:t>meandering </a:t>
            </a:r>
            <a:r>
              <a:rPr sz="1600" spc="-15" dirty="0">
                <a:latin typeface="Microsoft Sans Serif"/>
                <a:cs typeface="Microsoft Sans Serif"/>
              </a:rPr>
              <a:t>for </a:t>
            </a:r>
            <a:r>
              <a:rPr sz="1600" spc="-45" dirty="0">
                <a:latin typeface="Microsoft Sans Serif"/>
                <a:cs typeface="Microsoft Sans Serif"/>
              </a:rPr>
              <a:t>parking 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10" dirty="0">
                <a:latin typeface="Microsoft Sans Serif"/>
                <a:cs typeface="Microsoft Sans Serif"/>
              </a:rPr>
              <a:t>pa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80" dirty="0">
                <a:latin typeface="Microsoft Sans Serif"/>
                <a:cs typeface="Microsoft Sans Serif"/>
              </a:rPr>
              <a:t>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195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spc="-275" dirty="0">
                <a:latin typeface="Microsoft Sans Serif"/>
                <a:cs typeface="Microsoft Sans Serif"/>
              </a:rPr>
              <a:t>m</a:t>
            </a:r>
            <a:r>
              <a:rPr sz="1600" spc="-10" dirty="0">
                <a:latin typeface="Microsoft Sans Serif"/>
                <a:cs typeface="Microsoft Sans Serif"/>
              </a:rPr>
              <a:t>pa</a:t>
            </a:r>
            <a:r>
              <a:rPr sz="1600" spc="-190" dirty="0">
                <a:latin typeface="Microsoft Sans Serif"/>
                <a:cs typeface="Microsoft Sans Serif"/>
              </a:rPr>
              <a:t>c</a:t>
            </a:r>
            <a:r>
              <a:rPr sz="1600" spc="-15" dirty="0">
                <a:latin typeface="Microsoft Sans Serif"/>
                <a:cs typeface="Microsoft Sans Serif"/>
              </a:rPr>
              <a:t>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on  </a:t>
            </a:r>
            <a:r>
              <a:rPr sz="1600" spc="-1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future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581025" marR="283210" indent="-290195">
              <a:lnSpc>
                <a:spcPct val="100000"/>
              </a:lnSpc>
              <a:spcBef>
                <a:spcPts val="2135"/>
              </a:spcBef>
            </a:pPr>
            <a:r>
              <a:rPr spc="-95" dirty="0"/>
              <a:t>Finding</a:t>
            </a:r>
            <a:r>
              <a:rPr spc="140" dirty="0"/>
              <a:t> </a:t>
            </a:r>
            <a:r>
              <a:rPr spc="-150" dirty="0"/>
              <a:t>Early </a:t>
            </a:r>
            <a:r>
              <a:rPr spc="-515" dirty="0"/>
              <a:t> </a:t>
            </a:r>
            <a:r>
              <a:rPr spc="-145" dirty="0"/>
              <a:t>Adopters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2095" y="2397447"/>
            <a:ext cx="2288540" cy="2976245"/>
            <a:chOff x="2292095" y="2397447"/>
            <a:chExt cx="2288540" cy="2976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0001" y="2496954"/>
              <a:ext cx="568503" cy="5685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0576" y="2860496"/>
              <a:ext cx="568503" cy="5685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54827" y="2403797"/>
              <a:ext cx="2019300" cy="1323340"/>
            </a:xfrm>
            <a:custGeom>
              <a:avLst/>
              <a:gdLst/>
              <a:ahLst/>
              <a:cxnLst/>
              <a:rect l="l" t="t" r="r" b="b"/>
              <a:pathLst>
                <a:path w="2019300" h="1323339">
                  <a:moveTo>
                    <a:pt x="0" y="661660"/>
                  </a:moveTo>
                  <a:lnTo>
                    <a:pt x="6334" y="587117"/>
                  </a:lnTo>
                  <a:lnTo>
                    <a:pt x="24885" y="514994"/>
                  </a:lnTo>
                  <a:lnTo>
                    <a:pt x="54969" y="445741"/>
                  </a:lnTo>
                  <a:lnTo>
                    <a:pt x="74123" y="412329"/>
                  </a:lnTo>
                  <a:lnTo>
                    <a:pt x="95905" y="379802"/>
                  </a:lnTo>
                  <a:lnTo>
                    <a:pt x="120229" y="348215"/>
                  </a:lnTo>
                  <a:lnTo>
                    <a:pt x="147011" y="317625"/>
                  </a:lnTo>
                  <a:lnTo>
                    <a:pt x="176165" y="288087"/>
                  </a:lnTo>
                  <a:lnTo>
                    <a:pt x="207605" y="259656"/>
                  </a:lnTo>
                  <a:lnTo>
                    <a:pt x="241248" y="232390"/>
                  </a:lnTo>
                  <a:lnTo>
                    <a:pt x="277007" y="206344"/>
                  </a:lnTo>
                  <a:lnTo>
                    <a:pt x="314797" y="181573"/>
                  </a:lnTo>
                  <a:lnTo>
                    <a:pt x="354534" y="158134"/>
                  </a:lnTo>
                  <a:lnTo>
                    <a:pt x="396131" y="136081"/>
                  </a:lnTo>
                  <a:lnTo>
                    <a:pt x="439504" y="115473"/>
                  </a:lnTo>
                  <a:lnTo>
                    <a:pt x="484567" y="96363"/>
                  </a:lnTo>
                  <a:lnTo>
                    <a:pt x="531235" y="78808"/>
                  </a:lnTo>
                  <a:lnTo>
                    <a:pt x="579424" y="62864"/>
                  </a:lnTo>
                  <a:lnTo>
                    <a:pt x="629047" y="48586"/>
                  </a:lnTo>
                  <a:lnTo>
                    <a:pt x="680020" y="36031"/>
                  </a:lnTo>
                  <a:lnTo>
                    <a:pt x="732257" y="25254"/>
                  </a:lnTo>
                  <a:lnTo>
                    <a:pt x="785673" y="16311"/>
                  </a:lnTo>
                  <a:lnTo>
                    <a:pt x="840183" y="9259"/>
                  </a:lnTo>
                  <a:lnTo>
                    <a:pt x="895702" y="4152"/>
                  </a:lnTo>
                  <a:lnTo>
                    <a:pt x="952145" y="1047"/>
                  </a:lnTo>
                  <a:lnTo>
                    <a:pt x="1009426" y="0"/>
                  </a:lnTo>
                  <a:lnTo>
                    <a:pt x="1066706" y="1047"/>
                  </a:lnTo>
                  <a:lnTo>
                    <a:pt x="1123149" y="4152"/>
                  </a:lnTo>
                  <a:lnTo>
                    <a:pt x="1178667" y="9259"/>
                  </a:lnTo>
                  <a:lnTo>
                    <a:pt x="1233178" y="16311"/>
                  </a:lnTo>
                  <a:lnTo>
                    <a:pt x="1286594" y="25254"/>
                  </a:lnTo>
                  <a:lnTo>
                    <a:pt x="1338831" y="36031"/>
                  </a:lnTo>
                  <a:lnTo>
                    <a:pt x="1389804" y="48586"/>
                  </a:lnTo>
                  <a:lnTo>
                    <a:pt x="1439427" y="62864"/>
                  </a:lnTo>
                  <a:lnTo>
                    <a:pt x="1487615" y="78808"/>
                  </a:lnTo>
                  <a:lnTo>
                    <a:pt x="1534284" y="96363"/>
                  </a:lnTo>
                  <a:lnTo>
                    <a:pt x="1579347" y="115473"/>
                  </a:lnTo>
                  <a:lnTo>
                    <a:pt x="1622720" y="136081"/>
                  </a:lnTo>
                  <a:lnTo>
                    <a:pt x="1664317" y="158134"/>
                  </a:lnTo>
                  <a:lnTo>
                    <a:pt x="1704054" y="181573"/>
                  </a:lnTo>
                  <a:lnTo>
                    <a:pt x="1741844" y="206344"/>
                  </a:lnTo>
                  <a:lnTo>
                    <a:pt x="1777603" y="232390"/>
                  </a:lnTo>
                  <a:lnTo>
                    <a:pt x="1811245" y="259656"/>
                  </a:lnTo>
                  <a:lnTo>
                    <a:pt x="1842686" y="288087"/>
                  </a:lnTo>
                  <a:lnTo>
                    <a:pt x="1871840" y="317625"/>
                  </a:lnTo>
                  <a:lnTo>
                    <a:pt x="1898622" y="348215"/>
                  </a:lnTo>
                  <a:lnTo>
                    <a:pt x="1922946" y="379802"/>
                  </a:lnTo>
                  <a:lnTo>
                    <a:pt x="1944728" y="412329"/>
                  </a:lnTo>
                  <a:lnTo>
                    <a:pt x="1963882" y="445741"/>
                  </a:lnTo>
                  <a:lnTo>
                    <a:pt x="1993966" y="514994"/>
                  </a:lnTo>
                  <a:lnTo>
                    <a:pt x="2012517" y="587117"/>
                  </a:lnTo>
                  <a:lnTo>
                    <a:pt x="2018852" y="661660"/>
                  </a:lnTo>
                  <a:lnTo>
                    <a:pt x="2017254" y="699207"/>
                  </a:lnTo>
                  <a:lnTo>
                    <a:pt x="2004726" y="772595"/>
                  </a:lnTo>
                  <a:lnTo>
                    <a:pt x="1980323" y="843339"/>
                  </a:lnTo>
                  <a:lnTo>
                    <a:pt x="1944728" y="910991"/>
                  </a:lnTo>
                  <a:lnTo>
                    <a:pt x="1922946" y="943519"/>
                  </a:lnTo>
                  <a:lnTo>
                    <a:pt x="1898622" y="975105"/>
                  </a:lnTo>
                  <a:lnTo>
                    <a:pt x="1871840" y="1005696"/>
                  </a:lnTo>
                  <a:lnTo>
                    <a:pt x="1842686" y="1035234"/>
                  </a:lnTo>
                  <a:lnTo>
                    <a:pt x="1811245" y="1063664"/>
                  </a:lnTo>
                  <a:lnTo>
                    <a:pt x="1777603" y="1090930"/>
                  </a:lnTo>
                  <a:lnTo>
                    <a:pt x="1741844" y="1116976"/>
                  </a:lnTo>
                  <a:lnTo>
                    <a:pt x="1704054" y="1141747"/>
                  </a:lnTo>
                  <a:lnTo>
                    <a:pt x="1664317" y="1165187"/>
                  </a:lnTo>
                  <a:lnTo>
                    <a:pt x="1622720" y="1187239"/>
                  </a:lnTo>
                  <a:lnTo>
                    <a:pt x="1579347" y="1207848"/>
                  </a:lnTo>
                  <a:lnTo>
                    <a:pt x="1534284" y="1226957"/>
                  </a:lnTo>
                  <a:lnTo>
                    <a:pt x="1487615" y="1244512"/>
                  </a:lnTo>
                  <a:lnTo>
                    <a:pt x="1439427" y="1260457"/>
                  </a:lnTo>
                  <a:lnTo>
                    <a:pt x="1389804" y="1274734"/>
                  </a:lnTo>
                  <a:lnTo>
                    <a:pt x="1338831" y="1287289"/>
                  </a:lnTo>
                  <a:lnTo>
                    <a:pt x="1286594" y="1298066"/>
                  </a:lnTo>
                  <a:lnTo>
                    <a:pt x="1233178" y="1307009"/>
                  </a:lnTo>
                  <a:lnTo>
                    <a:pt x="1178667" y="1314061"/>
                  </a:lnTo>
                  <a:lnTo>
                    <a:pt x="1123149" y="1319168"/>
                  </a:lnTo>
                  <a:lnTo>
                    <a:pt x="1066706" y="1322273"/>
                  </a:lnTo>
                  <a:lnTo>
                    <a:pt x="1009426" y="1323321"/>
                  </a:lnTo>
                  <a:lnTo>
                    <a:pt x="952145" y="1322273"/>
                  </a:lnTo>
                  <a:lnTo>
                    <a:pt x="895702" y="1319168"/>
                  </a:lnTo>
                  <a:lnTo>
                    <a:pt x="840183" y="1314061"/>
                  </a:lnTo>
                  <a:lnTo>
                    <a:pt x="785673" y="1307009"/>
                  </a:lnTo>
                  <a:lnTo>
                    <a:pt x="732257" y="1298066"/>
                  </a:lnTo>
                  <a:lnTo>
                    <a:pt x="680020" y="1287289"/>
                  </a:lnTo>
                  <a:lnTo>
                    <a:pt x="629047" y="1274734"/>
                  </a:lnTo>
                  <a:lnTo>
                    <a:pt x="579424" y="1260457"/>
                  </a:lnTo>
                  <a:lnTo>
                    <a:pt x="531235" y="1244512"/>
                  </a:lnTo>
                  <a:lnTo>
                    <a:pt x="484567" y="1226957"/>
                  </a:lnTo>
                  <a:lnTo>
                    <a:pt x="439504" y="1207848"/>
                  </a:lnTo>
                  <a:lnTo>
                    <a:pt x="396131" y="1187239"/>
                  </a:lnTo>
                  <a:lnTo>
                    <a:pt x="354534" y="1165187"/>
                  </a:lnTo>
                  <a:lnTo>
                    <a:pt x="314797" y="1141747"/>
                  </a:lnTo>
                  <a:lnTo>
                    <a:pt x="277007" y="1116976"/>
                  </a:lnTo>
                  <a:lnTo>
                    <a:pt x="241248" y="1090930"/>
                  </a:lnTo>
                  <a:lnTo>
                    <a:pt x="207605" y="1063664"/>
                  </a:lnTo>
                  <a:lnTo>
                    <a:pt x="176165" y="1035234"/>
                  </a:lnTo>
                  <a:lnTo>
                    <a:pt x="147011" y="1005696"/>
                  </a:lnTo>
                  <a:lnTo>
                    <a:pt x="120229" y="975105"/>
                  </a:lnTo>
                  <a:lnTo>
                    <a:pt x="95905" y="943519"/>
                  </a:lnTo>
                  <a:lnTo>
                    <a:pt x="74123" y="910991"/>
                  </a:lnTo>
                  <a:lnTo>
                    <a:pt x="54969" y="877580"/>
                  </a:lnTo>
                  <a:lnTo>
                    <a:pt x="24885" y="808326"/>
                  </a:lnTo>
                  <a:lnTo>
                    <a:pt x="6334" y="736204"/>
                  </a:lnTo>
                  <a:lnTo>
                    <a:pt x="0" y="66166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9919" y="4669536"/>
              <a:ext cx="679704" cy="679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2095" y="4821936"/>
              <a:ext cx="484631" cy="4815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7479" y="4885944"/>
              <a:ext cx="490728" cy="4876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3957" y="4335555"/>
              <a:ext cx="914400" cy="364490"/>
            </a:xfrm>
            <a:custGeom>
              <a:avLst/>
              <a:gdLst/>
              <a:ahLst/>
              <a:cxnLst/>
              <a:rect l="l" t="t" r="r" b="b"/>
              <a:pathLst>
                <a:path w="914400" h="364489">
                  <a:moveTo>
                    <a:pt x="914400" y="0"/>
                  </a:moveTo>
                  <a:lnTo>
                    <a:pt x="0" y="0"/>
                  </a:lnTo>
                  <a:lnTo>
                    <a:pt x="0" y="364055"/>
                  </a:lnTo>
                  <a:lnTo>
                    <a:pt x="914400" y="36405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51920" y="2090420"/>
            <a:ext cx="1009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10" dirty="0">
                <a:latin typeface="Microsoft Sans Serif"/>
                <a:cs typeface="Microsoft Sans Serif"/>
              </a:rPr>
              <a:t>T</a:t>
            </a:r>
            <a:r>
              <a:rPr sz="1200" spc="-10" dirty="0">
                <a:latin typeface="Microsoft Sans Serif"/>
                <a:cs typeface="Microsoft Sans Serif"/>
              </a:rPr>
              <a:t>a</a:t>
            </a:r>
            <a:r>
              <a:rPr sz="1200" dirty="0">
                <a:latin typeface="Microsoft Sans Serif"/>
                <a:cs typeface="Microsoft Sans Serif"/>
              </a:rPr>
              <a:t>r</a:t>
            </a:r>
            <a:r>
              <a:rPr sz="1200" spc="-35" dirty="0">
                <a:latin typeface="Microsoft Sans Serif"/>
                <a:cs typeface="Microsoft Sans Serif"/>
              </a:rPr>
              <a:t>g</a:t>
            </a:r>
            <a:r>
              <a:rPr sz="1200" spc="-40" dirty="0">
                <a:latin typeface="Microsoft Sans Serif"/>
                <a:cs typeface="Microsoft Sans Serif"/>
              </a:rPr>
              <a:t>et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A</a:t>
            </a:r>
            <a:r>
              <a:rPr sz="1200" spc="-150" dirty="0">
                <a:latin typeface="Microsoft Sans Serif"/>
                <a:cs typeface="Microsoft Sans Serif"/>
              </a:rPr>
              <a:t>u</a:t>
            </a:r>
            <a:r>
              <a:rPr sz="1200" spc="-10" dirty="0">
                <a:latin typeface="Microsoft Sans Serif"/>
                <a:cs typeface="Microsoft Sans Serif"/>
              </a:rPr>
              <a:t>d</a:t>
            </a:r>
            <a:r>
              <a:rPr sz="1200" spc="-20" dirty="0">
                <a:latin typeface="Microsoft Sans Serif"/>
                <a:cs typeface="Microsoft Sans Serif"/>
              </a:rPr>
              <a:t>i</a:t>
            </a:r>
            <a:r>
              <a:rPr sz="1200" spc="-105" dirty="0">
                <a:latin typeface="Microsoft Sans Serif"/>
                <a:cs typeface="Microsoft Sans Serif"/>
              </a:rPr>
              <a:t>e</a:t>
            </a:r>
            <a:r>
              <a:rPr sz="1200" spc="-110" dirty="0">
                <a:latin typeface="Microsoft Sans Serif"/>
                <a:cs typeface="Microsoft Sans Serif"/>
              </a:rPr>
              <a:t>n</a:t>
            </a:r>
            <a:r>
              <a:rPr sz="1200" spc="-140" dirty="0">
                <a:latin typeface="Microsoft Sans Serif"/>
                <a:cs typeface="Microsoft Sans Serif"/>
              </a:rPr>
              <a:t>c</a:t>
            </a:r>
            <a:r>
              <a:rPr sz="1200" spc="-70" dirty="0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5508" y="2915263"/>
            <a:ext cx="1129665" cy="156845"/>
            <a:chOff x="4855508" y="2915263"/>
            <a:chExt cx="1129665" cy="156845"/>
          </a:xfrm>
        </p:grpSpPr>
        <p:sp>
          <p:nvSpPr>
            <p:cNvPr id="13" name="object 13"/>
            <p:cNvSpPr/>
            <p:nvPr/>
          </p:nvSpPr>
          <p:spPr>
            <a:xfrm>
              <a:off x="4861858" y="2921613"/>
              <a:ext cx="1116965" cy="144145"/>
            </a:xfrm>
            <a:custGeom>
              <a:avLst/>
              <a:gdLst/>
              <a:ahLst/>
              <a:cxnLst/>
              <a:rect l="l" t="t" r="r" b="b"/>
              <a:pathLst>
                <a:path w="1116964" h="144144">
                  <a:moveTo>
                    <a:pt x="1044494" y="0"/>
                  </a:moveTo>
                  <a:lnTo>
                    <a:pt x="1044494" y="35961"/>
                  </a:lnTo>
                  <a:lnTo>
                    <a:pt x="0" y="35961"/>
                  </a:lnTo>
                  <a:lnTo>
                    <a:pt x="0" y="107883"/>
                  </a:lnTo>
                  <a:lnTo>
                    <a:pt x="1044494" y="107883"/>
                  </a:lnTo>
                  <a:lnTo>
                    <a:pt x="1044494" y="143845"/>
                  </a:lnTo>
                  <a:lnTo>
                    <a:pt x="1116417" y="71922"/>
                  </a:lnTo>
                  <a:lnTo>
                    <a:pt x="1044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1858" y="2921613"/>
              <a:ext cx="1116965" cy="144145"/>
            </a:xfrm>
            <a:custGeom>
              <a:avLst/>
              <a:gdLst/>
              <a:ahLst/>
              <a:cxnLst/>
              <a:rect l="l" t="t" r="r" b="b"/>
              <a:pathLst>
                <a:path w="1116964" h="144144">
                  <a:moveTo>
                    <a:pt x="0" y="35961"/>
                  </a:moveTo>
                  <a:lnTo>
                    <a:pt x="1044496" y="35961"/>
                  </a:lnTo>
                  <a:lnTo>
                    <a:pt x="1044496" y="0"/>
                  </a:lnTo>
                  <a:lnTo>
                    <a:pt x="1116418" y="71923"/>
                  </a:lnTo>
                  <a:lnTo>
                    <a:pt x="1044496" y="143846"/>
                  </a:lnTo>
                  <a:lnTo>
                    <a:pt x="1044496" y="107884"/>
                  </a:lnTo>
                  <a:lnTo>
                    <a:pt x="0" y="107884"/>
                  </a:lnTo>
                  <a:lnTo>
                    <a:pt x="0" y="359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60008" y="1772712"/>
            <a:ext cx="1064260" cy="1589405"/>
            <a:chOff x="6160008" y="1772712"/>
            <a:chExt cx="1064260" cy="158940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0008" y="2444495"/>
              <a:ext cx="1063752" cy="9174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54513" y="1772712"/>
              <a:ext cx="76200" cy="673735"/>
            </a:xfrm>
            <a:custGeom>
              <a:avLst/>
              <a:gdLst/>
              <a:ahLst/>
              <a:cxnLst/>
              <a:rect l="l" t="t" r="r" b="b"/>
              <a:pathLst>
                <a:path w="76200" h="673735">
                  <a:moveTo>
                    <a:pt x="28574" y="597061"/>
                  </a:moveTo>
                  <a:lnTo>
                    <a:pt x="0" y="597061"/>
                  </a:lnTo>
                  <a:lnTo>
                    <a:pt x="38100" y="673261"/>
                  </a:lnTo>
                  <a:lnTo>
                    <a:pt x="69850" y="609761"/>
                  </a:lnTo>
                  <a:lnTo>
                    <a:pt x="28575" y="609761"/>
                  </a:lnTo>
                  <a:lnTo>
                    <a:pt x="28574" y="597061"/>
                  </a:lnTo>
                  <a:close/>
                </a:path>
                <a:path w="76200" h="673735">
                  <a:moveTo>
                    <a:pt x="47623" y="0"/>
                  </a:moveTo>
                  <a:lnTo>
                    <a:pt x="28573" y="0"/>
                  </a:lnTo>
                  <a:lnTo>
                    <a:pt x="28575" y="609761"/>
                  </a:lnTo>
                  <a:lnTo>
                    <a:pt x="47625" y="609761"/>
                  </a:lnTo>
                  <a:lnTo>
                    <a:pt x="47623" y="0"/>
                  </a:lnTo>
                  <a:close/>
                </a:path>
                <a:path w="76200" h="673735">
                  <a:moveTo>
                    <a:pt x="76200" y="597061"/>
                  </a:moveTo>
                  <a:lnTo>
                    <a:pt x="47624" y="597061"/>
                  </a:lnTo>
                  <a:lnTo>
                    <a:pt x="47625" y="609761"/>
                  </a:lnTo>
                  <a:lnTo>
                    <a:pt x="69850" y="609761"/>
                  </a:lnTo>
                  <a:lnTo>
                    <a:pt x="76200" y="5970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7480" y="2103119"/>
              <a:ext cx="225551" cy="2286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07480" y="1819655"/>
            <a:ext cx="225551" cy="2286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443200" y="2673096"/>
            <a:ext cx="10210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F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-20" dirty="0">
                <a:latin typeface="Calibri"/>
                <a:cs typeface="Calibri"/>
              </a:rPr>
              <a:t>r</a:t>
            </a:r>
            <a:r>
              <a:rPr sz="1100" b="1" spc="-15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50</a:t>
            </a:r>
            <a:r>
              <a:rPr sz="1100" b="1" dirty="0">
                <a:latin typeface="Calibri"/>
                <a:cs typeface="Calibri"/>
              </a:rPr>
              <a:t>0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S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-25" dirty="0">
                <a:latin typeface="Calibri"/>
                <a:cs typeface="Calibri"/>
              </a:rPr>
              <a:t>g</a:t>
            </a:r>
            <a:r>
              <a:rPr sz="1100" b="1" spc="-30" dirty="0">
                <a:latin typeface="Calibri"/>
                <a:cs typeface="Calibri"/>
              </a:rPr>
              <a:t>n</a:t>
            </a:r>
            <a:r>
              <a:rPr sz="1100" b="1" spc="-15" dirty="0">
                <a:latin typeface="Calibri"/>
                <a:cs typeface="Calibri"/>
              </a:rPr>
              <a:t>-</a:t>
            </a:r>
            <a:r>
              <a:rPr sz="1100" b="1" spc="-35" dirty="0">
                <a:latin typeface="Calibri"/>
                <a:cs typeface="Calibri"/>
              </a:rPr>
              <a:t>U</a:t>
            </a:r>
            <a:r>
              <a:rPr sz="1100" b="1" spc="-30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58109" y="2915263"/>
            <a:ext cx="1231265" cy="156845"/>
            <a:chOff x="7358109" y="2915263"/>
            <a:chExt cx="1231265" cy="156845"/>
          </a:xfrm>
        </p:grpSpPr>
        <p:sp>
          <p:nvSpPr>
            <p:cNvPr id="22" name="object 22"/>
            <p:cNvSpPr/>
            <p:nvPr/>
          </p:nvSpPr>
          <p:spPr>
            <a:xfrm>
              <a:off x="7364459" y="2921613"/>
              <a:ext cx="1218565" cy="144145"/>
            </a:xfrm>
            <a:custGeom>
              <a:avLst/>
              <a:gdLst/>
              <a:ahLst/>
              <a:cxnLst/>
              <a:rect l="l" t="t" r="r" b="b"/>
              <a:pathLst>
                <a:path w="1218565" h="144144">
                  <a:moveTo>
                    <a:pt x="1146317" y="0"/>
                  </a:moveTo>
                  <a:lnTo>
                    <a:pt x="1146317" y="35960"/>
                  </a:lnTo>
                  <a:lnTo>
                    <a:pt x="0" y="35960"/>
                  </a:lnTo>
                  <a:lnTo>
                    <a:pt x="0" y="107883"/>
                  </a:lnTo>
                  <a:lnTo>
                    <a:pt x="1146317" y="107883"/>
                  </a:lnTo>
                  <a:lnTo>
                    <a:pt x="1146317" y="143845"/>
                  </a:lnTo>
                  <a:lnTo>
                    <a:pt x="1218238" y="71922"/>
                  </a:lnTo>
                  <a:lnTo>
                    <a:pt x="1146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64459" y="2921613"/>
              <a:ext cx="1218565" cy="144145"/>
            </a:xfrm>
            <a:custGeom>
              <a:avLst/>
              <a:gdLst/>
              <a:ahLst/>
              <a:cxnLst/>
              <a:rect l="l" t="t" r="r" b="b"/>
              <a:pathLst>
                <a:path w="1218565" h="144144">
                  <a:moveTo>
                    <a:pt x="0" y="35961"/>
                  </a:moveTo>
                  <a:lnTo>
                    <a:pt x="1146317" y="35961"/>
                  </a:lnTo>
                  <a:lnTo>
                    <a:pt x="1146317" y="0"/>
                  </a:lnTo>
                  <a:lnTo>
                    <a:pt x="1218239" y="71923"/>
                  </a:lnTo>
                  <a:lnTo>
                    <a:pt x="1146317" y="143846"/>
                  </a:lnTo>
                  <a:lnTo>
                    <a:pt x="1146317" y="107884"/>
                  </a:lnTo>
                  <a:lnTo>
                    <a:pt x="0" y="107884"/>
                  </a:lnTo>
                  <a:lnTo>
                    <a:pt x="0" y="359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96437" y="1983740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Microsoft Sans Serif"/>
                <a:cs typeface="Microsoft Sans Serif"/>
              </a:rPr>
              <a:t>Capital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-95" dirty="0">
                <a:latin typeface="Microsoft Sans Serif"/>
                <a:cs typeface="Microsoft Sans Serif"/>
              </a:rPr>
              <a:t>Intensive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47176" y="2292095"/>
            <a:ext cx="3138805" cy="3075940"/>
            <a:chOff x="8647176" y="2292095"/>
            <a:chExt cx="3138805" cy="307594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47176" y="2292095"/>
              <a:ext cx="917448" cy="9174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440481" y="2875729"/>
              <a:ext cx="2339340" cy="2485390"/>
            </a:xfrm>
            <a:custGeom>
              <a:avLst/>
              <a:gdLst/>
              <a:ahLst/>
              <a:cxnLst/>
              <a:rect l="l" t="t" r="r" b="b"/>
              <a:pathLst>
                <a:path w="2339340" h="2485390">
                  <a:moveTo>
                    <a:pt x="383487" y="0"/>
                  </a:moveTo>
                  <a:lnTo>
                    <a:pt x="343065" y="124814"/>
                  </a:lnTo>
                  <a:lnTo>
                    <a:pt x="407524" y="129920"/>
                  </a:lnTo>
                  <a:lnTo>
                    <a:pt x="471322" y="135891"/>
                  </a:lnTo>
                  <a:lnTo>
                    <a:pt x="534432" y="142713"/>
                  </a:lnTo>
                  <a:lnTo>
                    <a:pt x="596826" y="150373"/>
                  </a:lnTo>
                  <a:lnTo>
                    <a:pt x="658475" y="158858"/>
                  </a:lnTo>
                  <a:lnTo>
                    <a:pt x="719351" y="168154"/>
                  </a:lnTo>
                  <a:lnTo>
                    <a:pt x="779428" y="178249"/>
                  </a:lnTo>
                  <a:lnTo>
                    <a:pt x="838676" y="189130"/>
                  </a:lnTo>
                  <a:lnTo>
                    <a:pt x="897069" y="200783"/>
                  </a:lnTo>
                  <a:lnTo>
                    <a:pt x="954578" y="213194"/>
                  </a:lnTo>
                  <a:lnTo>
                    <a:pt x="1011175" y="226352"/>
                  </a:lnTo>
                  <a:lnTo>
                    <a:pt x="1066833" y="240243"/>
                  </a:lnTo>
                  <a:lnTo>
                    <a:pt x="1121524" y="254854"/>
                  </a:lnTo>
                  <a:lnTo>
                    <a:pt x="1175219" y="270171"/>
                  </a:lnTo>
                  <a:lnTo>
                    <a:pt x="1227892" y="286182"/>
                  </a:lnTo>
                  <a:lnTo>
                    <a:pt x="1279513" y="302873"/>
                  </a:lnTo>
                  <a:lnTo>
                    <a:pt x="1330056" y="320231"/>
                  </a:lnTo>
                  <a:lnTo>
                    <a:pt x="1379492" y="338244"/>
                  </a:lnTo>
                  <a:lnTo>
                    <a:pt x="1427794" y="356897"/>
                  </a:lnTo>
                  <a:lnTo>
                    <a:pt x="1474933" y="376178"/>
                  </a:lnTo>
                  <a:lnTo>
                    <a:pt x="1520882" y="396074"/>
                  </a:lnTo>
                  <a:lnTo>
                    <a:pt x="1565613" y="416572"/>
                  </a:lnTo>
                  <a:lnTo>
                    <a:pt x="1609099" y="437658"/>
                  </a:lnTo>
                  <a:lnTo>
                    <a:pt x="1651310" y="459319"/>
                  </a:lnTo>
                  <a:lnTo>
                    <a:pt x="1692220" y="481542"/>
                  </a:lnTo>
                  <a:lnTo>
                    <a:pt x="1731800" y="504315"/>
                  </a:lnTo>
                  <a:lnTo>
                    <a:pt x="1770023" y="527623"/>
                  </a:lnTo>
                  <a:lnTo>
                    <a:pt x="1806860" y="551454"/>
                  </a:lnTo>
                  <a:lnTo>
                    <a:pt x="1842285" y="575794"/>
                  </a:lnTo>
                  <a:lnTo>
                    <a:pt x="1876268" y="600632"/>
                  </a:lnTo>
                  <a:lnTo>
                    <a:pt x="1908783" y="625952"/>
                  </a:lnTo>
                  <a:lnTo>
                    <a:pt x="1939801" y="651743"/>
                  </a:lnTo>
                  <a:lnTo>
                    <a:pt x="1969294" y="677991"/>
                  </a:lnTo>
                  <a:lnTo>
                    <a:pt x="1997236" y="704682"/>
                  </a:lnTo>
                  <a:lnTo>
                    <a:pt x="2048349" y="759345"/>
                  </a:lnTo>
                  <a:lnTo>
                    <a:pt x="2092918" y="815626"/>
                  </a:lnTo>
                  <a:lnTo>
                    <a:pt x="2130721" y="873421"/>
                  </a:lnTo>
                  <a:lnTo>
                    <a:pt x="2161534" y="932623"/>
                  </a:lnTo>
                  <a:lnTo>
                    <a:pt x="2185134" y="993128"/>
                  </a:lnTo>
                  <a:lnTo>
                    <a:pt x="2201307" y="1054774"/>
                  </a:lnTo>
                  <a:lnTo>
                    <a:pt x="2209662" y="1116012"/>
                  </a:lnTo>
                  <a:lnTo>
                    <a:pt x="2210965" y="1146441"/>
                  </a:lnTo>
                  <a:lnTo>
                    <a:pt x="2210381" y="1176724"/>
                  </a:lnTo>
                  <a:lnTo>
                    <a:pt x="2203645" y="1236795"/>
                  </a:lnTo>
                  <a:lnTo>
                    <a:pt x="2189636" y="1296105"/>
                  </a:lnTo>
                  <a:lnTo>
                    <a:pt x="2168538" y="1354539"/>
                  </a:lnTo>
                  <a:lnTo>
                    <a:pt x="2140532" y="1411980"/>
                  </a:lnTo>
                  <a:lnTo>
                    <a:pt x="2105800" y="1468309"/>
                  </a:lnTo>
                  <a:lnTo>
                    <a:pt x="2064524" y="1523410"/>
                  </a:lnTo>
                  <a:lnTo>
                    <a:pt x="2016887" y="1577165"/>
                  </a:lnTo>
                  <a:lnTo>
                    <a:pt x="1963070" y="1629458"/>
                  </a:lnTo>
                  <a:lnTo>
                    <a:pt x="1933902" y="1655019"/>
                  </a:lnTo>
                  <a:lnTo>
                    <a:pt x="1903257" y="1680171"/>
                  </a:lnTo>
                  <a:lnTo>
                    <a:pt x="1871158" y="1704899"/>
                  </a:lnTo>
                  <a:lnTo>
                    <a:pt x="1837628" y="1729187"/>
                  </a:lnTo>
                  <a:lnTo>
                    <a:pt x="1802690" y="1753022"/>
                  </a:lnTo>
                  <a:lnTo>
                    <a:pt x="1766366" y="1776389"/>
                  </a:lnTo>
                  <a:lnTo>
                    <a:pt x="1728680" y="1799273"/>
                  </a:lnTo>
                  <a:lnTo>
                    <a:pt x="1689654" y="1821660"/>
                  </a:lnTo>
                  <a:lnTo>
                    <a:pt x="1649311" y="1843534"/>
                  </a:lnTo>
                  <a:lnTo>
                    <a:pt x="1607673" y="1864882"/>
                  </a:lnTo>
                  <a:lnTo>
                    <a:pt x="1564764" y="1885688"/>
                  </a:lnTo>
                  <a:lnTo>
                    <a:pt x="1520606" y="1905938"/>
                  </a:lnTo>
                  <a:lnTo>
                    <a:pt x="1475222" y="1925618"/>
                  </a:lnTo>
                  <a:lnTo>
                    <a:pt x="1428635" y="1944712"/>
                  </a:lnTo>
                  <a:lnTo>
                    <a:pt x="1380867" y="1963206"/>
                  </a:lnTo>
                  <a:lnTo>
                    <a:pt x="1331942" y="1981085"/>
                  </a:lnTo>
                  <a:lnTo>
                    <a:pt x="1281881" y="1998335"/>
                  </a:lnTo>
                  <a:lnTo>
                    <a:pt x="1230709" y="2014941"/>
                  </a:lnTo>
                  <a:lnTo>
                    <a:pt x="1178446" y="2030889"/>
                  </a:lnTo>
                  <a:lnTo>
                    <a:pt x="1125118" y="2046163"/>
                  </a:lnTo>
                  <a:lnTo>
                    <a:pt x="1070745" y="2060749"/>
                  </a:lnTo>
                  <a:lnTo>
                    <a:pt x="1015351" y="2074633"/>
                  </a:lnTo>
                  <a:lnTo>
                    <a:pt x="958959" y="2087800"/>
                  </a:lnTo>
                  <a:lnTo>
                    <a:pt x="901591" y="2100235"/>
                  </a:lnTo>
                  <a:lnTo>
                    <a:pt x="843271" y="2111923"/>
                  </a:lnTo>
                  <a:lnTo>
                    <a:pt x="784020" y="2122850"/>
                  </a:lnTo>
                  <a:lnTo>
                    <a:pt x="723862" y="2133001"/>
                  </a:lnTo>
                  <a:lnTo>
                    <a:pt x="662820" y="2142362"/>
                  </a:lnTo>
                  <a:lnTo>
                    <a:pt x="600916" y="2150918"/>
                  </a:lnTo>
                  <a:lnTo>
                    <a:pt x="538173" y="2158654"/>
                  </a:lnTo>
                  <a:lnTo>
                    <a:pt x="474613" y="2165556"/>
                  </a:lnTo>
                  <a:lnTo>
                    <a:pt x="410261" y="2171608"/>
                  </a:lnTo>
                  <a:lnTo>
                    <a:pt x="345137" y="2176797"/>
                  </a:lnTo>
                  <a:lnTo>
                    <a:pt x="346909" y="1996217"/>
                  </a:lnTo>
                  <a:lnTo>
                    <a:pt x="0" y="2252818"/>
                  </a:lnTo>
                  <a:lnTo>
                    <a:pt x="342113" y="2485367"/>
                  </a:lnTo>
                  <a:lnTo>
                    <a:pt x="343888" y="2304804"/>
                  </a:lnTo>
                  <a:lnTo>
                    <a:pt x="406510" y="2299836"/>
                  </a:lnTo>
                  <a:lnTo>
                    <a:pt x="468561" y="2294050"/>
                  </a:lnTo>
                  <a:lnTo>
                    <a:pt x="530016" y="2287455"/>
                  </a:lnTo>
                  <a:lnTo>
                    <a:pt x="590854" y="2280064"/>
                  </a:lnTo>
                  <a:lnTo>
                    <a:pt x="651051" y="2271889"/>
                  </a:lnTo>
                  <a:lnTo>
                    <a:pt x="710584" y="2262939"/>
                  </a:lnTo>
                  <a:lnTo>
                    <a:pt x="769430" y="2253227"/>
                  </a:lnTo>
                  <a:lnTo>
                    <a:pt x="827568" y="2242764"/>
                  </a:lnTo>
                  <a:lnTo>
                    <a:pt x="884972" y="2231561"/>
                  </a:lnTo>
                  <a:lnTo>
                    <a:pt x="941622" y="2219629"/>
                  </a:lnTo>
                  <a:lnTo>
                    <a:pt x="997493" y="2206979"/>
                  </a:lnTo>
                  <a:lnTo>
                    <a:pt x="1052564" y="2193624"/>
                  </a:lnTo>
                  <a:lnTo>
                    <a:pt x="1106811" y="2179573"/>
                  </a:lnTo>
                  <a:lnTo>
                    <a:pt x="1160211" y="2164839"/>
                  </a:lnTo>
                  <a:lnTo>
                    <a:pt x="1212741" y="2149432"/>
                  </a:lnTo>
                  <a:lnTo>
                    <a:pt x="1264379" y="2133365"/>
                  </a:lnTo>
                  <a:lnTo>
                    <a:pt x="1315101" y="2116647"/>
                  </a:lnTo>
                  <a:lnTo>
                    <a:pt x="1364885" y="2099291"/>
                  </a:lnTo>
                  <a:lnTo>
                    <a:pt x="1413708" y="2081308"/>
                  </a:lnTo>
                  <a:lnTo>
                    <a:pt x="1461547" y="2062709"/>
                  </a:lnTo>
                  <a:lnTo>
                    <a:pt x="1508379" y="2043504"/>
                  </a:lnTo>
                  <a:lnTo>
                    <a:pt x="1554181" y="2023707"/>
                  </a:lnTo>
                  <a:lnTo>
                    <a:pt x="1598931" y="2003327"/>
                  </a:lnTo>
                  <a:lnTo>
                    <a:pt x="1642605" y="1982376"/>
                  </a:lnTo>
                  <a:lnTo>
                    <a:pt x="1685180" y="1960865"/>
                  </a:lnTo>
                  <a:lnTo>
                    <a:pt x="1726635" y="1938806"/>
                  </a:lnTo>
                  <a:lnTo>
                    <a:pt x="1766945" y="1916209"/>
                  </a:lnTo>
                  <a:lnTo>
                    <a:pt x="1806087" y="1893087"/>
                  </a:lnTo>
                  <a:lnTo>
                    <a:pt x="1844040" y="1869450"/>
                  </a:lnTo>
                  <a:lnTo>
                    <a:pt x="1880780" y="1845310"/>
                  </a:lnTo>
                  <a:lnTo>
                    <a:pt x="1916284" y="1820677"/>
                  </a:lnTo>
                  <a:lnTo>
                    <a:pt x="1950530" y="1795564"/>
                  </a:lnTo>
                  <a:lnTo>
                    <a:pt x="1983494" y="1769981"/>
                  </a:lnTo>
                  <a:lnTo>
                    <a:pt x="2015154" y="1743940"/>
                  </a:lnTo>
                  <a:lnTo>
                    <a:pt x="2045486" y="1717452"/>
                  </a:lnTo>
                  <a:lnTo>
                    <a:pt x="2074468" y="1690527"/>
                  </a:lnTo>
                  <a:lnTo>
                    <a:pt x="2102077" y="1663179"/>
                  </a:lnTo>
                  <a:lnTo>
                    <a:pt x="2128291" y="1635417"/>
                  </a:lnTo>
                  <a:lnTo>
                    <a:pt x="2176438" y="1578698"/>
                  </a:lnTo>
                  <a:lnTo>
                    <a:pt x="2218726" y="1520462"/>
                  </a:lnTo>
                  <a:lnTo>
                    <a:pt x="2254974" y="1460797"/>
                  </a:lnTo>
                  <a:lnTo>
                    <a:pt x="2284997" y="1399795"/>
                  </a:lnTo>
                  <a:lnTo>
                    <a:pt x="2308612" y="1337546"/>
                  </a:lnTo>
                  <a:lnTo>
                    <a:pt x="2325889" y="1273052"/>
                  </a:lnTo>
                  <a:lnTo>
                    <a:pt x="2335958" y="1208918"/>
                  </a:lnTo>
                  <a:lnTo>
                    <a:pt x="2338975" y="1145253"/>
                  </a:lnTo>
                  <a:lnTo>
                    <a:pt x="2337887" y="1113630"/>
                  </a:lnTo>
                  <a:lnTo>
                    <a:pt x="2330614" y="1050868"/>
                  </a:lnTo>
                  <a:lnTo>
                    <a:pt x="2316674" y="988842"/>
                  </a:lnTo>
                  <a:lnTo>
                    <a:pt x="2296222" y="927660"/>
                  </a:lnTo>
                  <a:lnTo>
                    <a:pt x="2269412" y="867428"/>
                  </a:lnTo>
                  <a:lnTo>
                    <a:pt x="2236398" y="808255"/>
                  </a:lnTo>
                  <a:lnTo>
                    <a:pt x="2197335" y="750247"/>
                  </a:lnTo>
                  <a:lnTo>
                    <a:pt x="2152376" y="693512"/>
                  </a:lnTo>
                  <a:lnTo>
                    <a:pt x="2101678" y="638156"/>
                  </a:lnTo>
                  <a:lnTo>
                    <a:pt x="2074224" y="611029"/>
                  </a:lnTo>
                  <a:lnTo>
                    <a:pt x="2045393" y="584288"/>
                  </a:lnTo>
                  <a:lnTo>
                    <a:pt x="2015204" y="557945"/>
                  </a:lnTo>
                  <a:lnTo>
                    <a:pt x="1983677" y="532014"/>
                  </a:lnTo>
                  <a:lnTo>
                    <a:pt x="1950830" y="506508"/>
                  </a:lnTo>
                  <a:lnTo>
                    <a:pt x="1916683" y="481441"/>
                  </a:lnTo>
                  <a:lnTo>
                    <a:pt x="1881256" y="456827"/>
                  </a:lnTo>
                  <a:lnTo>
                    <a:pt x="1844567" y="432678"/>
                  </a:lnTo>
                  <a:lnTo>
                    <a:pt x="1806635" y="409008"/>
                  </a:lnTo>
                  <a:lnTo>
                    <a:pt x="1767481" y="385831"/>
                  </a:lnTo>
                  <a:lnTo>
                    <a:pt x="1727124" y="363159"/>
                  </a:lnTo>
                  <a:lnTo>
                    <a:pt x="1685582" y="341007"/>
                  </a:lnTo>
                  <a:lnTo>
                    <a:pt x="1642876" y="319388"/>
                  </a:lnTo>
                  <a:lnTo>
                    <a:pt x="1599023" y="298314"/>
                  </a:lnTo>
                  <a:lnTo>
                    <a:pt x="1554045" y="277800"/>
                  </a:lnTo>
                  <a:lnTo>
                    <a:pt x="1507959" y="257859"/>
                  </a:lnTo>
                  <a:lnTo>
                    <a:pt x="1460785" y="238504"/>
                  </a:lnTo>
                  <a:lnTo>
                    <a:pt x="1412544" y="219750"/>
                  </a:lnTo>
                  <a:lnTo>
                    <a:pt x="1363253" y="201608"/>
                  </a:lnTo>
                  <a:lnTo>
                    <a:pt x="1312932" y="184092"/>
                  </a:lnTo>
                  <a:lnTo>
                    <a:pt x="1261600" y="167217"/>
                  </a:lnTo>
                  <a:lnTo>
                    <a:pt x="1209278" y="150995"/>
                  </a:lnTo>
                  <a:lnTo>
                    <a:pt x="1155983" y="135440"/>
                  </a:lnTo>
                  <a:lnTo>
                    <a:pt x="1101736" y="120565"/>
                  </a:lnTo>
                  <a:lnTo>
                    <a:pt x="1046555" y="106383"/>
                  </a:lnTo>
                  <a:lnTo>
                    <a:pt x="990461" y="92909"/>
                  </a:lnTo>
                  <a:lnTo>
                    <a:pt x="933471" y="80155"/>
                  </a:lnTo>
                  <a:lnTo>
                    <a:pt x="875606" y="68135"/>
                  </a:lnTo>
                  <a:lnTo>
                    <a:pt x="816885" y="56862"/>
                  </a:lnTo>
                  <a:lnTo>
                    <a:pt x="757328" y="46349"/>
                  </a:lnTo>
                  <a:lnTo>
                    <a:pt x="696952" y="36611"/>
                  </a:lnTo>
                  <a:lnTo>
                    <a:pt x="635779" y="27660"/>
                  </a:lnTo>
                  <a:lnTo>
                    <a:pt x="573826" y="19510"/>
                  </a:lnTo>
                  <a:lnTo>
                    <a:pt x="511114" y="12175"/>
                  </a:lnTo>
                  <a:lnTo>
                    <a:pt x="447661" y="5666"/>
                  </a:lnTo>
                  <a:lnTo>
                    <a:pt x="383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40481" y="2875729"/>
              <a:ext cx="2339340" cy="2485390"/>
            </a:xfrm>
            <a:custGeom>
              <a:avLst/>
              <a:gdLst/>
              <a:ahLst/>
              <a:cxnLst/>
              <a:rect l="l" t="t" r="r" b="b"/>
              <a:pathLst>
                <a:path w="2339340" h="2485390">
                  <a:moveTo>
                    <a:pt x="383488" y="0"/>
                  </a:moveTo>
                  <a:lnTo>
                    <a:pt x="447661" y="5666"/>
                  </a:lnTo>
                  <a:lnTo>
                    <a:pt x="511114" y="12175"/>
                  </a:lnTo>
                  <a:lnTo>
                    <a:pt x="573826" y="19510"/>
                  </a:lnTo>
                  <a:lnTo>
                    <a:pt x="635779" y="27660"/>
                  </a:lnTo>
                  <a:lnTo>
                    <a:pt x="696952" y="36611"/>
                  </a:lnTo>
                  <a:lnTo>
                    <a:pt x="757328" y="46349"/>
                  </a:lnTo>
                  <a:lnTo>
                    <a:pt x="816886" y="56862"/>
                  </a:lnTo>
                  <a:lnTo>
                    <a:pt x="875607" y="68135"/>
                  </a:lnTo>
                  <a:lnTo>
                    <a:pt x="933472" y="80155"/>
                  </a:lnTo>
                  <a:lnTo>
                    <a:pt x="990461" y="92909"/>
                  </a:lnTo>
                  <a:lnTo>
                    <a:pt x="1046556" y="106383"/>
                  </a:lnTo>
                  <a:lnTo>
                    <a:pt x="1101736" y="120565"/>
                  </a:lnTo>
                  <a:lnTo>
                    <a:pt x="1155983" y="135440"/>
                  </a:lnTo>
                  <a:lnTo>
                    <a:pt x="1209278" y="150995"/>
                  </a:lnTo>
                  <a:lnTo>
                    <a:pt x="1261601" y="167217"/>
                  </a:lnTo>
                  <a:lnTo>
                    <a:pt x="1312932" y="184092"/>
                  </a:lnTo>
                  <a:lnTo>
                    <a:pt x="1363253" y="201608"/>
                  </a:lnTo>
                  <a:lnTo>
                    <a:pt x="1412544" y="219749"/>
                  </a:lnTo>
                  <a:lnTo>
                    <a:pt x="1460786" y="238504"/>
                  </a:lnTo>
                  <a:lnTo>
                    <a:pt x="1507959" y="257859"/>
                  </a:lnTo>
                  <a:lnTo>
                    <a:pt x="1554045" y="277800"/>
                  </a:lnTo>
                  <a:lnTo>
                    <a:pt x="1599023" y="298314"/>
                  </a:lnTo>
                  <a:lnTo>
                    <a:pt x="1642876" y="319387"/>
                  </a:lnTo>
                  <a:lnTo>
                    <a:pt x="1685582" y="341007"/>
                  </a:lnTo>
                  <a:lnTo>
                    <a:pt x="1727124" y="363159"/>
                  </a:lnTo>
                  <a:lnTo>
                    <a:pt x="1767482" y="385831"/>
                  </a:lnTo>
                  <a:lnTo>
                    <a:pt x="1806636" y="409008"/>
                  </a:lnTo>
                  <a:lnTo>
                    <a:pt x="1844567" y="432678"/>
                  </a:lnTo>
                  <a:lnTo>
                    <a:pt x="1881256" y="456827"/>
                  </a:lnTo>
                  <a:lnTo>
                    <a:pt x="1916683" y="481441"/>
                  </a:lnTo>
                  <a:lnTo>
                    <a:pt x="1950830" y="506508"/>
                  </a:lnTo>
                  <a:lnTo>
                    <a:pt x="1983677" y="532014"/>
                  </a:lnTo>
                  <a:lnTo>
                    <a:pt x="2015204" y="557945"/>
                  </a:lnTo>
                  <a:lnTo>
                    <a:pt x="2045393" y="584288"/>
                  </a:lnTo>
                  <a:lnTo>
                    <a:pt x="2074224" y="611029"/>
                  </a:lnTo>
                  <a:lnTo>
                    <a:pt x="2101678" y="638156"/>
                  </a:lnTo>
                  <a:lnTo>
                    <a:pt x="2152376" y="693512"/>
                  </a:lnTo>
                  <a:lnTo>
                    <a:pt x="2197334" y="750247"/>
                  </a:lnTo>
                  <a:lnTo>
                    <a:pt x="2236398" y="808255"/>
                  </a:lnTo>
                  <a:lnTo>
                    <a:pt x="2269411" y="867428"/>
                  </a:lnTo>
                  <a:lnTo>
                    <a:pt x="2296222" y="927660"/>
                  </a:lnTo>
                  <a:lnTo>
                    <a:pt x="2316674" y="988842"/>
                  </a:lnTo>
                  <a:lnTo>
                    <a:pt x="2330614" y="1050868"/>
                  </a:lnTo>
                  <a:lnTo>
                    <a:pt x="2337887" y="1113630"/>
                  </a:lnTo>
                  <a:lnTo>
                    <a:pt x="2338975" y="1145253"/>
                  </a:lnTo>
                  <a:lnTo>
                    <a:pt x="2338338" y="1177021"/>
                  </a:lnTo>
                  <a:lnTo>
                    <a:pt x="2331814" y="1240933"/>
                  </a:lnTo>
                  <a:lnTo>
                    <a:pt x="2318161" y="1305260"/>
                  </a:lnTo>
                  <a:lnTo>
                    <a:pt x="2297616" y="1368821"/>
                  </a:lnTo>
                  <a:lnTo>
                    <a:pt x="2270775" y="1430458"/>
                  </a:lnTo>
                  <a:lnTo>
                    <a:pt x="2237617" y="1490802"/>
                  </a:lnTo>
                  <a:lnTo>
                    <a:pt x="2198326" y="1549764"/>
                  </a:lnTo>
                  <a:lnTo>
                    <a:pt x="2153085" y="1607253"/>
                  </a:lnTo>
                  <a:lnTo>
                    <a:pt x="2102077" y="1663178"/>
                  </a:lnTo>
                  <a:lnTo>
                    <a:pt x="2074468" y="1690527"/>
                  </a:lnTo>
                  <a:lnTo>
                    <a:pt x="2045486" y="1717451"/>
                  </a:lnTo>
                  <a:lnTo>
                    <a:pt x="2015154" y="1743940"/>
                  </a:lnTo>
                  <a:lnTo>
                    <a:pt x="1983494" y="1769981"/>
                  </a:lnTo>
                  <a:lnTo>
                    <a:pt x="1950530" y="1795564"/>
                  </a:lnTo>
                  <a:lnTo>
                    <a:pt x="1916284" y="1820677"/>
                  </a:lnTo>
                  <a:lnTo>
                    <a:pt x="1880780" y="1845310"/>
                  </a:lnTo>
                  <a:lnTo>
                    <a:pt x="1844040" y="1869450"/>
                  </a:lnTo>
                  <a:lnTo>
                    <a:pt x="1806087" y="1893087"/>
                  </a:lnTo>
                  <a:lnTo>
                    <a:pt x="1766945" y="1916209"/>
                  </a:lnTo>
                  <a:lnTo>
                    <a:pt x="1726635" y="1938806"/>
                  </a:lnTo>
                  <a:lnTo>
                    <a:pt x="1685180" y="1960865"/>
                  </a:lnTo>
                  <a:lnTo>
                    <a:pt x="1642605" y="1982375"/>
                  </a:lnTo>
                  <a:lnTo>
                    <a:pt x="1598931" y="2003326"/>
                  </a:lnTo>
                  <a:lnTo>
                    <a:pt x="1554181" y="2023706"/>
                  </a:lnTo>
                  <a:lnTo>
                    <a:pt x="1508379" y="2043504"/>
                  </a:lnTo>
                  <a:lnTo>
                    <a:pt x="1461547" y="2062708"/>
                  </a:lnTo>
                  <a:lnTo>
                    <a:pt x="1413708" y="2081308"/>
                  </a:lnTo>
                  <a:lnTo>
                    <a:pt x="1364885" y="2099291"/>
                  </a:lnTo>
                  <a:lnTo>
                    <a:pt x="1315101" y="2116647"/>
                  </a:lnTo>
                  <a:lnTo>
                    <a:pt x="1264378" y="2133365"/>
                  </a:lnTo>
                  <a:lnTo>
                    <a:pt x="1212741" y="2149433"/>
                  </a:lnTo>
                  <a:lnTo>
                    <a:pt x="1160210" y="2164839"/>
                  </a:lnTo>
                  <a:lnTo>
                    <a:pt x="1106810" y="2179573"/>
                  </a:lnTo>
                  <a:lnTo>
                    <a:pt x="1052564" y="2193624"/>
                  </a:lnTo>
                  <a:lnTo>
                    <a:pt x="997493" y="2206979"/>
                  </a:lnTo>
                  <a:lnTo>
                    <a:pt x="941621" y="2219629"/>
                  </a:lnTo>
                  <a:lnTo>
                    <a:pt x="884972" y="2231561"/>
                  </a:lnTo>
                  <a:lnTo>
                    <a:pt x="827567" y="2242764"/>
                  </a:lnTo>
                  <a:lnTo>
                    <a:pt x="769430" y="2253227"/>
                  </a:lnTo>
                  <a:lnTo>
                    <a:pt x="710583" y="2262939"/>
                  </a:lnTo>
                  <a:lnTo>
                    <a:pt x="651050" y="2271889"/>
                  </a:lnTo>
                  <a:lnTo>
                    <a:pt x="590853" y="2280065"/>
                  </a:lnTo>
                  <a:lnTo>
                    <a:pt x="530015" y="2287455"/>
                  </a:lnTo>
                  <a:lnTo>
                    <a:pt x="468560" y="2294050"/>
                  </a:lnTo>
                  <a:lnTo>
                    <a:pt x="406509" y="2299837"/>
                  </a:lnTo>
                  <a:lnTo>
                    <a:pt x="343887" y="2304805"/>
                  </a:lnTo>
                  <a:lnTo>
                    <a:pt x="342114" y="2485367"/>
                  </a:lnTo>
                  <a:lnTo>
                    <a:pt x="0" y="2252819"/>
                  </a:lnTo>
                  <a:lnTo>
                    <a:pt x="346910" y="1996218"/>
                  </a:lnTo>
                  <a:lnTo>
                    <a:pt x="345137" y="2176797"/>
                  </a:lnTo>
                  <a:lnTo>
                    <a:pt x="410260" y="2171608"/>
                  </a:lnTo>
                  <a:lnTo>
                    <a:pt x="474613" y="2165555"/>
                  </a:lnTo>
                  <a:lnTo>
                    <a:pt x="538172" y="2158654"/>
                  </a:lnTo>
                  <a:lnTo>
                    <a:pt x="600915" y="2150918"/>
                  </a:lnTo>
                  <a:lnTo>
                    <a:pt x="662819" y="2142362"/>
                  </a:lnTo>
                  <a:lnTo>
                    <a:pt x="723862" y="2133001"/>
                  </a:lnTo>
                  <a:lnTo>
                    <a:pt x="784020" y="2122850"/>
                  </a:lnTo>
                  <a:lnTo>
                    <a:pt x="843270" y="2111923"/>
                  </a:lnTo>
                  <a:lnTo>
                    <a:pt x="901591" y="2100234"/>
                  </a:lnTo>
                  <a:lnTo>
                    <a:pt x="958958" y="2087800"/>
                  </a:lnTo>
                  <a:lnTo>
                    <a:pt x="1015351" y="2074633"/>
                  </a:lnTo>
                  <a:lnTo>
                    <a:pt x="1070745" y="2060749"/>
                  </a:lnTo>
                  <a:lnTo>
                    <a:pt x="1125117" y="2046163"/>
                  </a:lnTo>
                  <a:lnTo>
                    <a:pt x="1178446" y="2030889"/>
                  </a:lnTo>
                  <a:lnTo>
                    <a:pt x="1230708" y="2014941"/>
                  </a:lnTo>
                  <a:lnTo>
                    <a:pt x="1281881" y="1998335"/>
                  </a:lnTo>
                  <a:lnTo>
                    <a:pt x="1331941" y="1981085"/>
                  </a:lnTo>
                  <a:lnTo>
                    <a:pt x="1380867" y="1963206"/>
                  </a:lnTo>
                  <a:lnTo>
                    <a:pt x="1428635" y="1944712"/>
                  </a:lnTo>
                  <a:lnTo>
                    <a:pt x="1475222" y="1925618"/>
                  </a:lnTo>
                  <a:lnTo>
                    <a:pt x="1520606" y="1905938"/>
                  </a:lnTo>
                  <a:lnTo>
                    <a:pt x="1564764" y="1885688"/>
                  </a:lnTo>
                  <a:lnTo>
                    <a:pt x="1607673" y="1864882"/>
                  </a:lnTo>
                  <a:lnTo>
                    <a:pt x="1649311" y="1843534"/>
                  </a:lnTo>
                  <a:lnTo>
                    <a:pt x="1689654" y="1821660"/>
                  </a:lnTo>
                  <a:lnTo>
                    <a:pt x="1728680" y="1799273"/>
                  </a:lnTo>
                  <a:lnTo>
                    <a:pt x="1766366" y="1776389"/>
                  </a:lnTo>
                  <a:lnTo>
                    <a:pt x="1802689" y="1753022"/>
                  </a:lnTo>
                  <a:lnTo>
                    <a:pt x="1837628" y="1729187"/>
                  </a:lnTo>
                  <a:lnTo>
                    <a:pt x="1871157" y="1704899"/>
                  </a:lnTo>
                  <a:lnTo>
                    <a:pt x="1903256" y="1680171"/>
                  </a:lnTo>
                  <a:lnTo>
                    <a:pt x="1933901" y="1655019"/>
                  </a:lnTo>
                  <a:lnTo>
                    <a:pt x="1963070" y="1629458"/>
                  </a:lnTo>
                  <a:lnTo>
                    <a:pt x="2016886" y="1577165"/>
                  </a:lnTo>
                  <a:lnTo>
                    <a:pt x="2064524" y="1523410"/>
                  </a:lnTo>
                  <a:lnTo>
                    <a:pt x="2105799" y="1468309"/>
                  </a:lnTo>
                  <a:lnTo>
                    <a:pt x="2140531" y="1411979"/>
                  </a:lnTo>
                  <a:lnTo>
                    <a:pt x="2168538" y="1354539"/>
                  </a:lnTo>
                  <a:lnTo>
                    <a:pt x="2189636" y="1296105"/>
                  </a:lnTo>
                  <a:lnTo>
                    <a:pt x="2203644" y="1236794"/>
                  </a:lnTo>
                  <a:lnTo>
                    <a:pt x="2210380" y="1176724"/>
                  </a:lnTo>
                  <a:lnTo>
                    <a:pt x="2210964" y="1146441"/>
                  </a:lnTo>
                  <a:lnTo>
                    <a:pt x="2209662" y="1116011"/>
                  </a:lnTo>
                  <a:lnTo>
                    <a:pt x="2201307" y="1054774"/>
                  </a:lnTo>
                  <a:lnTo>
                    <a:pt x="2185133" y="993128"/>
                  </a:lnTo>
                  <a:lnTo>
                    <a:pt x="2161533" y="932623"/>
                  </a:lnTo>
                  <a:lnTo>
                    <a:pt x="2130721" y="873420"/>
                  </a:lnTo>
                  <a:lnTo>
                    <a:pt x="2092918" y="815626"/>
                  </a:lnTo>
                  <a:lnTo>
                    <a:pt x="2048349" y="759345"/>
                  </a:lnTo>
                  <a:lnTo>
                    <a:pt x="1997235" y="704682"/>
                  </a:lnTo>
                  <a:lnTo>
                    <a:pt x="1969294" y="677991"/>
                  </a:lnTo>
                  <a:lnTo>
                    <a:pt x="1939801" y="651743"/>
                  </a:lnTo>
                  <a:lnTo>
                    <a:pt x="1908783" y="625952"/>
                  </a:lnTo>
                  <a:lnTo>
                    <a:pt x="1876268" y="600632"/>
                  </a:lnTo>
                  <a:lnTo>
                    <a:pt x="1842285" y="575794"/>
                  </a:lnTo>
                  <a:lnTo>
                    <a:pt x="1806860" y="551454"/>
                  </a:lnTo>
                  <a:lnTo>
                    <a:pt x="1770023" y="527623"/>
                  </a:lnTo>
                  <a:lnTo>
                    <a:pt x="1731800" y="504314"/>
                  </a:lnTo>
                  <a:lnTo>
                    <a:pt x="1692220" y="481542"/>
                  </a:lnTo>
                  <a:lnTo>
                    <a:pt x="1651310" y="459319"/>
                  </a:lnTo>
                  <a:lnTo>
                    <a:pt x="1609099" y="437658"/>
                  </a:lnTo>
                  <a:lnTo>
                    <a:pt x="1565613" y="416572"/>
                  </a:lnTo>
                  <a:lnTo>
                    <a:pt x="1520882" y="396074"/>
                  </a:lnTo>
                  <a:lnTo>
                    <a:pt x="1474933" y="376178"/>
                  </a:lnTo>
                  <a:lnTo>
                    <a:pt x="1427794" y="356897"/>
                  </a:lnTo>
                  <a:lnTo>
                    <a:pt x="1379492" y="338244"/>
                  </a:lnTo>
                  <a:lnTo>
                    <a:pt x="1330056" y="320231"/>
                  </a:lnTo>
                  <a:lnTo>
                    <a:pt x="1279513" y="302873"/>
                  </a:lnTo>
                  <a:lnTo>
                    <a:pt x="1227892" y="286182"/>
                  </a:lnTo>
                  <a:lnTo>
                    <a:pt x="1175219" y="270171"/>
                  </a:lnTo>
                  <a:lnTo>
                    <a:pt x="1121524" y="254854"/>
                  </a:lnTo>
                  <a:lnTo>
                    <a:pt x="1066833" y="240243"/>
                  </a:lnTo>
                  <a:lnTo>
                    <a:pt x="1011175" y="226352"/>
                  </a:lnTo>
                  <a:lnTo>
                    <a:pt x="954578" y="213194"/>
                  </a:lnTo>
                  <a:lnTo>
                    <a:pt x="897069" y="200782"/>
                  </a:lnTo>
                  <a:lnTo>
                    <a:pt x="838676" y="189130"/>
                  </a:lnTo>
                  <a:lnTo>
                    <a:pt x="779428" y="178249"/>
                  </a:lnTo>
                  <a:lnTo>
                    <a:pt x="719352" y="168154"/>
                  </a:lnTo>
                  <a:lnTo>
                    <a:pt x="658475" y="158858"/>
                  </a:lnTo>
                  <a:lnTo>
                    <a:pt x="596826" y="150373"/>
                  </a:lnTo>
                  <a:lnTo>
                    <a:pt x="534433" y="142713"/>
                  </a:lnTo>
                  <a:lnTo>
                    <a:pt x="471323" y="135891"/>
                  </a:lnTo>
                  <a:lnTo>
                    <a:pt x="407525" y="129920"/>
                  </a:lnTo>
                  <a:lnTo>
                    <a:pt x="343066" y="124813"/>
                  </a:lnTo>
                  <a:lnTo>
                    <a:pt x="38348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29838" y="1406514"/>
            <a:ext cx="737870" cy="364490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80"/>
              </a:spcBef>
            </a:pPr>
            <a:r>
              <a:rPr sz="1600" b="1" i="1" spc="-180" dirty="0">
                <a:latin typeface="Arial"/>
                <a:cs typeface="Arial"/>
              </a:rPr>
              <a:t>Trigger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6971" y="3288284"/>
            <a:ext cx="2057400" cy="7664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1275">
              <a:lnSpc>
                <a:spcPct val="101699"/>
              </a:lnSpc>
              <a:spcBef>
                <a:spcPts val="75"/>
              </a:spcBef>
            </a:pPr>
            <a:r>
              <a:rPr sz="1200" b="1" spc="-135" dirty="0">
                <a:latin typeface="Arial"/>
                <a:cs typeface="Arial"/>
              </a:rPr>
              <a:t>Ba</a:t>
            </a:r>
            <a:r>
              <a:rPr sz="1200" b="1" spc="-100" dirty="0">
                <a:latin typeface="Arial"/>
                <a:cs typeface="Arial"/>
              </a:rPr>
              <a:t>nn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00" dirty="0">
                <a:latin typeface="Arial"/>
                <a:cs typeface="Arial"/>
              </a:rPr>
              <a:t>r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00" dirty="0">
                <a:latin typeface="Arial"/>
                <a:cs typeface="Arial"/>
              </a:rPr>
              <a:t>nd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A</a:t>
            </a:r>
            <a:r>
              <a:rPr sz="1200" b="1" spc="-100" dirty="0">
                <a:latin typeface="Arial"/>
                <a:cs typeface="Arial"/>
              </a:rPr>
              <a:t>d</a:t>
            </a:r>
            <a:r>
              <a:rPr sz="1200" b="1" spc="-50" dirty="0">
                <a:latin typeface="Arial"/>
                <a:cs typeface="Arial"/>
              </a:rPr>
              <a:t>v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40" dirty="0">
                <a:latin typeface="Arial"/>
                <a:cs typeface="Arial"/>
              </a:rPr>
              <a:t>r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25" dirty="0">
                <a:latin typeface="Arial"/>
                <a:cs typeface="Arial"/>
              </a:rPr>
              <a:t>m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00" dirty="0">
                <a:latin typeface="Arial"/>
                <a:cs typeface="Arial"/>
              </a:rPr>
              <a:t>n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a</a:t>
            </a:r>
            <a:r>
              <a:rPr sz="1200" b="1" spc="-80" dirty="0">
                <a:latin typeface="Arial"/>
                <a:cs typeface="Arial"/>
              </a:rPr>
              <a:t>t  </a:t>
            </a:r>
            <a:r>
              <a:rPr sz="1200" b="1" spc="-125" dirty="0">
                <a:latin typeface="Arial"/>
                <a:cs typeface="Arial"/>
              </a:rPr>
              <a:t>b</a:t>
            </a:r>
            <a:r>
              <a:rPr sz="1200" b="1" spc="-100" dirty="0">
                <a:latin typeface="Arial"/>
                <a:cs typeface="Arial"/>
              </a:rPr>
              <a:t>u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00" dirty="0">
                <a:latin typeface="Arial"/>
                <a:cs typeface="Arial"/>
              </a:rPr>
              <a:t>nd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95" dirty="0">
                <a:latin typeface="Arial"/>
                <a:cs typeface="Arial"/>
              </a:rPr>
              <a:t>/</a:t>
            </a:r>
            <a:r>
              <a:rPr sz="1200" b="1" spc="-120" dirty="0">
                <a:latin typeface="Arial"/>
                <a:cs typeface="Arial"/>
              </a:rPr>
              <a:t>m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00" dirty="0">
                <a:latin typeface="Arial"/>
                <a:cs typeface="Arial"/>
              </a:rPr>
              <a:t>ro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00" dirty="0">
                <a:latin typeface="Arial"/>
                <a:cs typeface="Arial"/>
              </a:rPr>
              <a:t>nd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00" dirty="0">
                <a:latin typeface="Arial"/>
                <a:cs typeface="Arial"/>
              </a:rPr>
              <a:t>h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75" dirty="0">
                <a:latin typeface="Arial"/>
                <a:cs typeface="Arial"/>
              </a:rPr>
              <a:t>r  </a:t>
            </a:r>
            <a:r>
              <a:rPr sz="1200" b="1" spc="-90" dirty="0">
                <a:latin typeface="Arial"/>
                <a:cs typeface="Arial"/>
              </a:rPr>
              <a:t>public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pla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125" dirty="0">
                <a:latin typeface="Arial"/>
                <a:cs typeface="Arial"/>
              </a:rPr>
              <a:t>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65" dirty="0">
                <a:latin typeface="Arial"/>
                <a:cs typeface="Arial"/>
              </a:rPr>
              <a:t>having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inte</a:t>
            </a:r>
            <a:r>
              <a:rPr sz="1200" b="1" spc="-6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40" dirty="0">
                <a:latin typeface="Arial"/>
                <a:cs typeface="Arial"/>
              </a:rPr>
              <a:t>ti</a:t>
            </a:r>
            <a:r>
              <a:rPr sz="1200" b="1" spc="-85" dirty="0">
                <a:latin typeface="Arial"/>
                <a:cs typeface="Arial"/>
              </a:rPr>
              <a:t>v</a:t>
            </a:r>
            <a:r>
              <a:rPr sz="1200" b="1" spc="-65" dirty="0">
                <a:latin typeface="Arial"/>
                <a:cs typeface="Arial"/>
              </a:rPr>
              <a:t>e  </a:t>
            </a:r>
            <a:r>
              <a:rPr sz="1200" b="1" spc="-110" dirty="0">
                <a:latin typeface="Arial"/>
                <a:cs typeface="Arial"/>
              </a:rPr>
              <a:t>poste</a:t>
            </a:r>
            <a:r>
              <a:rPr sz="1200" b="1" spc="-85" dirty="0">
                <a:latin typeface="Arial"/>
                <a:cs typeface="Arial"/>
              </a:rPr>
              <a:t>r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w</a:t>
            </a:r>
            <a:r>
              <a:rPr sz="1200" b="1" spc="-70" dirty="0">
                <a:latin typeface="Arial"/>
                <a:cs typeface="Arial"/>
              </a:rPr>
              <a:t>ith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Q</a:t>
            </a:r>
            <a:r>
              <a:rPr sz="1200" b="1" spc="-170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110" dirty="0">
                <a:latin typeface="Arial"/>
                <a:cs typeface="Arial"/>
              </a:rPr>
              <a:t>odes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30020" y="1124203"/>
            <a:ext cx="2476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Arial"/>
                <a:cs typeface="Arial"/>
              </a:rPr>
              <a:t>O</a:t>
            </a: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15" dirty="0">
                <a:latin typeface="Arial"/>
                <a:cs typeface="Arial"/>
              </a:rPr>
              <a:t>f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75" dirty="0">
                <a:latin typeface="Arial"/>
                <a:cs typeface="Arial"/>
              </a:rPr>
              <a:t>r</a:t>
            </a:r>
            <a:r>
              <a:rPr sz="1200" b="1" spc="-50" dirty="0">
                <a:latin typeface="Arial"/>
                <a:cs typeface="Arial"/>
              </a:rPr>
              <a:t>i</a:t>
            </a:r>
            <a:r>
              <a:rPr sz="1200" b="1" spc="-100" dirty="0">
                <a:latin typeface="Arial"/>
                <a:cs typeface="Arial"/>
              </a:rPr>
              <a:t>ng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r</a:t>
            </a:r>
            <a:r>
              <a:rPr sz="1200" b="1" spc="-110" dirty="0">
                <a:latin typeface="Arial"/>
                <a:cs typeface="Arial"/>
              </a:rPr>
              <a:t>e</a:t>
            </a:r>
            <a:r>
              <a:rPr sz="1200" b="1" spc="-100" dirty="0">
                <a:latin typeface="Arial"/>
                <a:cs typeface="Arial"/>
              </a:rPr>
              <a:t>d</a:t>
            </a:r>
            <a:r>
              <a:rPr sz="1200" b="1" spc="-95" dirty="0">
                <a:latin typeface="Arial"/>
                <a:cs typeface="Arial"/>
              </a:rPr>
              <a:t>ee</a:t>
            </a:r>
            <a:r>
              <a:rPr sz="1200" b="1" spc="-125" dirty="0">
                <a:latin typeface="Arial"/>
                <a:cs typeface="Arial"/>
              </a:rPr>
              <a:t>m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00" dirty="0">
                <a:latin typeface="Arial"/>
                <a:cs typeface="Arial"/>
              </a:rPr>
              <a:t>b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100" dirty="0">
                <a:latin typeface="Arial"/>
                <a:cs typeface="Arial"/>
              </a:rPr>
              <a:t>oupon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70" dirty="0">
                <a:latin typeface="Arial"/>
                <a:cs typeface="Arial"/>
              </a:rPr>
              <a:t>nd  </a:t>
            </a:r>
            <a:r>
              <a:rPr sz="1200" b="1" spc="-80" dirty="0">
                <a:latin typeface="Arial"/>
                <a:cs typeface="Arial"/>
              </a:rPr>
              <a:t>r</a:t>
            </a:r>
            <a:r>
              <a:rPr sz="1200" b="1" spc="-114" dirty="0">
                <a:latin typeface="Arial"/>
                <a:cs typeface="Arial"/>
              </a:rPr>
              <a:t>u</a:t>
            </a:r>
            <a:r>
              <a:rPr sz="1200" b="1" spc="-100" dirty="0">
                <a:latin typeface="Arial"/>
                <a:cs typeface="Arial"/>
              </a:rPr>
              <a:t>nn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00" dirty="0">
                <a:latin typeface="Arial"/>
                <a:cs typeface="Arial"/>
              </a:rPr>
              <a:t>ng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130" dirty="0">
                <a:latin typeface="Arial"/>
                <a:cs typeface="Arial"/>
              </a:rPr>
              <a:t>mm</a:t>
            </a:r>
            <a:r>
              <a:rPr sz="1200" b="1" spc="-80" dirty="0">
                <a:latin typeface="Arial"/>
                <a:cs typeface="Arial"/>
              </a:rPr>
              <a:t>e</a:t>
            </a:r>
            <a:r>
              <a:rPr sz="1200" b="1" spc="-120" dirty="0">
                <a:latin typeface="Arial"/>
                <a:cs typeface="Arial"/>
              </a:rPr>
              <a:t>r</a:t>
            </a:r>
            <a:r>
              <a:rPr sz="1200" b="1" spc="-165" dirty="0">
                <a:latin typeface="Arial"/>
                <a:cs typeface="Arial"/>
              </a:rPr>
              <a:t>c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70" dirty="0">
                <a:latin typeface="Arial"/>
                <a:cs typeface="Arial"/>
              </a:rPr>
              <a:t>nd  </a:t>
            </a:r>
            <a:r>
              <a:rPr sz="1200" b="1" spc="-65" dirty="0">
                <a:latin typeface="Arial"/>
                <a:cs typeface="Arial"/>
              </a:rPr>
              <a:t>ad</a:t>
            </a:r>
            <a:r>
              <a:rPr sz="1200" b="1" spc="-50" dirty="0">
                <a:latin typeface="Arial"/>
                <a:cs typeface="Arial"/>
              </a:rPr>
              <a:t>v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40" dirty="0">
                <a:latin typeface="Arial"/>
                <a:cs typeface="Arial"/>
              </a:rPr>
              <a:t>r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25" dirty="0">
                <a:latin typeface="Arial"/>
                <a:cs typeface="Arial"/>
              </a:rPr>
              <a:t>m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00" dirty="0">
                <a:latin typeface="Arial"/>
                <a:cs typeface="Arial"/>
              </a:rPr>
              <a:t>n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d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00" dirty="0">
                <a:latin typeface="Arial"/>
                <a:cs typeface="Arial"/>
              </a:rPr>
              <a:t>g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30" dirty="0">
                <a:latin typeface="Arial"/>
                <a:cs typeface="Arial"/>
              </a:rPr>
              <a:t>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spc="-10" dirty="0">
                <a:latin typeface="Arial"/>
                <a:cs typeface="Arial"/>
              </a:rPr>
              <a:t>a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40" dirty="0">
                <a:latin typeface="Arial"/>
                <a:cs typeface="Arial"/>
              </a:rPr>
              <a:t>f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75" dirty="0">
                <a:latin typeface="Arial"/>
                <a:cs typeface="Arial"/>
              </a:rPr>
              <a:t>r</a:t>
            </a:r>
            <a:r>
              <a:rPr sz="1200" b="1" spc="-120" dirty="0">
                <a:latin typeface="Arial"/>
                <a:cs typeface="Arial"/>
              </a:rPr>
              <a:t>m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li</a:t>
            </a:r>
            <a:r>
              <a:rPr sz="1200" b="1" spc="-70" dirty="0">
                <a:latin typeface="Arial"/>
                <a:cs typeface="Arial"/>
              </a:rPr>
              <a:t>ke  </a:t>
            </a:r>
            <a:r>
              <a:rPr sz="1200" b="1" spc="-100" dirty="0">
                <a:latin typeface="Arial"/>
                <a:cs typeface="Arial"/>
              </a:rPr>
              <a:t>Fa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85" dirty="0">
                <a:latin typeface="Arial"/>
                <a:cs typeface="Arial"/>
              </a:rPr>
              <a:t>ebook,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Inst</a:t>
            </a:r>
            <a:r>
              <a:rPr sz="1200" b="1" spc="-70" dirty="0">
                <a:latin typeface="Arial"/>
                <a:cs typeface="Arial"/>
              </a:rPr>
              <a:t>a</a:t>
            </a:r>
            <a:r>
              <a:rPr sz="1200" b="1" spc="-100" dirty="0">
                <a:latin typeface="Arial"/>
                <a:cs typeface="Arial"/>
              </a:rPr>
              <a:t>g</a:t>
            </a:r>
            <a:r>
              <a:rPr sz="1200" b="1" spc="-85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20" dirty="0">
                <a:latin typeface="Arial"/>
                <a:cs typeface="Arial"/>
              </a:rPr>
              <a:t>m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00" dirty="0">
                <a:latin typeface="Arial"/>
                <a:cs typeface="Arial"/>
              </a:rPr>
              <a:t>nd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LinkedIn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65" dirty="0">
                <a:latin typeface="Arial"/>
                <a:cs typeface="Arial"/>
              </a:rPr>
              <a:t>n  </a:t>
            </a:r>
            <a:r>
              <a:rPr sz="1200" b="1" spc="-85" dirty="0">
                <a:latin typeface="Arial"/>
                <a:cs typeface="Arial"/>
              </a:rPr>
              <a:t>t</a:t>
            </a:r>
            <a:r>
              <a:rPr sz="1200" b="1" spc="-105" dirty="0">
                <a:latin typeface="Arial"/>
                <a:cs typeface="Arial"/>
              </a:rPr>
              <a:t>r</a:t>
            </a:r>
            <a:r>
              <a:rPr sz="1200" b="1" spc="-65" dirty="0">
                <a:latin typeface="Arial"/>
                <a:cs typeface="Arial"/>
              </a:rPr>
              <a:t>ig</a:t>
            </a:r>
            <a:r>
              <a:rPr sz="1200" b="1" spc="-100" dirty="0">
                <a:latin typeface="Arial"/>
                <a:cs typeface="Arial"/>
              </a:rPr>
              <a:t>g</a:t>
            </a:r>
            <a:r>
              <a:rPr sz="1200" b="1" spc="-95" dirty="0">
                <a:latin typeface="Arial"/>
                <a:cs typeface="Arial"/>
              </a:rPr>
              <a:t>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the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</a:t>
            </a:r>
            <a:r>
              <a:rPr sz="1200" b="1" spc="-114" dirty="0">
                <a:latin typeface="Arial"/>
                <a:cs typeface="Arial"/>
              </a:rPr>
              <a:t>o</a:t>
            </a:r>
            <a:r>
              <a:rPr sz="1200" b="1" spc="-65" dirty="0">
                <a:latin typeface="Arial"/>
                <a:cs typeface="Arial"/>
              </a:rPr>
              <a:t>r</a:t>
            </a:r>
            <a:r>
              <a:rPr sz="1200" b="1" spc="-80" dirty="0">
                <a:latin typeface="Arial"/>
                <a:cs typeface="Arial"/>
              </a:rPr>
              <a:t>king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30" dirty="0">
                <a:latin typeface="Arial"/>
                <a:cs typeface="Arial"/>
              </a:rPr>
              <a:t>la</a:t>
            </a:r>
            <a:r>
              <a:rPr sz="1200" b="1" spc="-160" dirty="0">
                <a:latin typeface="Arial"/>
                <a:cs typeface="Arial"/>
              </a:rPr>
              <a:t>ss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d</a:t>
            </a:r>
            <a:r>
              <a:rPr sz="1200" b="1" spc="-125" dirty="0">
                <a:latin typeface="Arial"/>
                <a:cs typeface="Arial"/>
              </a:rPr>
              <a:t>o</a:t>
            </a:r>
            <a:r>
              <a:rPr sz="1200" b="1" spc="10" dirty="0">
                <a:latin typeface="Arial"/>
                <a:cs typeface="Arial"/>
              </a:rPr>
              <a:t>w</a:t>
            </a:r>
            <a:r>
              <a:rPr sz="1200" b="1" spc="-65" dirty="0">
                <a:latin typeface="Arial"/>
                <a:cs typeface="Arial"/>
              </a:rPr>
              <a:t>nload  </a:t>
            </a:r>
            <a:r>
              <a:rPr sz="1200" b="1" spc="-95" dirty="0">
                <a:latin typeface="Arial"/>
                <a:cs typeface="Arial"/>
              </a:rPr>
              <a:t>the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app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10" dirty="0">
                <a:latin typeface="Arial"/>
                <a:cs typeface="Arial"/>
              </a:rPr>
              <a:t>test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it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for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themselves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12915" y="1780673"/>
            <a:ext cx="737870" cy="364490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360"/>
              </a:spcBef>
            </a:pPr>
            <a:r>
              <a:rPr sz="1600" b="1" i="1" spc="-180" dirty="0">
                <a:latin typeface="Arial"/>
                <a:cs typeface="Arial"/>
              </a:rPr>
              <a:t>Action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68378" y="3901440"/>
            <a:ext cx="816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Calibri"/>
                <a:cs typeface="Calibri"/>
              </a:rPr>
              <a:t>20</a:t>
            </a:r>
            <a:r>
              <a:rPr sz="1100" b="1" spc="-20" dirty="0">
                <a:latin typeface="Calibri"/>
                <a:cs typeface="Calibri"/>
              </a:rPr>
              <a:t>0</a:t>
            </a:r>
            <a:r>
              <a:rPr sz="1100" b="1" dirty="0">
                <a:latin typeface="Calibri"/>
                <a:cs typeface="Calibri"/>
              </a:rPr>
              <a:t>0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S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-25" dirty="0">
                <a:latin typeface="Calibri"/>
                <a:cs typeface="Calibri"/>
              </a:rPr>
              <a:t>g</a:t>
            </a:r>
            <a:r>
              <a:rPr sz="1100" b="1" spc="-30" dirty="0">
                <a:latin typeface="Calibri"/>
                <a:cs typeface="Calibri"/>
              </a:rPr>
              <a:t>n</a:t>
            </a:r>
            <a:r>
              <a:rPr sz="1100" b="1" spc="-15" dirty="0">
                <a:latin typeface="Calibri"/>
                <a:cs typeface="Calibri"/>
              </a:rPr>
              <a:t>-</a:t>
            </a:r>
            <a:r>
              <a:rPr sz="1100" b="1" spc="-35" dirty="0">
                <a:latin typeface="Calibri"/>
                <a:cs typeface="Calibri"/>
              </a:rPr>
              <a:t>U</a:t>
            </a:r>
            <a:r>
              <a:rPr sz="1100" b="1" spc="-30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88095" y="4730496"/>
            <a:ext cx="740664" cy="76199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301888" y="4368125"/>
            <a:ext cx="914400" cy="364490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65"/>
              </a:spcBef>
            </a:pPr>
            <a:r>
              <a:rPr sz="1600" b="1" i="1" spc="-225" dirty="0">
                <a:latin typeface="Arial"/>
                <a:cs typeface="Arial"/>
              </a:rPr>
              <a:t>Rewards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32631" y="5498083"/>
            <a:ext cx="2479675" cy="5867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60"/>
              </a:spcBef>
            </a:pPr>
            <a:r>
              <a:rPr sz="1200" b="1" spc="-105" dirty="0">
                <a:latin typeface="Arial"/>
                <a:cs typeface="Arial"/>
              </a:rPr>
              <a:t>Conv</a:t>
            </a:r>
            <a:r>
              <a:rPr sz="1200" b="1" spc="-110" dirty="0">
                <a:latin typeface="Arial"/>
                <a:cs typeface="Arial"/>
              </a:rPr>
              <a:t>e</a:t>
            </a:r>
            <a:r>
              <a:rPr sz="1200" b="1" spc="-25" dirty="0">
                <a:latin typeface="Arial"/>
                <a:cs typeface="Arial"/>
              </a:rPr>
              <a:t>r</a:t>
            </a:r>
            <a:r>
              <a:rPr sz="1200" b="1" spc="-80" dirty="0">
                <a:latin typeface="Arial"/>
                <a:cs typeface="Arial"/>
              </a:rPr>
              <a:t>ting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one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ti</a:t>
            </a:r>
            <a:r>
              <a:rPr sz="1200" b="1" spc="-140" dirty="0">
                <a:latin typeface="Arial"/>
                <a:cs typeface="Arial"/>
              </a:rPr>
              <a:t>m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20" dirty="0">
                <a:latin typeface="Arial"/>
                <a:cs typeface="Arial"/>
              </a:rPr>
              <a:t>use</a:t>
            </a:r>
            <a:r>
              <a:rPr sz="1200" b="1" spc="-90" dirty="0">
                <a:latin typeface="Arial"/>
                <a:cs typeface="Arial"/>
              </a:rPr>
              <a:t>r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95" dirty="0">
                <a:latin typeface="Arial"/>
                <a:cs typeface="Arial"/>
              </a:rPr>
              <a:t>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r</a:t>
            </a:r>
            <a:r>
              <a:rPr sz="1200" b="1" spc="-80" dirty="0">
                <a:latin typeface="Arial"/>
                <a:cs typeface="Arial"/>
              </a:rPr>
              <a:t>epe</a:t>
            </a:r>
            <a:r>
              <a:rPr sz="1200" b="1" spc="-55" dirty="0">
                <a:latin typeface="Arial"/>
                <a:cs typeface="Arial"/>
              </a:rPr>
              <a:t>a</a:t>
            </a:r>
            <a:r>
              <a:rPr sz="1200" b="1" spc="-80" dirty="0">
                <a:latin typeface="Arial"/>
                <a:cs typeface="Arial"/>
              </a:rPr>
              <a:t>t  </a:t>
            </a:r>
            <a:r>
              <a:rPr sz="1200" b="1" spc="-140" dirty="0">
                <a:latin typeface="Arial"/>
                <a:cs typeface="Arial"/>
              </a:rPr>
              <a:t>cu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125" dirty="0">
                <a:latin typeface="Arial"/>
                <a:cs typeface="Arial"/>
              </a:rPr>
              <a:t>m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00" dirty="0">
                <a:latin typeface="Arial"/>
                <a:cs typeface="Arial"/>
              </a:rPr>
              <a:t>r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90" dirty="0">
                <a:latin typeface="Arial"/>
                <a:cs typeface="Arial"/>
              </a:rPr>
              <a:t>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65" dirty="0">
                <a:latin typeface="Arial"/>
                <a:cs typeface="Arial"/>
              </a:rPr>
              <a:t>P</a:t>
            </a:r>
            <a:r>
              <a:rPr sz="1200" b="1" spc="-100" dirty="0">
                <a:latin typeface="Arial"/>
                <a:cs typeface="Arial"/>
              </a:rPr>
              <a:t>u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0" dirty="0">
                <a:latin typeface="Arial"/>
                <a:cs typeface="Arial"/>
              </a:rPr>
              <a:t>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N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30" dirty="0">
                <a:latin typeface="Arial"/>
                <a:cs typeface="Arial"/>
              </a:rPr>
              <a:t>f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10" dirty="0">
                <a:latin typeface="Arial"/>
                <a:cs typeface="Arial"/>
              </a:rPr>
              <a:t>c</a:t>
            </a:r>
            <a:r>
              <a:rPr sz="1200" b="1" spc="-85" dirty="0">
                <a:latin typeface="Arial"/>
                <a:cs typeface="Arial"/>
              </a:rPr>
              <a:t>a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00" dirty="0">
                <a:latin typeface="Arial"/>
                <a:cs typeface="Arial"/>
              </a:rPr>
              <a:t>on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&gt;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O</a:t>
            </a: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15" dirty="0">
                <a:latin typeface="Arial"/>
                <a:cs typeface="Arial"/>
              </a:rPr>
              <a:t>f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00" dirty="0">
                <a:latin typeface="Arial"/>
                <a:cs typeface="Arial"/>
              </a:rPr>
              <a:t>r</a:t>
            </a:r>
            <a:r>
              <a:rPr sz="1200" b="1" spc="-105" dirty="0">
                <a:latin typeface="Arial"/>
                <a:cs typeface="Arial"/>
              </a:rPr>
              <a:t>s  </a:t>
            </a:r>
            <a:r>
              <a:rPr sz="1200" b="1" spc="-110" dirty="0">
                <a:latin typeface="Arial"/>
                <a:cs typeface="Arial"/>
              </a:rPr>
              <a:t>&amp;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5" dirty="0">
                <a:latin typeface="Arial"/>
                <a:cs typeface="Arial"/>
              </a:rPr>
              <a:t>D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40" dirty="0">
                <a:latin typeface="Arial"/>
                <a:cs typeface="Arial"/>
              </a:rPr>
              <a:t>co</a:t>
            </a:r>
            <a:r>
              <a:rPr sz="1200" b="1" spc="-100" dirty="0">
                <a:latin typeface="Arial"/>
                <a:cs typeface="Arial"/>
              </a:rPr>
              <a:t>un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6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42694" y="5033427"/>
            <a:ext cx="1231265" cy="156845"/>
            <a:chOff x="6842694" y="5033427"/>
            <a:chExt cx="1231265" cy="156845"/>
          </a:xfrm>
        </p:grpSpPr>
        <p:sp>
          <p:nvSpPr>
            <p:cNvPr id="38" name="object 38"/>
            <p:cNvSpPr/>
            <p:nvPr/>
          </p:nvSpPr>
          <p:spPr>
            <a:xfrm>
              <a:off x="6849045" y="5039776"/>
              <a:ext cx="1218565" cy="144145"/>
            </a:xfrm>
            <a:custGeom>
              <a:avLst/>
              <a:gdLst/>
              <a:ahLst/>
              <a:cxnLst/>
              <a:rect l="l" t="t" r="r" b="b"/>
              <a:pathLst>
                <a:path w="1218565" h="144145">
                  <a:moveTo>
                    <a:pt x="71921" y="0"/>
                  </a:moveTo>
                  <a:lnTo>
                    <a:pt x="0" y="71922"/>
                  </a:lnTo>
                  <a:lnTo>
                    <a:pt x="71921" y="143846"/>
                  </a:lnTo>
                  <a:lnTo>
                    <a:pt x="71921" y="107885"/>
                  </a:lnTo>
                  <a:lnTo>
                    <a:pt x="1218238" y="107885"/>
                  </a:lnTo>
                  <a:lnTo>
                    <a:pt x="1218238" y="35961"/>
                  </a:lnTo>
                  <a:lnTo>
                    <a:pt x="71921" y="35961"/>
                  </a:lnTo>
                  <a:lnTo>
                    <a:pt x="71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49044" y="5039777"/>
              <a:ext cx="1218565" cy="144145"/>
            </a:xfrm>
            <a:custGeom>
              <a:avLst/>
              <a:gdLst/>
              <a:ahLst/>
              <a:cxnLst/>
              <a:rect l="l" t="t" r="r" b="b"/>
              <a:pathLst>
                <a:path w="1218565" h="144145">
                  <a:moveTo>
                    <a:pt x="1218239" y="107884"/>
                  </a:moveTo>
                  <a:lnTo>
                    <a:pt x="71922" y="107884"/>
                  </a:lnTo>
                  <a:lnTo>
                    <a:pt x="71922" y="143846"/>
                  </a:lnTo>
                  <a:lnTo>
                    <a:pt x="0" y="71922"/>
                  </a:lnTo>
                  <a:lnTo>
                    <a:pt x="71922" y="0"/>
                  </a:lnTo>
                  <a:lnTo>
                    <a:pt x="71922" y="35961"/>
                  </a:lnTo>
                  <a:lnTo>
                    <a:pt x="1218239" y="35961"/>
                  </a:lnTo>
                  <a:lnTo>
                    <a:pt x="1218239" y="1078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46537" y="4984541"/>
            <a:ext cx="1245438" cy="306139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4064882" y="5049425"/>
            <a:ext cx="1231265" cy="156845"/>
            <a:chOff x="4064882" y="5049425"/>
            <a:chExt cx="1231265" cy="156845"/>
          </a:xfrm>
        </p:grpSpPr>
        <p:sp>
          <p:nvSpPr>
            <p:cNvPr id="42" name="object 42"/>
            <p:cNvSpPr/>
            <p:nvPr/>
          </p:nvSpPr>
          <p:spPr>
            <a:xfrm>
              <a:off x="4071231" y="5055775"/>
              <a:ext cx="1218565" cy="144145"/>
            </a:xfrm>
            <a:custGeom>
              <a:avLst/>
              <a:gdLst/>
              <a:ahLst/>
              <a:cxnLst/>
              <a:rect l="l" t="t" r="r" b="b"/>
              <a:pathLst>
                <a:path w="1218564" h="144145">
                  <a:moveTo>
                    <a:pt x="71922" y="0"/>
                  </a:moveTo>
                  <a:lnTo>
                    <a:pt x="0" y="71922"/>
                  </a:lnTo>
                  <a:lnTo>
                    <a:pt x="71922" y="143845"/>
                  </a:lnTo>
                  <a:lnTo>
                    <a:pt x="71922" y="107885"/>
                  </a:lnTo>
                  <a:lnTo>
                    <a:pt x="1218239" y="107885"/>
                  </a:lnTo>
                  <a:lnTo>
                    <a:pt x="1218239" y="35961"/>
                  </a:lnTo>
                  <a:lnTo>
                    <a:pt x="71922" y="35961"/>
                  </a:lnTo>
                  <a:lnTo>
                    <a:pt x="71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71232" y="5055775"/>
              <a:ext cx="1218565" cy="144145"/>
            </a:xfrm>
            <a:custGeom>
              <a:avLst/>
              <a:gdLst/>
              <a:ahLst/>
              <a:cxnLst/>
              <a:rect l="l" t="t" r="r" b="b"/>
              <a:pathLst>
                <a:path w="1218564" h="144145">
                  <a:moveTo>
                    <a:pt x="1218239" y="107884"/>
                  </a:moveTo>
                  <a:lnTo>
                    <a:pt x="71922" y="107884"/>
                  </a:lnTo>
                  <a:lnTo>
                    <a:pt x="71922" y="143846"/>
                  </a:lnTo>
                  <a:lnTo>
                    <a:pt x="0" y="71922"/>
                  </a:lnTo>
                  <a:lnTo>
                    <a:pt x="71922" y="0"/>
                  </a:lnTo>
                  <a:lnTo>
                    <a:pt x="71922" y="35961"/>
                  </a:lnTo>
                  <a:lnTo>
                    <a:pt x="1218239" y="35961"/>
                  </a:lnTo>
                  <a:lnTo>
                    <a:pt x="1218239" y="1078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65854" y="4495923"/>
            <a:ext cx="914400" cy="364490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sz="1600" b="1" i="1" spc="-195" dirty="0">
                <a:latin typeface="Arial"/>
                <a:cs typeface="Arial"/>
              </a:rPr>
              <a:t>Retention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40041" y="5421883"/>
            <a:ext cx="2284095" cy="5867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60"/>
              </a:spcBef>
            </a:pPr>
            <a:r>
              <a:rPr sz="1200" b="1" spc="-55" dirty="0">
                <a:latin typeface="Arial"/>
                <a:cs typeface="Arial"/>
              </a:rPr>
              <a:t>O</a:t>
            </a: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15" dirty="0">
                <a:latin typeface="Arial"/>
                <a:cs typeface="Arial"/>
              </a:rPr>
              <a:t>f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75" dirty="0">
                <a:latin typeface="Arial"/>
                <a:cs typeface="Arial"/>
              </a:rPr>
              <a:t>r</a:t>
            </a:r>
            <a:r>
              <a:rPr sz="1200" b="1" spc="-50" dirty="0">
                <a:latin typeface="Arial"/>
                <a:cs typeface="Arial"/>
              </a:rPr>
              <a:t>i</a:t>
            </a:r>
            <a:r>
              <a:rPr sz="1200" b="1" spc="-100" dirty="0">
                <a:latin typeface="Arial"/>
                <a:cs typeface="Arial"/>
              </a:rPr>
              <a:t>ng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u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10" dirty="0">
                <a:latin typeface="Arial"/>
                <a:cs typeface="Arial"/>
              </a:rPr>
              <a:t>r</a:t>
            </a:r>
            <a:r>
              <a:rPr sz="1200" b="1" spc="-15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25" dirty="0">
                <a:latin typeface="Arial"/>
                <a:cs typeface="Arial"/>
              </a:rPr>
              <a:t>b</a:t>
            </a:r>
            <a:r>
              <a:rPr sz="1200" b="1" spc="-100" dirty="0">
                <a:latin typeface="Arial"/>
                <a:cs typeface="Arial"/>
              </a:rPr>
              <a:t>u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spc="-95" dirty="0">
                <a:latin typeface="Arial"/>
                <a:cs typeface="Arial"/>
              </a:rPr>
              <a:t>k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d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100" dirty="0">
                <a:latin typeface="Arial"/>
                <a:cs typeface="Arial"/>
              </a:rPr>
              <a:t>oun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70" dirty="0">
                <a:latin typeface="Arial"/>
                <a:cs typeface="Arial"/>
              </a:rPr>
              <a:t>on  </a:t>
            </a:r>
            <a:r>
              <a:rPr sz="1200" b="1" spc="-50" dirty="0">
                <a:latin typeface="Arial"/>
                <a:cs typeface="Arial"/>
              </a:rPr>
              <a:t>w</a:t>
            </a:r>
            <a:r>
              <a:rPr sz="1200" b="1" spc="-35" dirty="0">
                <a:latin typeface="Arial"/>
                <a:cs typeface="Arial"/>
              </a:rPr>
              <a:t>e</a:t>
            </a:r>
            <a:r>
              <a:rPr sz="1200" b="1" spc="-95" dirty="0">
                <a:latin typeface="Arial"/>
                <a:cs typeface="Arial"/>
              </a:rPr>
              <a:t>ek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spc="-45" dirty="0">
                <a:latin typeface="Arial"/>
                <a:cs typeface="Arial"/>
              </a:rPr>
              <a:t>/m</a:t>
            </a:r>
            <a:r>
              <a:rPr sz="1200" b="1" spc="-40" dirty="0">
                <a:latin typeface="Arial"/>
                <a:cs typeface="Arial"/>
              </a:rPr>
              <a:t>o</a:t>
            </a:r>
            <a:r>
              <a:rPr sz="1200" b="1" spc="-100" dirty="0">
                <a:latin typeface="Arial"/>
                <a:cs typeface="Arial"/>
              </a:rPr>
              <a:t>n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105" dirty="0">
                <a:latin typeface="Arial"/>
                <a:cs typeface="Arial"/>
              </a:rPr>
              <a:t>h</a:t>
            </a:r>
            <a:r>
              <a:rPr sz="1200" b="1" spc="-30" dirty="0">
                <a:latin typeface="Arial"/>
                <a:cs typeface="Arial"/>
              </a:rPr>
              <a:t>-</a:t>
            </a:r>
            <a:r>
              <a:rPr sz="1200" b="1" spc="-80" dirty="0">
                <a:latin typeface="Arial"/>
                <a:cs typeface="Arial"/>
              </a:rPr>
              <a:t>long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65" dirty="0">
                <a:latin typeface="Arial"/>
                <a:cs typeface="Arial"/>
              </a:rPr>
              <a:t>pa</a:t>
            </a:r>
            <a:r>
              <a:rPr sz="1200" b="1" spc="-85" dirty="0">
                <a:latin typeface="Arial"/>
                <a:cs typeface="Arial"/>
              </a:rPr>
              <a:t>ss</a:t>
            </a:r>
            <a:r>
              <a:rPr sz="1200" b="1" spc="-50" dirty="0">
                <a:latin typeface="Arial"/>
                <a:cs typeface="Arial"/>
              </a:rPr>
              <a:t>/</a:t>
            </a:r>
            <a:r>
              <a:rPr sz="1200" b="1" spc="-55" dirty="0">
                <a:latin typeface="Arial"/>
                <a:cs typeface="Arial"/>
              </a:rPr>
              <a:t>yea</a:t>
            </a:r>
            <a:r>
              <a:rPr sz="1200" b="1" spc="-40" dirty="0">
                <a:latin typeface="Arial"/>
                <a:cs typeface="Arial"/>
              </a:rPr>
              <a:t>r</a:t>
            </a:r>
            <a:r>
              <a:rPr sz="1200" b="1" spc="-30" dirty="0">
                <a:latin typeface="Arial"/>
                <a:cs typeface="Arial"/>
              </a:rPr>
              <a:t>-</a:t>
            </a:r>
            <a:r>
              <a:rPr sz="1200" b="1" spc="-70" dirty="0">
                <a:latin typeface="Arial"/>
                <a:cs typeface="Arial"/>
              </a:rPr>
              <a:t>long  </a:t>
            </a:r>
            <a:r>
              <a:rPr sz="1200" b="1" spc="-114" dirty="0">
                <a:latin typeface="Arial"/>
                <a:cs typeface="Arial"/>
              </a:rPr>
              <a:t>pass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69342" y="5431028"/>
            <a:ext cx="2478405" cy="7664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1200" b="1" spc="-165" dirty="0">
                <a:latin typeface="Arial"/>
                <a:cs typeface="Arial"/>
              </a:rPr>
              <a:t>L</a:t>
            </a:r>
            <a:r>
              <a:rPr sz="1200" b="1" spc="-175" dirty="0">
                <a:latin typeface="Arial"/>
                <a:cs typeface="Arial"/>
              </a:rPr>
              <a:t>e</a:t>
            </a:r>
            <a:r>
              <a:rPr sz="1200" b="1" spc="-50" dirty="0">
                <a:latin typeface="Arial"/>
                <a:cs typeface="Arial"/>
              </a:rPr>
              <a:t>v</a:t>
            </a:r>
            <a:r>
              <a:rPr sz="1200" b="1" spc="-110" dirty="0">
                <a:latin typeface="Arial"/>
                <a:cs typeface="Arial"/>
              </a:rPr>
              <a:t>e</a:t>
            </a:r>
            <a:r>
              <a:rPr sz="1200" b="1" spc="-70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a</a:t>
            </a:r>
            <a:r>
              <a:rPr sz="1200" b="1" spc="-100" dirty="0">
                <a:latin typeface="Arial"/>
                <a:cs typeface="Arial"/>
              </a:rPr>
              <a:t>g</a:t>
            </a:r>
            <a:r>
              <a:rPr sz="1200" b="1" spc="-75" dirty="0">
                <a:latin typeface="Arial"/>
                <a:cs typeface="Arial"/>
              </a:rPr>
              <a:t>ing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pool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65" dirty="0">
                <a:latin typeface="Arial"/>
                <a:cs typeface="Arial"/>
              </a:rPr>
              <a:t>of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r</a:t>
            </a:r>
            <a:r>
              <a:rPr sz="1200" b="1" spc="-80" dirty="0">
                <a:latin typeface="Arial"/>
                <a:cs typeface="Arial"/>
              </a:rPr>
              <a:t>epe</a:t>
            </a:r>
            <a:r>
              <a:rPr sz="1200" b="1" spc="-55" dirty="0">
                <a:latin typeface="Arial"/>
                <a:cs typeface="Arial"/>
              </a:rPr>
              <a:t>a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-65" dirty="0">
                <a:latin typeface="Arial"/>
                <a:cs typeface="Arial"/>
              </a:rPr>
              <a:t>pa</a:t>
            </a:r>
            <a:r>
              <a:rPr sz="1200" b="1" spc="-90" dirty="0">
                <a:latin typeface="Arial"/>
                <a:cs typeface="Arial"/>
              </a:rPr>
              <a:t>ssi</a:t>
            </a:r>
            <a:r>
              <a:rPr sz="1200" b="1" spc="-120" dirty="0">
                <a:latin typeface="Arial"/>
                <a:cs typeface="Arial"/>
              </a:rPr>
              <a:t>v</a:t>
            </a:r>
            <a:r>
              <a:rPr sz="1200" b="1" spc="-65" dirty="0">
                <a:latin typeface="Arial"/>
                <a:cs typeface="Arial"/>
              </a:rPr>
              <a:t>e  </a:t>
            </a:r>
            <a:r>
              <a:rPr sz="1200" b="1" spc="-125" dirty="0">
                <a:latin typeface="Arial"/>
                <a:cs typeface="Arial"/>
              </a:rPr>
              <a:t>customers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80" dirty="0">
                <a:latin typeface="Arial"/>
                <a:cs typeface="Arial"/>
              </a:rPr>
              <a:t>by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lucrative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offers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through 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r</a:t>
            </a:r>
            <a:r>
              <a:rPr sz="1200" b="1" spc="-110" dirty="0">
                <a:latin typeface="Arial"/>
                <a:cs typeface="Arial"/>
              </a:rPr>
              <a:t>e</a:t>
            </a:r>
            <a:r>
              <a:rPr sz="1200" b="1" spc="-15" dirty="0">
                <a:latin typeface="Arial"/>
                <a:cs typeface="Arial"/>
              </a:rPr>
              <a:t>f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75" dirty="0">
                <a:latin typeface="Arial"/>
                <a:cs typeface="Arial"/>
              </a:rPr>
              <a:t>r</a:t>
            </a:r>
            <a:r>
              <a:rPr sz="1200" b="1" spc="-85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prog</a:t>
            </a:r>
            <a:r>
              <a:rPr sz="1200" b="1" spc="-85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25" dirty="0">
                <a:latin typeface="Arial"/>
                <a:cs typeface="Arial"/>
              </a:rPr>
              <a:t>m</a:t>
            </a:r>
            <a:r>
              <a:rPr sz="1200" b="1" spc="-90" dirty="0">
                <a:latin typeface="Arial"/>
                <a:cs typeface="Arial"/>
              </a:rPr>
              <a:t>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00" dirty="0">
                <a:latin typeface="Arial"/>
                <a:cs typeface="Arial"/>
              </a:rPr>
              <a:t>n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185" dirty="0">
                <a:latin typeface="Arial"/>
                <a:cs typeface="Arial"/>
              </a:rPr>
              <a:t>c</a:t>
            </a:r>
            <a:r>
              <a:rPr sz="1200" b="1" spc="-90" dirty="0">
                <a:latin typeface="Arial"/>
                <a:cs typeface="Arial"/>
              </a:rPr>
              <a:t>t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50" dirty="0">
                <a:latin typeface="Arial"/>
                <a:cs typeface="Arial"/>
              </a:rPr>
              <a:t>v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0" dirty="0">
                <a:latin typeface="Arial"/>
                <a:cs typeface="Arial"/>
              </a:rPr>
              <a:t>u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95" dirty="0">
                <a:latin typeface="Arial"/>
                <a:cs typeface="Arial"/>
              </a:rPr>
              <a:t>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&gt;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O</a:t>
            </a: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15" dirty="0">
                <a:latin typeface="Arial"/>
                <a:cs typeface="Arial"/>
              </a:rPr>
              <a:t>f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75" dirty="0">
                <a:latin typeface="Arial"/>
                <a:cs typeface="Arial"/>
              </a:rPr>
              <a:t>r  </a:t>
            </a:r>
            <a:r>
              <a:rPr sz="1200" b="1" spc="-70" dirty="0">
                <a:latin typeface="Arial"/>
                <a:cs typeface="Arial"/>
              </a:rPr>
              <a:t>(</a:t>
            </a:r>
            <a:r>
              <a:rPr sz="1200" b="1" spc="-145" dirty="0">
                <a:latin typeface="Arial"/>
                <a:cs typeface="Arial"/>
              </a:rPr>
              <a:t>T</a:t>
            </a:r>
            <a:r>
              <a:rPr sz="1200" b="1" spc="-75" dirty="0">
                <a:latin typeface="Arial"/>
                <a:cs typeface="Arial"/>
              </a:rPr>
              <a:t>r</a:t>
            </a:r>
            <a:r>
              <a:rPr sz="1200" b="1" spc="-50" dirty="0">
                <a:latin typeface="Arial"/>
                <a:cs typeface="Arial"/>
              </a:rPr>
              <a:t>i</a:t>
            </a:r>
            <a:r>
              <a:rPr sz="1200" b="1" spc="-100" dirty="0">
                <a:latin typeface="Arial"/>
                <a:cs typeface="Arial"/>
              </a:rPr>
              <a:t>gg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70" dirty="0">
                <a:latin typeface="Arial"/>
                <a:cs typeface="Arial"/>
              </a:rPr>
              <a:t>r</a:t>
            </a:r>
            <a:r>
              <a:rPr sz="1200" b="1" spc="-55" dirty="0">
                <a:latin typeface="Arial"/>
                <a:cs typeface="Arial"/>
              </a:rPr>
              <a:t>)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&gt;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210" dirty="0">
                <a:latin typeface="Arial"/>
                <a:cs typeface="Arial"/>
              </a:rPr>
              <a:t>R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5" dirty="0">
                <a:latin typeface="Arial"/>
                <a:cs typeface="Arial"/>
              </a:rPr>
              <a:t>f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75" dirty="0">
                <a:latin typeface="Arial"/>
                <a:cs typeface="Arial"/>
              </a:rPr>
              <a:t>r</a:t>
            </a:r>
            <a:r>
              <a:rPr sz="1200" b="1" spc="-85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&gt;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Ne</a:t>
            </a:r>
            <a:r>
              <a:rPr sz="1200" b="1" spc="15" dirty="0">
                <a:latin typeface="Arial"/>
                <a:cs typeface="Arial"/>
              </a:rPr>
              <a:t>w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05" dirty="0">
                <a:latin typeface="Arial"/>
                <a:cs typeface="Arial"/>
              </a:rPr>
              <a:t>U</a:t>
            </a:r>
            <a:r>
              <a:rPr sz="1200" b="1" spc="-160" dirty="0">
                <a:latin typeface="Arial"/>
                <a:cs typeface="Arial"/>
              </a:rPr>
              <a:t>s</a:t>
            </a:r>
            <a:r>
              <a:rPr sz="1200" b="1" spc="-95" dirty="0">
                <a:latin typeface="Arial"/>
                <a:cs typeface="Arial"/>
              </a:rPr>
              <a:t>e</a:t>
            </a:r>
            <a:r>
              <a:rPr sz="1200" b="1" spc="-130" dirty="0">
                <a:latin typeface="Arial"/>
                <a:cs typeface="Arial"/>
              </a:rPr>
              <a:t>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93957" y="4335555"/>
            <a:ext cx="914400" cy="364490"/>
          </a:xfrm>
          <a:prstGeom prst="rect">
            <a:avLst/>
          </a:prstGeom>
          <a:ln w="12700">
            <a:solidFill>
              <a:srgbClr val="70AD47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380"/>
              </a:spcBef>
            </a:pPr>
            <a:r>
              <a:rPr sz="1600" b="1" i="1" spc="-155" dirty="0">
                <a:latin typeface="Arial"/>
                <a:cs typeface="Arial"/>
              </a:rPr>
              <a:t>Referral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8318" y="2804087"/>
            <a:ext cx="2034539" cy="2480310"/>
            <a:chOff x="218318" y="2804087"/>
            <a:chExt cx="2034539" cy="2480310"/>
          </a:xfrm>
        </p:grpSpPr>
        <p:sp>
          <p:nvSpPr>
            <p:cNvPr id="49" name="object 49"/>
            <p:cNvSpPr/>
            <p:nvPr/>
          </p:nvSpPr>
          <p:spPr>
            <a:xfrm>
              <a:off x="224668" y="2810437"/>
              <a:ext cx="2021839" cy="2467610"/>
            </a:xfrm>
            <a:custGeom>
              <a:avLst/>
              <a:gdLst/>
              <a:ahLst/>
              <a:cxnLst/>
              <a:rect l="l" t="t" r="r" b="b"/>
              <a:pathLst>
                <a:path w="2021839" h="2467610">
                  <a:moveTo>
                    <a:pt x="1680379" y="0"/>
                  </a:moveTo>
                  <a:lnTo>
                    <a:pt x="1678614" y="180399"/>
                  </a:lnTo>
                  <a:lnTo>
                    <a:pt x="1618537" y="186774"/>
                  </a:lnTo>
                  <a:lnTo>
                    <a:pt x="1559095" y="194163"/>
                  </a:lnTo>
                  <a:lnTo>
                    <a:pt x="1500315" y="202551"/>
                  </a:lnTo>
                  <a:lnTo>
                    <a:pt x="1442225" y="211922"/>
                  </a:lnTo>
                  <a:lnTo>
                    <a:pt x="1384854" y="222262"/>
                  </a:lnTo>
                  <a:lnTo>
                    <a:pt x="1328229" y="233553"/>
                  </a:lnTo>
                  <a:lnTo>
                    <a:pt x="1272381" y="245782"/>
                  </a:lnTo>
                  <a:lnTo>
                    <a:pt x="1217336" y="258931"/>
                  </a:lnTo>
                  <a:lnTo>
                    <a:pt x="1163123" y="272987"/>
                  </a:lnTo>
                  <a:lnTo>
                    <a:pt x="1109771" y="287933"/>
                  </a:lnTo>
                  <a:lnTo>
                    <a:pt x="1057308" y="303753"/>
                  </a:lnTo>
                  <a:lnTo>
                    <a:pt x="1005761" y="320433"/>
                  </a:lnTo>
                  <a:lnTo>
                    <a:pt x="955160" y="337956"/>
                  </a:lnTo>
                  <a:lnTo>
                    <a:pt x="905533" y="356307"/>
                  </a:lnTo>
                  <a:lnTo>
                    <a:pt x="856908" y="375471"/>
                  </a:lnTo>
                  <a:lnTo>
                    <a:pt x="809313" y="395432"/>
                  </a:lnTo>
                  <a:lnTo>
                    <a:pt x="762777" y="416175"/>
                  </a:lnTo>
                  <a:lnTo>
                    <a:pt x="717328" y="437683"/>
                  </a:lnTo>
                  <a:lnTo>
                    <a:pt x="672995" y="459942"/>
                  </a:lnTo>
                  <a:lnTo>
                    <a:pt x="629805" y="482936"/>
                  </a:lnTo>
                  <a:lnTo>
                    <a:pt x="587788" y="506649"/>
                  </a:lnTo>
                  <a:lnTo>
                    <a:pt x="546970" y="531066"/>
                  </a:lnTo>
                  <a:lnTo>
                    <a:pt x="507382" y="556172"/>
                  </a:lnTo>
                  <a:lnTo>
                    <a:pt x="469051" y="581950"/>
                  </a:lnTo>
                  <a:lnTo>
                    <a:pt x="432005" y="608386"/>
                  </a:lnTo>
                  <a:lnTo>
                    <a:pt x="396272" y="635463"/>
                  </a:lnTo>
                  <a:lnTo>
                    <a:pt x="361882" y="663166"/>
                  </a:lnTo>
                  <a:lnTo>
                    <a:pt x="328863" y="691481"/>
                  </a:lnTo>
                  <a:lnTo>
                    <a:pt x="297242" y="720390"/>
                  </a:lnTo>
                  <a:lnTo>
                    <a:pt x="267048" y="749879"/>
                  </a:lnTo>
                  <a:lnTo>
                    <a:pt x="238309" y="779932"/>
                  </a:lnTo>
                  <a:lnTo>
                    <a:pt x="211055" y="810534"/>
                  </a:lnTo>
                  <a:lnTo>
                    <a:pt x="185312" y="841668"/>
                  </a:lnTo>
                  <a:lnTo>
                    <a:pt x="161110" y="873320"/>
                  </a:lnTo>
                  <a:lnTo>
                    <a:pt x="138476" y="905474"/>
                  </a:lnTo>
                  <a:lnTo>
                    <a:pt x="117439" y="938115"/>
                  </a:lnTo>
                  <a:lnTo>
                    <a:pt x="98028" y="971226"/>
                  </a:lnTo>
                  <a:lnTo>
                    <a:pt x="64196" y="1038800"/>
                  </a:lnTo>
                  <a:lnTo>
                    <a:pt x="36958" y="1108775"/>
                  </a:lnTo>
                  <a:lnTo>
                    <a:pt x="17051" y="1179761"/>
                  </a:lnTo>
                  <a:lnTo>
                    <a:pt x="4787" y="1250483"/>
                  </a:lnTo>
                  <a:lnTo>
                    <a:pt x="0" y="1320787"/>
                  </a:lnTo>
                  <a:lnTo>
                    <a:pt x="357" y="1355734"/>
                  </a:lnTo>
                  <a:lnTo>
                    <a:pt x="6469" y="1425122"/>
                  </a:lnTo>
                  <a:lnTo>
                    <a:pt x="19637" y="1493705"/>
                  </a:lnTo>
                  <a:lnTo>
                    <a:pt x="39694" y="1561330"/>
                  </a:lnTo>
                  <a:lnTo>
                    <a:pt x="66472" y="1627843"/>
                  </a:lnTo>
                  <a:lnTo>
                    <a:pt x="99802" y="1693090"/>
                  </a:lnTo>
                  <a:lnTo>
                    <a:pt x="139518" y="1756915"/>
                  </a:lnTo>
                  <a:lnTo>
                    <a:pt x="161717" y="1788247"/>
                  </a:lnTo>
                  <a:lnTo>
                    <a:pt x="185450" y="1819165"/>
                  </a:lnTo>
                  <a:lnTo>
                    <a:pt x="210695" y="1849651"/>
                  </a:lnTo>
                  <a:lnTo>
                    <a:pt x="237432" y="1879686"/>
                  </a:lnTo>
                  <a:lnTo>
                    <a:pt x="265639" y="1909250"/>
                  </a:lnTo>
                  <a:lnTo>
                    <a:pt x="295295" y="1938323"/>
                  </a:lnTo>
                  <a:lnTo>
                    <a:pt x="326379" y="1966887"/>
                  </a:lnTo>
                  <a:lnTo>
                    <a:pt x="358871" y="1994922"/>
                  </a:lnTo>
                  <a:lnTo>
                    <a:pt x="392750" y="2022409"/>
                  </a:lnTo>
                  <a:lnTo>
                    <a:pt x="427993" y="2049329"/>
                  </a:lnTo>
                  <a:lnTo>
                    <a:pt x="464581" y="2075662"/>
                  </a:lnTo>
                  <a:lnTo>
                    <a:pt x="502493" y="2101389"/>
                  </a:lnTo>
                  <a:lnTo>
                    <a:pt x="541707" y="2126491"/>
                  </a:lnTo>
                  <a:lnTo>
                    <a:pt x="582203" y="2150949"/>
                  </a:lnTo>
                  <a:lnTo>
                    <a:pt x="623959" y="2174743"/>
                  </a:lnTo>
                  <a:lnTo>
                    <a:pt x="666954" y="2197853"/>
                  </a:lnTo>
                  <a:lnTo>
                    <a:pt x="711168" y="2220262"/>
                  </a:lnTo>
                  <a:lnTo>
                    <a:pt x="756580" y="2241949"/>
                  </a:lnTo>
                  <a:lnTo>
                    <a:pt x="803168" y="2262895"/>
                  </a:lnTo>
                  <a:lnTo>
                    <a:pt x="850912" y="2283081"/>
                  </a:lnTo>
                  <a:lnTo>
                    <a:pt x="899790" y="2302487"/>
                  </a:lnTo>
                  <a:lnTo>
                    <a:pt x="949782" y="2321094"/>
                  </a:lnTo>
                  <a:lnTo>
                    <a:pt x="1000866" y="2338884"/>
                  </a:lnTo>
                  <a:lnTo>
                    <a:pt x="1053022" y="2355836"/>
                  </a:lnTo>
                  <a:lnTo>
                    <a:pt x="1106229" y="2371932"/>
                  </a:lnTo>
                  <a:lnTo>
                    <a:pt x="1160466" y="2387152"/>
                  </a:lnTo>
                  <a:lnTo>
                    <a:pt x="1215711" y="2401477"/>
                  </a:lnTo>
                  <a:lnTo>
                    <a:pt x="1271944" y="2414887"/>
                  </a:lnTo>
                  <a:lnTo>
                    <a:pt x="1329143" y="2427364"/>
                  </a:lnTo>
                  <a:lnTo>
                    <a:pt x="1387288" y="2438887"/>
                  </a:lnTo>
                  <a:lnTo>
                    <a:pt x="1446358" y="2449439"/>
                  </a:lnTo>
                  <a:lnTo>
                    <a:pt x="1506332" y="2458998"/>
                  </a:lnTo>
                  <a:lnTo>
                    <a:pt x="1567189" y="2467547"/>
                  </a:lnTo>
                  <a:lnTo>
                    <a:pt x="1614905" y="2345118"/>
                  </a:lnTo>
                  <a:lnTo>
                    <a:pt x="1553114" y="2337194"/>
                  </a:lnTo>
                  <a:lnTo>
                    <a:pt x="1492148" y="2328179"/>
                  </a:lnTo>
                  <a:lnTo>
                    <a:pt x="1432042" y="2318094"/>
                  </a:lnTo>
                  <a:lnTo>
                    <a:pt x="1372832" y="2306957"/>
                  </a:lnTo>
                  <a:lnTo>
                    <a:pt x="1314550" y="2294789"/>
                  </a:lnTo>
                  <a:lnTo>
                    <a:pt x="1257233" y="2281610"/>
                  </a:lnTo>
                  <a:lnTo>
                    <a:pt x="1200914" y="2267439"/>
                  </a:lnTo>
                  <a:lnTo>
                    <a:pt x="1145629" y="2252296"/>
                  </a:lnTo>
                  <a:lnTo>
                    <a:pt x="1091412" y="2236201"/>
                  </a:lnTo>
                  <a:lnTo>
                    <a:pt x="1038298" y="2219174"/>
                  </a:lnTo>
                  <a:lnTo>
                    <a:pt x="986321" y="2201234"/>
                  </a:lnTo>
                  <a:lnTo>
                    <a:pt x="935517" y="2182401"/>
                  </a:lnTo>
                  <a:lnTo>
                    <a:pt x="885919" y="2162696"/>
                  </a:lnTo>
                  <a:lnTo>
                    <a:pt x="837563" y="2142137"/>
                  </a:lnTo>
                  <a:lnTo>
                    <a:pt x="790483" y="2120745"/>
                  </a:lnTo>
                  <a:lnTo>
                    <a:pt x="744714" y="2098538"/>
                  </a:lnTo>
                  <a:lnTo>
                    <a:pt x="700291" y="2075539"/>
                  </a:lnTo>
                  <a:lnTo>
                    <a:pt x="657247" y="2051765"/>
                  </a:lnTo>
                  <a:lnTo>
                    <a:pt x="615619" y="2027236"/>
                  </a:lnTo>
                  <a:lnTo>
                    <a:pt x="575440" y="2001973"/>
                  </a:lnTo>
                  <a:lnTo>
                    <a:pt x="536745" y="1975996"/>
                  </a:lnTo>
                  <a:lnTo>
                    <a:pt x="499569" y="1949323"/>
                  </a:lnTo>
                  <a:lnTo>
                    <a:pt x="463947" y="1921975"/>
                  </a:lnTo>
                  <a:lnTo>
                    <a:pt x="429913" y="1893972"/>
                  </a:lnTo>
                  <a:lnTo>
                    <a:pt x="397502" y="1865333"/>
                  </a:lnTo>
                  <a:lnTo>
                    <a:pt x="366748" y="1836078"/>
                  </a:lnTo>
                  <a:lnTo>
                    <a:pt x="337687" y="1806227"/>
                  </a:lnTo>
                  <a:lnTo>
                    <a:pt x="310352" y="1775799"/>
                  </a:lnTo>
                  <a:lnTo>
                    <a:pt x="284779" y="1744816"/>
                  </a:lnTo>
                  <a:lnTo>
                    <a:pt x="261003" y="1713295"/>
                  </a:lnTo>
                  <a:lnTo>
                    <a:pt x="239057" y="1681257"/>
                  </a:lnTo>
                  <a:lnTo>
                    <a:pt x="218977" y="1648723"/>
                  </a:lnTo>
                  <a:lnTo>
                    <a:pt x="184552" y="1582241"/>
                  </a:lnTo>
                  <a:lnTo>
                    <a:pt x="158006" y="1514007"/>
                  </a:lnTo>
                  <a:lnTo>
                    <a:pt x="139765" y="1445071"/>
                  </a:lnTo>
                  <a:lnTo>
                    <a:pt x="129950" y="1376550"/>
                  </a:lnTo>
                  <a:lnTo>
                    <a:pt x="128136" y="1342498"/>
                  </a:lnTo>
                  <a:lnTo>
                    <a:pt x="128348" y="1308612"/>
                  </a:lnTo>
                  <a:lnTo>
                    <a:pt x="134746" y="1241426"/>
                  </a:lnTo>
                  <a:lnTo>
                    <a:pt x="148931" y="1175161"/>
                  </a:lnTo>
                  <a:lnTo>
                    <a:pt x="170691" y="1109985"/>
                  </a:lnTo>
                  <a:lnTo>
                    <a:pt x="199812" y="1046067"/>
                  </a:lnTo>
                  <a:lnTo>
                    <a:pt x="236084" y="983577"/>
                  </a:lnTo>
                  <a:lnTo>
                    <a:pt x="279291" y="922682"/>
                  </a:lnTo>
                  <a:lnTo>
                    <a:pt x="303430" y="892886"/>
                  </a:lnTo>
                  <a:lnTo>
                    <a:pt x="329223" y="863552"/>
                  </a:lnTo>
                  <a:lnTo>
                    <a:pt x="356644" y="834701"/>
                  </a:lnTo>
                  <a:lnTo>
                    <a:pt x="385665" y="806354"/>
                  </a:lnTo>
                  <a:lnTo>
                    <a:pt x="416262" y="778533"/>
                  </a:lnTo>
                  <a:lnTo>
                    <a:pt x="448407" y="751259"/>
                  </a:lnTo>
                  <a:lnTo>
                    <a:pt x="482073" y="724552"/>
                  </a:lnTo>
                  <a:lnTo>
                    <a:pt x="517233" y="698434"/>
                  </a:lnTo>
                  <a:lnTo>
                    <a:pt x="553863" y="672926"/>
                  </a:lnTo>
                  <a:lnTo>
                    <a:pt x="591933" y="648049"/>
                  </a:lnTo>
                  <a:lnTo>
                    <a:pt x="631419" y="623824"/>
                  </a:lnTo>
                  <a:lnTo>
                    <a:pt x="672293" y="600272"/>
                  </a:lnTo>
                  <a:lnTo>
                    <a:pt x="714530" y="577414"/>
                  </a:lnTo>
                  <a:lnTo>
                    <a:pt x="758101" y="555272"/>
                  </a:lnTo>
                  <a:lnTo>
                    <a:pt x="802981" y="533866"/>
                  </a:lnTo>
                  <a:lnTo>
                    <a:pt x="849144" y="513217"/>
                  </a:lnTo>
                  <a:lnTo>
                    <a:pt x="896562" y="493347"/>
                  </a:lnTo>
                  <a:lnTo>
                    <a:pt x="945209" y="474277"/>
                  </a:lnTo>
                  <a:lnTo>
                    <a:pt x="995058" y="456027"/>
                  </a:lnTo>
                  <a:lnTo>
                    <a:pt x="1046083" y="438620"/>
                  </a:lnTo>
                  <a:lnTo>
                    <a:pt x="1098257" y="422075"/>
                  </a:lnTo>
                  <a:lnTo>
                    <a:pt x="1151554" y="406414"/>
                  </a:lnTo>
                  <a:lnTo>
                    <a:pt x="1205947" y="391659"/>
                  </a:lnTo>
                  <a:lnTo>
                    <a:pt x="1261409" y="377830"/>
                  </a:lnTo>
                  <a:lnTo>
                    <a:pt x="1317914" y="364948"/>
                  </a:lnTo>
                  <a:lnTo>
                    <a:pt x="1375435" y="353034"/>
                  </a:lnTo>
                  <a:lnTo>
                    <a:pt x="1433946" y="342110"/>
                  </a:lnTo>
                  <a:lnTo>
                    <a:pt x="1493420" y="332197"/>
                  </a:lnTo>
                  <a:lnTo>
                    <a:pt x="1553831" y="323315"/>
                  </a:lnTo>
                  <a:lnTo>
                    <a:pt x="1615151" y="315486"/>
                  </a:lnTo>
                  <a:lnTo>
                    <a:pt x="1677355" y="308731"/>
                  </a:lnTo>
                  <a:lnTo>
                    <a:pt x="1675587" y="489143"/>
                  </a:lnTo>
                  <a:lnTo>
                    <a:pt x="2021219" y="228392"/>
                  </a:lnTo>
                  <a:lnTo>
                    <a:pt x="1680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4668" y="2810437"/>
              <a:ext cx="2021839" cy="2467610"/>
            </a:xfrm>
            <a:custGeom>
              <a:avLst/>
              <a:gdLst/>
              <a:ahLst/>
              <a:cxnLst/>
              <a:rect l="l" t="t" r="r" b="b"/>
              <a:pathLst>
                <a:path w="2021839" h="2467610">
                  <a:moveTo>
                    <a:pt x="1567189" y="2467547"/>
                  </a:moveTo>
                  <a:lnTo>
                    <a:pt x="1506332" y="2458998"/>
                  </a:lnTo>
                  <a:lnTo>
                    <a:pt x="1446358" y="2449439"/>
                  </a:lnTo>
                  <a:lnTo>
                    <a:pt x="1387288" y="2438887"/>
                  </a:lnTo>
                  <a:lnTo>
                    <a:pt x="1329143" y="2427364"/>
                  </a:lnTo>
                  <a:lnTo>
                    <a:pt x="1271943" y="2414887"/>
                  </a:lnTo>
                  <a:lnTo>
                    <a:pt x="1215711" y="2401477"/>
                  </a:lnTo>
                  <a:lnTo>
                    <a:pt x="1160466" y="2387152"/>
                  </a:lnTo>
                  <a:lnTo>
                    <a:pt x="1106229" y="2371932"/>
                  </a:lnTo>
                  <a:lnTo>
                    <a:pt x="1053022" y="2355836"/>
                  </a:lnTo>
                  <a:lnTo>
                    <a:pt x="1000866" y="2338884"/>
                  </a:lnTo>
                  <a:lnTo>
                    <a:pt x="949782" y="2321094"/>
                  </a:lnTo>
                  <a:lnTo>
                    <a:pt x="899790" y="2302486"/>
                  </a:lnTo>
                  <a:lnTo>
                    <a:pt x="850912" y="2283080"/>
                  </a:lnTo>
                  <a:lnTo>
                    <a:pt x="803168" y="2262894"/>
                  </a:lnTo>
                  <a:lnTo>
                    <a:pt x="756580" y="2241948"/>
                  </a:lnTo>
                  <a:lnTo>
                    <a:pt x="711168" y="2220261"/>
                  </a:lnTo>
                  <a:lnTo>
                    <a:pt x="666954" y="2197853"/>
                  </a:lnTo>
                  <a:lnTo>
                    <a:pt x="623959" y="2174742"/>
                  </a:lnTo>
                  <a:lnTo>
                    <a:pt x="582203" y="2150948"/>
                  </a:lnTo>
                  <a:lnTo>
                    <a:pt x="541707" y="2126491"/>
                  </a:lnTo>
                  <a:lnTo>
                    <a:pt x="502493" y="2101389"/>
                  </a:lnTo>
                  <a:lnTo>
                    <a:pt x="464581" y="2075661"/>
                  </a:lnTo>
                  <a:lnTo>
                    <a:pt x="427993" y="2049328"/>
                  </a:lnTo>
                  <a:lnTo>
                    <a:pt x="392750" y="2022409"/>
                  </a:lnTo>
                  <a:lnTo>
                    <a:pt x="358871" y="1994921"/>
                  </a:lnTo>
                  <a:lnTo>
                    <a:pt x="326379" y="1966886"/>
                  </a:lnTo>
                  <a:lnTo>
                    <a:pt x="295295" y="1938322"/>
                  </a:lnTo>
                  <a:lnTo>
                    <a:pt x="265639" y="1909249"/>
                  </a:lnTo>
                  <a:lnTo>
                    <a:pt x="237432" y="1879685"/>
                  </a:lnTo>
                  <a:lnTo>
                    <a:pt x="210695" y="1849651"/>
                  </a:lnTo>
                  <a:lnTo>
                    <a:pt x="185450" y="1819165"/>
                  </a:lnTo>
                  <a:lnTo>
                    <a:pt x="161717" y="1788246"/>
                  </a:lnTo>
                  <a:lnTo>
                    <a:pt x="139518" y="1756914"/>
                  </a:lnTo>
                  <a:lnTo>
                    <a:pt x="99802" y="1693089"/>
                  </a:lnTo>
                  <a:lnTo>
                    <a:pt x="66472" y="1627843"/>
                  </a:lnTo>
                  <a:lnTo>
                    <a:pt x="39694" y="1561330"/>
                  </a:lnTo>
                  <a:lnTo>
                    <a:pt x="19637" y="1493704"/>
                  </a:lnTo>
                  <a:lnTo>
                    <a:pt x="6469" y="1425121"/>
                  </a:lnTo>
                  <a:lnTo>
                    <a:pt x="357" y="1355734"/>
                  </a:lnTo>
                  <a:lnTo>
                    <a:pt x="0" y="1320787"/>
                  </a:lnTo>
                  <a:lnTo>
                    <a:pt x="1469" y="1285697"/>
                  </a:lnTo>
                  <a:lnTo>
                    <a:pt x="9974" y="1215164"/>
                  </a:lnTo>
                  <a:lnTo>
                    <a:pt x="26038" y="1144291"/>
                  </a:lnTo>
                  <a:lnTo>
                    <a:pt x="49831" y="1073231"/>
                  </a:lnTo>
                  <a:lnTo>
                    <a:pt x="80271" y="1004793"/>
                  </a:lnTo>
                  <a:lnTo>
                    <a:pt x="117439" y="938114"/>
                  </a:lnTo>
                  <a:lnTo>
                    <a:pt x="138476" y="905474"/>
                  </a:lnTo>
                  <a:lnTo>
                    <a:pt x="161110" y="873320"/>
                  </a:lnTo>
                  <a:lnTo>
                    <a:pt x="185312" y="841668"/>
                  </a:lnTo>
                  <a:lnTo>
                    <a:pt x="211054" y="810533"/>
                  </a:lnTo>
                  <a:lnTo>
                    <a:pt x="238309" y="779931"/>
                  </a:lnTo>
                  <a:lnTo>
                    <a:pt x="267048" y="749878"/>
                  </a:lnTo>
                  <a:lnTo>
                    <a:pt x="297242" y="720389"/>
                  </a:lnTo>
                  <a:lnTo>
                    <a:pt x="328863" y="691480"/>
                  </a:lnTo>
                  <a:lnTo>
                    <a:pt x="361882" y="663166"/>
                  </a:lnTo>
                  <a:lnTo>
                    <a:pt x="396272" y="635462"/>
                  </a:lnTo>
                  <a:lnTo>
                    <a:pt x="432005" y="608385"/>
                  </a:lnTo>
                  <a:lnTo>
                    <a:pt x="469050" y="581949"/>
                  </a:lnTo>
                  <a:lnTo>
                    <a:pt x="507382" y="556171"/>
                  </a:lnTo>
                  <a:lnTo>
                    <a:pt x="546970" y="531066"/>
                  </a:lnTo>
                  <a:lnTo>
                    <a:pt x="587787" y="506649"/>
                  </a:lnTo>
                  <a:lnTo>
                    <a:pt x="629805" y="482935"/>
                  </a:lnTo>
                  <a:lnTo>
                    <a:pt x="672995" y="459941"/>
                  </a:lnTo>
                  <a:lnTo>
                    <a:pt x="717328" y="437682"/>
                  </a:lnTo>
                  <a:lnTo>
                    <a:pt x="762777" y="416174"/>
                  </a:lnTo>
                  <a:lnTo>
                    <a:pt x="809313" y="395431"/>
                  </a:lnTo>
                  <a:lnTo>
                    <a:pt x="856907" y="375470"/>
                  </a:lnTo>
                  <a:lnTo>
                    <a:pt x="905533" y="356307"/>
                  </a:lnTo>
                  <a:lnTo>
                    <a:pt x="955160" y="337955"/>
                  </a:lnTo>
                  <a:lnTo>
                    <a:pt x="1005761" y="320432"/>
                  </a:lnTo>
                  <a:lnTo>
                    <a:pt x="1057307" y="303752"/>
                  </a:lnTo>
                  <a:lnTo>
                    <a:pt x="1109771" y="287932"/>
                  </a:lnTo>
                  <a:lnTo>
                    <a:pt x="1163123" y="272986"/>
                  </a:lnTo>
                  <a:lnTo>
                    <a:pt x="1217336" y="258931"/>
                  </a:lnTo>
                  <a:lnTo>
                    <a:pt x="1272380" y="245781"/>
                  </a:lnTo>
                  <a:lnTo>
                    <a:pt x="1328229" y="233552"/>
                  </a:lnTo>
                  <a:lnTo>
                    <a:pt x="1384853" y="222261"/>
                  </a:lnTo>
                  <a:lnTo>
                    <a:pt x="1442224" y="211921"/>
                  </a:lnTo>
                  <a:lnTo>
                    <a:pt x="1500314" y="202550"/>
                  </a:lnTo>
                  <a:lnTo>
                    <a:pt x="1559094" y="194162"/>
                  </a:lnTo>
                  <a:lnTo>
                    <a:pt x="1618536" y="186773"/>
                  </a:lnTo>
                  <a:lnTo>
                    <a:pt x="1678613" y="180399"/>
                  </a:lnTo>
                  <a:lnTo>
                    <a:pt x="1680379" y="0"/>
                  </a:lnTo>
                  <a:lnTo>
                    <a:pt x="2021219" y="228393"/>
                  </a:lnTo>
                  <a:lnTo>
                    <a:pt x="1675588" y="489142"/>
                  </a:lnTo>
                  <a:lnTo>
                    <a:pt x="1677356" y="308732"/>
                  </a:lnTo>
                  <a:lnTo>
                    <a:pt x="1615152" y="315486"/>
                  </a:lnTo>
                  <a:lnTo>
                    <a:pt x="1553831" y="323315"/>
                  </a:lnTo>
                  <a:lnTo>
                    <a:pt x="1493421" y="332197"/>
                  </a:lnTo>
                  <a:lnTo>
                    <a:pt x="1433947" y="342110"/>
                  </a:lnTo>
                  <a:lnTo>
                    <a:pt x="1375436" y="353034"/>
                  </a:lnTo>
                  <a:lnTo>
                    <a:pt x="1317915" y="364948"/>
                  </a:lnTo>
                  <a:lnTo>
                    <a:pt x="1261409" y="377830"/>
                  </a:lnTo>
                  <a:lnTo>
                    <a:pt x="1205947" y="391659"/>
                  </a:lnTo>
                  <a:lnTo>
                    <a:pt x="1151554" y="406414"/>
                  </a:lnTo>
                  <a:lnTo>
                    <a:pt x="1098258" y="422075"/>
                  </a:lnTo>
                  <a:lnTo>
                    <a:pt x="1046083" y="438620"/>
                  </a:lnTo>
                  <a:lnTo>
                    <a:pt x="995058" y="456027"/>
                  </a:lnTo>
                  <a:lnTo>
                    <a:pt x="945209" y="474277"/>
                  </a:lnTo>
                  <a:lnTo>
                    <a:pt x="896562" y="493347"/>
                  </a:lnTo>
                  <a:lnTo>
                    <a:pt x="849144" y="513217"/>
                  </a:lnTo>
                  <a:lnTo>
                    <a:pt x="802982" y="533866"/>
                  </a:lnTo>
                  <a:lnTo>
                    <a:pt x="758101" y="555272"/>
                  </a:lnTo>
                  <a:lnTo>
                    <a:pt x="714530" y="577414"/>
                  </a:lnTo>
                  <a:lnTo>
                    <a:pt x="672294" y="600272"/>
                  </a:lnTo>
                  <a:lnTo>
                    <a:pt x="631419" y="623824"/>
                  </a:lnTo>
                  <a:lnTo>
                    <a:pt x="591933" y="648049"/>
                  </a:lnTo>
                  <a:lnTo>
                    <a:pt x="553863" y="672926"/>
                  </a:lnTo>
                  <a:lnTo>
                    <a:pt x="517234" y="698434"/>
                  </a:lnTo>
                  <a:lnTo>
                    <a:pt x="482073" y="724552"/>
                  </a:lnTo>
                  <a:lnTo>
                    <a:pt x="448407" y="751259"/>
                  </a:lnTo>
                  <a:lnTo>
                    <a:pt x="416262" y="778533"/>
                  </a:lnTo>
                  <a:lnTo>
                    <a:pt x="385666" y="806354"/>
                  </a:lnTo>
                  <a:lnTo>
                    <a:pt x="356644" y="834701"/>
                  </a:lnTo>
                  <a:lnTo>
                    <a:pt x="329223" y="863552"/>
                  </a:lnTo>
                  <a:lnTo>
                    <a:pt x="303430" y="892886"/>
                  </a:lnTo>
                  <a:lnTo>
                    <a:pt x="279291" y="922682"/>
                  </a:lnTo>
                  <a:lnTo>
                    <a:pt x="236084" y="983577"/>
                  </a:lnTo>
                  <a:lnTo>
                    <a:pt x="199812" y="1046068"/>
                  </a:lnTo>
                  <a:lnTo>
                    <a:pt x="170691" y="1109985"/>
                  </a:lnTo>
                  <a:lnTo>
                    <a:pt x="148931" y="1175161"/>
                  </a:lnTo>
                  <a:lnTo>
                    <a:pt x="134746" y="1241426"/>
                  </a:lnTo>
                  <a:lnTo>
                    <a:pt x="128348" y="1308612"/>
                  </a:lnTo>
                  <a:lnTo>
                    <a:pt x="128136" y="1342498"/>
                  </a:lnTo>
                  <a:lnTo>
                    <a:pt x="129950" y="1376550"/>
                  </a:lnTo>
                  <a:lnTo>
                    <a:pt x="139765" y="1445072"/>
                  </a:lnTo>
                  <a:lnTo>
                    <a:pt x="158006" y="1514008"/>
                  </a:lnTo>
                  <a:lnTo>
                    <a:pt x="184552" y="1582241"/>
                  </a:lnTo>
                  <a:lnTo>
                    <a:pt x="218977" y="1648723"/>
                  </a:lnTo>
                  <a:lnTo>
                    <a:pt x="239057" y="1681258"/>
                  </a:lnTo>
                  <a:lnTo>
                    <a:pt x="261003" y="1713295"/>
                  </a:lnTo>
                  <a:lnTo>
                    <a:pt x="284779" y="1744816"/>
                  </a:lnTo>
                  <a:lnTo>
                    <a:pt x="310352" y="1775799"/>
                  </a:lnTo>
                  <a:lnTo>
                    <a:pt x="337687" y="1806227"/>
                  </a:lnTo>
                  <a:lnTo>
                    <a:pt x="366748" y="1836078"/>
                  </a:lnTo>
                  <a:lnTo>
                    <a:pt x="397501" y="1865332"/>
                  </a:lnTo>
                  <a:lnTo>
                    <a:pt x="429913" y="1893971"/>
                  </a:lnTo>
                  <a:lnTo>
                    <a:pt x="463947" y="1921975"/>
                  </a:lnTo>
                  <a:lnTo>
                    <a:pt x="499569" y="1949323"/>
                  </a:lnTo>
                  <a:lnTo>
                    <a:pt x="536745" y="1975995"/>
                  </a:lnTo>
                  <a:lnTo>
                    <a:pt x="575440" y="2001973"/>
                  </a:lnTo>
                  <a:lnTo>
                    <a:pt x="615619" y="2027236"/>
                  </a:lnTo>
                  <a:lnTo>
                    <a:pt x="657247" y="2051764"/>
                  </a:lnTo>
                  <a:lnTo>
                    <a:pt x="700290" y="2075538"/>
                  </a:lnTo>
                  <a:lnTo>
                    <a:pt x="744714" y="2098538"/>
                  </a:lnTo>
                  <a:lnTo>
                    <a:pt x="790483" y="2120744"/>
                  </a:lnTo>
                  <a:lnTo>
                    <a:pt x="837563" y="2142136"/>
                  </a:lnTo>
                  <a:lnTo>
                    <a:pt x="885919" y="2162695"/>
                  </a:lnTo>
                  <a:lnTo>
                    <a:pt x="935517" y="2182401"/>
                  </a:lnTo>
                  <a:lnTo>
                    <a:pt x="986321" y="2201234"/>
                  </a:lnTo>
                  <a:lnTo>
                    <a:pt x="1038298" y="2219174"/>
                  </a:lnTo>
                  <a:lnTo>
                    <a:pt x="1091412" y="2236201"/>
                  </a:lnTo>
                  <a:lnTo>
                    <a:pt x="1145629" y="2252296"/>
                  </a:lnTo>
                  <a:lnTo>
                    <a:pt x="1200914" y="2267439"/>
                  </a:lnTo>
                  <a:lnTo>
                    <a:pt x="1257232" y="2281610"/>
                  </a:lnTo>
                  <a:lnTo>
                    <a:pt x="1314549" y="2294789"/>
                  </a:lnTo>
                  <a:lnTo>
                    <a:pt x="1372831" y="2306957"/>
                  </a:lnTo>
                  <a:lnTo>
                    <a:pt x="1432042" y="2318094"/>
                  </a:lnTo>
                  <a:lnTo>
                    <a:pt x="1492148" y="2328179"/>
                  </a:lnTo>
                  <a:lnTo>
                    <a:pt x="1553113" y="2337194"/>
                  </a:lnTo>
                  <a:lnTo>
                    <a:pt x="1614905" y="2345118"/>
                  </a:lnTo>
                  <a:lnTo>
                    <a:pt x="1567189" y="24675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35941" y="4026408"/>
            <a:ext cx="919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Calibri"/>
                <a:cs typeface="Calibri"/>
              </a:rPr>
              <a:t>10</a:t>
            </a:r>
            <a:r>
              <a:rPr sz="1100" b="1" spc="-10" dirty="0">
                <a:latin typeface="Calibri"/>
                <a:cs typeface="Calibri"/>
              </a:rPr>
              <a:t>,</a:t>
            </a:r>
            <a:r>
              <a:rPr sz="1100" b="1" spc="-20" dirty="0">
                <a:latin typeface="Calibri"/>
                <a:cs typeface="Calibri"/>
              </a:rPr>
              <a:t>00</a:t>
            </a:r>
            <a:r>
              <a:rPr sz="1100" b="1" dirty="0">
                <a:latin typeface="Calibri"/>
                <a:cs typeface="Calibri"/>
              </a:rPr>
              <a:t>0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S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-25" dirty="0">
                <a:latin typeface="Calibri"/>
                <a:cs typeface="Calibri"/>
              </a:rPr>
              <a:t>g</a:t>
            </a:r>
            <a:r>
              <a:rPr sz="1100" b="1" spc="-30" dirty="0">
                <a:latin typeface="Calibri"/>
                <a:cs typeface="Calibri"/>
              </a:rPr>
              <a:t>n</a:t>
            </a:r>
            <a:r>
              <a:rPr sz="1100" b="1" spc="-15" dirty="0">
                <a:latin typeface="Calibri"/>
                <a:cs typeface="Calibri"/>
              </a:rPr>
              <a:t>-</a:t>
            </a:r>
            <a:r>
              <a:rPr sz="1100" b="1" spc="-35" dirty="0">
                <a:latin typeface="Calibri"/>
                <a:cs typeface="Calibri"/>
              </a:rPr>
              <a:t>U</a:t>
            </a:r>
            <a:r>
              <a:rPr sz="1100" b="1" spc="-30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43945" y="2827543"/>
            <a:ext cx="608076" cy="60807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92886" y="2287884"/>
            <a:ext cx="510765" cy="56850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580" y="2336291"/>
            <a:ext cx="10278745" cy="36830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104139">
              <a:lnSpc>
                <a:spcPct val="67000"/>
              </a:lnSpc>
              <a:spcBef>
                <a:spcPts val="890"/>
              </a:spcBef>
            </a:pPr>
            <a:r>
              <a:rPr sz="2000" spc="-240" dirty="0">
                <a:latin typeface="Microsoft Sans Serif"/>
                <a:cs typeface="Microsoft Sans Serif"/>
              </a:rPr>
              <a:t>This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product </a:t>
            </a:r>
            <a:r>
              <a:rPr sz="2000" spc="-45" dirty="0">
                <a:latin typeface="Microsoft Sans Serif"/>
                <a:cs typeface="Microsoft Sans Serif"/>
              </a:rPr>
              <a:t>will </a:t>
            </a:r>
            <a:r>
              <a:rPr sz="2000" spc="-65" dirty="0">
                <a:latin typeface="Microsoft Sans Serif"/>
                <a:cs typeface="Microsoft Sans Serif"/>
              </a:rPr>
              <a:t>be </a:t>
            </a:r>
            <a:r>
              <a:rPr sz="2000" spc="-180" dirty="0">
                <a:latin typeface="Microsoft Sans Serif"/>
                <a:cs typeface="Microsoft Sans Serif"/>
              </a:rPr>
              <a:t>used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by </a:t>
            </a:r>
            <a:r>
              <a:rPr sz="2000" spc="-210" dirty="0">
                <a:latin typeface="Microsoft Sans Serif"/>
                <a:cs typeface="Microsoft Sans Serif"/>
              </a:rPr>
              <a:t>users</a:t>
            </a:r>
            <a:r>
              <a:rPr sz="2000" spc="-204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from </a:t>
            </a:r>
            <a:r>
              <a:rPr sz="2000" spc="-60" dirty="0">
                <a:latin typeface="Microsoft Sans Serif"/>
                <a:cs typeface="Microsoft Sans Serif"/>
              </a:rPr>
              <a:t>varied </a:t>
            </a:r>
            <a:r>
              <a:rPr sz="2000" spc="-125" dirty="0">
                <a:latin typeface="Microsoft Sans Serif"/>
                <a:cs typeface="Microsoft Sans Serif"/>
              </a:rPr>
              <a:t>demographics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like </a:t>
            </a:r>
            <a:r>
              <a:rPr sz="2000" spc="-95" dirty="0">
                <a:latin typeface="Microsoft Sans Serif"/>
                <a:cs typeface="Microsoft Sans Serif"/>
              </a:rPr>
              <a:t>age, </a:t>
            </a:r>
            <a:r>
              <a:rPr sz="2000" spc="-114" dirty="0">
                <a:latin typeface="Microsoft Sans Serif"/>
                <a:cs typeface="Microsoft Sans Serif"/>
              </a:rPr>
              <a:t>education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level, </a:t>
            </a:r>
            <a:r>
              <a:rPr sz="2000" spc="-50" dirty="0">
                <a:latin typeface="Microsoft Sans Serif"/>
                <a:cs typeface="Microsoft Sans Serif"/>
              </a:rPr>
              <a:t>job </a:t>
            </a:r>
            <a:r>
              <a:rPr sz="2000" spc="-160" dirty="0">
                <a:latin typeface="Microsoft Sans Serif"/>
                <a:cs typeface="Microsoft Sans Serif"/>
              </a:rPr>
              <a:t>status.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235" dirty="0">
                <a:latin typeface="Microsoft Sans Serif"/>
                <a:cs typeface="Microsoft Sans Serif"/>
              </a:rPr>
              <a:t>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following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are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features: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A</a:t>
            </a:r>
            <a:r>
              <a:rPr sz="2000" spc="-229" dirty="0">
                <a:latin typeface="Microsoft Sans Serif"/>
                <a:cs typeface="Microsoft Sans Serif"/>
              </a:rPr>
              <a:t>cc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u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C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75" dirty="0">
                <a:latin typeface="Microsoft Sans Serif"/>
                <a:cs typeface="Microsoft Sans Serif"/>
              </a:rPr>
              <a:t>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70" dirty="0">
                <a:latin typeface="Microsoft Sans Serif"/>
                <a:cs typeface="Microsoft Sans Serif"/>
              </a:rPr>
              <a:t>g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0" dirty="0">
                <a:latin typeface="Microsoft Sans Serif"/>
                <a:cs typeface="Microsoft Sans Serif"/>
              </a:rPr>
              <a:t>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45" dirty="0">
                <a:latin typeface="Microsoft Sans Serif"/>
                <a:cs typeface="Microsoft Sans Serif"/>
              </a:rPr>
              <a:t>r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u</a:t>
            </a:r>
            <a:r>
              <a:rPr sz="2000" spc="-15" dirty="0">
                <a:latin typeface="Microsoft Sans Serif"/>
                <a:cs typeface="Microsoft Sans Serif"/>
              </a:rPr>
              <a:t>g</a:t>
            </a:r>
            <a:r>
              <a:rPr sz="2000" spc="-24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em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0" dirty="0">
                <a:latin typeface="Microsoft Sans Serif"/>
                <a:cs typeface="Microsoft Sans Serif"/>
              </a:rPr>
              <a:t>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add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235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s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n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45" dirty="0">
                <a:latin typeface="Microsoft Sans Serif"/>
                <a:cs typeface="Microsoft Sans Serif"/>
              </a:rPr>
              <a:t>nu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b</a:t>
            </a:r>
            <a:r>
              <a:rPr sz="2000" spc="-60" dirty="0">
                <a:latin typeface="Microsoft Sans Serif"/>
                <a:cs typeface="Microsoft Sans Serif"/>
              </a:rPr>
              <a:t>er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Microsoft Sans Serif"/>
                <a:cs typeface="Microsoft Sans Serif"/>
              </a:rPr>
              <a:t>Adding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details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profile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by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providing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general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data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information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about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vehicle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they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own</a:t>
            </a:r>
            <a:endParaRPr sz="2000">
              <a:latin typeface="Microsoft Sans Serif"/>
              <a:cs typeface="Microsoft Sans Serif"/>
            </a:endParaRPr>
          </a:p>
          <a:p>
            <a:pPr marL="241300" marR="29209" indent="-228600">
              <a:lnSpc>
                <a:spcPct val="71000"/>
              </a:lnSpc>
              <a:spcBef>
                <a:spcPts val="985"/>
              </a:spcBef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dirty="0"/>
              <a:t>	</a:t>
            </a:r>
            <a:r>
              <a:rPr sz="2000" spc="-125" dirty="0">
                <a:latin typeface="Microsoft Sans Serif"/>
                <a:cs typeface="Microsoft Sans Serif"/>
              </a:rPr>
              <a:t>Searching </a:t>
            </a:r>
            <a:r>
              <a:rPr sz="2000" spc="-105" dirty="0">
                <a:latin typeface="Microsoft Sans Serif"/>
                <a:cs typeface="Microsoft Sans Serif"/>
              </a:rPr>
              <a:t>any </a:t>
            </a:r>
            <a:r>
              <a:rPr sz="2000" spc="-140" dirty="0">
                <a:latin typeface="Microsoft Sans Serif"/>
                <a:cs typeface="Microsoft Sans Serif"/>
              </a:rPr>
              <a:t>vehicle's</a:t>
            </a:r>
            <a:r>
              <a:rPr sz="2000" spc="-1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information </a:t>
            </a:r>
            <a:r>
              <a:rPr sz="2000" spc="-200" dirty="0">
                <a:latin typeface="Microsoft Sans Serif"/>
                <a:cs typeface="Microsoft Sans Serif"/>
              </a:rPr>
              <a:t>(chassis</a:t>
            </a:r>
            <a:r>
              <a:rPr sz="2000" spc="-19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number,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engine </a:t>
            </a:r>
            <a:r>
              <a:rPr sz="2000" spc="-160" dirty="0">
                <a:latin typeface="Microsoft Sans Serif"/>
                <a:cs typeface="Microsoft Sans Serif"/>
              </a:rPr>
              <a:t>number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 </a:t>
            </a:r>
            <a:r>
              <a:rPr sz="2000" spc="-40" dirty="0">
                <a:latin typeface="Microsoft Sans Serif"/>
                <a:cs typeface="Microsoft Sans Serif"/>
              </a:rPr>
              <a:t>date </a:t>
            </a:r>
            <a:r>
              <a:rPr sz="2000" spc="-140" dirty="0">
                <a:latin typeface="Microsoft Sans Serif"/>
                <a:cs typeface="Microsoft Sans Serif"/>
              </a:rPr>
              <a:t>insured</a:t>
            </a:r>
            <a:r>
              <a:rPr sz="2000" spc="25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upto) </a:t>
            </a:r>
            <a:r>
              <a:rPr sz="2000" spc="-130" dirty="0">
                <a:latin typeface="Microsoft Sans Serif"/>
                <a:cs typeface="Microsoft Sans Serif"/>
              </a:rPr>
              <a:t>through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its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number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plate</a:t>
            </a:r>
            <a:endParaRPr sz="2000">
              <a:latin typeface="Microsoft Sans Serif"/>
              <a:cs typeface="Microsoft Sans Serif"/>
            </a:endParaRPr>
          </a:p>
          <a:p>
            <a:pPr marL="241300" marR="92075" indent="-228600">
              <a:lnSpc>
                <a:spcPct val="70000"/>
              </a:lnSpc>
              <a:spcBef>
                <a:spcPts val="9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40" dirty="0">
                <a:latin typeface="Microsoft Sans Serif"/>
                <a:cs typeface="Microsoft Sans Serif"/>
              </a:rPr>
              <a:t>Booking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parking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spot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for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short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duration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time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(few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hours)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or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renting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it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for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longer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timeframe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(few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4" dirty="0">
                <a:latin typeface="Microsoft Sans Serif"/>
                <a:cs typeface="Microsoft Sans Serif"/>
              </a:rPr>
              <a:t>months)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Microsoft Sans Serif"/>
                <a:cs typeface="Microsoft Sans Serif"/>
              </a:rPr>
              <a:t>Viewing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details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present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previous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bookings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transactions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Searching,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viewing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paying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E-Speeding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tickets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other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fines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45" dirty="0">
                <a:latin typeface="Microsoft Sans Serif"/>
                <a:cs typeface="Microsoft Sans Serif"/>
              </a:rPr>
              <a:t>Buying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automobile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insurance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lower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price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than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general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market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Finding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nearby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Pollution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Under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Control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Certification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(PUCC)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centre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285" dirty="0">
                <a:latin typeface="Microsoft Sans Serif"/>
                <a:cs typeface="Microsoft Sans Serif"/>
              </a:rPr>
              <a:t>RTO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stations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spc="-145" dirty="0"/>
              <a:t>M</a:t>
            </a:r>
            <a:r>
              <a:rPr spc="-165" dirty="0"/>
              <a:t>V</a:t>
            </a:r>
            <a:r>
              <a:rPr spc="-120" dirty="0"/>
              <a:t>P</a:t>
            </a:r>
            <a:r>
              <a:rPr spc="-170" dirty="0"/>
              <a:t> </a:t>
            </a:r>
            <a:r>
              <a:rPr spc="25" dirty="0"/>
              <a:t>F</a:t>
            </a:r>
            <a:r>
              <a:rPr spc="-229" dirty="0"/>
              <a:t>ea</a:t>
            </a:r>
            <a:r>
              <a:rPr spc="-120" dirty="0"/>
              <a:t>t</a:t>
            </a:r>
            <a:r>
              <a:rPr spc="-135" dirty="0"/>
              <a:t>u</a:t>
            </a:r>
            <a:r>
              <a:rPr spc="-150" dirty="0"/>
              <a:t>r</a:t>
            </a:r>
            <a:r>
              <a:rPr spc="-229" dirty="0"/>
              <a:t>e</a:t>
            </a:r>
            <a:r>
              <a:rPr spc="-254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2168651"/>
            <a:ext cx="5132705" cy="28422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spc="-355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c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40" dirty="0">
                <a:latin typeface="Microsoft Sans Serif"/>
                <a:cs typeface="Microsoft Sans Serif"/>
              </a:rPr>
              <a:t>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15" dirty="0">
                <a:latin typeface="Microsoft Sans Serif"/>
                <a:cs typeface="Microsoft Sans Serif"/>
              </a:rPr>
              <a:t>g</a:t>
            </a:r>
            <a:r>
              <a:rPr sz="2000" spc="-245" dirty="0">
                <a:latin typeface="Microsoft Sans Serif"/>
                <a:cs typeface="Microsoft Sans Serif"/>
              </a:rPr>
              <a:t>n</a:t>
            </a:r>
            <a:r>
              <a:rPr sz="2000" spc="-5" dirty="0">
                <a:latin typeface="Microsoft Sans Serif"/>
                <a:cs typeface="Microsoft Sans Serif"/>
              </a:rPr>
              <a:t>-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15" dirty="0">
                <a:latin typeface="Microsoft Sans Serif"/>
                <a:cs typeface="Microsoft Sans Serif"/>
              </a:rPr>
              <a:t>p</a:t>
            </a:r>
            <a:r>
              <a:rPr sz="2000" spc="229" dirty="0">
                <a:latin typeface="Microsoft Sans Serif"/>
                <a:cs typeface="Microsoft Sans Serif"/>
              </a:rPr>
              <a:t>/</a:t>
            </a:r>
            <a:r>
              <a:rPr sz="2000" spc="1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70" dirty="0">
                <a:latin typeface="Microsoft Sans Serif"/>
                <a:cs typeface="Microsoft Sans Serif"/>
              </a:rPr>
              <a:t>g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40" dirty="0">
                <a:latin typeface="Microsoft Sans Serif"/>
                <a:cs typeface="Microsoft Sans Serif"/>
              </a:rPr>
              <a:t>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45" dirty="0">
                <a:latin typeface="Microsoft Sans Serif"/>
                <a:cs typeface="Microsoft Sans Serif"/>
              </a:rPr>
              <a:t>r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u</a:t>
            </a:r>
            <a:r>
              <a:rPr sz="2000" spc="-15" dirty="0">
                <a:latin typeface="Microsoft Sans Serif"/>
                <a:cs typeface="Microsoft Sans Serif"/>
              </a:rPr>
              <a:t>g</a:t>
            </a:r>
            <a:r>
              <a:rPr sz="2000" spc="-24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245" dirty="0">
                <a:latin typeface="Microsoft Sans Serif"/>
                <a:cs typeface="Microsoft Sans Serif"/>
              </a:rPr>
              <a:t>h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4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60" dirty="0">
                <a:latin typeface="Microsoft Sans Serif"/>
                <a:cs typeface="Microsoft Sans Serif"/>
              </a:rPr>
              <a:t>E</a:t>
            </a:r>
            <a:r>
              <a:rPr sz="2000" spc="-440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0" dirty="0">
                <a:latin typeface="Microsoft Sans Serif"/>
                <a:cs typeface="Microsoft Sans Serif"/>
              </a:rPr>
              <a:t>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A</a:t>
            </a:r>
            <a:r>
              <a:rPr sz="2000" spc="-15" dirty="0">
                <a:latin typeface="Microsoft Sans Serif"/>
                <a:cs typeface="Microsoft Sans Serif"/>
              </a:rPr>
              <a:t>dd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235" dirty="0">
                <a:latin typeface="Microsoft Sans Serif"/>
                <a:cs typeface="Microsoft Sans Serif"/>
              </a:rPr>
              <a:t>e</a:t>
            </a:r>
            <a:r>
              <a:rPr sz="2000" spc="-220" dirty="0">
                <a:latin typeface="Microsoft Sans Serif"/>
                <a:cs typeface="Microsoft Sans Serif"/>
              </a:rPr>
              <a:t>s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15" dirty="0">
                <a:latin typeface="Microsoft Sans Serif"/>
                <a:cs typeface="Microsoft Sans Serif"/>
              </a:rPr>
              <a:t>P</a:t>
            </a:r>
            <a:r>
              <a:rPr sz="2000" spc="-265" dirty="0">
                <a:latin typeface="Microsoft Sans Serif"/>
                <a:cs typeface="Microsoft Sans Serif"/>
              </a:rPr>
              <a:t>h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n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u</a:t>
            </a:r>
            <a:r>
              <a:rPr sz="2000" spc="-33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b</a:t>
            </a:r>
            <a:r>
              <a:rPr sz="2000" spc="-60" dirty="0">
                <a:latin typeface="Microsoft Sans Serif"/>
                <a:cs typeface="Microsoft Sans Serif"/>
              </a:rPr>
              <a:t>er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75" dirty="0">
                <a:latin typeface="Microsoft Sans Serif"/>
                <a:cs typeface="Microsoft Sans Serif"/>
              </a:rPr>
              <a:t>Alternate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Ways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signing-up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logging-in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are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45" dirty="0">
                <a:latin typeface="Microsoft Sans Serif"/>
                <a:cs typeface="Microsoft Sans Serif"/>
              </a:rPr>
              <a:t>Facebook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0" dirty="0">
                <a:latin typeface="Microsoft Sans Serif"/>
                <a:cs typeface="Microsoft Sans Serif"/>
              </a:rPr>
              <a:t>Google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Microsoft Sans Serif"/>
                <a:cs typeface="Microsoft Sans Serif"/>
              </a:rPr>
              <a:t>Microsoft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1" y="441684"/>
            <a:ext cx="2307590" cy="13233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spc="-175" dirty="0"/>
              <a:t>Wireframes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9271" y="679450"/>
            <a:ext cx="2768600" cy="5499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175" y="3175"/>
            <a:ext cx="625475" cy="622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1239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MT</vt:lpstr>
      <vt:lpstr>Calibri</vt:lpstr>
      <vt:lpstr>Cambria</vt:lpstr>
      <vt:lpstr>Microsoft Sans Serif</vt:lpstr>
      <vt:lpstr>Times New Roman</vt:lpstr>
      <vt:lpstr>Trebuchet MS</vt:lpstr>
      <vt:lpstr>Verdana</vt:lpstr>
      <vt:lpstr>Wingdings</vt:lpstr>
      <vt:lpstr>Office Theme</vt:lpstr>
      <vt:lpstr>PowerPoint Presentation</vt:lpstr>
      <vt:lpstr>Parker</vt:lpstr>
      <vt:lpstr>Expanding  Market</vt:lpstr>
      <vt:lpstr>Total  Addressable  Market</vt:lpstr>
      <vt:lpstr>Total  Addressable  Market</vt:lpstr>
      <vt:lpstr> User Persona</vt:lpstr>
      <vt:lpstr>Finding Early  Adopters</vt:lpstr>
      <vt:lpstr> MVP Features</vt:lpstr>
      <vt:lpstr> Wireframes</vt:lpstr>
      <vt:lpstr> Wireframes</vt:lpstr>
      <vt:lpstr> Wireframes</vt:lpstr>
      <vt:lpstr>Monetization  Model</vt:lpstr>
      <vt:lpstr>Monetization  Model</vt:lpstr>
      <vt:lpstr>Important 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Weekend Challenge #14  Parker</dc:title>
  <dc:creator>Subhadip Samanta</dc:creator>
  <cp:lastModifiedBy>Subhadip Samanta</cp:lastModifiedBy>
  <cp:revision>2</cp:revision>
  <dcterms:created xsi:type="dcterms:W3CDTF">2021-03-31T14:46:19Z</dcterms:created>
  <dcterms:modified xsi:type="dcterms:W3CDTF">2021-03-31T14:48:25Z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2020-08-21T00:00:00Z</vt:filetime>
  </property>
  <property fmtid="{D5CDD505-2E9C-101B-9397-08002B2CF9AE}" pid="3" name="LastSaved">
    <vt:filetime>2021-03-31T00:00:00Z</vt:filetime>
  </property>
</Properties>
</file>