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F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252" y="86868"/>
            <a:ext cx="8910955" cy="4944110"/>
          </a:xfrm>
          <a:custGeom>
            <a:avLst/>
            <a:gdLst/>
            <a:ahLst/>
            <a:cxnLst/>
            <a:rect l="l" t="t" r="r" b="b"/>
            <a:pathLst>
              <a:path w="8910955" h="4944110">
                <a:moveTo>
                  <a:pt x="8910828" y="0"/>
                </a:moveTo>
                <a:lnTo>
                  <a:pt x="0" y="0"/>
                </a:lnTo>
                <a:lnTo>
                  <a:pt x="0" y="4943856"/>
                </a:lnTo>
                <a:lnTo>
                  <a:pt x="8910828" y="4943856"/>
                </a:lnTo>
                <a:lnTo>
                  <a:pt x="8910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19" y="348995"/>
            <a:ext cx="2548128" cy="44455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F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252" y="86868"/>
            <a:ext cx="8910955" cy="4944110"/>
          </a:xfrm>
          <a:custGeom>
            <a:avLst/>
            <a:gdLst/>
            <a:ahLst/>
            <a:cxnLst/>
            <a:rect l="l" t="t" r="r" b="b"/>
            <a:pathLst>
              <a:path w="8910955" h="4944110">
                <a:moveTo>
                  <a:pt x="8910828" y="0"/>
                </a:moveTo>
                <a:lnTo>
                  <a:pt x="0" y="0"/>
                </a:lnTo>
                <a:lnTo>
                  <a:pt x="0" y="4943856"/>
                </a:lnTo>
                <a:lnTo>
                  <a:pt x="8910828" y="4943856"/>
                </a:lnTo>
                <a:lnTo>
                  <a:pt x="8910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8225" y="2027936"/>
            <a:ext cx="5527548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2840" y="1529588"/>
            <a:ext cx="7678318" cy="2479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F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252" y="99060"/>
            <a:ext cx="8910955" cy="4932045"/>
            <a:chOff x="111252" y="99060"/>
            <a:chExt cx="8910955" cy="4932045"/>
          </a:xfrm>
        </p:grpSpPr>
        <p:sp>
          <p:nvSpPr>
            <p:cNvPr id="4" name="object 4"/>
            <p:cNvSpPr/>
            <p:nvPr/>
          </p:nvSpPr>
          <p:spPr>
            <a:xfrm>
              <a:off x="111252" y="99060"/>
              <a:ext cx="8910955" cy="4932045"/>
            </a:xfrm>
            <a:custGeom>
              <a:avLst/>
              <a:gdLst/>
              <a:ahLst/>
              <a:cxnLst/>
              <a:rect l="l" t="t" r="r" b="b"/>
              <a:pathLst>
                <a:path w="8910955" h="4932045">
                  <a:moveTo>
                    <a:pt x="8910828" y="0"/>
                  </a:moveTo>
                  <a:lnTo>
                    <a:pt x="0" y="0"/>
                  </a:lnTo>
                  <a:lnTo>
                    <a:pt x="0" y="4931664"/>
                  </a:lnTo>
                  <a:lnTo>
                    <a:pt x="8910828" y="4931664"/>
                  </a:lnTo>
                  <a:lnTo>
                    <a:pt x="89108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5" y="297180"/>
              <a:ext cx="2686812" cy="454914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57800" y="2091269"/>
            <a:ext cx="2199545" cy="45653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84175" marR="376555"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>
                <a:latin typeface="Calibri"/>
                <a:cs typeface="Calibri"/>
              </a:rPr>
              <a:t>Subhadip Samanta</a:t>
            </a:r>
          </a:p>
          <a:p>
            <a:pPr marL="384175" marR="376555"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>
                <a:latin typeface="Calibri"/>
                <a:cs typeface="Calibri"/>
              </a:rPr>
              <a:t>IIFT Delhi</a:t>
            </a:r>
            <a:endParaRPr sz="14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137" y="431037"/>
            <a:ext cx="50730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Enhancements</a:t>
            </a:r>
            <a:r>
              <a:rPr sz="2500" b="0" u="heavy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</a:t>
            </a:r>
            <a:r>
              <a:rPr sz="2500" b="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Nearby</a:t>
            </a:r>
            <a:r>
              <a:rPr sz="25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Walkways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840" y="1529588"/>
            <a:ext cx="4703445" cy="247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5080" indent="-323215">
              <a:lnSpc>
                <a:spcPct val="100000"/>
              </a:lnSpc>
              <a:spcBef>
                <a:spcPts val="100"/>
              </a:spcBef>
              <a:buFont typeface="Segoe UI Symbol"/>
              <a:buChar char="❖"/>
              <a:tabLst>
                <a:tab pos="335280" algn="l"/>
                <a:tab pos="335915" algn="l"/>
              </a:tabLst>
            </a:pPr>
            <a:r>
              <a:rPr sz="1500" dirty="0">
                <a:latin typeface="Calibri"/>
                <a:cs typeface="Calibri"/>
              </a:rPr>
              <a:t>As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users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walking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running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enthusiasts.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gets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tough to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find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good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spot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run. Therefore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we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assist them by recommending nearby walkways to burn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some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calories.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egoe UI Symbol"/>
              <a:buChar char="❖"/>
            </a:pPr>
            <a:endParaRPr sz="1250">
              <a:latin typeface="Calibri"/>
              <a:cs typeface="Calibri"/>
            </a:endParaRPr>
          </a:p>
          <a:p>
            <a:pPr marL="335280" marR="52705" indent="-323215">
              <a:lnSpc>
                <a:spcPct val="100000"/>
              </a:lnSpc>
              <a:buFont typeface="Segoe UI Symbol"/>
              <a:buChar char="❖"/>
              <a:tabLst>
                <a:tab pos="335280" algn="l"/>
                <a:tab pos="335915" algn="l"/>
              </a:tabLst>
            </a:pPr>
            <a:r>
              <a:rPr sz="1500" dirty="0">
                <a:latin typeface="Calibri"/>
                <a:cs typeface="Calibri"/>
              </a:rPr>
              <a:t>Our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community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provide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ratings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reviews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help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others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determine 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merits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demerits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place.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egoe UI Symbol"/>
              <a:buChar char="❖"/>
            </a:pPr>
            <a:endParaRPr sz="1250">
              <a:latin typeface="Calibri"/>
              <a:cs typeface="Calibri"/>
            </a:endParaRPr>
          </a:p>
          <a:p>
            <a:pPr marL="335280" marR="361950" indent="-323215">
              <a:lnSpc>
                <a:spcPct val="100000"/>
              </a:lnSpc>
              <a:buFont typeface="Segoe UI Symbol"/>
              <a:buChar char="❖"/>
              <a:tabLst>
                <a:tab pos="335280" algn="l"/>
                <a:tab pos="335915" algn="l"/>
              </a:tabLst>
            </a:pPr>
            <a:r>
              <a:rPr sz="1500" dirty="0">
                <a:latin typeface="Calibri"/>
                <a:cs typeface="Calibri"/>
              </a:rPr>
              <a:t>We </a:t>
            </a:r>
            <a:r>
              <a:rPr sz="1500" spc="-5" dirty="0">
                <a:latin typeface="Calibri"/>
                <a:cs typeface="Calibri"/>
              </a:rPr>
              <a:t>also </a:t>
            </a:r>
            <a:r>
              <a:rPr sz="1500" dirty="0">
                <a:latin typeface="Calibri"/>
                <a:cs typeface="Calibri"/>
              </a:rPr>
              <a:t>need to show </a:t>
            </a:r>
            <a:r>
              <a:rPr sz="1500" spc="-5" dirty="0">
                <a:latin typeface="Calibri"/>
                <a:cs typeface="Calibri"/>
              </a:rPr>
              <a:t>how far </a:t>
            </a:r>
            <a:r>
              <a:rPr sz="1500" dirty="0">
                <a:latin typeface="Calibri"/>
                <a:cs typeface="Calibri"/>
              </a:rPr>
              <a:t>is the place </a:t>
            </a:r>
            <a:r>
              <a:rPr sz="1500" spc="-5" dirty="0">
                <a:latin typeface="Calibri"/>
                <a:cs typeface="Calibri"/>
              </a:rPr>
              <a:t>from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user, name, location, total length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the track in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park/stadium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etc.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1135" y="295656"/>
            <a:ext cx="2580132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45479" y="152400"/>
            <a:ext cx="2798445" cy="4838700"/>
            <a:chOff x="5745479" y="152400"/>
            <a:chExt cx="2798445" cy="4838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79" y="152400"/>
              <a:ext cx="2798064" cy="48387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45149" y="2811398"/>
              <a:ext cx="1790700" cy="1143635"/>
            </a:xfrm>
            <a:custGeom>
              <a:avLst/>
              <a:gdLst/>
              <a:ahLst/>
              <a:cxnLst/>
              <a:rect l="l" t="t" r="r" b="b"/>
              <a:pathLst>
                <a:path w="1790700" h="1143635">
                  <a:moveTo>
                    <a:pt x="1790700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182880"/>
                  </a:lnTo>
                  <a:lnTo>
                    <a:pt x="0" y="1143012"/>
                  </a:lnTo>
                  <a:lnTo>
                    <a:pt x="1461516" y="1143012"/>
                  </a:lnTo>
                  <a:lnTo>
                    <a:pt x="1461516" y="982980"/>
                  </a:lnTo>
                  <a:lnTo>
                    <a:pt x="1589532" y="982980"/>
                  </a:lnTo>
                  <a:lnTo>
                    <a:pt x="1589532" y="800100"/>
                  </a:lnTo>
                  <a:lnTo>
                    <a:pt x="1552956" y="800100"/>
                  </a:lnTo>
                  <a:lnTo>
                    <a:pt x="1552956" y="662940"/>
                  </a:lnTo>
                  <a:lnTo>
                    <a:pt x="1748028" y="662940"/>
                  </a:lnTo>
                  <a:lnTo>
                    <a:pt x="1748028" y="480060"/>
                  </a:lnTo>
                  <a:lnTo>
                    <a:pt x="1202436" y="480060"/>
                  </a:lnTo>
                  <a:lnTo>
                    <a:pt x="1202436" y="342900"/>
                  </a:lnTo>
                  <a:lnTo>
                    <a:pt x="1682496" y="342900"/>
                  </a:lnTo>
                  <a:lnTo>
                    <a:pt x="1682496" y="182880"/>
                  </a:lnTo>
                  <a:lnTo>
                    <a:pt x="1790700" y="182880"/>
                  </a:lnTo>
                  <a:lnTo>
                    <a:pt x="179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133338" y="2813430"/>
            <a:ext cx="1782445" cy="1146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latin typeface="Lucida Sans Unicode"/>
                <a:cs typeface="Lucida Sans Unicode"/>
              </a:rPr>
              <a:t>L</a:t>
            </a:r>
            <a:r>
              <a:rPr sz="1050" dirty="0">
                <a:latin typeface="Lucida Sans Unicode"/>
                <a:cs typeface="Lucida Sans Unicode"/>
              </a:rPr>
              <a:t>or</a:t>
            </a:r>
            <a:r>
              <a:rPr sz="1050" spc="-10" dirty="0">
                <a:latin typeface="Lucida Sans Unicode"/>
                <a:cs typeface="Lucida Sans Unicode"/>
              </a:rPr>
              <a:t>e</a:t>
            </a:r>
            <a:r>
              <a:rPr sz="1050" dirty="0">
                <a:latin typeface="Lucida Sans Unicode"/>
                <a:cs typeface="Lucida Sans Unicode"/>
              </a:rPr>
              <a:t>m</a:t>
            </a:r>
            <a:r>
              <a:rPr sz="1050" spc="-80" dirty="0">
                <a:latin typeface="Lucida Sans Unicode"/>
                <a:cs typeface="Lucida Sans Unicode"/>
              </a:rPr>
              <a:t> </a:t>
            </a:r>
            <a:r>
              <a:rPr sz="1050" spc="-20" dirty="0">
                <a:latin typeface="Lucida Sans Unicode"/>
                <a:cs typeface="Lucida Sans Unicode"/>
              </a:rPr>
              <a:t>ipsum</a:t>
            </a:r>
            <a:r>
              <a:rPr sz="1050" spc="-85" dirty="0">
                <a:latin typeface="Lucida Sans Unicode"/>
                <a:cs typeface="Lucida Sans Unicode"/>
              </a:rPr>
              <a:t> </a:t>
            </a:r>
            <a:r>
              <a:rPr sz="1050" spc="-25" dirty="0">
                <a:latin typeface="Lucida Sans Unicode"/>
                <a:cs typeface="Lucida Sans Unicode"/>
              </a:rPr>
              <a:t>do</a:t>
            </a:r>
            <a:r>
              <a:rPr sz="1050" spc="-20" dirty="0">
                <a:latin typeface="Lucida Sans Unicode"/>
                <a:cs typeface="Lucida Sans Unicode"/>
              </a:rPr>
              <a:t>l</a:t>
            </a:r>
            <a:r>
              <a:rPr sz="1050" spc="-5" dirty="0">
                <a:latin typeface="Lucida Sans Unicode"/>
                <a:cs typeface="Lucida Sans Unicode"/>
              </a:rPr>
              <a:t>or</a:t>
            </a:r>
            <a:r>
              <a:rPr sz="1050" spc="-70" dirty="0">
                <a:latin typeface="Lucida Sans Unicode"/>
                <a:cs typeface="Lucida Sans Unicode"/>
              </a:rPr>
              <a:t> </a:t>
            </a:r>
            <a:r>
              <a:rPr sz="1050" spc="-35" dirty="0">
                <a:latin typeface="Lucida Sans Unicode"/>
                <a:cs typeface="Lucida Sans Unicode"/>
              </a:rPr>
              <a:t>si</a:t>
            </a:r>
            <a:r>
              <a:rPr sz="1050" spc="-30" dirty="0">
                <a:latin typeface="Lucida Sans Unicode"/>
                <a:cs typeface="Lucida Sans Unicode"/>
              </a:rPr>
              <a:t>t</a:t>
            </a:r>
            <a:r>
              <a:rPr sz="1050" spc="-65" dirty="0">
                <a:latin typeface="Lucida Sans Unicode"/>
                <a:cs typeface="Lucida Sans Unicode"/>
              </a:rPr>
              <a:t> </a:t>
            </a:r>
            <a:r>
              <a:rPr sz="1050" spc="-5" dirty="0">
                <a:latin typeface="Lucida Sans Unicode"/>
                <a:cs typeface="Lucida Sans Unicode"/>
              </a:rPr>
              <a:t>a</a:t>
            </a:r>
            <a:r>
              <a:rPr sz="1050" spc="5" dirty="0">
                <a:latin typeface="Lucida Sans Unicode"/>
                <a:cs typeface="Lucida Sans Unicode"/>
              </a:rPr>
              <a:t>m</a:t>
            </a:r>
            <a:r>
              <a:rPr sz="1050" dirty="0">
                <a:latin typeface="Lucida Sans Unicode"/>
                <a:cs typeface="Lucida Sans Unicode"/>
              </a:rPr>
              <a:t>e</a:t>
            </a:r>
            <a:r>
              <a:rPr sz="1050" spc="-45" dirty="0">
                <a:latin typeface="Lucida Sans Unicode"/>
                <a:cs typeface="Lucida Sans Unicode"/>
              </a:rPr>
              <a:t>t,  </a:t>
            </a:r>
            <a:r>
              <a:rPr sz="1050" spc="-20" dirty="0">
                <a:latin typeface="Lucida Sans Unicode"/>
                <a:cs typeface="Lucida Sans Unicode"/>
              </a:rPr>
              <a:t>cons</a:t>
            </a:r>
            <a:r>
              <a:rPr sz="1050" spc="-25" dirty="0">
                <a:latin typeface="Lucida Sans Unicode"/>
                <a:cs typeface="Lucida Sans Unicode"/>
              </a:rPr>
              <a:t>ecte</a:t>
            </a:r>
            <a:r>
              <a:rPr sz="1050" spc="-15" dirty="0">
                <a:latin typeface="Lucida Sans Unicode"/>
                <a:cs typeface="Lucida Sans Unicode"/>
              </a:rPr>
              <a:t>tu</a:t>
            </a:r>
            <a:r>
              <a:rPr sz="1050" spc="-10" dirty="0">
                <a:latin typeface="Lucida Sans Unicode"/>
                <a:cs typeface="Lucida Sans Unicode"/>
              </a:rPr>
              <a:t>r</a:t>
            </a:r>
            <a:r>
              <a:rPr sz="1050" spc="-70" dirty="0">
                <a:latin typeface="Lucida Sans Unicode"/>
                <a:cs typeface="Lucida Sans Unicode"/>
              </a:rPr>
              <a:t> </a:t>
            </a:r>
            <a:r>
              <a:rPr sz="1050" spc="-25" dirty="0">
                <a:latin typeface="Lucida Sans Unicode"/>
                <a:cs typeface="Lucida Sans Unicode"/>
              </a:rPr>
              <a:t>adipi</a:t>
            </a:r>
            <a:r>
              <a:rPr sz="1050" spc="-40" dirty="0">
                <a:latin typeface="Lucida Sans Unicode"/>
                <a:cs typeface="Lucida Sans Unicode"/>
              </a:rPr>
              <a:t>scin</a:t>
            </a:r>
            <a:r>
              <a:rPr sz="1050" spc="-45" dirty="0">
                <a:latin typeface="Lucida Sans Unicode"/>
                <a:cs typeface="Lucida Sans Unicode"/>
              </a:rPr>
              <a:t>g</a:t>
            </a:r>
            <a:r>
              <a:rPr sz="1050" spc="-100" dirty="0">
                <a:latin typeface="Lucida Sans Unicode"/>
                <a:cs typeface="Lucida Sans Unicode"/>
              </a:rPr>
              <a:t> </a:t>
            </a:r>
            <a:r>
              <a:rPr sz="1050" dirty="0">
                <a:latin typeface="Lucida Sans Unicode"/>
                <a:cs typeface="Lucida Sans Unicode"/>
              </a:rPr>
              <a:t>e</a:t>
            </a:r>
            <a:r>
              <a:rPr sz="1050" spc="-40" dirty="0">
                <a:latin typeface="Lucida Sans Unicode"/>
                <a:cs typeface="Lucida Sans Unicode"/>
              </a:rPr>
              <a:t>l</a:t>
            </a:r>
            <a:r>
              <a:rPr sz="1050" spc="-50" dirty="0">
                <a:latin typeface="Lucida Sans Unicode"/>
                <a:cs typeface="Lucida Sans Unicode"/>
              </a:rPr>
              <a:t>i</a:t>
            </a:r>
            <a:r>
              <a:rPr sz="1050" spc="-35" dirty="0">
                <a:latin typeface="Lucida Sans Unicode"/>
                <a:cs typeface="Lucida Sans Unicode"/>
              </a:rPr>
              <a:t>t.  </a:t>
            </a:r>
            <a:r>
              <a:rPr sz="1050" dirty="0">
                <a:latin typeface="Lucida Sans Unicode"/>
                <a:cs typeface="Lucida Sans Unicode"/>
              </a:rPr>
              <a:t>Phase</a:t>
            </a:r>
            <a:r>
              <a:rPr sz="1050" spc="-40" dirty="0">
                <a:latin typeface="Lucida Sans Unicode"/>
                <a:cs typeface="Lucida Sans Unicode"/>
              </a:rPr>
              <a:t>l</a:t>
            </a:r>
            <a:r>
              <a:rPr sz="1050" spc="-50" dirty="0">
                <a:latin typeface="Lucida Sans Unicode"/>
                <a:cs typeface="Lucida Sans Unicode"/>
              </a:rPr>
              <a:t>l</a:t>
            </a:r>
            <a:r>
              <a:rPr sz="1050" spc="-20" dirty="0">
                <a:latin typeface="Lucida Sans Unicode"/>
                <a:cs typeface="Lucida Sans Unicode"/>
              </a:rPr>
              <a:t>us</a:t>
            </a:r>
            <a:r>
              <a:rPr sz="1050" spc="-70" dirty="0">
                <a:latin typeface="Lucida Sans Unicode"/>
                <a:cs typeface="Lucida Sans Unicode"/>
              </a:rPr>
              <a:t> </a:t>
            </a:r>
            <a:r>
              <a:rPr sz="1050" spc="-5" dirty="0">
                <a:latin typeface="Lucida Sans Unicode"/>
                <a:cs typeface="Lucida Sans Unicode"/>
              </a:rPr>
              <a:t>pharetra  </a:t>
            </a:r>
            <a:r>
              <a:rPr sz="1050" spc="-30" dirty="0">
                <a:latin typeface="Lucida Sans Unicode"/>
                <a:cs typeface="Lucida Sans Unicode"/>
              </a:rPr>
              <a:t>u</a:t>
            </a:r>
            <a:r>
              <a:rPr sz="1050" spc="-20" dirty="0">
                <a:latin typeface="Lucida Sans Unicode"/>
                <a:cs typeface="Lucida Sans Unicode"/>
              </a:rPr>
              <a:t>l</a:t>
            </a:r>
            <a:r>
              <a:rPr sz="1050" spc="-10" dirty="0">
                <a:latin typeface="Lucida Sans Unicode"/>
                <a:cs typeface="Lucida Sans Unicode"/>
              </a:rPr>
              <a:t>lamcorp</a:t>
            </a:r>
            <a:r>
              <a:rPr sz="1050" spc="-15" dirty="0">
                <a:latin typeface="Lucida Sans Unicode"/>
                <a:cs typeface="Lucida Sans Unicode"/>
              </a:rPr>
              <a:t>e</a:t>
            </a:r>
            <a:r>
              <a:rPr sz="1050" dirty="0">
                <a:latin typeface="Lucida Sans Unicode"/>
                <a:cs typeface="Lucida Sans Unicode"/>
              </a:rPr>
              <a:t>r</a:t>
            </a:r>
            <a:r>
              <a:rPr sz="1050" spc="-95" dirty="0">
                <a:latin typeface="Lucida Sans Unicode"/>
                <a:cs typeface="Lucida Sans Unicode"/>
              </a:rPr>
              <a:t> </a:t>
            </a:r>
            <a:r>
              <a:rPr sz="1050" spc="-50" dirty="0">
                <a:latin typeface="Lucida Sans Unicode"/>
                <a:cs typeface="Lucida Sans Unicode"/>
              </a:rPr>
              <a:t>mi</a:t>
            </a:r>
            <a:r>
              <a:rPr sz="1050" spc="-25" dirty="0">
                <a:latin typeface="Lucida Sans Unicode"/>
                <a:cs typeface="Lucida Sans Unicode"/>
              </a:rPr>
              <a:t>,</a:t>
            </a:r>
            <a:r>
              <a:rPr sz="1050" spc="-70" dirty="0">
                <a:latin typeface="Lucida Sans Unicode"/>
                <a:cs typeface="Lucida Sans Unicode"/>
              </a:rPr>
              <a:t> </a:t>
            </a:r>
            <a:r>
              <a:rPr sz="1050" spc="-15" dirty="0">
                <a:latin typeface="Lucida Sans Unicode"/>
                <a:cs typeface="Lucida Sans Unicode"/>
              </a:rPr>
              <a:t>ut</a:t>
            </a:r>
            <a:r>
              <a:rPr sz="1050" spc="-60" dirty="0">
                <a:latin typeface="Lucida Sans Unicode"/>
                <a:cs typeface="Lucida Sans Unicode"/>
              </a:rPr>
              <a:t> </a:t>
            </a:r>
            <a:r>
              <a:rPr sz="1050" spc="-20" dirty="0">
                <a:latin typeface="Lucida Sans Unicode"/>
                <a:cs typeface="Lucida Sans Unicode"/>
              </a:rPr>
              <a:t>conval</a:t>
            </a:r>
            <a:r>
              <a:rPr sz="1050" spc="-40" dirty="0">
                <a:latin typeface="Lucida Sans Unicode"/>
                <a:cs typeface="Lucida Sans Unicode"/>
              </a:rPr>
              <a:t>l</a:t>
            </a:r>
            <a:r>
              <a:rPr sz="1050" spc="-50" dirty="0">
                <a:latin typeface="Lucida Sans Unicode"/>
                <a:cs typeface="Lucida Sans Unicode"/>
              </a:rPr>
              <a:t>i</a:t>
            </a:r>
            <a:r>
              <a:rPr sz="1050" spc="-25" dirty="0">
                <a:latin typeface="Lucida Sans Unicode"/>
                <a:cs typeface="Lucida Sans Unicode"/>
              </a:rPr>
              <a:t>s  </a:t>
            </a:r>
            <a:r>
              <a:rPr sz="1050" spc="-15" dirty="0">
                <a:latin typeface="Lucida Sans Unicode"/>
                <a:cs typeface="Lucida Sans Unicode"/>
              </a:rPr>
              <a:t>ar</a:t>
            </a:r>
            <a:r>
              <a:rPr sz="1050" spc="-10" dirty="0">
                <a:latin typeface="Lucida Sans Unicode"/>
                <a:cs typeface="Lucida Sans Unicode"/>
              </a:rPr>
              <a:t>c</a:t>
            </a:r>
            <a:r>
              <a:rPr sz="1050" spc="-5" dirty="0">
                <a:latin typeface="Lucida Sans Unicode"/>
                <a:cs typeface="Lucida Sans Unicode"/>
              </a:rPr>
              <a:t>u</a:t>
            </a:r>
            <a:r>
              <a:rPr sz="1050" spc="-70" dirty="0">
                <a:latin typeface="Lucida Sans Unicode"/>
                <a:cs typeface="Lucida Sans Unicode"/>
              </a:rPr>
              <a:t> </a:t>
            </a:r>
            <a:r>
              <a:rPr sz="1050" spc="-15" dirty="0">
                <a:latin typeface="Lucida Sans Unicode"/>
                <a:cs typeface="Lucida Sans Unicode"/>
              </a:rPr>
              <a:t>fri</a:t>
            </a:r>
            <a:r>
              <a:rPr sz="1050" spc="-35" dirty="0">
                <a:latin typeface="Lucida Sans Unicode"/>
                <a:cs typeface="Lucida Sans Unicode"/>
              </a:rPr>
              <a:t>n</a:t>
            </a:r>
            <a:r>
              <a:rPr sz="1050" spc="-80" dirty="0">
                <a:latin typeface="Lucida Sans Unicode"/>
                <a:cs typeface="Lucida Sans Unicode"/>
              </a:rPr>
              <a:t>g</a:t>
            </a:r>
            <a:r>
              <a:rPr sz="1050" spc="-50" dirty="0">
                <a:latin typeface="Lucida Sans Unicode"/>
                <a:cs typeface="Lucida Sans Unicode"/>
              </a:rPr>
              <a:t>i</a:t>
            </a:r>
            <a:r>
              <a:rPr sz="1050" spc="-40" dirty="0">
                <a:latin typeface="Lucida Sans Unicode"/>
                <a:cs typeface="Lucida Sans Unicode"/>
              </a:rPr>
              <a:t>l</a:t>
            </a:r>
            <a:r>
              <a:rPr sz="1050" spc="-50" dirty="0">
                <a:latin typeface="Lucida Sans Unicode"/>
                <a:cs typeface="Lucida Sans Unicode"/>
              </a:rPr>
              <a:t>l</a:t>
            </a:r>
            <a:r>
              <a:rPr sz="1050" spc="5" dirty="0">
                <a:latin typeface="Lucida Sans Unicode"/>
                <a:cs typeface="Lucida Sans Unicode"/>
              </a:rPr>
              <a:t>a</a:t>
            </a:r>
            <a:r>
              <a:rPr sz="1050" spc="-85" dirty="0">
                <a:latin typeface="Lucida Sans Unicode"/>
                <a:cs typeface="Lucida Sans Unicode"/>
              </a:rPr>
              <a:t> </a:t>
            </a:r>
            <a:r>
              <a:rPr sz="1050" spc="-15" dirty="0">
                <a:latin typeface="Lucida Sans Unicode"/>
                <a:cs typeface="Lucida Sans Unicode"/>
              </a:rPr>
              <a:t>i</a:t>
            </a:r>
            <a:r>
              <a:rPr sz="1050" spc="-35" dirty="0">
                <a:latin typeface="Lucida Sans Unicode"/>
                <a:cs typeface="Lucida Sans Unicode"/>
              </a:rPr>
              <a:t>n</a:t>
            </a:r>
            <a:r>
              <a:rPr sz="1050" spc="-55" dirty="0">
                <a:latin typeface="Lucida Sans Unicode"/>
                <a:cs typeface="Lucida Sans Unicode"/>
              </a:rPr>
              <a:t>.</a:t>
            </a:r>
            <a:r>
              <a:rPr sz="1050" spc="-65" dirty="0">
                <a:latin typeface="Lucida Sans Unicode"/>
                <a:cs typeface="Lucida Sans Unicode"/>
              </a:rPr>
              <a:t> </a:t>
            </a:r>
            <a:r>
              <a:rPr sz="1050" spc="-25" dirty="0">
                <a:latin typeface="Lucida Sans Unicode"/>
                <a:cs typeface="Lucida Sans Unicode"/>
              </a:rPr>
              <a:t>F</a:t>
            </a:r>
            <a:r>
              <a:rPr sz="1050" spc="-20" dirty="0">
                <a:latin typeface="Lucida Sans Unicode"/>
                <a:cs typeface="Lucida Sans Unicode"/>
              </a:rPr>
              <a:t>usce</a:t>
            </a:r>
            <a:r>
              <a:rPr sz="1050" spc="-75" dirty="0">
                <a:latin typeface="Lucida Sans Unicode"/>
                <a:cs typeface="Lucida Sans Unicode"/>
              </a:rPr>
              <a:t> </a:t>
            </a:r>
            <a:r>
              <a:rPr sz="1050" spc="-20" dirty="0">
                <a:latin typeface="Lucida Sans Unicode"/>
                <a:cs typeface="Lucida Sans Unicode"/>
              </a:rPr>
              <a:t>ac  </a:t>
            </a:r>
            <a:r>
              <a:rPr sz="1050" dirty="0">
                <a:latin typeface="Lucida Sans Unicode"/>
                <a:cs typeface="Lucida Sans Unicode"/>
              </a:rPr>
              <a:t>n</a:t>
            </a:r>
            <a:r>
              <a:rPr sz="1050" spc="-5" dirty="0">
                <a:latin typeface="Lucida Sans Unicode"/>
                <a:cs typeface="Lucida Sans Unicode"/>
              </a:rPr>
              <a:t>eque</a:t>
            </a:r>
            <a:r>
              <a:rPr sz="1050" spc="-75" dirty="0">
                <a:latin typeface="Lucida Sans Unicode"/>
                <a:cs typeface="Lucida Sans Unicode"/>
              </a:rPr>
              <a:t> </a:t>
            </a:r>
            <a:r>
              <a:rPr sz="1050" dirty="0">
                <a:latin typeface="Lucida Sans Unicode"/>
                <a:cs typeface="Lucida Sans Unicode"/>
              </a:rPr>
              <a:t>h</a:t>
            </a:r>
            <a:r>
              <a:rPr sz="1050" spc="-5" dirty="0">
                <a:latin typeface="Lucida Sans Unicode"/>
                <a:cs typeface="Lucida Sans Unicode"/>
              </a:rPr>
              <a:t>e</a:t>
            </a:r>
            <a:r>
              <a:rPr sz="1050" spc="-10" dirty="0">
                <a:latin typeface="Lucida Sans Unicode"/>
                <a:cs typeface="Lucida Sans Unicode"/>
              </a:rPr>
              <a:t>ndreri</a:t>
            </a:r>
            <a:r>
              <a:rPr sz="1050" spc="-50" dirty="0">
                <a:latin typeface="Lucida Sans Unicode"/>
                <a:cs typeface="Lucida Sans Unicode"/>
              </a:rPr>
              <a:t>t,</a:t>
            </a:r>
            <a:r>
              <a:rPr sz="1050" spc="-80" dirty="0">
                <a:latin typeface="Lucida Sans Unicode"/>
                <a:cs typeface="Lucida Sans Unicode"/>
              </a:rPr>
              <a:t> </a:t>
            </a:r>
            <a:r>
              <a:rPr sz="1050" dirty="0">
                <a:latin typeface="Lucida Sans Unicode"/>
                <a:cs typeface="Lucida Sans Unicode"/>
              </a:rPr>
              <a:t>e</a:t>
            </a:r>
            <a:r>
              <a:rPr sz="1050" spc="-40" dirty="0">
                <a:latin typeface="Lucida Sans Unicode"/>
                <a:cs typeface="Lucida Sans Unicode"/>
              </a:rPr>
              <a:t>g</a:t>
            </a:r>
            <a:r>
              <a:rPr sz="1050" spc="-45" dirty="0">
                <a:latin typeface="Lucida Sans Unicode"/>
                <a:cs typeface="Lucida Sans Unicode"/>
              </a:rPr>
              <a:t>e</a:t>
            </a:r>
            <a:r>
              <a:rPr sz="1050" spc="-25" dirty="0">
                <a:latin typeface="Lucida Sans Unicode"/>
                <a:cs typeface="Lucida Sans Unicode"/>
              </a:rPr>
              <a:t>stas  </a:t>
            </a:r>
            <a:r>
              <a:rPr sz="1050" spc="-15" dirty="0">
                <a:latin typeface="Lucida Sans Unicode"/>
                <a:cs typeface="Lucida Sans Unicode"/>
              </a:rPr>
              <a:t>mass</a:t>
            </a:r>
            <a:r>
              <a:rPr sz="1050" spc="-10" dirty="0">
                <a:latin typeface="Lucida Sans Unicode"/>
                <a:cs typeface="Lucida Sans Unicode"/>
              </a:rPr>
              <a:t>a</a:t>
            </a:r>
            <a:r>
              <a:rPr sz="1050" spc="-85" dirty="0">
                <a:latin typeface="Lucida Sans Unicode"/>
                <a:cs typeface="Lucida Sans Unicode"/>
              </a:rPr>
              <a:t> </a:t>
            </a:r>
            <a:r>
              <a:rPr sz="1050" spc="-5" dirty="0">
                <a:latin typeface="Lucida Sans Unicode"/>
                <a:cs typeface="Lucida Sans Unicode"/>
              </a:rPr>
              <a:t>e</a:t>
            </a:r>
            <a:r>
              <a:rPr sz="1050" spc="-40" dirty="0">
                <a:latin typeface="Lucida Sans Unicode"/>
                <a:cs typeface="Lucida Sans Unicode"/>
              </a:rPr>
              <a:t>u,</a:t>
            </a:r>
            <a:r>
              <a:rPr sz="1050" spc="-55" dirty="0">
                <a:latin typeface="Lucida Sans Unicode"/>
                <a:cs typeface="Lucida Sans Unicode"/>
              </a:rPr>
              <a:t> </a:t>
            </a:r>
            <a:r>
              <a:rPr sz="1050" spc="-35" dirty="0">
                <a:latin typeface="Lucida Sans Unicode"/>
                <a:cs typeface="Lucida Sans Unicode"/>
              </a:rPr>
              <a:t>d</a:t>
            </a:r>
            <a:r>
              <a:rPr sz="1050" spc="-25" dirty="0">
                <a:latin typeface="Lucida Sans Unicode"/>
                <a:cs typeface="Lucida Sans Unicode"/>
              </a:rPr>
              <a:t>ictu</a:t>
            </a:r>
            <a:r>
              <a:rPr sz="1050" dirty="0">
                <a:latin typeface="Lucida Sans Unicode"/>
                <a:cs typeface="Lucida Sans Unicode"/>
              </a:rPr>
              <a:t>m</a:t>
            </a:r>
            <a:r>
              <a:rPr sz="1050" spc="-70" dirty="0">
                <a:latin typeface="Lucida Sans Unicode"/>
                <a:cs typeface="Lucida Sans Unicode"/>
              </a:rPr>
              <a:t> </a:t>
            </a:r>
            <a:r>
              <a:rPr sz="1050" spc="-25" dirty="0">
                <a:latin typeface="Lucida Sans Unicode"/>
                <a:cs typeface="Lucida Sans Unicode"/>
              </a:rPr>
              <a:t>ri</a:t>
            </a:r>
            <a:r>
              <a:rPr sz="1050" spc="-30" dirty="0">
                <a:latin typeface="Lucida Sans Unicode"/>
                <a:cs typeface="Lucida Sans Unicode"/>
              </a:rPr>
              <a:t>sus</a:t>
            </a:r>
            <a:r>
              <a:rPr sz="1050" spc="-55" dirty="0">
                <a:latin typeface="Lucida Sans Unicode"/>
                <a:cs typeface="Lucida Sans Unicode"/>
              </a:rPr>
              <a:t>.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9137" y="431037"/>
            <a:ext cx="38061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</a:t>
            </a:r>
            <a:r>
              <a:rPr sz="2500" b="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Enhancements</a:t>
            </a:r>
            <a:r>
              <a:rPr sz="2500" b="0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</a:t>
            </a:r>
            <a:r>
              <a:rPr sz="2500" b="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Content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450" y="1253490"/>
            <a:ext cx="442214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5080" indent="-323215">
              <a:lnSpc>
                <a:spcPct val="100000"/>
              </a:lnSpc>
              <a:spcBef>
                <a:spcPts val="100"/>
              </a:spcBef>
              <a:buFont typeface="Segoe UI Symbol"/>
              <a:buChar char="❖"/>
              <a:tabLst>
                <a:tab pos="335280" algn="l"/>
                <a:tab pos="335915" algn="l"/>
              </a:tabLst>
            </a:pPr>
            <a:r>
              <a:rPr sz="1500" dirty="0">
                <a:latin typeface="Calibri"/>
                <a:cs typeface="Calibri"/>
              </a:rPr>
              <a:t>We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already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know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exercise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good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body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effective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dealing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 depression, anxiety,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stress,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more.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450" y="2168144"/>
            <a:ext cx="45161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5080" indent="-323215">
              <a:lnSpc>
                <a:spcPct val="100000"/>
              </a:lnSpc>
              <a:spcBef>
                <a:spcPts val="100"/>
              </a:spcBef>
              <a:buFont typeface="Segoe UI Symbol"/>
              <a:buChar char="❖"/>
              <a:tabLst>
                <a:tab pos="335280" algn="l"/>
                <a:tab pos="335915" algn="l"/>
              </a:tabLst>
            </a:pPr>
            <a:r>
              <a:rPr sz="1500" spc="-5" dirty="0">
                <a:latin typeface="Calibri"/>
                <a:cs typeface="Calibri"/>
              </a:rPr>
              <a:t>Therefore by </a:t>
            </a:r>
            <a:r>
              <a:rPr sz="1500" dirty="0">
                <a:latin typeface="Calibri"/>
                <a:cs typeface="Calibri"/>
              </a:rPr>
              <a:t>sharing </a:t>
            </a:r>
            <a:r>
              <a:rPr sz="1500" spc="-5" dirty="0">
                <a:latin typeface="Calibri"/>
                <a:cs typeface="Calibri"/>
              </a:rPr>
              <a:t>information we </a:t>
            </a:r>
            <a:r>
              <a:rPr sz="1500" dirty="0">
                <a:latin typeface="Calibri"/>
                <a:cs typeface="Calibri"/>
              </a:rPr>
              <a:t>can </a:t>
            </a:r>
            <a:r>
              <a:rPr sz="1500" spc="-5" dirty="0">
                <a:latin typeface="Calibri"/>
                <a:cs typeface="Calibri"/>
              </a:rPr>
              <a:t>share </a:t>
            </a:r>
            <a:r>
              <a:rPr sz="1500" dirty="0">
                <a:latin typeface="Calibri"/>
                <a:cs typeface="Calibri"/>
              </a:rPr>
              <a:t> meaningful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content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 users.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improve </a:t>
            </a:r>
            <a:r>
              <a:rPr sz="1500" dirty="0">
                <a:latin typeface="Calibri"/>
                <a:cs typeface="Calibri"/>
              </a:rPr>
              <a:t>their physical and mental </a:t>
            </a:r>
            <a:r>
              <a:rPr sz="1500" spc="-5" dirty="0">
                <a:latin typeface="Calibri"/>
                <a:cs typeface="Calibri"/>
              </a:rPr>
              <a:t>health </a:t>
            </a:r>
            <a:r>
              <a:rPr sz="1500" dirty="0">
                <a:latin typeface="Calibri"/>
                <a:cs typeface="Calibri"/>
              </a:rPr>
              <a:t>while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making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healthy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changes.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523" y="526542"/>
            <a:ext cx="26028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Key</a:t>
            </a:r>
            <a:r>
              <a:rPr sz="2500" b="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Success</a:t>
            </a:r>
            <a:r>
              <a:rPr sz="2500" b="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Metrics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9977" y="1426590"/>
            <a:ext cx="3371850" cy="2617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49250" algn="l"/>
                <a:tab pos="349885" algn="l"/>
              </a:tabLst>
            </a:pPr>
            <a:r>
              <a:rPr sz="1700" dirty="0">
                <a:latin typeface="Calibri"/>
                <a:cs typeface="Calibri"/>
              </a:rPr>
              <a:t>Acquisition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Retention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Cohorts</a:t>
            </a:r>
            <a:endParaRPr sz="1700">
              <a:latin typeface="Calibri"/>
              <a:cs typeface="Calibri"/>
            </a:endParaRPr>
          </a:p>
          <a:p>
            <a:pPr marL="349250" indent="-337185">
              <a:lnSpc>
                <a:spcPct val="100000"/>
              </a:lnSpc>
              <a:buAutoNum type="arabicPeriod"/>
              <a:tabLst>
                <a:tab pos="349250" algn="l"/>
                <a:tab pos="349885" algn="l"/>
              </a:tabLst>
            </a:pPr>
            <a:r>
              <a:rPr sz="1700" dirty="0">
                <a:latin typeface="Calibri"/>
                <a:cs typeface="Calibri"/>
              </a:rPr>
              <a:t>Customer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Churn</a:t>
            </a:r>
            <a:endParaRPr sz="1700">
              <a:latin typeface="Calibri"/>
              <a:cs typeface="Calibri"/>
            </a:endParaRPr>
          </a:p>
          <a:p>
            <a:pPr marL="349250" indent="-337185">
              <a:lnSpc>
                <a:spcPct val="100000"/>
              </a:lnSpc>
              <a:buAutoNum type="arabicPeriod"/>
              <a:tabLst>
                <a:tab pos="349250" algn="l"/>
                <a:tab pos="349885" algn="l"/>
              </a:tabLst>
            </a:pPr>
            <a:r>
              <a:rPr sz="1700" dirty="0">
                <a:latin typeface="Calibri"/>
                <a:cs typeface="Calibri"/>
              </a:rPr>
              <a:t>App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Abandonment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rate</a:t>
            </a:r>
            <a:endParaRPr sz="1700">
              <a:latin typeface="Calibri"/>
              <a:cs typeface="Calibri"/>
            </a:endParaRPr>
          </a:p>
          <a:p>
            <a:pPr marL="349250" indent="-337185">
              <a:lnSpc>
                <a:spcPct val="100000"/>
              </a:lnSpc>
              <a:buAutoNum type="arabicPeriod"/>
              <a:tabLst>
                <a:tab pos="349250" algn="l"/>
                <a:tab pos="349885" algn="l"/>
              </a:tabLst>
            </a:pPr>
            <a:r>
              <a:rPr sz="1700" spc="-5" dirty="0">
                <a:latin typeface="Calibri"/>
                <a:cs typeface="Calibri"/>
              </a:rPr>
              <a:t>Day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wise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Retention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Curve</a:t>
            </a:r>
            <a:endParaRPr sz="1700">
              <a:latin typeface="Calibri"/>
              <a:cs typeface="Calibri"/>
            </a:endParaRPr>
          </a:p>
          <a:p>
            <a:pPr marL="349250" indent="-337185">
              <a:lnSpc>
                <a:spcPct val="100000"/>
              </a:lnSpc>
              <a:buAutoNum type="arabicPeriod"/>
              <a:tabLst>
                <a:tab pos="349250" algn="l"/>
                <a:tab pos="349885" algn="l"/>
              </a:tabLst>
            </a:pPr>
            <a:r>
              <a:rPr sz="1700" dirty="0">
                <a:latin typeface="Calibri"/>
                <a:cs typeface="Calibri"/>
              </a:rPr>
              <a:t>Net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Promoter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Score</a:t>
            </a:r>
            <a:endParaRPr sz="1700">
              <a:latin typeface="Calibri"/>
              <a:cs typeface="Calibri"/>
            </a:endParaRPr>
          </a:p>
          <a:p>
            <a:pPr marL="349250" indent="-337185">
              <a:lnSpc>
                <a:spcPct val="100000"/>
              </a:lnSpc>
              <a:buAutoNum type="arabicPeriod"/>
              <a:tabLst>
                <a:tab pos="349250" algn="l"/>
                <a:tab pos="349885" algn="l"/>
              </a:tabLst>
            </a:pPr>
            <a:r>
              <a:rPr sz="1700" dirty="0">
                <a:latin typeface="Calibri"/>
                <a:cs typeface="Calibri"/>
              </a:rPr>
              <a:t>Avg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Time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Between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sessions</a:t>
            </a:r>
            <a:endParaRPr sz="1700">
              <a:latin typeface="Calibri"/>
              <a:cs typeface="Calibri"/>
            </a:endParaRPr>
          </a:p>
          <a:p>
            <a:pPr marL="349250" indent="-337185">
              <a:lnSpc>
                <a:spcPct val="100000"/>
              </a:lnSpc>
              <a:buAutoNum type="arabicPeriod"/>
              <a:tabLst>
                <a:tab pos="349250" algn="l"/>
                <a:tab pos="349885" algn="l"/>
              </a:tabLst>
            </a:pPr>
            <a:r>
              <a:rPr sz="1700" spc="-5" dirty="0">
                <a:latin typeface="Calibri"/>
                <a:cs typeface="Calibri"/>
              </a:rPr>
              <a:t>Avg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session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time</a:t>
            </a:r>
            <a:endParaRPr sz="1700">
              <a:latin typeface="Calibri"/>
              <a:cs typeface="Calibri"/>
            </a:endParaRPr>
          </a:p>
          <a:p>
            <a:pPr marL="349250" indent="-3371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49250" algn="l"/>
                <a:tab pos="349885" algn="l"/>
              </a:tabLst>
            </a:pPr>
            <a:r>
              <a:rPr sz="1700" spc="-5" dirty="0">
                <a:latin typeface="Calibri"/>
                <a:cs typeface="Calibri"/>
              </a:rPr>
              <a:t>Daily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App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Open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rate</a:t>
            </a:r>
            <a:endParaRPr sz="1700">
              <a:latin typeface="Calibri"/>
              <a:cs typeface="Calibri"/>
            </a:endParaRPr>
          </a:p>
          <a:p>
            <a:pPr marL="349250" indent="-337185">
              <a:lnSpc>
                <a:spcPct val="100000"/>
              </a:lnSpc>
              <a:buAutoNum type="arabicPeriod"/>
              <a:tabLst>
                <a:tab pos="349250" algn="l"/>
                <a:tab pos="349885" algn="l"/>
              </a:tabLst>
            </a:pPr>
            <a:r>
              <a:rPr sz="1700" spc="-5" dirty="0">
                <a:latin typeface="Calibri"/>
                <a:cs typeface="Calibri"/>
              </a:rPr>
              <a:t>DAU/MAU</a:t>
            </a:r>
            <a:endParaRPr sz="1700">
              <a:latin typeface="Calibri"/>
              <a:cs typeface="Calibri"/>
            </a:endParaRPr>
          </a:p>
          <a:p>
            <a:pPr marL="349250" indent="-337185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700" dirty="0">
                <a:latin typeface="Calibri"/>
                <a:cs typeface="Calibri"/>
              </a:rPr>
              <a:t>App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uninstalls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51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40" dirty="0"/>
              <a:t> </a:t>
            </a:r>
            <a:r>
              <a:rPr dirty="0"/>
              <a:t>YOU</a:t>
            </a:r>
            <a:r>
              <a:rPr spc="-50" dirty="0"/>
              <a:t> </a:t>
            </a:r>
            <a:r>
              <a:rPr dirty="0"/>
              <a:t>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577" y="3685438"/>
            <a:ext cx="5542280" cy="842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Our</a:t>
            </a:r>
            <a:r>
              <a:rPr sz="25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Goal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dirty="0">
                <a:latin typeface="Calibri"/>
                <a:cs typeface="Calibri"/>
              </a:rPr>
              <a:t>We </a:t>
            </a:r>
            <a:r>
              <a:rPr sz="1400" spc="-5" dirty="0">
                <a:latin typeface="Calibri"/>
                <a:cs typeface="Calibri"/>
              </a:rPr>
              <a:t>need</a:t>
            </a:r>
            <a:r>
              <a:rPr sz="1400" dirty="0">
                <a:latin typeface="Calibri"/>
                <a:cs typeface="Calibri"/>
              </a:rPr>
              <a:t> to identify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specific features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product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keep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active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users coming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</a:t>
            </a:r>
            <a:r>
              <a:rPr sz="1400" dirty="0">
                <a:latin typeface="Calibri"/>
                <a:cs typeface="Calibri"/>
              </a:rPr>
              <a:t> 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retention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strategy.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577" y="2516835"/>
            <a:ext cx="4871085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400" spc="-5" dirty="0">
                <a:latin typeface="Calibri"/>
                <a:cs typeface="Calibri"/>
              </a:rPr>
              <a:t>StepSetGo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experiencing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drop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after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sign </a:t>
            </a:r>
            <a:r>
              <a:rPr sz="1400" spc="-10" dirty="0">
                <a:latin typeface="Calibri"/>
                <a:cs typeface="Calibri"/>
              </a:rPr>
              <a:t>ups.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0577" y="677672"/>
            <a:ext cx="5980430" cy="126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</a:t>
            </a:r>
            <a:r>
              <a:rPr sz="2500" b="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</a:t>
            </a:r>
            <a:r>
              <a:rPr sz="2500" b="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5"/>
              </a:spcBef>
            </a:pPr>
            <a:r>
              <a:rPr sz="1400" b="0" spc="-5" dirty="0">
                <a:latin typeface="Calibri"/>
                <a:cs typeface="Calibri"/>
              </a:rPr>
              <a:t>It</a:t>
            </a:r>
            <a:r>
              <a:rPr sz="1400" b="0" dirty="0">
                <a:latin typeface="Calibri"/>
                <a:cs typeface="Calibri"/>
              </a:rPr>
              <a:t> is a</a:t>
            </a:r>
            <a:r>
              <a:rPr sz="1400" b="0" spc="-1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platform</a:t>
            </a:r>
            <a:r>
              <a:rPr sz="1400" b="0" spc="-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to walk</a:t>
            </a:r>
            <a:r>
              <a:rPr sz="1400" b="0" spc="-1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your</a:t>
            </a:r>
            <a:r>
              <a:rPr sz="1400" b="0" spc="-1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way to</a:t>
            </a:r>
            <a:r>
              <a:rPr sz="1400" b="0" spc="-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a</a:t>
            </a:r>
            <a:r>
              <a:rPr sz="1400" b="0" spc="-5" dirty="0">
                <a:latin typeface="Calibri"/>
                <a:cs typeface="Calibri"/>
              </a:rPr>
              <a:t> better</a:t>
            </a:r>
            <a:r>
              <a:rPr sz="1400" b="0" spc="25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health</a:t>
            </a:r>
            <a:r>
              <a:rPr sz="1400" b="0" spc="20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and</a:t>
            </a:r>
            <a:r>
              <a:rPr sz="1400" b="0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amazing</a:t>
            </a:r>
            <a:r>
              <a:rPr sz="1400" b="0" spc="1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rewards</a:t>
            </a:r>
            <a:r>
              <a:rPr sz="1400" b="0" spc="-1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while </a:t>
            </a:r>
            <a:r>
              <a:rPr sz="1400" b="0" spc="5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tracking</a:t>
            </a:r>
            <a:r>
              <a:rPr sz="1400" b="0" spc="1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your </a:t>
            </a:r>
            <a:r>
              <a:rPr sz="1400" b="0" spc="-5" dirty="0">
                <a:latin typeface="Calibri"/>
                <a:cs typeface="Calibri"/>
              </a:rPr>
              <a:t>daily</a:t>
            </a:r>
            <a:r>
              <a:rPr sz="1400" b="0" spc="10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steps,</a:t>
            </a:r>
            <a:r>
              <a:rPr sz="1400" b="0" spc="10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distance</a:t>
            </a:r>
            <a:r>
              <a:rPr sz="1400" b="0" spc="2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&amp;</a:t>
            </a:r>
            <a:r>
              <a:rPr sz="1400" b="0" spc="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calories.</a:t>
            </a:r>
            <a:r>
              <a:rPr sz="1400" b="0" spc="-2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Along</a:t>
            </a:r>
            <a:r>
              <a:rPr sz="1400" b="0" spc="-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with </a:t>
            </a:r>
            <a:r>
              <a:rPr sz="1400" b="0" spc="-5" dirty="0">
                <a:latin typeface="Calibri"/>
                <a:cs typeface="Calibri"/>
              </a:rPr>
              <a:t>this,</a:t>
            </a:r>
            <a:r>
              <a:rPr sz="1400" b="0" spc="1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SSG</a:t>
            </a:r>
            <a:r>
              <a:rPr sz="1400" b="0" spc="-25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has</a:t>
            </a:r>
            <a:r>
              <a:rPr sz="1400" b="0" spc="10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introduced </a:t>
            </a:r>
            <a:r>
              <a:rPr sz="1400" b="0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shopping.</a:t>
            </a:r>
            <a:r>
              <a:rPr sz="1400" b="0" spc="15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Every 1000</a:t>
            </a:r>
            <a:r>
              <a:rPr sz="1400" b="0" spc="15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steps</a:t>
            </a:r>
            <a:r>
              <a:rPr sz="1400" b="0" spc="1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you</a:t>
            </a:r>
            <a:r>
              <a:rPr sz="1400" b="0" spc="-5" dirty="0">
                <a:latin typeface="Calibri"/>
                <a:cs typeface="Calibri"/>
              </a:rPr>
              <a:t> take</a:t>
            </a:r>
            <a:r>
              <a:rPr sz="1400" b="0" spc="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is</a:t>
            </a:r>
            <a:r>
              <a:rPr sz="1400" b="0" spc="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rewarded with</a:t>
            </a:r>
            <a:r>
              <a:rPr sz="1400" b="0" spc="-1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1</a:t>
            </a:r>
            <a:r>
              <a:rPr sz="1400" b="0" spc="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SSG</a:t>
            </a:r>
            <a:r>
              <a:rPr sz="1400" b="0" spc="-25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Coin.</a:t>
            </a:r>
            <a:r>
              <a:rPr sz="1400" b="0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These</a:t>
            </a:r>
            <a:r>
              <a:rPr sz="1400" b="0" spc="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SSG</a:t>
            </a:r>
            <a:r>
              <a:rPr sz="1400" b="0" spc="-25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Coins </a:t>
            </a:r>
            <a:r>
              <a:rPr sz="1400" b="0" spc="-300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can be</a:t>
            </a:r>
            <a:r>
              <a:rPr sz="1400" b="0" spc="5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collected</a:t>
            </a:r>
            <a:r>
              <a:rPr sz="1400" b="0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over</a:t>
            </a:r>
            <a:r>
              <a:rPr sz="1400" b="0" spc="-1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time</a:t>
            </a:r>
            <a:r>
              <a:rPr sz="1400" b="0" spc="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to claim</a:t>
            </a:r>
            <a:r>
              <a:rPr sz="1400" b="0" spc="-10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products</a:t>
            </a:r>
            <a:r>
              <a:rPr sz="1400" b="0" spc="1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&amp;</a:t>
            </a:r>
            <a:r>
              <a:rPr sz="1400" b="0" spc="-20" dirty="0">
                <a:latin typeface="Calibri"/>
                <a:cs typeface="Calibri"/>
              </a:rPr>
              <a:t> </a:t>
            </a:r>
            <a:r>
              <a:rPr sz="1400" b="0" spc="-5" dirty="0">
                <a:latin typeface="Calibri"/>
                <a:cs typeface="Calibri"/>
              </a:rPr>
              <a:t>discounts</a:t>
            </a:r>
            <a:r>
              <a:rPr sz="1400" b="0" spc="2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in</a:t>
            </a:r>
            <a:r>
              <a:rPr sz="1400" b="0" spc="-5" dirty="0">
                <a:latin typeface="Calibri"/>
                <a:cs typeface="Calibri"/>
              </a:rPr>
              <a:t> the</a:t>
            </a:r>
            <a:r>
              <a:rPr sz="1400" b="0" spc="1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in-app 'Bazaar'.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640" y="562355"/>
            <a:ext cx="2145792" cy="40172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244551"/>
            <a:ext cx="17367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User</a:t>
            </a:r>
            <a:r>
              <a:rPr sz="2500" b="0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Persona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444" y="740663"/>
            <a:ext cx="1011936" cy="11719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279" y="797051"/>
            <a:ext cx="1115568" cy="11155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1120" y="797051"/>
            <a:ext cx="1115568" cy="11155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99959" y="768095"/>
            <a:ext cx="1115568" cy="11734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6437" y="2330957"/>
            <a:ext cx="1964689" cy="24295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25"/>
              </a:spcBef>
            </a:pPr>
            <a:r>
              <a:rPr sz="1400" b="1" spc="-5" dirty="0">
                <a:latin typeface="Calibri"/>
                <a:cs typeface="Calibri"/>
              </a:rPr>
              <a:t>Vaibhav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-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Athlete</a:t>
            </a:r>
            <a:endParaRPr sz="1400">
              <a:latin typeface="Calibri"/>
              <a:cs typeface="Calibri"/>
            </a:endParaRPr>
          </a:p>
          <a:p>
            <a:pPr marL="219075" indent="-128905">
              <a:lnSpc>
                <a:spcPct val="100000"/>
              </a:lnSpc>
              <a:buChar char="•"/>
              <a:tabLst>
                <a:tab pos="219710" algn="l"/>
              </a:tabLst>
            </a:pPr>
            <a:r>
              <a:rPr sz="1400" dirty="0">
                <a:latin typeface="Calibri"/>
                <a:cs typeface="Calibri"/>
              </a:rPr>
              <a:t>25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year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old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living </a:t>
            </a:r>
            <a:r>
              <a:rPr sz="1400" dirty="0"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Delhi.</a:t>
            </a:r>
            <a:endParaRPr sz="1400">
              <a:latin typeface="Calibri"/>
              <a:cs typeface="Calibri"/>
            </a:endParaRPr>
          </a:p>
          <a:p>
            <a:pPr marL="90805" marR="323850">
              <a:lnSpc>
                <a:spcPct val="100000"/>
              </a:lnSpc>
              <a:buChar char="•"/>
              <a:tabLst>
                <a:tab pos="219710" algn="l"/>
              </a:tabLst>
            </a:pPr>
            <a:r>
              <a:rPr sz="1400" spc="-5" dirty="0">
                <a:latin typeface="Calibri"/>
                <a:cs typeface="Calibri"/>
              </a:rPr>
              <a:t>He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fitness freak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sprinter. </a:t>
            </a:r>
            <a:r>
              <a:rPr sz="1400" dirty="0">
                <a:latin typeface="Calibri"/>
                <a:cs typeface="Calibri"/>
              </a:rPr>
              <a:t> Therefore wants to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keep a </a:t>
            </a:r>
            <a:r>
              <a:rPr sz="1400" spc="-5" dirty="0">
                <a:latin typeface="Calibri"/>
                <a:cs typeface="Calibri"/>
              </a:rPr>
              <a:t>track of the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distance covered and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calorie lost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daily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basis.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9850" y="2318766"/>
            <a:ext cx="1963420" cy="2441575"/>
          </a:xfrm>
          <a:custGeom>
            <a:avLst/>
            <a:gdLst/>
            <a:ahLst/>
            <a:cxnLst/>
            <a:rect l="l" t="t" r="r" b="b"/>
            <a:pathLst>
              <a:path w="1963420" h="2441575">
                <a:moveTo>
                  <a:pt x="0" y="2441448"/>
                </a:moveTo>
                <a:lnTo>
                  <a:pt x="1962912" y="2441448"/>
                </a:lnTo>
                <a:lnTo>
                  <a:pt x="1962912" y="0"/>
                </a:lnTo>
                <a:lnTo>
                  <a:pt x="0" y="0"/>
                </a:lnTo>
                <a:lnTo>
                  <a:pt x="0" y="2441448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87573" y="2384806"/>
            <a:ext cx="1731645" cy="243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Mona-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Housewife</a:t>
            </a:r>
            <a:endParaRPr sz="1400">
              <a:latin typeface="Calibri"/>
              <a:cs typeface="Calibri"/>
            </a:endParaRPr>
          </a:p>
          <a:p>
            <a:pPr marL="160020" indent="-147955">
              <a:lnSpc>
                <a:spcPct val="100000"/>
              </a:lnSpc>
              <a:spcBef>
                <a:spcPts val="195"/>
              </a:spcBef>
              <a:buSzPct val="114285"/>
              <a:buChar char="•"/>
              <a:tabLst>
                <a:tab pos="160655" algn="l"/>
              </a:tabLst>
            </a:pPr>
            <a:r>
              <a:rPr sz="1400" spc="-5" dirty="0">
                <a:latin typeface="Calibri"/>
                <a:cs typeface="Calibri"/>
              </a:rPr>
              <a:t>34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year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old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Calibri"/>
                <a:cs typeface="Calibri"/>
              </a:rPr>
              <a:t>Mumbai.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400"/>
              </a:lnSpc>
              <a:spcBef>
                <a:spcPts val="185"/>
              </a:spcBef>
              <a:buSzPct val="114285"/>
              <a:buChar char="•"/>
              <a:tabLst>
                <a:tab pos="160655" algn="l"/>
              </a:tabLst>
            </a:pPr>
            <a:r>
              <a:rPr sz="1400" spc="-5" dirty="0">
                <a:latin typeface="Calibri"/>
                <a:cs typeface="Calibri"/>
              </a:rPr>
              <a:t>She </a:t>
            </a:r>
            <a:r>
              <a:rPr sz="1400" dirty="0">
                <a:latin typeface="Calibri"/>
                <a:cs typeface="Calibri"/>
              </a:rPr>
              <a:t>is mostly </a:t>
            </a:r>
            <a:r>
              <a:rPr sz="1400" spc="-10" dirty="0">
                <a:latin typeface="Calibri"/>
                <a:cs typeface="Calibri"/>
              </a:rPr>
              <a:t>busy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her </a:t>
            </a:r>
            <a:r>
              <a:rPr sz="1400" dirty="0">
                <a:latin typeface="Calibri"/>
                <a:cs typeface="Calibri"/>
              </a:rPr>
              <a:t>kid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goes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 a walk </a:t>
            </a:r>
            <a:r>
              <a:rPr sz="1400" spc="-5" dirty="0">
                <a:latin typeface="Calibri"/>
                <a:cs typeface="Calibri"/>
              </a:rPr>
              <a:t>once </a:t>
            </a:r>
            <a:r>
              <a:rPr sz="1400" dirty="0">
                <a:latin typeface="Calibri"/>
                <a:cs typeface="Calibri"/>
              </a:rPr>
              <a:t>in a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while. </a:t>
            </a:r>
            <a:r>
              <a:rPr sz="1400" spc="-5" dirty="0">
                <a:latin typeface="Calibri"/>
                <a:cs typeface="Calibri"/>
              </a:rPr>
              <a:t>She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keen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find out nearby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places/parks </a:t>
            </a:r>
            <a:r>
              <a:rPr sz="1400" dirty="0">
                <a:latin typeface="Calibri"/>
                <a:cs typeface="Calibri"/>
              </a:rPr>
              <a:t>where </a:t>
            </a:r>
            <a:r>
              <a:rPr sz="1400" spc="-5" dirty="0">
                <a:latin typeface="Calibri"/>
                <a:cs typeface="Calibri"/>
              </a:rPr>
              <a:t>she </a:t>
            </a:r>
            <a:r>
              <a:rPr sz="1400" spc="-3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 take her kid </a:t>
            </a:r>
            <a:r>
              <a:rPr sz="1400" dirty="0">
                <a:latin typeface="Calibri"/>
                <a:cs typeface="Calibri"/>
              </a:rPr>
              <a:t>and a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have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safe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walk.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6497" y="2330957"/>
            <a:ext cx="2071370" cy="244157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25"/>
              </a:spcBef>
            </a:pPr>
            <a:r>
              <a:rPr sz="1400" b="1" dirty="0">
                <a:latin typeface="Calibri"/>
                <a:cs typeface="Calibri"/>
              </a:rPr>
              <a:t>Raj-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Corporate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Employee</a:t>
            </a:r>
            <a:endParaRPr sz="1400">
              <a:latin typeface="Calibri"/>
              <a:cs typeface="Calibri"/>
            </a:endParaRPr>
          </a:p>
          <a:p>
            <a:pPr marL="219710" indent="-128905">
              <a:lnSpc>
                <a:spcPct val="100000"/>
              </a:lnSpc>
              <a:buChar char="•"/>
              <a:tabLst>
                <a:tab pos="220345" algn="l"/>
              </a:tabLst>
            </a:pPr>
            <a:r>
              <a:rPr sz="1400" dirty="0">
                <a:latin typeface="Calibri"/>
                <a:cs typeface="Calibri"/>
              </a:rPr>
              <a:t>29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Year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old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living </a:t>
            </a:r>
            <a:r>
              <a:rPr sz="1400" dirty="0"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Bangalore.</a:t>
            </a:r>
            <a:endParaRPr sz="1400">
              <a:latin typeface="Calibri"/>
              <a:cs typeface="Calibri"/>
            </a:endParaRPr>
          </a:p>
          <a:p>
            <a:pPr marL="91440" marR="151765">
              <a:lnSpc>
                <a:spcPct val="100000"/>
              </a:lnSpc>
              <a:buChar char="•"/>
              <a:tabLst>
                <a:tab pos="220345" algn="l"/>
              </a:tabLst>
            </a:pPr>
            <a:r>
              <a:rPr sz="1400" spc="-5" dirty="0">
                <a:latin typeface="Calibri"/>
                <a:cs typeface="Calibri"/>
              </a:rPr>
              <a:t>Spends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working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hours </a:t>
            </a:r>
            <a:r>
              <a:rPr sz="1400" dirty="0">
                <a:latin typeface="Calibri"/>
                <a:cs typeface="Calibri"/>
              </a:rPr>
              <a:t>at office. </a:t>
            </a:r>
            <a:r>
              <a:rPr sz="1400" spc="-5" dirty="0">
                <a:latin typeface="Calibri"/>
                <a:cs typeface="Calibri"/>
              </a:rPr>
              <a:t>He has </a:t>
            </a:r>
            <a:r>
              <a:rPr sz="1400" dirty="0">
                <a:latin typeface="Calibri"/>
                <a:cs typeface="Calibri"/>
              </a:rPr>
              <a:t> little to </a:t>
            </a:r>
            <a:r>
              <a:rPr sz="1400" spc="-5" dirty="0">
                <a:latin typeface="Calibri"/>
                <a:cs typeface="Calibri"/>
              </a:rPr>
              <a:t>no knowledge of </a:t>
            </a:r>
            <a:r>
              <a:rPr sz="1400" dirty="0">
                <a:latin typeface="Calibri"/>
                <a:cs typeface="Calibri"/>
              </a:rPr>
              <a:t> workout. </a:t>
            </a:r>
            <a:r>
              <a:rPr sz="1400" spc="-5" dirty="0">
                <a:latin typeface="Calibri"/>
                <a:cs typeface="Calibri"/>
              </a:rPr>
              <a:t>Looking </a:t>
            </a:r>
            <a:r>
              <a:rPr sz="1400" dirty="0">
                <a:latin typeface="Calibri"/>
                <a:cs typeface="Calibri"/>
              </a:rPr>
              <a:t>for an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 which can guide him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use his precious time </a:t>
            </a:r>
            <a:r>
              <a:rPr sz="1400" dirty="0">
                <a:latin typeface="Calibri"/>
                <a:cs typeface="Calibri"/>
              </a:rPr>
              <a:t> after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office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efficiently.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1350" y="2330957"/>
            <a:ext cx="1871980" cy="24295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25"/>
              </a:spcBef>
            </a:pPr>
            <a:r>
              <a:rPr sz="1400" b="1" dirty="0">
                <a:latin typeface="Calibri"/>
                <a:cs typeface="Calibri"/>
              </a:rPr>
              <a:t>Riya-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College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Student</a:t>
            </a:r>
            <a:endParaRPr sz="1400">
              <a:latin typeface="Calibri"/>
              <a:cs typeface="Calibri"/>
            </a:endParaRPr>
          </a:p>
          <a:p>
            <a:pPr marL="219075" indent="-128905">
              <a:lnSpc>
                <a:spcPct val="100000"/>
              </a:lnSpc>
              <a:buChar char="•"/>
              <a:tabLst>
                <a:tab pos="219710" algn="l"/>
              </a:tabLst>
            </a:pPr>
            <a:r>
              <a:rPr sz="1400" dirty="0">
                <a:latin typeface="Calibri"/>
                <a:cs typeface="Calibri"/>
              </a:rPr>
              <a:t>19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year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old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living </a:t>
            </a:r>
            <a:r>
              <a:rPr sz="1400" dirty="0"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Dehradun.</a:t>
            </a:r>
            <a:endParaRPr sz="1400">
              <a:latin typeface="Calibri"/>
              <a:cs typeface="Calibri"/>
            </a:endParaRPr>
          </a:p>
          <a:p>
            <a:pPr marL="90805" marR="191135">
              <a:lnSpc>
                <a:spcPct val="100000"/>
              </a:lnSpc>
              <a:buChar char="•"/>
              <a:tabLst>
                <a:tab pos="219710" algn="l"/>
              </a:tabLst>
            </a:pPr>
            <a:r>
              <a:rPr sz="1400" spc="-5" dirty="0">
                <a:latin typeface="Calibri"/>
                <a:cs typeface="Calibri"/>
              </a:rPr>
              <a:t>Lives </a:t>
            </a:r>
            <a:r>
              <a:rPr sz="1400" dirty="0">
                <a:latin typeface="Calibri"/>
                <a:cs typeface="Calibri"/>
              </a:rPr>
              <a:t>in a </a:t>
            </a:r>
            <a:r>
              <a:rPr sz="1400" spc="-5" dirty="0">
                <a:latin typeface="Calibri"/>
                <a:cs typeface="Calibri"/>
              </a:rPr>
              <a:t>hostel and </a:t>
            </a:r>
            <a:r>
              <a:rPr sz="1400" spc="-3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frugal. She </a:t>
            </a:r>
            <a:r>
              <a:rPr sz="1400" dirty="0">
                <a:latin typeface="Calibri"/>
                <a:cs typeface="Calibri"/>
              </a:rPr>
              <a:t>is in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constant lookout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offers and cashbacks </a:t>
            </a:r>
            <a:r>
              <a:rPr sz="1400" dirty="0">
                <a:latin typeface="Calibri"/>
                <a:cs typeface="Calibri"/>
              </a:rPr>
              <a:t> to </a:t>
            </a:r>
            <a:r>
              <a:rPr sz="1400" spc="-5" dirty="0">
                <a:latin typeface="Calibri"/>
                <a:cs typeface="Calibri"/>
              </a:rPr>
              <a:t>save money on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shopping.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262" y="522554"/>
            <a:ext cx="2078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</a:rPr>
              <a:t>Scope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</a:rPr>
              <a:t>of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</a:rPr>
              <a:t>Project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04494" y="1752726"/>
            <a:ext cx="39281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92710" indent="-323215">
              <a:lnSpc>
                <a:spcPct val="100000"/>
              </a:lnSpc>
              <a:spcBef>
                <a:spcPts val="100"/>
              </a:spcBef>
              <a:buFont typeface="Segoe UI Symbol"/>
              <a:buChar char="❖"/>
              <a:tabLst>
                <a:tab pos="335280" algn="l"/>
                <a:tab pos="335915" algn="l"/>
              </a:tabLst>
            </a:pPr>
            <a:r>
              <a:rPr sz="1500" spc="-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this </a:t>
            </a:r>
            <a:r>
              <a:rPr sz="1500" spc="-5" dirty="0">
                <a:latin typeface="Calibri"/>
                <a:cs typeface="Calibri"/>
              </a:rPr>
              <a:t>study </a:t>
            </a:r>
            <a:r>
              <a:rPr sz="150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improve </a:t>
            </a:r>
            <a:r>
              <a:rPr sz="1500" dirty="0">
                <a:latin typeface="Calibri"/>
                <a:cs typeface="Calibri"/>
              </a:rPr>
              <a:t>retention,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we </a:t>
            </a:r>
            <a:r>
              <a:rPr sz="1500" dirty="0">
                <a:latin typeface="Calibri"/>
                <a:cs typeface="Calibri"/>
              </a:rPr>
              <a:t>have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skipped </a:t>
            </a:r>
            <a:r>
              <a:rPr sz="1500" dirty="0">
                <a:latin typeface="Calibri"/>
                <a:cs typeface="Calibri"/>
              </a:rPr>
              <a:t>customer acquisition, in-app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notification,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reminder </a:t>
            </a:r>
            <a:r>
              <a:rPr sz="1500" dirty="0">
                <a:latin typeface="Calibri"/>
                <a:cs typeface="Calibri"/>
              </a:rPr>
              <a:t>mails </a:t>
            </a:r>
            <a:r>
              <a:rPr sz="1500" spc="-5" dirty="0">
                <a:latin typeface="Calibri"/>
                <a:cs typeface="Calibri"/>
              </a:rPr>
              <a:t>etc.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egoe UI Symbol"/>
              <a:buChar char="❖"/>
            </a:pPr>
            <a:endParaRPr sz="1450">
              <a:latin typeface="Calibri"/>
              <a:cs typeface="Calibri"/>
            </a:endParaRPr>
          </a:p>
          <a:p>
            <a:pPr marL="335280" marR="5080" indent="-323215">
              <a:lnSpc>
                <a:spcPct val="100000"/>
              </a:lnSpc>
              <a:buFont typeface="Segoe UI Symbol"/>
              <a:buChar char="❖"/>
              <a:tabLst>
                <a:tab pos="335280" algn="l"/>
                <a:tab pos="335915" algn="l"/>
              </a:tabLst>
            </a:pPr>
            <a:r>
              <a:rPr sz="1500" spc="-5" dirty="0">
                <a:latin typeface="Calibri"/>
                <a:cs typeface="Calibri"/>
              </a:rPr>
              <a:t>Even though </a:t>
            </a:r>
            <a:r>
              <a:rPr sz="1500" dirty="0">
                <a:latin typeface="Calibri"/>
                <a:cs typeface="Calibri"/>
              </a:rPr>
              <a:t>these </a:t>
            </a:r>
            <a:r>
              <a:rPr sz="1500" spc="-5" dirty="0">
                <a:latin typeface="Calibri"/>
                <a:cs typeface="Calibri"/>
              </a:rPr>
              <a:t>strategies </a:t>
            </a:r>
            <a:r>
              <a:rPr sz="1500" dirty="0">
                <a:latin typeface="Calibri"/>
                <a:cs typeface="Calibri"/>
              </a:rPr>
              <a:t>play an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important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improve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retention.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have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primarily </a:t>
            </a:r>
            <a:r>
              <a:rPr sz="1500" spc="-5" dirty="0">
                <a:latin typeface="Calibri"/>
                <a:cs typeface="Calibri"/>
              </a:rPr>
              <a:t>focused on user </a:t>
            </a:r>
            <a:r>
              <a:rPr sz="1500" dirty="0">
                <a:latin typeface="Calibri"/>
                <a:cs typeface="Calibri"/>
              </a:rPr>
              <a:t>experience and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solving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user pain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points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through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app.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0871" y="562355"/>
            <a:ext cx="4267200" cy="42336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88" y="263144"/>
            <a:ext cx="213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User</a:t>
            </a:r>
            <a:r>
              <a:rPr sz="2400" b="0" u="heavy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Onboarding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331" y="729488"/>
            <a:ext cx="4397375" cy="3014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262255" indent="-317500" algn="just">
              <a:lnSpc>
                <a:spcPct val="100000"/>
              </a:lnSpc>
              <a:spcBef>
                <a:spcPts val="105"/>
              </a:spcBef>
              <a:buFont typeface="Segoe UI Symbol"/>
              <a:buChar char="❖"/>
              <a:tabLst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major </a:t>
            </a:r>
            <a:r>
              <a:rPr sz="1400" spc="-5" dirty="0">
                <a:latin typeface="Calibri"/>
                <a:cs typeface="Calibri"/>
              </a:rPr>
              <a:t>pain point that </a:t>
            </a:r>
            <a:r>
              <a:rPr sz="1400" dirty="0">
                <a:latin typeface="Calibri"/>
                <a:cs typeface="Calibri"/>
              </a:rPr>
              <a:t>we are trying to </a:t>
            </a:r>
            <a:r>
              <a:rPr sz="1400" spc="-5" dirty="0">
                <a:latin typeface="Calibri"/>
                <a:cs typeface="Calibri"/>
              </a:rPr>
              <a:t>solve </a:t>
            </a:r>
            <a:r>
              <a:rPr sz="1400" dirty="0">
                <a:latin typeface="Calibri"/>
                <a:cs typeface="Calibri"/>
              </a:rPr>
              <a:t>is to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decrease the user abandonment </a:t>
            </a:r>
            <a:r>
              <a:rPr sz="1400" dirty="0">
                <a:latin typeface="Calibri"/>
                <a:cs typeface="Calibri"/>
              </a:rPr>
              <a:t>rate. We will </a:t>
            </a:r>
            <a:r>
              <a:rPr sz="1400" spc="-5" dirty="0">
                <a:latin typeface="Calibri"/>
                <a:cs typeface="Calibri"/>
              </a:rPr>
              <a:t>try to </a:t>
            </a:r>
            <a:r>
              <a:rPr sz="1400" dirty="0">
                <a:latin typeface="Calibri"/>
                <a:cs typeface="Calibri"/>
              </a:rPr>
              <a:t> increase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dirty="0">
                <a:latin typeface="Calibri"/>
                <a:cs typeface="Calibri"/>
              </a:rPr>
              <a:t> User</a:t>
            </a:r>
            <a:r>
              <a:rPr sz="1400" spc="-5" dirty="0">
                <a:latin typeface="Calibri"/>
                <a:cs typeface="Calibri"/>
              </a:rPr>
              <a:t> Activation.</a:t>
            </a:r>
            <a:endParaRPr sz="1400">
              <a:latin typeface="Calibri"/>
              <a:cs typeface="Calibri"/>
            </a:endParaRPr>
          </a:p>
          <a:p>
            <a:pPr marL="329565" marR="5080" indent="-317500">
              <a:lnSpc>
                <a:spcPct val="100000"/>
              </a:lnSpc>
              <a:buFont typeface="Segoe UI Symbol"/>
              <a:buChar char="❖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improve </a:t>
            </a:r>
            <a:r>
              <a:rPr sz="1400" dirty="0">
                <a:latin typeface="Calibri"/>
                <a:cs typeface="Calibri"/>
              </a:rPr>
              <a:t>User Activation, User </a:t>
            </a:r>
            <a:r>
              <a:rPr sz="1400" spc="-5" dirty="0">
                <a:latin typeface="Calibri"/>
                <a:cs typeface="Calibri"/>
              </a:rPr>
              <a:t>Onboarding </a:t>
            </a:r>
            <a:r>
              <a:rPr sz="1400" dirty="0">
                <a:latin typeface="Calibri"/>
                <a:cs typeface="Calibri"/>
              </a:rPr>
              <a:t>could </a:t>
            </a:r>
            <a:r>
              <a:rPr sz="1400" spc="-5" dirty="0">
                <a:latin typeface="Calibri"/>
                <a:cs typeface="Calibri"/>
              </a:rPr>
              <a:t>be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key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which 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eventually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result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retention.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drop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rates</a:t>
            </a:r>
            <a:r>
              <a:rPr sz="1400" spc="-5" dirty="0">
                <a:latin typeface="Calibri"/>
                <a:cs typeface="Calibri"/>
              </a:rPr>
              <a:t> 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attributed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lack</a:t>
            </a:r>
            <a:r>
              <a:rPr sz="1400" dirty="0">
                <a:latin typeface="Calibri"/>
                <a:cs typeface="Calibri"/>
              </a:rPr>
              <a:t> of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understanding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 features.</a:t>
            </a:r>
            <a:endParaRPr sz="1400">
              <a:latin typeface="Calibri"/>
              <a:cs typeface="Calibri"/>
            </a:endParaRPr>
          </a:p>
          <a:p>
            <a:pPr marL="329565" marR="127635" indent="-317500">
              <a:lnSpc>
                <a:spcPct val="100000"/>
              </a:lnSpc>
              <a:buFont typeface="Segoe UI Symbol"/>
              <a:buChar char="❖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With</a:t>
            </a:r>
            <a:r>
              <a:rPr sz="1400" spc="-5" dirty="0">
                <a:latin typeface="Calibri"/>
                <a:cs typeface="Calibri"/>
              </a:rPr>
              <a:t> function-oriented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onboarding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 will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highlight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specific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functionalities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show 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actions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they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take,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how 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functionality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used,</a:t>
            </a:r>
            <a:r>
              <a:rPr sz="1400" dirty="0">
                <a:latin typeface="Calibri"/>
                <a:cs typeface="Calibri"/>
              </a:rPr>
              <a:t> and when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should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used.</a:t>
            </a:r>
            <a:endParaRPr sz="1400">
              <a:latin typeface="Calibri"/>
              <a:cs typeface="Calibri"/>
            </a:endParaRPr>
          </a:p>
          <a:p>
            <a:pPr marL="329565" marR="147320" indent="-317500">
              <a:lnSpc>
                <a:spcPct val="100000"/>
              </a:lnSpc>
              <a:buFont typeface="Segoe UI Symbol"/>
              <a:buChar char="❖"/>
              <a:tabLst>
                <a:tab pos="329565" algn="l"/>
                <a:tab pos="330200" algn="l"/>
              </a:tabLst>
            </a:pPr>
            <a:r>
              <a:rPr sz="1400" b="1" spc="-5" dirty="0">
                <a:latin typeface="Calibri"/>
                <a:cs typeface="Calibri"/>
              </a:rPr>
              <a:t>Coach </a:t>
            </a:r>
            <a:r>
              <a:rPr sz="1400" b="1" dirty="0">
                <a:latin typeface="Calibri"/>
                <a:cs typeface="Calibri"/>
              </a:rPr>
              <a:t>marks </a:t>
            </a:r>
            <a:r>
              <a:rPr sz="1400" spc="-5" dirty="0">
                <a:latin typeface="Calibri"/>
                <a:cs typeface="Calibri"/>
              </a:rPr>
              <a:t>can either appear on the </a:t>
            </a:r>
            <a:r>
              <a:rPr sz="1400" dirty="0">
                <a:latin typeface="Calibri"/>
                <a:cs typeface="Calibri"/>
              </a:rPr>
              <a:t>first </a:t>
            </a:r>
            <a:r>
              <a:rPr sz="1400" spc="-5" dirty="0">
                <a:latin typeface="Calibri"/>
                <a:cs typeface="Calibri"/>
              </a:rPr>
              <a:t>session or </a:t>
            </a:r>
            <a:r>
              <a:rPr sz="1400" dirty="0">
                <a:latin typeface="Calibri"/>
                <a:cs typeface="Calibri"/>
              </a:rPr>
              <a:t> when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new feature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to</a:t>
            </a:r>
            <a:r>
              <a:rPr sz="1400" spc="-5" dirty="0">
                <a:latin typeface="Calibri"/>
                <a:cs typeface="Calibri"/>
              </a:rPr>
              <a:t> 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introduced.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coach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mark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points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targeted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UI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page.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16217" y="1934717"/>
            <a:ext cx="2280285" cy="929640"/>
          </a:xfrm>
          <a:custGeom>
            <a:avLst/>
            <a:gdLst/>
            <a:ahLst/>
            <a:cxnLst/>
            <a:rect l="l" t="t" r="r" b="b"/>
            <a:pathLst>
              <a:path w="2280284" h="929639">
                <a:moveTo>
                  <a:pt x="0" y="929640"/>
                </a:moveTo>
                <a:lnTo>
                  <a:pt x="2279904" y="929640"/>
                </a:lnTo>
                <a:lnTo>
                  <a:pt x="2279904" y="0"/>
                </a:lnTo>
                <a:lnTo>
                  <a:pt x="0" y="0"/>
                </a:lnTo>
                <a:lnTo>
                  <a:pt x="0" y="929640"/>
                </a:lnTo>
                <a:close/>
              </a:path>
            </a:pathLst>
          </a:custGeom>
          <a:ln w="1905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2845" y="3949446"/>
            <a:ext cx="3706495" cy="843280"/>
          </a:xfrm>
          <a:prstGeom prst="rect">
            <a:avLst/>
          </a:prstGeom>
          <a:solidFill>
            <a:srgbClr val="FFFFFF"/>
          </a:solidFill>
          <a:ln w="19050">
            <a:solidFill>
              <a:srgbClr val="4985E8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548005" marR="240665" indent="-317500" algn="just">
              <a:lnSpc>
                <a:spcPct val="100000"/>
              </a:lnSpc>
              <a:spcBef>
                <a:spcPts val="630"/>
              </a:spcBef>
              <a:buChar char="●"/>
              <a:tabLst>
                <a:tab pos="548640" algn="l"/>
              </a:tabLst>
            </a:pPr>
            <a:r>
              <a:rPr sz="1400" dirty="0">
                <a:latin typeface="Calibri"/>
                <a:cs typeface="Calibri"/>
              </a:rPr>
              <a:t>We </a:t>
            </a:r>
            <a:r>
              <a:rPr sz="1400" spc="-5" dirty="0">
                <a:latin typeface="Calibri"/>
                <a:cs typeface="Calibri"/>
              </a:rPr>
              <a:t>can use Coach </a:t>
            </a:r>
            <a:r>
              <a:rPr sz="1400" dirty="0">
                <a:latin typeface="Calibri"/>
                <a:cs typeface="Calibri"/>
              </a:rPr>
              <a:t>Mark </a:t>
            </a:r>
            <a:r>
              <a:rPr sz="1400" spc="-5" dirty="0">
                <a:latin typeface="Calibri"/>
                <a:cs typeface="Calibri"/>
              </a:rPr>
              <a:t>here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convey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value proposition, key </a:t>
            </a:r>
            <a:r>
              <a:rPr sz="1400" spc="-5" dirty="0">
                <a:latin typeface="Calibri"/>
                <a:cs typeface="Calibri"/>
              </a:rPr>
              <a:t>features and </a:t>
            </a:r>
            <a:r>
              <a:rPr sz="1400" dirty="0">
                <a:latin typeface="Calibri"/>
                <a:cs typeface="Calibri"/>
              </a:rPr>
              <a:t> get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familiar</a:t>
            </a:r>
            <a:r>
              <a:rPr sz="1400" dirty="0">
                <a:latin typeface="Calibri"/>
                <a:cs typeface="Calibri"/>
              </a:rPr>
              <a:t> with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interface.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79214" y="272415"/>
            <a:ext cx="4408805" cy="4611370"/>
            <a:chOff x="4379214" y="272415"/>
            <a:chExt cx="4408805" cy="46113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7504" y="281940"/>
              <a:ext cx="2840736" cy="45918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32678" y="277177"/>
              <a:ext cx="2850515" cy="4601845"/>
            </a:xfrm>
            <a:custGeom>
              <a:avLst/>
              <a:gdLst/>
              <a:ahLst/>
              <a:cxnLst/>
              <a:rect l="l" t="t" r="r" b="b"/>
              <a:pathLst>
                <a:path w="2850515" h="4601845">
                  <a:moveTo>
                    <a:pt x="0" y="4601337"/>
                  </a:moveTo>
                  <a:lnTo>
                    <a:pt x="2850260" y="4601337"/>
                  </a:lnTo>
                  <a:lnTo>
                    <a:pt x="2850260" y="0"/>
                  </a:lnTo>
                  <a:lnTo>
                    <a:pt x="0" y="0"/>
                  </a:lnTo>
                  <a:lnTo>
                    <a:pt x="0" y="4601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79214" y="2418588"/>
              <a:ext cx="1784985" cy="2016125"/>
            </a:xfrm>
            <a:custGeom>
              <a:avLst/>
              <a:gdLst/>
              <a:ahLst/>
              <a:cxnLst/>
              <a:rect l="l" t="t" r="r" b="b"/>
              <a:pathLst>
                <a:path w="1784985" h="2016125">
                  <a:moveTo>
                    <a:pt x="873251" y="1977605"/>
                  </a:moveTo>
                  <a:lnTo>
                    <a:pt x="0" y="1977605"/>
                  </a:lnTo>
                  <a:lnTo>
                    <a:pt x="0" y="2015705"/>
                  </a:lnTo>
                  <a:lnTo>
                    <a:pt x="892301" y="2015705"/>
                  </a:lnTo>
                  <a:lnTo>
                    <a:pt x="899725" y="2014208"/>
                  </a:lnTo>
                  <a:lnTo>
                    <a:pt x="905779" y="2010124"/>
                  </a:lnTo>
                  <a:lnTo>
                    <a:pt x="909857" y="2004068"/>
                  </a:lnTo>
                  <a:lnTo>
                    <a:pt x="911351" y="1996655"/>
                  </a:lnTo>
                  <a:lnTo>
                    <a:pt x="873251" y="1996655"/>
                  </a:lnTo>
                  <a:lnTo>
                    <a:pt x="873251" y="1977605"/>
                  </a:lnTo>
                  <a:close/>
                </a:path>
                <a:path w="1784985" h="2016125">
                  <a:moveTo>
                    <a:pt x="1695831" y="38100"/>
                  </a:moveTo>
                  <a:lnTo>
                    <a:pt x="892301" y="38100"/>
                  </a:lnTo>
                  <a:lnTo>
                    <a:pt x="884878" y="39594"/>
                  </a:lnTo>
                  <a:lnTo>
                    <a:pt x="878824" y="43672"/>
                  </a:lnTo>
                  <a:lnTo>
                    <a:pt x="874746" y="49726"/>
                  </a:lnTo>
                  <a:lnTo>
                    <a:pt x="873251" y="57150"/>
                  </a:lnTo>
                  <a:lnTo>
                    <a:pt x="873251" y="1996655"/>
                  </a:lnTo>
                  <a:lnTo>
                    <a:pt x="892301" y="1977605"/>
                  </a:lnTo>
                  <a:lnTo>
                    <a:pt x="911351" y="1977605"/>
                  </a:lnTo>
                  <a:lnTo>
                    <a:pt x="911351" y="76200"/>
                  </a:lnTo>
                  <a:lnTo>
                    <a:pt x="892301" y="76200"/>
                  </a:lnTo>
                  <a:lnTo>
                    <a:pt x="911351" y="57150"/>
                  </a:lnTo>
                  <a:lnTo>
                    <a:pt x="1708531" y="57150"/>
                  </a:lnTo>
                  <a:lnTo>
                    <a:pt x="1695831" y="38100"/>
                  </a:lnTo>
                  <a:close/>
                </a:path>
                <a:path w="1784985" h="2016125">
                  <a:moveTo>
                    <a:pt x="911351" y="1977605"/>
                  </a:moveTo>
                  <a:lnTo>
                    <a:pt x="892301" y="1977605"/>
                  </a:lnTo>
                  <a:lnTo>
                    <a:pt x="873251" y="1996655"/>
                  </a:lnTo>
                  <a:lnTo>
                    <a:pt x="911351" y="1996655"/>
                  </a:lnTo>
                  <a:lnTo>
                    <a:pt x="911351" y="1977605"/>
                  </a:lnTo>
                  <a:close/>
                </a:path>
                <a:path w="1784985" h="2016125">
                  <a:moveTo>
                    <a:pt x="1708531" y="57150"/>
                  </a:moveTo>
                  <a:lnTo>
                    <a:pt x="1670431" y="114300"/>
                  </a:lnTo>
                  <a:lnTo>
                    <a:pt x="1746631" y="76200"/>
                  </a:lnTo>
                  <a:lnTo>
                    <a:pt x="1708531" y="76200"/>
                  </a:lnTo>
                  <a:lnTo>
                    <a:pt x="1708531" y="57150"/>
                  </a:lnTo>
                  <a:close/>
                </a:path>
                <a:path w="1784985" h="2016125">
                  <a:moveTo>
                    <a:pt x="911351" y="57150"/>
                  </a:moveTo>
                  <a:lnTo>
                    <a:pt x="892301" y="76200"/>
                  </a:lnTo>
                  <a:lnTo>
                    <a:pt x="911351" y="76200"/>
                  </a:lnTo>
                  <a:lnTo>
                    <a:pt x="911351" y="57150"/>
                  </a:lnTo>
                  <a:close/>
                </a:path>
                <a:path w="1784985" h="2016125">
                  <a:moveTo>
                    <a:pt x="1708531" y="57150"/>
                  </a:moveTo>
                  <a:lnTo>
                    <a:pt x="911351" y="57150"/>
                  </a:lnTo>
                  <a:lnTo>
                    <a:pt x="911351" y="76200"/>
                  </a:lnTo>
                  <a:lnTo>
                    <a:pt x="1695831" y="76200"/>
                  </a:lnTo>
                  <a:lnTo>
                    <a:pt x="1708531" y="57150"/>
                  </a:lnTo>
                  <a:close/>
                </a:path>
                <a:path w="1784985" h="2016125">
                  <a:moveTo>
                    <a:pt x="1746631" y="38100"/>
                  </a:moveTo>
                  <a:lnTo>
                    <a:pt x="1708531" y="38100"/>
                  </a:lnTo>
                  <a:lnTo>
                    <a:pt x="1708531" y="76200"/>
                  </a:lnTo>
                  <a:lnTo>
                    <a:pt x="1746631" y="76200"/>
                  </a:lnTo>
                  <a:lnTo>
                    <a:pt x="1784731" y="57150"/>
                  </a:lnTo>
                  <a:lnTo>
                    <a:pt x="1746631" y="38100"/>
                  </a:lnTo>
                  <a:close/>
                </a:path>
                <a:path w="1784985" h="2016125">
                  <a:moveTo>
                    <a:pt x="1670431" y="0"/>
                  </a:moveTo>
                  <a:lnTo>
                    <a:pt x="1708531" y="57150"/>
                  </a:lnTo>
                  <a:lnTo>
                    <a:pt x="1708531" y="38100"/>
                  </a:lnTo>
                  <a:lnTo>
                    <a:pt x="1746631" y="38100"/>
                  </a:lnTo>
                  <a:lnTo>
                    <a:pt x="167043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6271" y="329184"/>
            <a:ext cx="2503931" cy="44851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198" y="429005"/>
            <a:ext cx="41687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</a:t>
            </a:r>
            <a:r>
              <a:rPr sz="2500" b="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Enhancements</a:t>
            </a:r>
            <a:r>
              <a:rPr sz="2500" b="0" u="heavy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</a:t>
            </a:r>
            <a:r>
              <a:rPr sz="2500" b="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Homepage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486" y="3509009"/>
            <a:ext cx="4857115" cy="612775"/>
          </a:xfrm>
          <a:prstGeom prst="rect">
            <a:avLst/>
          </a:prstGeom>
          <a:solidFill>
            <a:srgbClr val="FFFFFF"/>
          </a:solidFill>
          <a:ln w="19050">
            <a:solidFill>
              <a:srgbClr val="4985E8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547370" marR="454659" indent="-317500">
              <a:lnSpc>
                <a:spcPct val="100000"/>
              </a:lnSpc>
              <a:spcBef>
                <a:spcPts val="635"/>
              </a:spcBef>
              <a:buChar char="●"/>
              <a:tabLst>
                <a:tab pos="547370" algn="l"/>
                <a:tab pos="548005" algn="l"/>
              </a:tabLst>
            </a:pPr>
            <a:r>
              <a:rPr sz="1400" spc="-5" dirty="0">
                <a:latin typeface="Calibri"/>
                <a:cs typeface="Calibri"/>
              </a:rPr>
              <a:t>Keeping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Distance,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Calorie</a:t>
            </a:r>
            <a:r>
              <a:rPr sz="1400" spc="-5" dirty="0">
                <a:latin typeface="Calibri"/>
                <a:cs typeface="Calibri"/>
              </a:rPr>
              <a:t> on 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first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fold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help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communicate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value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proposition </a:t>
            </a:r>
            <a:r>
              <a:rPr sz="1400" dirty="0">
                <a:latin typeface="Calibri"/>
                <a:cs typeface="Calibri"/>
              </a:rPr>
              <a:t>effectively to </a:t>
            </a:r>
            <a:r>
              <a:rPr sz="1400" spc="-5" dirty="0"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663" y="4003344"/>
            <a:ext cx="3841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5" dirty="0">
                <a:latin typeface="Calibri"/>
                <a:cs typeface="Calibri"/>
              </a:rPr>
              <a:t>ser.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672" y="1045845"/>
            <a:ext cx="453136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5"/>
              </a:spcBef>
              <a:buFont typeface="Segoe UI Symbol"/>
              <a:buChar char="❖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Pain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point: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When user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visits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app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first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time,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he/she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doesn’t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get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critical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features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offered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first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fold.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egoe UI Symbol"/>
              <a:buChar char="❖"/>
            </a:pPr>
            <a:endParaRPr sz="1350">
              <a:latin typeface="Calibri"/>
              <a:cs typeface="Calibri"/>
            </a:endParaRPr>
          </a:p>
          <a:p>
            <a:pPr marL="329565" marR="20320" indent="-317500">
              <a:lnSpc>
                <a:spcPct val="100000"/>
              </a:lnSpc>
              <a:spcBef>
                <a:spcPts val="5"/>
              </a:spcBef>
              <a:buFont typeface="Segoe UI Symbol"/>
              <a:buChar char="❖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Key</a:t>
            </a:r>
            <a:r>
              <a:rPr sz="1400" spc="-5" dirty="0">
                <a:latin typeface="Calibri"/>
                <a:cs typeface="Calibri"/>
              </a:rPr>
              <a:t> features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like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tracking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distance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calorie </a:t>
            </a:r>
            <a:r>
              <a:rPr sz="1400" spc="-5" dirty="0">
                <a:latin typeface="Calibri"/>
                <a:cs typeface="Calibri"/>
              </a:rPr>
              <a:t>should be </a:t>
            </a:r>
            <a:r>
              <a:rPr sz="1400" dirty="0">
                <a:latin typeface="Calibri"/>
                <a:cs typeface="Calibri"/>
              </a:rPr>
              <a:t> visible</a:t>
            </a:r>
            <a:r>
              <a:rPr sz="1400" spc="-5" dirty="0">
                <a:latin typeface="Calibri"/>
                <a:cs typeface="Calibri"/>
              </a:rPr>
              <a:t> upfront. 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hypothesis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tested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through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A/B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testing.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16473" y="3288791"/>
            <a:ext cx="981075" cy="546735"/>
          </a:xfrm>
          <a:custGeom>
            <a:avLst/>
            <a:gdLst/>
            <a:ahLst/>
            <a:cxnLst/>
            <a:rect l="l" t="t" r="r" b="b"/>
            <a:pathLst>
              <a:path w="981075" h="546735">
                <a:moveTo>
                  <a:pt x="471297" y="508253"/>
                </a:moveTo>
                <a:lnTo>
                  <a:pt x="0" y="508253"/>
                </a:lnTo>
                <a:lnTo>
                  <a:pt x="0" y="546353"/>
                </a:lnTo>
                <a:lnTo>
                  <a:pt x="490347" y="546353"/>
                </a:lnTo>
                <a:lnTo>
                  <a:pt x="497770" y="544841"/>
                </a:lnTo>
                <a:lnTo>
                  <a:pt x="503824" y="540734"/>
                </a:lnTo>
                <a:lnTo>
                  <a:pt x="507902" y="534673"/>
                </a:lnTo>
                <a:lnTo>
                  <a:pt x="509397" y="527303"/>
                </a:lnTo>
                <a:lnTo>
                  <a:pt x="471297" y="527303"/>
                </a:lnTo>
                <a:lnTo>
                  <a:pt x="471297" y="508253"/>
                </a:lnTo>
                <a:close/>
              </a:path>
              <a:path w="981075" h="546735">
                <a:moveTo>
                  <a:pt x="891793" y="38099"/>
                </a:moveTo>
                <a:lnTo>
                  <a:pt x="490347" y="38099"/>
                </a:lnTo>
                <a:lnTo>
                  <a:pt x="482923" y="39594"/>
                </a:lnTo>
                <a:lnTo>
                  <a:pt x="476869" y="43672"/>
                </a:lnTo>
                <a:lnTo>
                  <a:pt x="472791" y="49726"/>
                </a:lnTo>
                <a:lnTo>
                  <a:pt x="471297" y="57149"/>
                </a:lnTo>
                <a:lnTo>
                  <a:pt x="471297" y="527303"/>
                </a:lnTo>
                <a:lnTo>
                  <a:pt x="490347" y="508253"/>
                </a:lnTo>
                <a:lnTo>
                  <a:pt x="509397" y="508253"/>
                </a:lnTo>
                <a:lnTo>
                  <a:pt x="509397" y="76199"/>
                </a:lnTo>
                <a:lnTo>
                  <a:pt x="490347" y="76199"/>
                </a:lnTo>
                <a:lnTo>
                  <a:pt x="509397" y="57149"/>
                </a:lnTo>
                <a:lnTo>
                  <a:pt x="904493" y="57149"/>
                </a:lnTo>
                <a:lnTo>
                  <a:pt x="891793" y="38099"/>
                </a:lnTo>
                <a:close/>
              </a:path>
              <a:path w="981075" h="546735">
                <a:moveTo>
                  <a:pt x="509397" y="508253"/>
                </a:moveTo>
                <a:lnTo>
                  <a:pt x="490347" y="508253"/>
                </a:lnTo>
                <a:lnTo>
                  <a:pt x="471297" y="527303"/>
                </a:lnTo>
                <a:lnTo>
                  <a:pt x="509397" y="527303"/>
                </a:lnTo>
                <a:lnTo>
                  <a:pt x="509397" y="508253"/>
                </a:lnTo>
                <a:close/>
              </a:path>
              <a:path w="981075" h="546735">
                <a:moveTo>
                  <a:pt x="904493" y="57149"/>
                </a:moveTo>
                <a:lnTo>
                  <a:pt x="866393" y="114299"/>
                </a:lnTo>
                <a:lnTo>
                  <a:pt x="942593" y="76199"/>
                </a:lnTo>
                <a:lnTo>
                  <a:pt x="904493" y="76199"/>
                </a:lnTo>
                <a:lnTo>
                  <a:pt x="904493" y="57149"/>
                </a:lnTo>
                <a:close/>
              </a:path>
              <a:path w="981075" h="546735">
                <a:moveTo>
                  <a:pt x="509397" y="57149"/>
                </a:moveTo>
                <a:lnTo>
                  <a:pt x="490347" y="76199"/>
                </a:lnTo>
                <a:lnTo>
                  <a:pt x="509397" y="76199"/>
                </a:lnTo>
                <a:lnTo>
                  <a:pt x="509397" y="57149"/>
                </a:lnTo>
                <a:close/>
              </a:path>
              <a:path w="981075" h="546735">
                <a:moveTo>
                  <a:pt x="904493" y="57149"/>
                </a:moveTo>
                <a:lnTo>
                  <a:pt x="509397" y="57149"/>
                </a:lnTo>
                <a:lnTo>
                  <a:pt x="509397" y="76199"/>
                </a:lnTo>
                <a:lnTo>
                  <a:pt x="891793" y="76199"/>
                </a:lnTo>
                <a:lnTo>
                  <a:pt x="904493" y="57149"/>
                </a:lnTo>
                <a:close/>
              </a:path>
              <a:path w="981075" h="546735">
                <a:moveTo>
                  <a:pt x="942593" y="38099"/>
                </a:moveTo>
                <a:lnTo>
                  <a:pt x="904493" y="38099"/>
                </a:lnTo>
                <a:lnTo>
                  <a:pt x="904493" y="76199"/>
                </a:lnTo>
                <a:lnTo>
                  <a:pt x="942593" y="76199"/>
                </a:lnTo>
                <a:lnTo>
                  <a:pt x="980693" y="57149"/>
                </a:lnTo>
                <a:lnTo>
                  <a:pt x="942593" y="38099"/>
                </a:lnTo>
                <a:close/>
              </a:path>
              <a:path w="981075" h="546735">
                <a:moveTo>
                  <a:pt x="866393" y="0"/>
                </a:moveTo>
                <a:lnTo>
                  <a:pt x="904493" y="57149"/>
                </a:lnTo>
                <a:lnTo>
                  <a:pt x="904493" y="38099"/>
                </a:lnTo>
                <a:lnTo>
                  <a:pt x="942593" y="38099"/>
                </a:lnTo>
                <a:lnTo>
                  <a:pt x="866393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920" y="470916"/>
            <a:ext cx="2235707" cy="42504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430" y="442924"/>
            <a:ext cx="49117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</a:t>
            </a:r>
            <a:r>
              <a:rPr sz="2500" b="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Enhancements</a:t>
            </a:r>
            <a:r>
              <a:rPr sz="2500" b="0" u="heavy" spc="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</a:t>
            </a:r>
            <a:r>
              <a:rPr sz="2500" b="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Distance</a:t>
            </a:r>
            <a:r>
              <a:rPr sz="2500" b="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Tracker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423" y="1303782"/>
            <a:ext cx="495681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5080" indent="-317500" algn="just">
              <a:lnSpc>
                <a:spcPct val="100000"/>
              </a:lnSpc>
              <a:spcBef>
                <a:spcPts val="105"/>
              </a:spcBef>
              <a:buFont typeface="Segoe UI Symbol"/>
              <a:buChar char="❖"/>
              <a:tabLst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Section </a:t>
            </a:r>
            <a:r>
              <a:rPr sz="1400" dirty="0">
                <a:latin typeface="Calibri"/>
                <a:cs typeface="Calibri"/>
              </a:rPr>
              <a:t>below </a:t>
            </a:r>
            <a:r>
              <a:rPr sz="1400" spc="-5" dirty="0">
                <a:latin typeface="Calibri"/>
                <a:cs typeface="Calibri"/>
              </a:rPr>
              <a:t>the graph </a:t>
            </a:r>
            <a:r>
              <a:rPr sz="1400" dirty="0">
                <a:latin typeface="Calibri"/>
                <a:cs typeface="Calibri"/>
              </a:rPr>
              <a:t>is to </a:t>
            </a:r>
            <a:r>
              <a:rPr sz="1400" spc="-5" dirty="0">
                <a:latin typeface="Calibri"/>
                <a:cs typeface="Calibri"/>
              </a:rPr>
              <a:t>show users the stretch of distance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covered </a:t>
            </a:r>
            <a:r>
              <a:rPr sz="1400" dirty="0">
                <a:latin typeface="Calibri"/>
                <a:cs typeface="Calibri"/>
              </a:rPr>
              <a:t>at </a:t>
            </a:r>
            <a:r>
              <a:rPr sz="1400" spc="-5" dirty="0">
                <a:latin typeface="Calibri"/>
                <a:cs typeface="Calibri"/>
              </a:rPr>
              <a:t>different time </a:t>
            </a:r>
            <a:r>
              <a:rPr sz="1400" dirty="0">
                <a:latin typeface="Calibri"/>
                <a:cs typeface="Calibri"/>
              </a:rPr>
              <a:t>intervals. Along with </a:t>
            </a:r>
            <a:r>
              <a:rPr sz="1400" spc="-5" dirty="0">
                <a:latin typeface="Calibri"/>
                <a:cs typeface="Calibri"/>
              </a:rPr>
              <a:t>this </a:t>
            </a:r>
            <a:r>
              <a:rPr sz="1400" dirty="0">
                <a:latin typeface="Calibri"/>
                <a:cs typeface="Calibri"/>
              </a:rPr>
              <a:t>information,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5" dirty="0">
                <a:latin typeface="Calibri"/>
                <a:cs typeface="Calibri"/>
              </a:rPr>
              <a:t> 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include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some </a:t>
            </a:r>
            <a:r>
              <a:rPr sz="1400" dirty="0">
                <a:latin typeface="Calibri"/>
                <a:cs typeface="Calibri"/>
              </a:rPr>
              <a:t>key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personalised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distance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metrics.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egoe UI Symbol"/>
              <a:buChar char="❖"/>
            </a:pPr>
            <a:endParaRPr sz="1350">
              <a:latin typeface="Calibri"/>
              <a:cs typeface="Calibri"/>
            </a:endParaRPr>
          </a:p>
          <a:p>
            <a:pPr marL="329565" marR="32384" indent="-317500" algn="just">
              <a:lnSpc>
                <a:spcPct val="100000"/>
              </a:lnSpc>
              <a:buFont typeface="Segoe UI Symbol"/>
              <a:buChar char="❖"/>
              <a:tabLst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These metrics can help user to determine the accomplishments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WoW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basis.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300" y="3133344"/>
            <a:ext cx="4820920" cy="1264920"/>
          </a:xfrm>
          <a:prstGeom prst="rect">
            <a:avLst/>
          </a:prstGeom>
          <a:solidFill>
            <a:srgbClr val="FFFFFF"/>
          </a:solidFill>
          <a:ln w="9525">
            <a:solidFill>
              <a:srgbClr val="4985E8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90805" marR="365125">
              <a:lnSpc>
                <a:spcPct val="100000"/>
              </a:lnSpc>
              <a:spcBef>
                <a:spcPts val="640"/>
              </a:spcBef>
            </a:pPr>
            <a:r>
              <a:rPr sz="1400" spc="-5" dirty="0">
                <a:latin typeface="Calibri"/>
                <a:cs typeface="Calibri"/>
              </a:rPr>
              <a:t>Some </a:t>
            </a:r>
            <a:r>
              <a:rPr sz="1400" dirty="0">
                <a:latin typeface="Calibri"/>
                <a:cs typeface="Calibri"/>
              </a:rPr>
              <a:t>examples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messaging </a:t>
            </a:r>
            <a:r>
              <a:rPr sz="1400" spc="-5" dirty="0">
                <a:latin typeface="Calibri"/>
                <a:cs typeface="Calibri"/>
              </a:rPr>
              <a:t>that can be </a:t>
            </a:r>
            <a:r>
              <a:rPr sz="1400" dirty="0">
                <a:latin typeface="Calibri"/>
                <a:cs typeface="Calibri"/>
              </a:rPr>
              <a:t>given with walking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stats</a:t>
            </a:r>
            <a:r>
              <a:rPr sz="1400" dirty="0">
                <a:latin typeface="Calibri"/>
                <a:cs typeface="Calibri"/>
              </a:rPr>
              <a:t> are:</a:t>
            </a:r>
            <a:endParaRPr sz="1400">
              <a:latin typeface="Calibri"/>
              <a:cs typeface="Calibri"/>
            </a:endParaRPr>
          </a:p>
          <a:p>
            <a:pPr marL="548005" indent="-318135">
              <a:lnSpc>
                <a:spcPct val="100000"/>
              </a:lnSpc>
              <a:buChar char="●"/>
              <a:tabLst>
                <a:tab pos="548005" algn="l"/>
                <a:tab pos="548640" algn="l"/>
              </a:tabLst>
            </a:pPr>
            <a:r>
              <a:rPr sz="1400" dirty="0">
                <a:latin typeface="Calibri"/>
                <a:cs typeface="Calibri"/>
              </a:rPr>
              <a:t>You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taking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fewer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steps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week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last</a:t>
            </a:r>
            <a:endParaRPr sz="1400">
              <a:latin typeface="Calibri"/>
              <a:cs typeface="Calibri"/>
            </a:endParaRPr>
          </a:p>
          <a:p>
            <a:pPr marL="54800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week.</a:t>
            </a:r>
            <a:endParaRPr sz="1400">
              <a:latin typeface="Calibri"/>
              <a:cs typeface="Calibri"/>
            </a:endParaRPr>
          </a:p>
          <a:p>
            <a:pPr marL="548005" indent="-318135">
              <a:lnSpc>
                <a:spcPct val="100000"/>
              </a:lnSpc>
              <a:buChar char="●"/>
              <a:tabLst>
                <a:tab pos="548005" algn="l"/>
                <a:tab pos="548640" algn="l"/>
              </a:tabLst>
            </a:pPr>
            <a:r>
              <a:rPr sz="1400" spc="-5" dirty="0">
                <a:latin typeface="Calibri"/>
                <a:cs typeface="Calibri"/>
              </a:rPr>
              <a:t>Your</a:t>
            </a:r>
            <a:r>
              <a:rPr sz="1400" dirty="0">
                <a:latin typeface="Calibri"/>
                <a:cs typeface="Calibri"/>
              </a:rPr>
              <a:t> average </a:t>
            </a:r>
            <a:r>
              <a:rPr sz="1400" spc="-5" dirty="0">
                <a:latin typeface="Calibri"/>
                <a:cs typeface="Calibri"/>
              </a:rPr>
              <a:t>steps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each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5" dirty="0">
                <a:latin typeface="Calibri"/>
                <a:cs typeface="Calibri"/>
              </a:rPr>
              <a:t> down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month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935" y="4268520"/>
            <a:ext cx="1816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compared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month.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16473" y="3302508"/>
            <a:ext cx="1036319" cy="483870"/>
          </a:xfrm>
          <a:custGeom>
            <a:avLst/>
            <a:gdLst/>
            <a:ahLst/>
            <a:cxnLst/>
            <a:rect l="l" t="t" r="r" b="b"/>
            <a:pathLst>
              <a:path w="1036320" h="483870">
                <a:moveTo>
                  <a:pt x="498855" y="445516"/>
                </a:moveTo>
                <a:lnTo>
                  <a:pt x="0" y="445516"/>
                </a:lnTo>
                <a:lnTo>
                  <a:pt x="0" y="483616"/>
                </a:lnTo>
                <a:lnTo>
                  <a:pt x="517905" y="483616"/>
                </a:lnTo>
                <a:lnTo>
                  <a:pt x="525329" y="482121"/>
                </a:lnTo>
                <a:lnTo>
                  <a:pt x="531383" y="478043"/>
                </a:lnTo>
                <a:lnTo>
                  <a:pt x="535461" y="471989"/>
                </a:lnTo>
                <a:lnTo>
                  <a:pt x="536955" y="464566"/>
                </a:lnTo>
                <a:lnTo>
                  <a:pt x="498855" y="464566"/>
                </a:lnTo>
                <a:lnTo>
                  <a:pt x="498855" y="445516"/>
                </a:lnTo>
                <a:close/>
              </a:path>
              <a:path w="1036320" h="483870">
                <a:moveTo>
                  <a:pt x="947038" y="38100"/>
                </a:moveTo>
                <a:lnTo>
                  <a:pt x="517905" y="38100"/>
                </a:lnTo>
                <a:lnTo>
                  <a:pt x="510482" y="39594"/>
                </a:lnTo>
                <a:lnTo>
                  <a:pt x="504428" y="43672"/>
                </a:lnTo>
                <a:lnTo>
                  <a:pt x="500350" y="49726"/>
                </a:lnTo>
                <a:lnTo>
                  <a:pt x="498855" y="57150"/>
                </a:lnTo>
                <a:lnTo>
                  <a:pt x="498855" y="464566"/>
                </a:lnTo>
                <a:lnTo>
                  <a:pt x="517905" y="445516"/>
                </a:lnTo>
                <a:lnTo>
                  <a:pt x="536955" y="445516"/>
                </a:lnTo>
                <a:lnTo>
                  <a:pt x="536955" y="76200"/>
                </a:lnTo>
                <a:lnTo>
                  <a:pt x="517905" y="76200"/>
                </a:lnTo>
                <a:lnTo>
                  <a:pt x="536955" y="57150"/>
                </a:lnTo>
                <a:lnTo>
                  <a:pt x="959738" y="57150"/>
                </a:lnTo>
                <a:lnTo>
                  <a:pt x="947038" y="38100"/>
                </a:lnTo>
                <a:close/>
              </a:path>
              <a:path w="1036320" h="483870">
                <a:moveTo>
                  <a:pt x="536955" y="445516"/>
                </a:moveTo>
                <a:lnTo>
                  <a:pt x="517905" y="445516"/>
                </a:lnTo>
                <a:lnTo>
                  <a:pt x="498855" y="464566"/>
                </a:lnTo>
                <a:lnTo>
                  <a:pt x="536955" y="464566"/>
                </a:lnTo>
                <a:lnTo>
                  <a:pt x="536955" y="445516"/>
                </a:lnTo>
                <a:close/>
              </a:path>
              <a:path w="1036320" h="483870">
                <a:moveTo>
                  <a:pt x="959738" y="57150"/>
                </a:moveTo>
                <a:lnTo>
                  <a:pt x="921638" y="114300"/>
                </a:lnTo>
                <a:lnTo>
                  <a:pt x="997838" y="76200"/>
                </a:lnTo>
                <a:lnTo>
                  <a:pt x="959738" y="76200"/>
                </a:lnTo>
                <a:lnTo>
                  <a:pt x="959738" y="57150"/>
                </a:lnTo>
                <a:close/>
              </a:path>
              <a:path w="1036320" h="483870">
                <a:moveTo>
                  <a:pt x="536955" y="57150"/>
                </a:moveTo>
                <a:lnTo>
                  <a:pt x="517905" y="76200"/>
                </a:lnTo>
                <a:lnTo>
                  <a:pt x="536955" y="76200"/>
                </a:lnTo>
                <a:lnTo>
                  <a:pt x="536955" y="57150"/>
                </a:lnTo>
                <a:close/>
              </a:path>
              <a:path w="1036320" h="483870">
                <a:moveTo>
                  <a:pt x="959738" y="57150"/>
                </a:moveTo>
                <a:lnTo>
                  <a:pt x="536955" y="57150"/>
                </a:lnTo>
                <a:lnTo>
                  <a:pt x="536955" y="76200"/>
                </a:lnTo>
                <a:lnTo>
                  <a:pt x="947038" y="76200"/>
                </a:lnTo>
                <a:lnTo>
                  <a:pt x="959738" y="57150"/>
                </a:lnTo>
                <a:close/>
              </a:path>
              <a:path w="1036320" h="483870">
                <a:moveTo>
                  <a:pt x="997838" y="38100"/>
                </a:moveTo>
                <a:lnTo>
                  <a:pt x="959738" y="38100"/>
                </a:lnTo>
                <a:lnTo>
                  <a:pt x="959738" y="76200"/>
                </a:lnTo>
                <a:lnTo>
                  <a:pt x="997838" y="76200"/>
                </a:lnTo>
                <a:lnTo>
                  <a:pt x="1035938" y="57150"/>
                </a:lnTo>
                <a:lnTo>
                  <a:pt x="997838" y="38100"/>
                </a:lnTo>
                <a:close/>
              </a:path>
              <a:path w="1036320" h="483870">
                <a:moveTo>
                  <a:pt x="921638" y="0"/>
                </a:moveTo>
                <a:lnTo>
                  <a:pt x="959738" y="57150"/>
                </a:lnTo>
                <a:lnTo>
                  <a:pt x="959738" y="38100"/>
                </a:lnTo>
                <a:lnTo>
                  <a:pt x="997838" y="38100"/>
                </a:lnTo>
                <a:lnTo>
                  <a:pt x="921638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85332" y="359663"/>
            <a:ext cx="2540635" cy="4472940"/>
            <a:chOff x="6085332" y="359663"/>
            <a:chExt cx="2540635" cy="4472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5332" y="359663"/>
              <a:ext cx="2540508" cy="44729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5760" y="1801367"/>
              <a:ext cx="367283" cy="29870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96645" y="4152138"/>
            <a:ext cx="4832985" cy="463550"/>
          </a:xfrm>
          <a:prstGeom prst="rect">
            <a:avLst/>
          </a:prstGeom>
          <a:solidFill>
            <a:srgbClr val="FFFFFF"/>
          </a:solidFill>
          <a:ln w="19050">
            <a:solidFill>
              <a:srgbClr val="4985E8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547370" indent="-317500">
              <a:lnSpc>
                <a:spcPct val="100000"/>
              </a:lnSpc>
              <a:spcBef>
                <a:spcPts val="635"/>
              </a:spcBef>
              <a:buChar char="●"/>
              <a:tabLst>
                <a:tab pos="547370" algn="l"/>
                <a:tab pos="548005" algn="l"/>
              </a:tabLst>
            </a:pPr>
            <a:r>
              <a:rPr sz="1400" dirty="0">
                <a:latin typeface="Calibri"/>
                <a:cs typeface="Calibri"/>
              </a:rPr>
              <a:t>User interface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showcase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monthly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distance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tracker.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4319" y="418592"/>
            <a:ext cx="48964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</a:t>
            </a:r>
            <a:r>
              <a:rPr sz="2500" b="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Enhancements</a:t>
            </a:r>
            <a:r>
              <a:rPr sz="2500" b="0" u="heavy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</a:t>
            </a:r>
            <a:r>
              <a:rPr sz="2500" b="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Monthly</a:t>
            </a:r>
            <a:r>
              <a:rPr sz="25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Tracker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527" y="1008633"/>
            <a:ext cx="4866640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17145" indent="-317500">
              <a:lnSpc>
                <a:spcPct val="100000"/>
              </a:lnSpc>
              <a:spcBef>
                <a:spcPts val="105"/>
              </a:spcBef>
              <a:buFont typeface="Segoe UI Symbol"/>
              <a:buChar char="❖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Here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5" dirty="0">
                <a:latin typeface="Calibri"/>
                <a:cs typeface="Calibri"/>
              </a:rPr>
              <a:t> can</a:t>
            </a:r>
            <a:r>
              <a:rPr sz="1400" dirty="0">
                <a:latin typeface="Calibri"/>
                <a:cs typeface="Calibri"/>
              </a:rPr>
              <a:t> provide</a:t>
            </a:r>
            <a:r>
              <a:rPr sz="1400" spc="-5" dirty="0">
                <a:latin typeface="Calibri"/>
                <a:cs typeface="Calibri"/>
              </a:rPr>
              <a:t> user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ability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track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accomplishments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monthly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basis. We </a:t>
            </a:r>
            <a:r>
              <a:rPr sz="1400" spc="-5" dirty="0">
                <a:latin typeface="Calibri"/>
                <a:cs typeface="Calibri"/>
              </a:rPr>
              <a:t>should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allow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up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goal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eventually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achieve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daily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monthly </a:t>
            </a:r>
            <a:r>
              <a:rPr sz="1400" dirty="0">
                <a:latin typeface="Calibri"/>
                <a:cs typeface="Calibri"/>
              </a:rPr>
              <a:t> basis.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egoe UI Symbol"/>
              <a:buChar char="❖"/>
            </a:pPr>
            <a:endParaRPr sz="1350">
              <a:latin typeface="Calibri"/>
              <a:cs typeface="Calibri"/>
            </a:endParaRPr>
          </a:p>
          <a:p>
            <a:pPr marL="329565" marR="5080" indent="-317500">
              <a:lnSpc>
                <a:spcPct val="100000"/>
              </a:lnSpc>
              <a:spcBef>
                <a:spcPts val="5"/>
              </a:spcBef>
              <a:buFont typeface="Segoe UI Symbol"/>
              <a:buChar char="❖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Badges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provided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completion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goal.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option here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might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 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growth</a:t>
            </a:r>
            <a:r>
              <a:rPr sz="1400" spc="-5" dirty="0">
                <a:latin typeface="Calibri"/>
                <a:cs typeface="Calibri"/>
              </a:rPr>
              <a:t> hack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tend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showcase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progress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social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media.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egoe UI Symbol"/>
              <a:buChar char="❖"/>
            </a:pPr>
            <a:endParaRPr sz="1350">
              <a:latin typeface="Calibri"/>
              <a:cs typeface="Calibri"/>
            </a:endParaRPr>
          </a:p>
          <a:p>
            <a:pPr marL="329565" marR="78105" indent="-317500">
              <a:lnSpc>
                <a:spcPct val="100000"/>
              </a:lnSpc>
              <a:buFont typeface="Segoe UI Symbol"/>
              <a:buChar char="❖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believe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instead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histograms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5" dirty="0">
                <a:latin typeface="Calibri"/>
                <a:cs typeface="Calibri"/>
              </a:rPr>
              <a:t> can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calendar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UI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monthly tracker.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users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more familiar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date wise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calendar.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pie</a:t>
            </a:r>
            <a:r>
              <a:rPr sz="1400" dirty="0">
                <a:latin typeface="Calibri"/>
                <a:cs typeface="Calibri"/>
              </a:rPr>
              <a:t> 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full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completion. This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help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check</a:t>
            </a:r>
            <a:r>
              <a:rPr sz="1400" dirty="0">
                <a:latin typeface="Calibri"/>
                <a:cs typeface="Calibri"/>
              </a:rPr>
              <a:t> progress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a </a:t>
            </a:r>
            <a:r>
              <a:rPr sz="1400" spc="-5" dirty="0">
                <a:latin typeface="Calibri"/>
                <a:cs typeface="Calibri"/>
              </a:rPr>
              <a:t>effective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manner.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29250" y="2540507"/>
            <a:ext cx="657225" cy="1863089"/>
          </a:xfrm>
          <a:custGeom>
            <a:avLst/>
            <a:gdLst/>
            <a:ahLst/>
            <a:cxnLst/>
            <a:rect l="l" t="t" r="r" b="b"/>
            <a:pathLst>
              <a:path w="657225" h="1863089">
                <a:moveTo>
                  <a:pt x="309245" y="1824901"/>
                </a:moveTo>
                <a:lnTo>
                  <a:pt x="0" y="1824901"/>
                </a:lnTo>
                <a:lnTo>
                  <a:pt x="0" y="1863001"/>
                </a:lnTo>
                <a:lnTo>
                  <a:pt x="328295" y="1863001"/>
                </a:lnTo>
                <a:lnTo>
                  <a:pt x="335718" y="1861503"/>
                </a:lnTo>
                <a:lnTo>
                  <a:pt x="341772" y="1857419"/>
                </a:lnTo>
                <a:lnTo>
                  <a:pt x="345850" y="1851363"/>
                </a:lnTo>
                <a:lnTo>
                  <a:pt x="347345" y="1843951"/>
                </a:lnTo>
                <a:lnTo>
                  <a:pt x="309245" y="1843951"/>
                </a:lnTo>
                <a:lnTo>
                  <a:pt x="309245" y="1824901"/>
                </a:lnTo>
                <a:close/>
              </a:path>
              <a:path w="657225" h="1863089">
                <a:moveTo>
                  <a:pt x="567816" y="38100"/>
                </a:moveTo>
                <a:lnTo>
                  <a:pt x="328295" y="38100"/>
                </a:lnTo>
                <a:lnTo>
                  <a:pt x="320925" y="39594"/>
                </a:lnTo>
                <a:lnTo>
                  <a:pt x="314864" y="43672"/>
                </a:lnTo>
                <a:lnTo>
                  <a:pt x="310757" y="49726"/>
                </a:lnTo>
                <a:lnTo>
                  <a:pt x="309245" y="57150"/>
                </a:lnTo>
                <a:lnTo>
                  <a:pt x="309245" y="1843951"/>
                </a:lnTo>
                <a:lnTo>
                  <a:pt x="328295" y="1824901"/>
                </a:lnTo>
                <a:lnTo>
                  <a:pt x="347345" y="1824901"/>
                </a:lnTo>
                <a:lnTo>
                  <a:pt x="347345" y="76200"/>
                </a:lnTo>
                <a:lnTo>
                  <a:pt x="328295" y="76200"/>
                </a:lnTo>
                <a:lnTo>
                  <a:pt x="347345" y="57150"/>
                </a:lnTo>
                <a:lnTo>
                  <a:pt x="580516" y="57150"/>
                </a:lnTo>
                <a:lnTo>
                  <a:pt x="567816" y="38100"/>
                </a:lnTo>
                <a:close/>
              </a:path>
              <a:path w="657225" h="1863089">
                <a:moveTo>
                  <a:pt x="347345" y="1824901"/>
                </a:moveTo>
                <a:lnTo>
                  <a:pt x="328295" y="1824901"/>
                </a:lnTo>
                <a:lnTo>
                  <a:pt x="309245" y="1843951"/>
                </a:lnTo>
                <a:lnTo>
                  <a:pt x="347345" y="1843951"/>
                </a:lnTo>
                <a:lnTo>
                  <a:pt x="347345" y="1824901"/>
                </a:lnTo>
                <a:close/>
              </a:path>
              <a:path w="657225" h="1863089">
                <a:moveTo>
                  <a:pt x="580516" y="57150"/>
                </a:moveTo>
                <a:lnTo>
                  <a:pt x="542416" y="114300"/>
                </a:lnTo>
                <a:lnTo>
                  <a:pt x="618616" y="76200"/>
                </a:lnTo>
                <a:lnTo>
                  <a:pt x="580516" y="76200"/>
                </a:lnTo>
                <a:lnTo>
                  <a:pt x="580516" y="57150"/>
                </a:lnTo>
                <a:close/>
              </a:path>
              <a:path w="657225" h="1863089">
                <a:moveTo>
                  <a:pt x="347345" y="57150"/>
                </a:moveTo>
                <a:lnTo>
                  <a:pt x="328295" y="76200"/>
                </a:lnTo>
                <a:lnTo>
                  <a:pt x="347345" y="76200"/>
                </a:lnTo>
                <a:lnTo>
                  <a:pt x="347345" y="57150"/>
                </a:lnTo>
                <a:close/>
              </a:path>
              <a:path w="657225" h="1863089">
                <a:moveTo>
                  <a:pt x="580516" y="57150"/>
                </a:moveTo>
                <a:lnTo>
                  <a:pt x="347345" y="57150"/>
                </a:lnTo>
                <a:lnTo>
                  <a:pt x="347345" y="76200"/>
                </a:lnTo>
                <a:lnTo>
                  <a:pt x="567816" y="76200"/>
                </a:lnTo>
                <a:lnTo>
                  <a:pt x="580516" y="57150"/>
                </a:lnTo>
                <a:close/>
              </a:path>
              <a:path w="657225" h="1863089">
                <a:moveTo>
                  <a:pt x="618616" y="38100"/>
                </a:moveTo>
                <a:lnTo>
                  <a:pt x="580516" y="38100"/>
                </a:lnTo>
                <a:lnTo>
                  <a:pt x="580516" y="76200"/>
                </a:lnTo>
                <a:lnTo>
                  <a:pt x="618616" y="76200"/>
                </a:lnTo>
                <a:lnTo>
                  <a:pt x="656716" y="57150"/>
                </a:lnTo>
                <a:lnTo>
                  <a:pt x="618616" y="38100"/>
                </a:lnTo>
                <a:close/>
              </a:path>
              <a:path w="657225" h="1863089">
                <a:moveTo>
                  <a:pt x="542416" y="0"/>
                </a:moveTo>
                <a:lnTo>
                  <a:pt x="580516" y="57150"/>
                </a:lnTo>
                <a:lnTo>
                  <a:pt x="580516" y="38100"/>
                </a:lnTo>
                <a:lnTo>
                  <a:pt x="618616" y="38100"/>
                </a:lnTo>
                <a:lnTo>
                  <a:pt x="542416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208" y="1444244"/>
            <a:ext cx="424243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5080" indent="-323215">
              <a:lnSpc>
                <a:spcPct val="100000"/>
              </a:lnSpc>
              <a:spcBef>
                <a:spcPts val="100"/>
              </a:spcBef>
              <a:buFont typeface="Segoe UI Symbol"/>
              <a:buChar char="❖"/>
              <a:tabLst>
                <a:tab pos="335280" algn="l"/>
                <a:tab pos="335915" algn="l"/>
              </a:tabLst>
            </a:pPr>
            <a:r>
              <a:rPr sz="1500" spc="-5" dirty="0">
                <a:latin typeface="Calibri"/>
                <a:cs typeface="Calibri"/>
              </a:rPr>
              <a:t>Location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tracking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assist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users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track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path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travelled. Here user </a:t>
            </a:r>
            <a:r>
              <a:rPr sz="1500" dirty="0">
                <a:latin typeface="Calibri"/>
                <a:cs typeface="Calibri"/>
              </a:rPr>
              <a:t>can also track distance,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calories,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duration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improve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route.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egoe UI Symbol"/>
              <a:buChar char="❖"/>
            </a:pPr>
            <a:endParaRPr sz="1350">
              <a:latin typeface="Calibri"/>
              <a:cs typeface="Calibri"/>
            </a:endParaRPr>
          </a:p>
          <a:p>
            <a:pPr marL="335280" marR="909319" indent="-323215" algn="just">
              <a:lnSpc>
                <a:spcPct val="100000"/>
              </a:lnSpc>
              <a:spcBef>
                <a:spcPts val="5"/>
              </a:spcBef>
              <a:buFont typeface="Segoe UI Symbol"/>
              <a:buChar char="❖"/>
              <a:tabLst>
                <a:tab pos="335915" algn="l"/>
              </a:tabLst>
            </a:pPr>
            <a:r>
              <a:rPr sz="1500" spc="-5" dirty="0">
                <a:latin typeface="Calibri"/>
                <a:cs typeface="Calibri"/>
              </a:rPr>
              <a:t>These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paths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 then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also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3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personalised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persuasion/reminder.</a:t>
            </a:r>
            <a:endParaRPr sz="1500">
              <a:latin typeface="Calibri"/>
              <a:cs typeface="Calibri"/>
            </a:endParaRPr>
          </a:p>
          <a:p>
            <a:pPr marL="335280" marR="16510" algn="just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Example: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6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PM. </a:t>
            </a:r>
            <a:r>
              <a:rPr sz="1500" spc="-5" dirty="0">
                <a:latin typeface="Calibri"/>
                <a:cs typeface="Calibri"/>
              </a:rPr>
              <a:t>Time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jog </a:t>
            </a:r>
            <a:r>
              <a:rPr sz="1500" dirty="0">
                <a:latin typeface="Calibri"/>
                <a:cs typeface="Calibri"/>
              </a:rPr>
              <a:t>around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Netaji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park.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This will help </a:t>
            </a:r>
            <a:r>
              <a:rPr sz="1500" dirty="0">
                <a:latin typeface="Calibri"/>
                <a:cs typeface="Calibri"/>
              </a:rPr>
              <a:t>you complete remaining </a:t>
            </a:r>
            <a:r>
              <a:rPr sz="1500" spc="-10" dirty="0">
                <a:latin typeface="Calibri"/>
                <a:cs typeface="Calibri"/>
              </a:rPr>
              <a:t>300 </a:t>
            </a:r>
            <a:r>
              <a:rPr sz="1500" dirty="0">
                <a:latin typeface="Calibri"/>
                <a:cs typeface="Calibri"/>
              </a:rPr>
              <a:t>meters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day.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5228" y="379475"/>
            <a:ext cx="2740152" cy="43418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3391" y="452069"/>
            <a:ext cx="50222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 </a:t>
            </a:r>
            <a:r>
              <a:rPr sz="25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Enhancements</a:t>
            </a:r>
            <a:r>
              <a:rPr sz="2500" b="0" u="heavy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</a:t>
            </a:r>
            <a:r>
              <a:rPr sz="2500" b="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Location Tracking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1061</Words>
  <Application>Microsoft Office PowerPoint</Application>
  <PresentationFormat>On-screen Show (16:9)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Lucida Sans Unicode</vt:lpstr>
      <vt:lpstr>Segoe UI Symbol</vt:lpstr>
      <vt:lpstr>Office Theme</vt:lpstr>
      <vt:lpstr>PowerPoint Presentation</vt:lpstr>
      <vt:lpstr>Step Set Go It is a platform to walk your way to a better health and amazing rewards while  tracking your daily steps, distance &amp; calories. Along with this, SSG has introduced  shopping. Every 1000 steps you take is rewarded with 1 SSG Coin. These SSG Coins  can be collected over time to claim products &amp; discounts in the in-app 'Bazaar'.</vt:lpstr>
      <vt:lpstr>User Persona</vt:lpstr>
      <vt:lpstr>Scope of Project</vt:lpstr>
      <vt:lpstr>User Onboarding</vt:lpstr>
      <vt:lpstr>App Enhancements - Homepage</vt:lpstr>
      <vt:lpstr>App Enhancements - Distance Tracker</vt:lpstr>
      <vt:lpstr>App Enhancements - Monthly Tracker</vt:lpstr>
      <vt:lpstr>App Enhancements - Location Tracking</vt:lpstr>
      <vt:lpstr>App Enhancements - Nearby Walkways</vt:lpstr>
      <vt:lpstr>App Enhancements - Content</vt:lpstr>
      <vt:lpstr>Key Success Metrics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Subhadip Samanta</dc:creator>
  <cp:lastModifiedBy>Subhadip Samanta</cp:lastModifiedBy>
  <cp:revision>1</cp:revision>
  <dcterms:created xsi:type="dcterms:W3CDTF">2021-03-31T14:30:33Z</dcterms:created>
  <dcterms:modified xsi:type="dcterms:W3CDTF">2021-03-31T14:33:06Z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2021-03-31T00:00:00Z</vt:filetime>
  </property>
</Properties>
</file>