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6" r:id="rId10"/>
    <p:sldId id="267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871B80-667E-45D0-B609-C89FAC69CD09}">
          <p14:sldIdLst>
            <p14:sldId id="256"/>
            <p14:sldId id="257"/>
            <p14:sldId id="262"/>
            <p14:sldId id="263"/>
            <p14:sldId id="258"/>
            <p14:sldId id="259"/>
            <p14:sldId id="260"/>
            <p14:sldId id="261"/>
            <p14:sldId id="266"/>
            <p14:sldId id="267"/>
            <p14:sldId id="264"/>
            <p14:sldId id="265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89A6-D911-492C-8357-6281D8E05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240280"/>
          </a:xfrm>
        </p:spPr>
        <p:txBody>
          <a:bodyPr>
            <a:normAutofit/>
          </a:bodyPr>
          <a:lstStyle/>
          <a:p>
            <a:r>
              <a:rPr lang="en-US" sz="4400" dirty="0"/>
              <a:t>Explorations in Circle packings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6865C-5284-407D-80D3-B06A6BFEB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Arbelos of Pappus, The Steiner Porism, and Soddy Circles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543AE-9F0B-4EB4-981A-427FE3A3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785" y="140571"/>
            <a:ext cx="3288429" cy="328842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90014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A878-BA2D-4F51-88F1-BD2A1B7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2566E-8E1B-4B0A-93F9-094BFFF0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393" y="1539875"/>
            <a:ext cx="4599922" cy="2641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F01CE-0890-4429-80B6-EE67D38889B0}"/>
              </a:ext>
            </a:extLst>
          </p:cNvPr>
          <p:cNvSpPr txBox="1"/>
          <p:nvPr/>
        </p:nvSpPr>
        <p:spPr>
          <a:xfrm>
            <a:off x="4675187" y="4948793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Ans: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6733C-8B8F-4310-A617-000477BB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94" y="4366141"/>
            <a:ext cx="402011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4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8FFB-00C7-430F-9846-9317ABE3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435" y="27709"/>
            <a:ext cx="4356984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Edwardian Script ITC" panose="030303020407070D0804" pitchFamily="66" charset="0"/>
              </a:rPr>
              <a:t>The Kiss Precise</a:t>
            </a:r>
            <a:r>
              <a:rPr lang="en-US" sz="6000" b="1" dirty="0">
                <a:latin typeface="Palace Script MT" panose="030303020206070C0B05" pitchFamily="66" charset="0"/>
              </a:rPr>
              <a:t/>
            </a:r>
            <a:br>
              <a:rPr lang="en-US" sz="6000" b="1" dirty="0">
                <a:latin typeface="Palace Script MT" panose="030303020206070C0B05" pitchFamily="66" charset="0"/>
              </a:rPr>
            </a:br>
            <a:r>
              <a:rPr lang="en-US" sz="2000" dirty="0"/>
              <a:t>by Frederick </a:t>
            </a:r>
            <a:r>
              <a:rPr lang="en-US" sz="2000" dirty="0" smtClean="0"/>
              <a:t>Soddy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6D06-8EEE-4311-8D64-0E9F12202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073" y="1149809"/>
            <a:ext cx="5107709" cy="5481899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latin typeface="Raleway Medium" panose="020B0603030101060003" pitchFamily="34" charset="0"/>
              </a:rPr>
              <a:t>For pairs of lips to kiss maybe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Involves no trigonometry.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 err="1">
                <a:latin typeface="Raleway Medium" panose="020B0603030101060003" pitchFamily="34" charset="0"/>
              </a:rPr>
              <a:t>'Tis</a:t>
            </a:r>
            <a:r>
              <a:rPr lang="en-US" sz="1000" dirty="0">
                <a:latin typeface="Raleway Medium" panose="020B0603030101060003" pitchFamily="34" charset="0"/>
              </a:rPr>
              <a:t> not so when four circles kiss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Each one the other three.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/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To bring this off the four must be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As three in one or one in three.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If one in three, beyond a doubt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Each gets three kisses from without.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If three in one, then is that one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Thrice kissed internally.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/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Four circles to the kissing come.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smaller are the </a:t>
            </a:r>
            <a:r>
              <a:rPr lang="en-US" sz="1000" dirty="0" err="1">
                <a:latin typeface="Raleway Medium" panose="020B0603030101060003" pitchFamily="34" charset="0"/>
              </a:rPr>
              <a:t>benter</a:t>
            </a:r>
            <a:r>
              <a:rPr lang="en-US" sz="1000" dirty="0">
                <a:latin typeface="Raleway Medium" panose="020B0603030101060003" pitchFamily="34" charset="0"/>
              </a:rPr>
              <a:t>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bend is just the inverse of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distance from the center.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/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Though their intrigue left Euclid dumb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There's now no need for rule of thumb.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Since zero bend's a dead straight line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And concave bends have minus sign,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sum of the squares of all four bends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Is half the square of their sum.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/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To spy out spherical affairs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An </a:t>
            </a:r>
            <a:r>
              <a:rPr lang="en-US" sz="1000" dirty="0" err="1">
                <a:latin typeface="Raleway Medium" panose="020B0603030101060003" pitchFamily="34" charset="0"/>
              </a:rPr>
              <a:t>oscular</a:t>
            </a:r>
            <a:r>
              <a:rPr lang="en-US" sz="1000" dirty="0">
                <a:latin typeface="Raleway Medium" panose="020B0603030101060003" pitchFamily="34" charset="0"/>
              </a:rPr>
              <a:t> surveyor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Might find the task laborious,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sphere is much the gayer,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And now besides the pair of pairs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 fifth sphere in the kissing shares.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Yet, signs and zero as before,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For each to kiss the other four,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square of the sum of all five bends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Is thrice the sum of their squares.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latin typeface="Raleway Medium" panose="020B0603030101060003" pitchFamily="34" charset="0"/>
              </a:rPr>
              <a:t>In _Nature_, June 20, 1936</a:t>
            </a:r>
            <a:endParaRPr lang="en-US" sz="800" b="1" dirty="0">
              <a:latin typeface="Raleway Medium" panose="020B06030301010600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8E592-CEB6-4CE3-9386-2F3E53574433}"/>
              </a:ext>
            </a:extLst>
          </p:cNvPr>
          <p:cNvSpPr txBox="1">
            <a:spLocks/>
          </p:cNvSpPr>
          <p:nvPr/>
        </p:nvSpPr>
        <p:spPr>
          <a:xfrm>
            <a:off x="7417591" y="803568"/>
            <a:ext cx="3943136" cy="2922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1000" dirty="0">
                <a:latin typeface="Raleway Medium" panose="020B0603030101060003" pitchFamily="34" charset="0"/>
              </a:rPr>
              <a:t>And let us not confine our cares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To simple circles, planes and spheres,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But rise to hyper flats and bends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Where kissing multiple appears,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In n-</a:t>
            </a:r>
            <a:r>
              <a:rPr lang="en-US" sz="1000" dirty="0" err="1">
                <a:latin typeface="Raleway Medium" panose="020B0603030101060003" pitchFamily="34" charset="0"/>
              </a:rPr>
              <a:t>ic</a:t>
            </a:r>
            <a:r>
              <a:rPr lang="en-US" sz="1000" dirty="0">
                <a:latin typeface="Raleway Medium" panose="020B0603030101060003" pitchFamily="34" charset="0"/>
              </a:rPr>
              <a:t> space the kissing pairs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Are hyperspheres, and Truth declares -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As n + 2 such osculate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Each with an n + 1 fold mate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The square of the sum of all the bends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Is n times the sum of their squares.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800" dirty="0" smtClean="0">
                <a:latin typeface="Raleway Medium" panose="020B0603030101060003" pitchFamily="34" charset="0"/>
              </a:rPr>
              <a:t>In </a:t>
            </a:r>
            <a:r>
              <a:rPr lang="en-US" sz="800" dirty="0">
                <a:latin typeface="Raleway Medium" panose="020B0603030101060003" pitchFamily="34" charset="0"/>
              </a:rPr>
              <a:t>_Nature_ , January 9, 1937.</a:t>
            </a:r>
            <a:endParaRPr lang="en-US" sz="800" b="1" dirty="0">
              <a:latin typeface="Raleway Medium" panose="020B06030301010600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F91AE2-A1AE-42AF-B4A6-07D510B172C8}"/>
              </a:ext>
            </a:extLst>
          </p:cNvPr>
          <p:cNvSpPr txBox="1">
            <a:spLocks/>
          </p:cNvSpPr>
          <p:nvPr/>
        </p:nvSpPr>
        <p:spPr>
          <a:xfrm>
            <a:off x="7417591" y="4195605"/>
            <a:ext cx="4165387" cy="2436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latin typeface="Raleway Medium" panose="020B0603030101060003" pitchFamily="34" charset="0"/>
              </a:rPr>
              <a:t>How frightfully pedestrian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My predecessors were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To pose in space Euclidean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Each </a:t>
            </a:r>
            <a:r>
              <a:rPr lang="en-US" sz="1000" dirty="0" err="1">
                <a:latin typeface="Raleway Medium" panose="020B0603030101060003" pitchFamily="34" charset="0"/>
              </a:rPr>
              <a:t>fraternising</a:t>
            </a:r>
            <a:r>
              <a:rPr lang="en-US" sz="1000" dirty="0">
                <a:latin typeface="Raleway Medium" panose="020B0603030101060003" pitchFamily="34" charset="0"/>
              </a:rPr>
              <a:t> sphere!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Let Gauss' k squared be positive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When space becomes elliptic,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And conversely turn negative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For spaces hyperbolic: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Squared sum of bends is sum times n</a:t>
            </a:r>
            <a:br>
              <a:rPr lang="en-US" sz="1000" dirty="0">
                <a:latin typeface="Raleway Medium" panose="020B0603030101060003" pitchFamily="34" charset="0"/>
              </a:rPr>
            </a:br>
            <a:r>
              <a:rPr lang="en-US" sz="1000" dirty="0">
                <a:latin typeface="Raleway Medium" panose="020B0603030101060003" pitchFamily="34" charset="0"/>
              </a:rPr>
              <a:t>Of twice k squared plus squares of bends.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DBD697-0120-4840-9625-C3F86C82F499}"/>
              </a:ext>
            </a:extLst>
          </p:cNvPr>
          <p:cNvSpPr txBox="1">
            <a:spLocks/>
          </p:cNvSpPr>
          <p:nvPr/>
        </p:nvSpPr>
        <p:spPr>
          <a:xfrm>
            <a:off x="7362825" y="377372"/>
            <a:ext cx="4238625" cy="526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(Generalized) by Thorold </a:t>
            </a:r>
            <a:r>
              <a:rPr lang="en-US" sz="1800" dirty="0" err="1"/>
              <a:t>Gosset</a:t>
            </a:r>
            <a:r>
              <a:rPr lang="en-US" sz="1800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044734-60EB-4143-9479-A65A17F5783D}"/>
              </a:ext>
            </a:extLst>
          </p:cNvPr>
          <p:cNvSpPr txBox="1">
            <a:spLocks/>
          </p:cNvSpPr>
          <p:nvPr/>
        </p:nvSpPr>
        <p:spPr>
          <a:xfrm>
            <a:off x="7362825" y="3726322"/>
            <a:ext cx="4762500" cy="526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(Further Generalized) by Fred </a:t>
            </a:r>
            <a:r>
              <a:rPr lang="en-US" sz="1800" dirty="0" err="1"/>
              <a:t>Lunnon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26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510A-BDBB-40B1-8F2B-E775DA65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Descartes Circle theorem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743CD8-EB9F-4B26-A25E-12D1F06B06E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5027945" cy="2863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Soddy–</a:t>
                </a:r>
                <a:r>
                  <a:rPr lang="en-US" b="1" dirty="0" err="1"/>
                  <a:t>Gosset</a:t>
                </a:r>
                <a:r>
                  <a:rPr lang="en-US" b="1" dirty="0"/>
                  <a:t> theorem: 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Euclidean space, the maximum number of mutually tangent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− 1)−</m:t>
                    </m:r>
                  </m:oMath>
                </a14:m>
                <a:r>
                  <a:rPr lang="en-US" dirty="0"/>
                  <a:t>spheres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r>
                  <a:rPr lang="en-US" dirty="0"/>
                  <a:t>. For example,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-dimensional space, five spheres can be mutually tangent. The curvatures of the hyperspheres satisfy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743CD8-EB9F-4B26-A25E-12D1F06B06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5027945" cy="2863604"/>
              </a:xfrm>
              <a:prstGeom prst="rect">
                <a:avLst/>
              </a:prstGeom>
              <a:blipFill>
                <a:blip r:embed="rId2"/>
                <a:stretch>
                  <a:fillRect l="-2667" t="-213" r="-1333" b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D4EB521-6836-42C4-99AD-F3F66B70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157" y="1333500"/>
            <a:ext cx="4191000" cy="419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F25456-A3A0-4059-8D96-7341D92AE14E}"/>
                  </a:ext>
                </a:extLst>
              </p:cNvPr>
              <p:cNvSpPr txBox="1"/>
              <p:nvPr/>
            </p:nvSpPr>
            <p:spPr>
              <a:xfrm>
                <a:off x="4913193" y="5524500"/>
                <a:ext cx="2149435" cy="946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F25456-A3A0-4059-8D96-7341D92A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93" y="5524500"/>
                <a:ext cx="2149435" cy="946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542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1C3F-F4B8-4B07-BA8C-6317B42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Descartes Circle theorem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E3012-20E5-481D-A7C2-5696BEB26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74209"/>
                <a:ext cx="5790513" cy="49541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respect to a circle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be the power of an outside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Then the circle with center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inverts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to a circle of radius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Order circles by decreasing curvature.</a:t>
                </a:r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be the point of contact of 3</a:t>
                </a:r>
                <a:r>
                  <a:rPr lang="en-US" baseline="30000" dirty="0"/>
                  <a:t>rd</a:t>
                </a:r>
                <a:r>
                  <a:rPr lang="en-US" dirty="0"/>
                  <a:t> and 4</a:t>
                </a:r>
                <a:r>
                  <a:rPr lang="en-US" baseline="30000" dirty="0"/>
                  <a:t>th</a:t>
                </a:r>
                <a:r>
                  <a:rPr lang="en-US" dirty="0"/>
                  <a:t> circle.</a:t>
                </a:r>
              </a:p>
              <a:p>
                <a:r>
                  <a:rPr lang="en-US" dirty="0"/>
                  <a:t>Last two circles become parallel lines, first two become sandwiched.</a:t>
                </a:r>
              </a:p>
              <a:p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be such that the inversions of the first two circles have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Choose the equations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Check that equation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E3012-20E5-481D-A7C2-5696BEB26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74209"/>
                <a:ext cx="5790513" cy="4954137"/>
              </a:xfrm>
              <a:blipFill>
                <a:blip r:embed="rId2"/>
                <a:stretch>
                  <a:fillRect l="-737" t="-615" r="-1684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80B205-80F2-430E-BED4-EE879726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32" y="3405710"/>
            <a:ext cx="3120339" cy="16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3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8C79-C9C4-46BB-B217-B7E2F7F7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Generalized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89FFA-0979-408D-83C5-907948C28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original result generalizes nicely to curved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-space with</a:t>
                </a:r>
                <a:br>
                  <a:rPr lang="en-US" dirty="0"/>
                </a:br>
                <a:r>
                  <a:rPr lang="en-US" dirty="0"/>
                  <a:t>curvature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[e.g.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elliptic space,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hyperbolic]</a:t>
                </a:r>
                <a:br>
                  <a:rPr lang="en-US" dirty="0"/>
                </a:br>
                <a:r>
                  <a:rPr lang="en-US" dirty="0"/>
                  <a:t>in the form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000" dirty="0"/>
                  <a:t>									</a:t>
                </a:r>
                <a:r>
                  <a:rPr lang="en-US" sz="1000" dirty="0" err="1"/>
                  <a:t>Ivars</a:t>
                </a:r>
                <a:r>
                  <a:rPr lang="en-US" sz="1000" dirty="0"/>
                  <a:t> Petersen "Circle Game" in Science News (2001) \bf 159 (16) p.254</a:t>
                </a:r>
                <a:br>
                  <a:rPr lang="en-US" sz="10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89FFA-0979-408D-83C5-907948C28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22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19522-13C7-43C8-B933-437FFFFA3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238625"/>
            <a:ext cx="8915399" cy="85265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BA293-8ED5-4C6D-9C87-CDAF3714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351" y="3012847"/>
            <a:ext cx="3931649" cy="38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876D-65E9-4E9E-9021-BE27B64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CAEE-BB9B-4E7E-88B7-FEACEE1F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339244"/>
            <a:ext cx="8915400" cy="15719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Circles not passing through </a:t>
            </a:r>
            <a:r>
              <a:rPr lang="en-US" i="1" dirty="0"/>
              <a:t>O</a:t>
            </a:r>
            <a:r>
              <a:rPr lang="en-US" dirty="0"/>
              <a:t> invert to circles.</a:t>
            </a:r>
          </a:p>
          <a:p>
            <a:r>
              <a:rPr lang="en-US" dirty="0"/>
              <a:t>Circles passing through </a:t>
            </a:r>
            <a:r>
              <a:rPr lang="en-US" i="1" dirty="0"/>
              <a:t>O</a:t>
            </a:r>
            <a:r>
              <a:rPr lang="en-US" dirty="0"/>
              <a:t> invert to lines.</a:t>
            </a:r>
          </a:p>
          <a:p>
            <a:r>
              <a:rPr lang="en-US" dirty="0"/>
              <a:t>Lines passing through </a:t>
            </a:r>
            <a:r>
              <a:rPr lang="en-US" i="1" dirty="0"/>
              <a:t>O</a:t>
            </a:r>
            <a:r>
              <a:rPr lang="en-US" dirty="0"/>
              <a:t> invert to themselves.</a:t>
            </a:r>
          </a:p>
          <a:p>
            <a:r>
              <a:rPr lang="en-US" dirty="0"/>
              <a:t>Angle of intersection is preserved.</a:t>
            </a:r>
          </a:p>
          <a:p>
            <a:r>
              <a:rPr lang="en-US" dirty="0"/>
              <a:t>Cross-ratio of four collinear points is preserved if </a:t>
            </a:r>
            <a:r>
              <a:rPr lang="en-US" i="1" dirty="0"/>
              <a:t>O </a:t>
            </a:r>
            <a:r>
              <a:rPr lang="en-US" dirty="0"/>
              <a:t>lies on the line with the points.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7D408-83F9-40F8-B702-751DEC13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67" y="1264555"/>
            <a:ext cx="386769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0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E56D-8A6F-4413-9848-C9F4EAA9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Arbelos of Pappus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32BEB-7E19-443E-94E9-C159047D8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2126222"/>
            <a:ext cx="3778250" cy="37782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DFF7F21-2197-453F-A8FC-C6E923E6BB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center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circle above the base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𝐴𝐶𝐵</m:t>
                    </m:r>
                  </m:oMath>
                </a14:m>
                <a:r>
                  <a:rPr lang="en-US" dirty="0"/>
                  <a:t> diameter equals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DFF7F21-2197-453F-A8FC-C6E923E6B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12F8FD-941A-4FD8-8846-2CBAB087B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1" y="3429000"/>
            <a:ext cx="476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8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DF5-BA47-4FD7-8CF3-B94BABD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Pappus theorem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7DCE48-CD29-477A-A2E6-A88AB94EE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5530" y="2959979"/>
            <a:ext cx="4313237" cy="21254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B17B244-7F94-4B5E-832D-6FD7460BFAE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48767" y="2959979"/>
                <a:ext cx="4313864" cy="2125492"/>
              </a:xfrm>
            </p:spPr>
            <p:txBody>
              <a:bodyPr/>
              <a:lstStyle/>
              <a:p>
                <a:r>
                  <a:rPr lang="en-US" dirty="0"/>
                  <a:t>Invert in a circle of center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length of tangent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to itself.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go to two parallel lines.</a:t>
                </a:r>
              </a:p>
              <a:p>
                <a:r>
                  <a:rPr lang="en-US" dirty="0"/>
                  <a:t>All other circles get sandwiched.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B17B244-7F94-4B5E-832D-6FD7460BF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48767" y="2959979"/>
                <a:ext cx="4313864" cy="2125492"/>
              </a:xfrm>
              <a:blipFill>
                <a:blip r:embed="rId3"/>
                <a:stretch>
                  <a:fillRect l="-989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988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94A6-C69A-4113-84B1-8F83308A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Steiner Porism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B7D82-2ECB-4484-816C-D319300B6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3778250" cy="37782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A5E58-012F-43B6-89F1-FC627CAD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86" y="114300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A49D32-5038-4411-9218-CA7308A8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1143000"/>
            <a:ext cx="2286000" cy="2286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34F5D0-3FAD-4CFE-B998-E5A03035982C}"/>
              </a:ext>
            </a:extLst>
          </p:cNvPr>
          <p:cNvSpPr txBox="1">
            <a:spLocks/>
          </p:cNvSpPr>
          <p:nvPr/>
        </p:nvSpPr>
        <p:spPr>
          <a:xfrm>
            <a:off x="7019924" y="4339244"/>
            <a:ext cx="4484687" cy="157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06023E-93A6-4CDD-8F40-F4AA41904368}"/>
                  </a:ext>
                </a:extLst>
              </p:cNvPr>
              <p:cNvSpPr/>
              <p:nvPr/>
            </p:nvSpPr>
            <p:spPr>
              <a:xfrm>
                <a:off x="6852186" y="4214337"/>
                <a:ext cx="465242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If at least one closed Steiner chain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circles exists for two given circles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then there is an infinite number of closed Steiner chains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circles; and any circle tangent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the same way is a member of such a chain.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06023E-93A6-4CDD-8F40-F4AA41904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186" y="4214337"/>
                <a:ext cx="4652426" cy="1754326"/>
              </a:xfrm>
              <a:prstGeom prst="rect">
                <a:avLst/>
              </a:prstGeom>
              <a:blipFill>
                <a:blip r:embed="rId5"/>
                <a:stretch>
                  <a:fillRect l="-1048" t="-1736" r="-118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27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A168-34A7-4414-BDA0-02A06EE8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Steiner Porism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50DAD-AEE3-4415-B396-8B45CE83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63" y="1905000"/>
            <a:ext cx="4285074" cy="4207164"/>
          </a:xfrm>
        </p:spPr>
      </p:pic>
    </p:spTree>
    <p:extLst>
      <p:ext uri="{BB962C8B-B14F-4D97-AF65-F5344CB8AC3E}">
        <p14:creationId xmlns:p14="http://schemas.microsoft.com/office/powerpoint/2010/main" val="3601100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A577-C6D9-4B71-A59E-0A39C867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Steiner Porism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88993-5D6F-49D9-BF7F-18124A7E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483600" cy="4536282"/>
          </a:xfrm>
        </p:spPr>
      </p:pic>
    </p:spTree>
    <p:extLst>
      <p:ext uri="{BB962C8B-B14F-4D97-AF65-F5344CB8AC3E}">
        <p14:creationId xmlns:p14="http://schemas.microsoft.com/office/powerpoint/2010/main" val="1587237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40D-937D-480D-91D1-2CFD2631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Steiner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85CA2-1D85-4872-9E6F-FA8BAF5A8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Cross ratio of diameters is preserved by the inversion.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𝑅𝑟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are rational, </a:t>
                </a:r>
                <a:r>
                  <a:rPr lang="en-US" b="0" i="0" dirty="0">
                    <a:latin typeface="+mj-lt"/>
                  </a:rPr>
                  <a:t>so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Happens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=3,4,6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85CA2-1D85-4872-9E6F-FA8BAF5A8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81684EC-F743-4085-80F3-19FA9A77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893" y="1118246"/>
            <a:ext cx="2010045" cy="180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354E6-495A-4404-92B9-A3005EC9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893" y="3148955"/>
            <a:ext cx="2010045" cy="18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0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42451C-9BA3-41A4-9CF0-0484CB52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Four-Circle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78B29AF-40F4-431A-9377-1E7353FD6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 respectively the radius and the height of the center of the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circle.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78B29AF-40F4-431A-9377-1E7353FD6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1E339C3-746C-4F92-9A54-71EDB339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14" y="3266016"/>
            <a:ext cx="5891595" cy="26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286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 Math</vt:lpstr>
      <vt:lpstr>Century Gothic</vt:lpstr>
      <vt:lpstr>Edwardian Script ITC</vt:lpstr>
      <vt:lpstr>Palace Script MT</vt:lpstr>
      <vt:lpstr>Raleway Medium</vt:lpstr>
      <vt:lpstr>Wingdings 3</vt:lpstr>
      <vt:lpstr>Wisp</vt:lpstr>
      <vt:lpstr>Explorations in Circle packings</vt:lpstr>
      <vt:lpstr>Inversion</vt:lpstr>
      <vt:lpstr>The Arbelos of Pappus</vt:lpstr>
      <vt:lpstr>Proof of Pappus theorem</vt:lpstr>
      <vt:lpstr>The Steiner Porism</vt:lpstr>
      <vt:lpstr>Proof of The Steiner Porism</vt:lpstr>
      <vt:lpstr>Proof of The Steiner Porism</vt:lpstr>
      <vt:lpstr>The Steiner Formula</vt:lpstr>
      <vt:lpstr>A Four-Circle problem</vt:lpstr>
      <vt:lpstr>Solution</vt:lpstr>
      <vt:lpstr>The Kiss Precise by Frederick Soddy    </vt:lpstr>
      <vt:lpstr>The Descartes Circle theorem </vt:lpstr>
      <vt:lpstr>Proof of Descartes Circle theorem </vt:lpstr>
      <vt:lpstr>Most Generalized form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Circle packings</dc:title>
  <dc:creator>Subhadip Chowdhury</dc:creator>
  <cp:lastModifiedBy>Subhadip Chowdhury</cp:lastModifiedBy>
  <cp:revision>23</cp:revision>
  <dcterms:created xsi:type="dcterms:W3CDTF">2018-04-17T22:58:19Z</dcterms:created>
  <dcterms:modified xsi:type="dcterms:W3CDTF">2018-04-18T06:24:43Z</dcterms:modified>
</cp:coreProperties>
</file>