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9"/>
  </p:notesMasterIdLst>
  <p:handoutMasterIdLst>
    <p:handoutMasterId r:id="rId20"/>
  </p:handoutMasterIdLst>
  <p:sldIdLst>
    <p:sldId id="256" r:id="rId3"/>
    <p:sldId id="276" r:id="rId4"/>
    <p:sldId id="271" r:id="rId5"/>
    <p:sldId id="272" r:id="rId6"/>
    <p:sldId id="273" r:id="rId7"/>
    <p:sldId id="274" r:id="rId8"/>
    <p:sldId id="257" r:id="rId9"/>
    <p:sldId id="270" r:id="rId10"/>
    <p:sldId id="262" r:id="rId11"/>
    <p:sldId id="263" r:id="rId12"/>
    <p:sldId id="277" r:id="rId13"/>
    <p:sldId id="278" r:id="rId14"/>
    <p:sldId id="279" r:id="rId15"/>
    <p:sldId id="280" r:id="rId16"/>
    <p:sldId id="265" r:id="rId17"/>
    <p:sldId id="266" r:id="rId1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>
      <p:cViewPr varScale="1">
        <p:scale>
          <a:sx n="119" d="100"/>
          <a:sy n="119" d="100"/>
        </p:scale>
        <p:origin x="96" y="3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12/2/2015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12/2/2015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bg2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DC1F7-A9E9-4D8B-8C97-C74523B2CF2A}" type="datetimeFigureOut">
              <a:rPr lang="en-US"/>
              <a:t>12/2/2015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542E4-2CCF-42F6-9D92-ED568035133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12/2/2015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37.xml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tags" Target="../tags/tag39.xml"/><Relationship Id="rId10" Type="http://schemas.openxmlformats.org/officeDocument/2006/relationships/image" Target="../media/image48.png"/><Relationship Id="rId4" Type="http://schemas.openxmlformats.org/officeDocument/2006/relationships/tags" Target="../tags/tag38.xml"/><Relationship Id="rId9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3.xml"/><Relationship Id="rId7" Type="http://schemas.openxmlformats.org/officeDocument/2006/relationships/image" Target="../media/image13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5" Type="http://schemas.openxmlformats.org/officeDocument/2006/relationships/tags" Target="../tags/tag15.xml"/><Relationship Id="rId10" Type="http://schemas.openxmlformats.org/officeDocument/2006/relationships/image" Target="../media/image16.png"/><Relationship Id="rId4" Type="http://schemas.openxmlformats.org/officeDocument/2006/relationships/tags" Target="../tags/tag14.xml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13" Type="http://schemas.openxmlformats.org/officeDocument/2006/relationships/image" Target="../media/image22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tags" Target="../tags/tag17.xml"/><Relationship Id="rId16" Type="http://schemas.openxmlformats.org/officeDocument/2006/relationships/image" Target="../media/image25.png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20.png"/><Relationship Id="rId5" Type="http://schemas.openxmlformats.org/officeDocument/2006/relationships/tags" Target="../tags/tag20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tags" Target="../tags/tag19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27.xml"/><Relationship Id="rId7" Type="http://schemas.openxmlformats.org/officeDocument/2006/relationships/image" Target="../media/image31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4.png"/><Relationship Id="rId4" Type="http://schemas.openxmlformats.org/officeDocument/2006/relationships/tags" Target="../tags/tag28.xml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2743200"/>
          </a:xfrm>
        </p:spPr>
        <p:txBody>
          <a:bodyPr/>
          <a:lstStyle/>
          <a:p>
            <a:r>
              <a:rPr lang="en-US" sz="4000" dirty="0" smtClean="0"/>
              <a:t>(chess)</a:t>
            </a:r>
            <a:r>
              <a:rPr lang="en-US" dirty="0" smtClean="0"/>
              <a:t>B</a:t>
            </a:r>
            <a:r>
              <a:rPr lang="en-US" sz="4000" dirty="0" smtClean="0"/>
              <a:t>oard</a:t>
            </a:r>
            <a:r>
              <a:rPr lang="en-US" dirty="0" smtClean="0"/>
              <a:t> D</a:t>
            </a:r>
            <a:r>
              <a:rPr lang="en-US" sz="4000" dirty="0" smtClean="0"/>
              <a:t>omination</a:t>
            </a:r>
            <a:r>
              <a:rPr lang="en-US" dirty="0" smtClean="0"/>
              <a:t> </a:t>
            </a:r>
            <a:r>
              <a:rPr lang="en-US" sz="4000" dirty="0" smtClean="0"/>
              <a:t>by</a:t>
            </a:r>
            <a:r>
              <a:rPr lang="en-US" dirty="0" smtClean="0"/>
              <a:t> S</a:t>
            </a:r>
            <a:r>
              <a:rPr lang="en-US" sz="4000" dirty="0" smtClean="0"/>
              <a:t>ightseeing</a:t>
            </a:r>
            <a:r>
              <a:rPr lang="en-US" dirty="0" smtClean="0"/>
              <a:t> M</a:t>
            </a:r>
            <a:r>
              <a:rPr lang="en-US" sz="4000" dirty="0" smtClean="0"/>
              <a:t>onarchy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Combinatorics of chessboard puzzles about domination, independence and tours</a:t>
            </a:r>
            <a:endParaRPr lang="en-US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293812" y="409074"/>
            <a:ext cx="9601200" cy="609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Proof of the formula 2 slides ago (</a:t>
            </a:r>
            <a:r>
              <a:rPr lang="en-US" dirty="0" err="1" smtClean="0"/>
              <a:t>ctd</a:t>
            </a:r>
            <a:r>
              <a:rPr lang="en-US" dirty="0" smtClean="0"/>
              <a:t>…)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6612" y="1524000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case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Start with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Extend further.  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323" y="1921392"/>
            <a:ext cx="4096322" cy="41249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0" y="3345982"/>
            <a:ext cx="3630265" cy="27003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812" y="3345982"/>
            <a:ext cx="3185926" cy="270031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279023" y="1640305"/>
            <a:ext cx="2161905" cy="3047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209465" y="2037309"/>
            <a:ext cx="2623808" cy="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31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2"/>
          <p:cNvSpPr txBox="1">
            <a:spLocks/>
          </p:cNvSpPr>
          <p:nvPr/>
        </p:nvSpPr>
        <p:spPr>
          <a:xfrm>
            <a:off x="1065212" y="381000"/>
            <a:ext cx="69342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Knights tours are magical!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012" y="1108501"/>
            <a:ext cx="10058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 smtClean="0"/>
              <a:t>…as long as    is not divisible by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918075" y="1305534"/>
            <a:ext cx="161905" cy="1357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737476" y="1256367"/>
            <a:ext cx="1014286" cy="261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612" y="1959551"/>
            <a:ext cx="3886200" cy="3857413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14" name="TextBox 13"/>
          <p:cNvSpPr txBox="1"/>
          <p:nvPr/>
        </p:nvSpPr>
        <p:spPr>
          <a:xfrm>
            <a:off x="3895056" y="5943600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418012" y="5943600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516060" y="593374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967036" y="593374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628186" y="5943600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061700" y="594729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156364" y="5943600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847012" y="2057742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855868" y="316590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847012" y="2585055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855868" y="423151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855868" y="3723769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55868" y="5383441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47012" y="4780954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55868" y="5943600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95056" y="1959551"/>
            <a:ext cx="4028156" cy="398774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884612" y="2242408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880184" y="2769721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80184" y="3350567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899904" y="3882765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895056" y="4965620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0184" y="4416177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895056" y="5568107"/>
            <a:ext cx="3870908" cy="0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895056" y="1909367"/>
            <a:ext cx="3941092" cy="3907597"/>
          </a:xfrm>
          <a:prstGeom prst="line">
            <a:avLst/>
          </a:prstGeom>
          <a:ln w="38100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847012" y="1551098"/>
            <a:ext cx="599156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dirty="0" smtClean="0"/>
              <a:t>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4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293812" y="409074"/>
            <a:ext cx="9601200" cy="6577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Other Surfaces and </a:t>
            </a:r>
            <a:r>
              <a:rPr lang="en-US" dirty="0" smtClean="0"/>
              <a:t>Variations</a:t>
            </a:r>
          </a:p>
          <a:p>
            <a:r>
              <a:rPr lang="en-US" dirty="0" smtClean="0"/>
              <a:t>	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93812" y="1143000"/>
            <a:ext cx="10058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Much work has been done in case of </a:t>
            </a:r>
            <a:r>
              <a:rPr lang="en-US" sz="2400" dirty="0">
                <a:solidFill>
                  <a:srgbClr val="FF0000"/>
                </a:solidFill>
              </a:rPr>
              <a:t>Torus, Cylinder, Klein </a:t>
            </a:r>
            <a:r>
              <a:rPr lang="en-US" sz="2400" dirty="0" smtClean="0">
                <a:solidFill>
                  <a:srgbClr val="FF0000"/>
                </a:solidFill>
              </a:rPr>
              <a:t>bottle </a:t>
            </a:r>
            <a:r>
              <a:rPr lang="en-US" sz="2400" dirty="0" smtClean="0"/>
              <a:t>and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Möbius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strip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We will look at the torus case only for lack of time!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Nothing changes for Rooks!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case of Bishops is also easy enough.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related problems on a Queen’s graph are not so straightforward.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208726" y="4293438"/>
            <a:ext cx="7376191" cy="35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2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70511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836612" y="409074"/>
            <a:ext cx="10515600" cy="6577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Queens </a:t>
            </a:r>
            <a:r>
              <a:rPr lang="en-US" dirty="0"/>
              <a:t>graphs for chessboards on the torus</a:t>
            </a:r>
          </a:p>
          <a:p>
            <a:r>
              <a:rPr lang="en-US" dirty="0" smtClean="0"/>
              <a:t>	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65212" y="1404490"/>
            <a:ext cx="9400000" cy="36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3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6612" y="409074"/>
            <a:ext cx="10515600" cy="6577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Other side of the story</a:t>
            </a:r>
            <a:endParaRPr lang="en-US" dirty="0"/>
          </a:p>
          <a:p>
            <a:r>
              <a:rPr lang="en-US" dirty="0" smtClean="0"/>
              <a:t>	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812" y="1905000"/>
            <a:ext cx="7878274" cy="1886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65212" y="1404490"/>
            <a:ext cx="4128572" cy="3166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65212" y="4191000"/>
            <a:ext cx="8900000" cy="3547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055812" y="4732060"/>
            <a:ext cx="2341270" cy="24206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34086" y="5179735"/>
            <a:ext cx="9392857" cy="71190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055812" y="6097251"/>
            <a:ext cx="6835318" cy="44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7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144780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>
          <a:xfrm>
            <a:off x="1320800" y="2667000"/>
            <a:ext cx="3581400" cy="300196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Across the Board: The Mathematics of Chessboard </a:t>
            </a:r>
            <a:r>
              <a:rPr lang="en-US" b="1" dirty="0" smtClean="0"/>
              <a:t>Problems, </a:t>
            </a:r>
            <a:r>
              <a:rPr lang="en-US" dirty="0" smtClean="0"/>
              <a:t>By John </a:t>
            </a:r>
            <a:r>
              <a:rPr lang="en-US" dirty="0"/>
              <a:t>J. </a:t>
            </a:r>
            <a:r>
              <a:rPr lang="en-US" dirty="0" smtClean="0"/>
              <a:t>Watkins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smtClean="0"/>
              <a:t>Chessboard Puzzles</a:t>
            </a:r>
            <a:r>
              <a:rPr lang="en-US" dirty="0" smtClean="0"/>
              <a:t>, By </a:t>
            </a:r>
            <a:r>
              <a:rPr lang="en-US" dirty="0"/>
              <a:t>Dan Freeman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Queens graphs for </a:t>
            </a:r>
            <a:r>
              <a:rPr lang="en-US" b="1" dirty="0" smtClean="0"/>
              <a:t>Chessboards </a:t>
            </a:r>
            <a:r>
              <a:rPr lang="en-US" b="1" dirty="0"/>
              <a:t>on the </a:t>
            </a:r>
            <a:r>
              <a:rPr lang="en-US" b="1" dirty="0" smtClean="0"/>
              <a:t>torus</a:t>
            </a:r>
            <a:r>
              <a:rPr lang="en-US" dirty="0" smtClean="0"/>
              <a:t>, By Burger, </a:t>
            </a:r>
            <a:r>
              <a:rPr lang="en-US" dirty="0" err="1" smtClean="0"/>
              <a:t>Mynhardt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612" y="1219200"/>
            <a:ext cx="5334000" cy="42672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729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1524000"/>
            <a:ext cx="4419600" cy="33164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13612" y="2828291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Thank you!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5593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1960 - The study of domination in graphs began. </a:t>
            </a:r>
            <a:endParaRPr lang="en-US" dirty="0" smtClean="0"/>
          </a:p>
          <a:p>
            <a:r>
              <a:rPr lang="en-US" dirty="0" smtClean="0"/>
              <a:t>1862 </a:t>
            </a:r>
            <a:r>
              <a:rPr lang="en-US" dirty="0"/>
              <a:t>- C.F. De </a:t>
            </a:r>
            <a:r>
              <a:rPr lang="en-US" dirty="0" err="1"/>
              <a:t>Jaenisch</a:t>
            </a:r>
            <a:r>
              <a:rPr lang="en-US" dirty="0"/>
              <a:t> attempted to determine the minimum number of queens required to cover </a:t>
            </a:r>
            <a:r>
              <a:rPr lang="en-US" dirty="0" smtClean="0"/>
              <a:t>an            chess </a:t>
            </a:r>
            <a:r>
              <a:rPr lang="en-US" dirty="0"/>
              <a:t>board. </a:t>
            </a:r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N-Queens Problem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 smtClean="0"/>
              <a:t>	</a:t>
            </a:r>
            <a:r>
              <a:rPr lang="en-US" dirty="0" smtClean="0"/>
              <a:t>You </a:t>
            </a:r>
            <a:r>
              <a:rPr lang="en-US" dirty="0"/>
              <a:t>can </a:t>
            </a:r>
            <a:r>
              <a:rPr lang="en-US" dirty="0" smtClean="0"/>
              <a:t>place    queens </a:t>
            </a:r>
            <a:r>
              <a:rPr lang="en-US" dirty="0"/>
              <a:t>on </a:t>
            </a:r>
            <a:r>
              <a:rPr lang="en-US" dirty="0" smtClean="0"/>
              <a:t>an            chessboard </a:t>
            </a:r>
            <a:r>
              <a:rPr lang="en-US" dirty="0"/>
              <a:t>so that no two queens attack each other. A solution exists for all natural numbers n except 2 and 3. 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483814" y="3922615"/>
            <a:ext cx="711905" cy="1523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161212" y="2843482"/>
            <a:ext cx="711905" cy="1523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265612" y="3932642"/>
            <a:ext cx="161905" cy="13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9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293812" y="-152400"/>
            <a:ext cx="9601200" cy="1143000"/>
          </a:xfrm>
        </p:spPr>
        <p:txBody>
          <a:bodyPr/>
          <a:lstStyle/>
          <a:p>
            <a:r>
              <a:rPr lang="en-US" dirty="0" smtClean="0"/>
              <a:t>Domination and Independence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93812" y="1217044"/>
            <a:ext cx="9601200" cy="54123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a graph G, a set S </a:t>
            </a:r>
            <a:r>
              <a:rPr lang="en-US" dirty="0" smtClean="0"/>
              <a:t>   V(G</a:t>
            </a:r>
            <a:r>
              <a:rPr lang="en-US" dirty="0"/>
              <a:t>) is a dominating set if every vertex not in S has a neighbor in 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domination </a:t>
            </a:r>
            <a:r>
              <a:rPr lang="en-US" dirty="0" smtClean="0">
                <a:solidFill>
                  <a:srgbClr val="FF0000"/>
                </a:solidFill>
              </a:rPr>
              <a:t>number </a:t>
            </a:r>
            <a:r>
              <a:rPr lang="en-US" dirty="0" smtClean="0"/>
              <a:t>   (</a:t>
            </a:r>
            <a:r>
              <a:rPr lang="en-US" dirty="0"/>
              <a:t>G) is the minimum size of a dominating set in </a:t>
            </a:r>
            <a:r>
              <a:rPr lang="en-US" dirty="0" smtClean="0"/>
              <a:t>G.</a:t>
            </a:r>
          </a:p>
          <a:p>
            <a:r>
              <a:rPr lang="en-US" dirty="0" smtClean="0"/>
              <a:t>A set S  V(G) is a independent set if no two vertices in S are adjacent.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independence number</a:t>
            </a:r>
            <a:r>
              <a:rPr lang="en-US" dirty="0" smtClean="0"/>
              <a:t>    (G) is the maximal cardinality of an independent set in G.</a:t>
            </a:r>
          </a:p>
          <a:p>
            <a:r>
              <a:rPr lang="en-US" dirty="0"/>
              <a:t>A set of vertices in a graph is an independent dominating set if and only if it is a maximal independent set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independent domination number 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(</a:t>
            </a:r>
            <a:r>
              <a:rPr lang="en-US" dirty="0"/>
              <a:t>G) is the minimum cardinality among all independent dominating sets of </a:t>
            </a:r>
            <a:r>
              <a:rPr lang="en-US" dirty="0" smtClean="0"/>
              <a:t>G</a:t>
            </a:r>
            <a:r>
              <a:rPr lang="en-US" dirty="0"/>
              <a:t> </a:t>
            </a:r>
            <a:r>
              <a:rPr lang="en-US" dirty="0" smtClean="0"/>
              <a:t>which is </a:t>
            </a:r>
            <a:r>
              <a:rPr lang="en-US" dirty="0"/>
              <a:t>also equal to the minimum cardinality of a maximal independent set in G. 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570412" y="1279358"/>
            <a:ext cx="188095" cy="235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180012" y="2117140"/>
            <a:ext cx="157143" cy="20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84812" y="3641766"/>
            <a:ext cx="166667" cy="2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008812" y="5241758"/>
            <a:ext cx="80953" cy="2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Clearly, 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466511" y="1447838"/>
            <a:ext cx="2628572" cy="3047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473" y="2113510"/>
            <a:ext cx="2753109" cy="29436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530931" y="5646656"/>
            <a:ext cx="2376191" cy="30476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012" y="2113510"/>
            <a:ext cx="2744228" cy="29436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8186935" y="5646656"/>
            <a:ext cx="1302381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0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Domination by the Monarchy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7467599" cy="4343400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Upper bound for Queen’s domination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Lower bound for Queen’s domination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25231" y="2410881"/>
            <a:ext cx="1633333" cy="3047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25231" y="2944262"/>
            <a:ext cx="3402381" cy="36428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132012" y="4008838"/>
            <a:ext cx="5580952" cy="304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247850" y="4986390"/>
            <a:ext cx="1619048" cy="3595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25231" y="1877500"/>
            <a:ext cx="2792857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8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/>
          <p:cNvSpPr>
            <a:spLocks noGrp="1"/>
          </p:cNvSpPr>
          <p:nvPr>
            <p:ph type="title"/>
          </p:nvPr>
        </p:nvSpPr>
        <p:spPr>
          <a:xfrm>
            <a:off x="1217612" y="-152400"/>
            <a:ext cx="9677400" cy="1143000"/>
          </a:xfrm>
        </p:spPr>
        <p:txBody>
          <a:bodyPr/>
          <a:lstStyle/>
          <a:p>
            <a:r>
              <a:rPr lang="en-US" dirty="0" smtClean="0"/>
              <a:t>Independence of the Monarchy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"/>
          </p:nvPr>
        </p:nvSpPr>
        <p:spPr>
          <a:xfrm>
            <a:off x="1293813" y="1295400"/>
            <a:ext cx="10667999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                    	      , Number of permutations for square board </a:t>
            </a:r>
          </a:p>
          <a:p>
            <a:r>
              <a:rPr lang="en-US" dirty="0"/>
              <a:t> </a:t>
            </a:r>
            <a:r>
              <a:rPr lang="en-US" dirty="0" smtClean="0"/>
              <a:t>		       , </a:t>
            </a:r>
            <a:r>
              <a:rPr lang="en-US" dirty="0"/>
              <a:t>Number of </a:t>
            </a:r>
            <a:r>
              <a:rPr lang="en-US" dirty="0" smtClean="0"/>
              <a:t>permutations </a:t>
            </a:r>
          </a:p>
          <a:p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                </a:t>
            </a:r>
          </a:p>
          <a:p>
            <a:r>
              <a:rPr lang="en-US" dirty="0" smtClean="0"/>
              <a:t> Number of permutations  </a:t>
            </a:r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0818812" y="1371600"/>
            <a:ext cx="538095" cy="22142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74812" y="1905000"/>
            <a:ext cx="2011905" cy="30476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7542212" y="1925053"/>
            <a:ext cx="576191" cy="20238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6728" y="2978436"/>
            <a:ext cx="2142859" cy="2298568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812" y="2978436"/>
            <a:ext cx="2142858" cy="229856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46240" y="5657062"/>
            <a:ext cx="1357143" cy="304762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332412" y="6180221"/>
            <a:ext cx="1950000" cy="27381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46240" y="2414337"/>
            <a:ext cx="3414287" cy="35952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674812" y="1371600"/>
            <a:ext cx="2804762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/>
          <p:cNvSpPr>
            <a:spLocks noGrp="1"/>
          </p:cNvSpPr>
          <p:nvPr>
            <p:ph type="title"/>
          </p:nvPr>
        </p:nvSpPr>
        <p:spPr>
          <a:xfrm>
            <a:off x="1065212" y="381000"/>
            <a:ext cx="69342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Knights put the S in BDSM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589212" y="1828800"/>
            <a:ext cx="6004762" cy="12761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65212" y="3409791"/>
            <a:ext cx="571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Knight’s tour </a:t>
            </a:r>
            <a:r>
              <a:rPr lang="en-US" sz="2400" dirty="0" smtClean="0"/>
              <a:t>is a succession of moves made by a knight that traverses every square on a             chessboard exactly once. </a:t>
            </a:r>
          </a:p>
          <a:p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5408612" y="4339182"/>
            <a:ext cx="792857" cy="1523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746" y="3397759"/>
            <a:ext cx="3086531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9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609600"/>
          </a:xfrm>
        </p:spPr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93812" y="14478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No 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/>
              <a:t> Knight’s tour exists if         are both odd.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Easy to prove by a coloring argument.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But </a:t>
            </a:r>
            <a:r>
              <a:rPr lang="en-US" sz="2400" dirty="0" smtClean="0">
                <a:solidFill>
                  <a:srgbClr val="FF0000"/>
                </a:solidFill>
              </a:rPr>
              <a:t>open</a:t>
            </a:r>
            <a:r>
              <a:rPr lang="en-US" sz="2400" dirty="0" smtClean="0"/>
              <a:t> tours can exist.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           chessboard has no closed Knight’s tour.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 general, a                         chessboard has a 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/>
              <a:t> Knight’s tour unless at least one of following three conditions hold: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lvl="1"/>
            <a:endParaRPr lang="en-US" sz="2400" dirty="0" smtClean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6235615" y="1654399"/>
            <a:ext cx="557143" cy="19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5" y="1447800"/>
            <a:ext cx="3276017" cy="15818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1979612" y="3048000"/>
            <a:ext cx="683333" cy="20714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1615" y="3289456"/>
            <a:ext cx="3276017" cy="21043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2773710" y="4658692"/>
            <a:ext cx="3461905" cy="151190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3579812" y="3385980"/>
            <a:ext cx="1847618" cy="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84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609600"/>
          </a:xfrm>
        </p:spPr>
        <p:txBody>
          <a:bodyPr/>
          <a:lstStyle/>
          <a:p>
            <a:r>
              <a:rPr lang="en-US" dirty="0" smtClean="0"/>
              <a:t>Proof of the formula 2 slides ago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6612" y="1524000"/>
            <a:ext cx="10058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Will prove for the case of square boards only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side length is </a:t>
            </a:r>
            <a:r>
              <a:rPr lang="en-US" sz="2400" dirty="0" smtClean="0">
                <a:solidFill>
                  <a:srgbClr val="FF0000"/>
                </a:solidFill>
              </a:rPr>
              <a:t>even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Place all knights in Black squares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This independent set of Knights is maximal if the board has a </a:t>
            </a:r>
            <a:r>
              <a:rPr lang="en-US" sz="2400" dirty="0" smtClean="0">
                <a:solidFill>
                  <a:srgbClr val="FF0000"/>
                </a:solidFill>
              </a:rPr>
              <a:t>closed</a:t>
            </a:r>
            <a:r>
              <a:rPr lang="en-US" sz="2400" dirty="0" smtClean="0"/>
              <a:t> Knight’s tour!</a:t>
            </a:r>
          </a:p>
          <a:p>
            <a:pPr lvl="2"/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side length is </a:t>
            </a:r>
            <a:r>
              <a:rPr lang="en-US" sz="2400" dirty="0" smtClean="0">
                <a:solidFill>
                  <a:srgbClr val="FF0000"/>
                </a:solidFill>
              </a:rPr>
              <a:t>odd</a:t>
            </a:r>
            <a:endParaRPr lang="en-US" sz="2400" dirty="0">
              <a:solidFill>
                <a:srgbClr val="FF000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Place all knights in </a:t>
            </a:r>
            <a:r>
              <a:rPr lang="en-US" sz="2400" dirty="0" smtClean="0"/>
              <a:t>whichever color has more squares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This </a:t>
            </a:r>
            <a:r>
              <a:rPr lang="en-US" sz="2400" dirty="0" smtClean="0"/>
              <a:t>independent </a:t>
            </a:r>
            <a:r>
              <a:rPr lang="en-US" sz="2400" dirty="0"/>
              <a:t>set of Knights is maximal if </a:t>
            </a:r>
            <a:r>
              <a:rPr lang="en-US" sz="2400" dirty="0" smtClean="0"/>
              <a:t>the </a:t>
            </a:r>
            <a:r>
              <a:rPr lang="en-US" sz="2400" dirty="0"/>
              <a:t>board has a </a:t>
            </a:r>
            <a:r>
              <a:rPr lang="en-US" sz="2400" dirty="0" smtClean="0">
                <a:solidFill>
                  <a:srgbClr val="FF0000"/>
                </a:solidFill>
              </a:rPr>
              <a:t>open</a:t>
            </a:r>
            <a:r>
              <a:rPr lang="en-US" sz="2400" dirty="0" smtClean="0"/>
              <a:t> </a:t>
            </a:r>
            <a:r>
              <a:rPr lang="en-US" sz="2400" dirty="0"/>
              <a:t>Knight’s tour</a:t>
            </a:r>
            <a:r>
              <a:rPr lang="en-US" sz="2400" dirty="0" smtClean="0"/>
              <a:t>!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Well, does it?</a:t>
            </a:r>
            <a:endParaRPr lang="en-US" sz="2400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1841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n \times 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Q_8)=8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B_{n\times n})=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K_{m\times n})=\lfloor \frac{m+2}{3}\rfloor\times \lfloor  \frac{n+2}{3}\rfloor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for $n = 3m + r, 0 \leq r \leq 3$, $\gamma(Q_{n}) \leq 2m + r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Q_{n}) \geq \frac{n - 1}{2}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R_{m\times n})=\min(m,n)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=n!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B_n)=2n-2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=2^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Q_n)=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n \times 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=92$, for $n=8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K_{m\times n})=\lfloor \frac{m+1}{2}\rfloor \times \lfloor \frac{n+1}{2}\rfloor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R_{m\times n})=\min(m,n)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(N_{m\times n})=\begin{cases} n &amp;\text{if } m=1, \quad \forall n \\ \r\n2\left( \lceil \frac{n}{4}\rceil + \lceil \frac{n-1}{4} \rceil \right) &amp;\text{if } m=2, \quad \forall n \\\r\n\lceil \frac{mn}{2}\rceil &amp;\text{if } m,n \geq 3 \end{cases}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m\times 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m,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4\times 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enumerate}\r\n\item $m$ and $n$ are both odd.\r\n\item $m=1,2$ or $4$\r\n\item $m=3$ and $n=4,6$ or $8$\r\n\end{enumerat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m\times n (m\leq n)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n \equiv 1,3 \pmod{4}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either $5\times 5$ or $3\times 3$ 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n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2,3$ or $5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itemize}\r\n\item For the rectangular $m\times n$ torus, $\gamma(B^t_{m,n})=\gcd(m, n)$.\r\n\end{itemiz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itemize}\r\n\item The set $S$ with $\lvert S\rvert = n$ is an independent set of $Q^t_n$ if and only if\r\n$S = \{(x,f(x)) : x \in \mathcal{N}\}$, where $f$ is a permutation of $\mathcal{N}=\{0,1,\ldots,n-1\}$ such that the functions\r\n$g, h : \mathcal{N} \to\mathcal{N}$ defined by $g(x) = (f(x)+ x) \pmod{n}$ and $h(x) = (f(x)- x) \pmod{n}$\r\nare permutations $\mathcal{N}$. \r\n\item For $n\equiv 1,5 \pmod{6}$, we can take $S=\{(x,2x)\}$. Thus $\beta(Q^t_n)=n$ in this case.\r\n\item For even $n$, an easy contradiction tells us that $\beta\leq n-1$.\r\n\item In fact if $n \equiv 2 , 10 \pmod{12}$, then $\beta(Q^t_{n})=n - 1$. \r\n\end{itemiz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itemize}\r\n\item For all $n \geq 1$, $\gamma(Q^t_n)\geq \lceil n/3\rceil$.\r\n\end{itemiz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itemize}\r\n\item For the rectangular $m\times n$ torus, $\gcd(m,n)=1 \implies \gamma(Q^t_{m,n})=1$.\r\n\end{itemiz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emph{Proof.} $\gamma(Q^t_{m,n}) \leq \gamma(B^t_{m,n})$."/>
  <p:tag name="LATEXFONTSIZE" val="20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begin{itemize}\r\n\item For the rectangular $m\times n$ torus, $\gcd(m,n)=2$ and $n\geq 4$ $\implies \gamma(Q^t_{m,n})=2$.\r\n\end{itemize}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\emph{Proof.} $n\geq 4 \implies$ a Knight's move exists which lands on a square not dominated by the queen."/>
  <p:tag name="LATEXFONTSIZE" val="20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subseteq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beta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i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G) \leq i(G) \leq \beta(G)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CODE" val="$\gamma(Q_8)=i(Q_8)=5$"/>
  <p:tag name="LATEXFONTSIZE" val="24"/>
  <p:tag name="LATEXTEXTCOLOR" val="1,1,1"/>
  <p:tag name="LATEXDPI" val="384"/>
  <p:tag name="LATEXFONT" val="Computer Modern Roman"/>
  <p:tag name="LATEXFONTSERIES" val="Standard"/>
  <p:tag name="LATEXFONTSHAPE" val="Standard"/>
  <p:tag name="LATEXISINLINE" val="False"/>
  <p:tag name="LATEXTEXTSHAPEID" val="-1"/>
  <p:tag name="LATEXADDINVERSION" val="1.2.0.1"/>
</p:tagLst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0</TotalTime>
  <Words>527</Words>
  <Application>Microsoft Office PowerPoint</Application>
  <PresentationFormat>Custom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Britannic Bold</vt:lpstr>
      <vt:lpstr>Century</vt:lpstr>
      <vt:lpstr>Wingdings</vt:lpstr>
      <vt:lpstr>Woodgrain 16x9</vt:lpstr>
      <vt:lpstr>(chess)Board Domination by Sightseeing Monarchy</vt:lpstr>
      <vt:lpstr>History</vt:lpstr>
      <vt:lpstr>Domination and Independence</vt:lpstr>
      <vt:lpstr>Clearly,  </vt:lpstr>
      <vt:lpstr>Domination by the Monarchy</vt:lpstr>
      <vt:lpstr>Independence of the Monarchy</vt:lpstr>
      <vt:lpstr>Knights put the S in BDSM</vt:lpstr>
      <vt:lpstr>Examples</vt:lpstr>
      <vt:lpstr>Proof of the formula 2 slides ago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2015-11-30T17:41:13Z</dcterms:created>
  <dcterms:modified xsi:type="dcterms:W3CDTF">2015-12-02T08:02:19Z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TC028011159991</vt:lpwstr>
  </property>
</Properties>
</file>