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947" r:id="rId1"/>
  </p:sldMasterIdLst>
  <p:notesMasterIdLst>
    <p:notesMasterId r:id="rId21"/>
  </p:notesMasterIdLst>
  <p:sldIdLst>
    <p:sldId id="291" r:id="rId2"/>
    <p:sldId id="274" r:id="rId3"/>
    <p:sldId id="258" r:id="rId4"/>
    <p:sldId id="260" r:id="rId5"/>
    <p:sldId id="269" r:id="rId6"/>
    <p:sldId id="262" r:id="rId7"/>
    <p:sldId id="263" r:id="rId8"/>
    <p:sldId id="280" r:id="rId9"/>
    <p:sldId id="279" r:id="rId10"/>
    <p:sldId id="268" r:id="rId11"/>
    <p:sldId id="270" r:id="rId12"/>
    <p:sldId id="289" r:id="rId13"/>
    <p:sldId id="290" r:id="rId14"/>
    <p:sldId id="264" r:id="rId15"/>
    <p:sldId id="265" r:id="rId16"/>
    <p:sldId id="281" r:id="rId17"/>
    <p:sldId id="295" r:id="rId18"/>
    <p:sldId id="296"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alini" initials="V" lastIdx="1" clrIdx="0">
    <p:extLst>
      <p:ext uri="{19B8F6BF-5375-455C-9EA6-DF929625EA0E}">
        <p15:presenceInfo xmlns:p15="http://schemas.microsoft.com/office/powerpoint/2012/main" userId="a3a1097eb73f2c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1897" autoAdjust="0"/>
  </p:normalViewPr>
  <p:slideViewPr>
    <p:cSldViewPr snapToGrid="0">
      <p:cViewPr varScale="1">
        <p:scale>
          <a:sx n="78" d="100"/>
          <a:sy n="78" d="100"/>
        </p:scale>
        <p:origin x="1109"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84C61D-11E8-491C-9DA7-3F9C4BF222F8}" type="datetimeFigureOut">
              <a:rPr lang="en-IN" smtClean="0"/>
              <a:pPr/>
              <a:t>14-06-2022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AE1418-530D-4795-88A8-887F508BB10E}" type="slidenum">
              <a:rPr lang="en-IN" smtClean="0"/>
              <a:pPr/>
              <a:t>‹#›</a:t>
            </a:fld>
            <a:endParaRPr lang="en-IN"/>
          </a:p>
        </p:txBody>
      </p:sp>
    </p:spTree>
    <p:extLst>
      <p:ext uri="{BB962C8B-B14F-4D97-AF65-F5344CB8AC3E}">
        <p14:creationId xmlns:p14="http://schemas.microsoft.com/office/powerpoint/2010/main" val="1634419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AE1418-530D-4795-88A8-887F508BB10E}" type="slidenum">
              <a:rPr lang="en-IN" smtClean="0"/>
              <a:pPr/>
              <a:t>2</a:t>
            </a:fld>
            <a:endParaRPr lang="en-IN"/>
          </a:p>
        </p:txBody>
      </p:sp>
    </p:spTree>
    <p:extLst>
      <p:ext uri="{BB962C8B-B14F-4D97-AF65-F5344CB8AC3E}">
        <p14:creationId xmlns:p14="http://schemas.microsoft.com/office/powerpoint/2010/main" val="1540313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AE1418-530D-4795-88A8-887F508BB10E}" type="slidenum">
              <a:rPr lang="en-IN" smtClean="0"/>
              <a:pPr/>
              <a:t>3</a:t>
            </a:fld>
            <a:endParaRPr lang="en-IN"/>
          </a:p>
        </p:txBody>
      </p:sp>
    </p:spTree>
    <p:extLst>
      <p:ext uri="{BB962C8B-B14F-4D97-AF65-F5344CB8AC3E}">
        <p14:creationId xmlns:p14="http://schemas.microsoft.com/office/powerpoint/2010/main" val="1455753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AE1418-530D-4795-88A8-887F508BB10E}" type="slidenum">
              <a:rPr lang="en-IN" smtClean="0"/>
              <a:pPr/>
              <a:t>5</a:t>
            </a:fld>
            <a:endParaRPr lang="en-IN"/>
          </a:p>
        </p:txBody>
      </p:sp>
    </p:spTree>
    <p:extLst>
      <p:ext uri="{BB962C8B-B14F-4D97-AF65-F5344CB8AC3E}">
        <p14:creationId xmlns:p14="http://schemas.microsoft.com/office/powerpoint/2010/main" val="3269996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AE1418-530D-4795-88A8-887F508BB10E}" type="slidenum">
              <a:rPr lang="en-IN" smtClean="0"/>
              <a:pPr/>
              <a:t>6</a:t>
            </a:fld>
            <a:endParaRPr lang="en-IN"/>
          </a:p>
        </p:txBody>
      </p:sp>
    </p:spTree>
    <p:extLst>
      <p:ext uri="{BB962C8B-B14F-4D97-AF65-F5344CB8AC3E}">
        <p14:creationId xmlns:p14="http://schemas.microsoft.com/office/powerpoint/2010/main" val="1012064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AE1418-530D-4795-88A8-887F508BB10E}" type="slidenum">
              <a:rPr lang="en-IN" smtClean="0"/>
              <a:pPr/>
              <a:t>7</a:t>
            </a:fld>
            <a:endParaRPr lang="en-IN"/>
          </a:p>
        </p:txBody>
      </p:sp>
    </p:spTree>
    <p:extLst>
      <p:ext uri="{BB962C8B-B14F-4D97-AF65-F5344CB8AC3E}">
        <p14:creationId xmlns:p14="http://schemas.microsoft.com/office/powerpoint/2010/main" val="2716769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AE1418-530D-4795-88A8-887F508BB10E}" type="slidenum">
              <a:rPr lang="en-IN" smtClean="0"/>
              <a:pPr/>
              <a:t>10</a:t>
            </a:fld>
            <a:endParaRPr lang="en-IN"/>
          </a:p>
        </p:txBody>
      </p:sp>
    </p:spTree>
    <p:extLst>
      <p:ext uri="{BB962C8B-B14F-4D97-AF65-F5344CB8AC3E}">
        <p14:creationId xmlns:p14="http://schemas.microsoft.com/office/powerpoint/2010/main" val="2362874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AE1418-530D-4795-88A8-887F508BB10E}" type="slidenum">
              <a:rPr lang="en-IN" smtClean="0"/>
              <a:pPr/>
              <a:t>14</a:t>
            </a:fld>
            <a:endParaRPr lang="en-IN"/>
          </a:p>
        </p:txBody>
      </p:sp>
    </p:spTree>
    <p:extLst>
      <p:ext uri="{BB962C8B-B14F-4D97-AF65-F5344CB8AC3E}">
        <p14:creationId xmlns:p14="http://schemas.microsoft.com/office/powerpoint/2010/main" val="3856906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10853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pPr/>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857817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pPr/>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189148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pPr/>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095555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pPr/>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67142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pPr/>
              <a:t>6/14/2022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959567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pPr/>
              <a:t>6/14/2022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7273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03884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13176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43395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33376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pPr/>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95956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pPr/>
              <a:t>6/14/2022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05377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pPr/>
              <a:t>6/14/2022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81794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pPr/>
              <a:t>6/14/2022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1125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pPr/>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63648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pPr/>
              <a:t>6/14/2022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8349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pPr/>
              <a:t>6/14/2022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71616367"/>
      </p:ext>
    </p:extLst>
  </p:cSld>
  <p:clrMap bg1="dk1" tx1="lt1" bg2="dk2" tx2="lt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 id="2147483960" r:id="rId13"/>
    <p:sldLayoutId id="2147483961" r:id="rId14"/>
    <p:sldLayoutId id="2147483962" r:id="rId15"/>
    <p:sldLayoutId id="2147483963" r:id="rId16"/>
    <p:sldLayoutId id="2147483964"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hyperlink" Target="http://www.unixmen.com/introduction-mysql-database/" TargetMode="External"/><Relationship Id="rId3" Type="http://schemas.openxmlformats.org/officeDocument/2006/relationships/image" Target="../media/image3.png"/><Relationship Id="rId7"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code.skyheng.com/post/34603.html" TargetMode="External"/><Relationship Id="rId5" Type="http://schemas.openxmlformats.org/officeDocument/2006/relationships/image" Target="../media/image4.png"/><Relationship Id="rId10" Type="http://schemas.openxmlformats.org/officeDocument/2006/relationships/hyperlink" Target="https://ru.bmstu.wiki/Apache_Tomcat" TargetMode="External"/><Relationship Id="rId4" Type="http://schemas.openxmlformats.org/officeDocument/2006/relationships/hyperlink" Target="https://damiandeluca.com.ar/angular-5-caracteristicas-principales" TargetMode="Externa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5A8AB-B571-4EBB-AECD-7F0B4B4A7DF5}"/>
              </a:ext>
            </a:extLst>
          </p:cNvPr>
          <p:cNvSpPr>
            <a:spLocks noGrp="1"/>
          </p:cNvSpPr>
          <p:nvPr>
            <p:ph type="title"/>
          </p:nvPr>
        </p:nvSpPr>
        <p:spPr>
          <a:xfrm>
            <a:off x="919118" y="3692771"/>
            <a:ext cx="10353761" cy="1326321"/>
          </a:xfrm>
        </p:spPr>
        <p:txBody>
          <a:bodyPr/>
          <a:lstStyle/>
          <a:p>
            <a:r>
              <a:rPr lang="en-US" dirty="0"/>
              <a:t>INSURANCE POLICY MANAGEMENT</a:t>
            </a:r>
            <a:endParaRPr lang="en-IN" dirty="0"/>
          </a:p>
        </p:txBody>
      </p:sp>
      <p:pic>
        <p:nvPicPr>
          <p:cNvPr id="5" name="Content Placeholder 4">
            <a:extLst>
              <a:ext uri="{FF2B5EF4-FFF2-40B4-BE49-F238E27FC236}">
                <a16:creationId xmlns:a16="http://schemas.microsoft.com/office/drawing/2014/main" id="{9278C7DA-F2C9-46B4-B971-FC16417A81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8715" y="310661"/>
            <a:ext cx="2854569" cy="2854569"/>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3" name="TextBox 2">
            <a:extLst>
              <a:ext uri="{FF2B5EF4-FFF2-40B4-BE49-F238E27FC236}">
                <a16:creationId xmlns:a16="http://schemas.microsoft.com/office/drawing/2014/main" id="{D6B95BEF-E545-4576-A623-0AAA1C548095}"/>
              </a:ext>
            </a:extLst>
          </p:cNvPr>
          <p:cNvSpPr txBox="1"/>
          <p:nvPr/>
        </p:nvSpPr>
        <p:spPr>
          <a:xfrm>
            <a:off x="10558463" y="5825122"/>
            <a:ext cx="174307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Group 7</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434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Man">
            <a:extLst>
              <a:ext uri="{FF2B5EF4-FFF2-40B4-BE49-F238E27FC236}">
                <a16:creationId xmlns:a16="http://schemas.microsoft.com/office/drawing/2014/main" id="{3B83D2F7-EFE6-4B26-A1D5-A9003F0B54E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2080" y="2664208"/>
            <a:ext cx="914400" cy="914400"/>
          </a:xfrm>
          <a:prstGeom prst="rect">
            <a:avLst/>
          </a:prstGeom>
        </p:spPr>
      </p:pic>
      <p:sp>
        <p:nvSpPr>
          <p:cNvPr id="5" name="TextBox 4">
            <a:extLst>
              <a:ext uri="{FF2B5EF4-FFF2-40B4-BE49-F238E27FC236}">
                <a16:creationId xmlns:a16="http://schemas.microsoft.com/office/drawing/2014/main" id="{E40EDCF1-8739-4474-841A-AEAC9FF9D862}"/>
              </a:ext>
            </a:extLst>
          </p:cNvPr>
          <p:cNvSpPr txBox="1"/>
          <p:nvPr/>
        </p:nvSpPr>
        <p:spPr>
          <a:xfrm>
            <a:off x="424208" y="3103583"/>
            <a:ext cx="914400" cy="369332"/>
          </a:xfrm>
          <a:prstGeom prst="rect">
            <a:avLst/>
          </a:prstGeom>
          <a:noFill/>
        </p:spPr>
        <p:txBody>
          <a:bodyPr wrap="square" rtlCol="0">
            <a:spAutoFit/>
          </a:bodyPr>
          <a:lstStyle/>
          <a:p>
            <a:r>
              <a:rPr lang="en-US" dirty="0"/>
              <a:t>Admin</a:t>
            </a:r>
            <a:endParaRPr lang="en-IN" dirty="0"/>
          </a:p>
        </p:txBody>
      </p:sp>
      <p:sp>
        <p:nvSpPr>
          <p:cNvPr id="6" name="Rectangle 5">
            <a:extLst>
              <a:ext uri="{FF2B5EF4-FFF2-40B4-BE49-F238E27FC236}">
                <a16:creationId xmlns:a16="http://schemas.microsoft.com/office/drawing/2014/main" id="{10615A66-BE36-43BD-97A2-4D5D44D83BE2}"/>
              </a:ext>
            </a:extLst>
          </p:cNvPr>
          <p:cNvSpPr/>
          <p:nvPr/>
        </p:nvSpPr>
        <p:spPr>
          <a:xfrm>
            <a:off x="3864932" y="277502"/>
            <a:ext cx="4358936" cy="592140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pic>
        <p:nvPicPr>
          <p:cNvPr id="12" name="Graphic 11" descr="Man">
            <a:extLst>
              <a:ext uri="{FF2B5EF4-FFF2-40B4-BE49-F238E27FC236}">
                <a16:creationId xmlns:a16="http://schemas.microsoft.com/office/drawing/2014/main" id="{33B53C32-AC43-4FEA-AC70-29C79FB85F0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59013" y="2664208"/>
            <a:ext cx="914400" cy="914400"/>
          </a:xfrm>
          <a:prstGeom prst="rect">
            <a:avLst/>
          </a:prstGeom>
        </p:spPr>
      </p:pic>
      <p:sp>
        <p:nvSpPr>
          <p:cNvPr id="16" name="TextBox 15">
            <a:extLst>
              <a:ext uri="{FF2B5EF4-FFF2-40B4-BE49-F238E27FC236}">
                <a16:creationId xmlns:a16="http://schemas.microsoft.com/office/drawing/2014/main" id="{72A2E6F5-DC25-4429-BB23-985A63F24E68}"/>
              </a:ext>
            </a:extLst>
          </p:cNvPr>
          <p:cNvSpPr txBox="1"/>
          <p:nvPr/>
        </p:nvSpPr>
        <p:spPr>
          <a:xfrm>
            <a:off x="10849770" y="2936742"/>
            <a:ext cx="1187389" cy="369332"/>
          </a:xfrm>
          <a:prstGeom prst="rect">
            <a:avLst/>
          </a:prstGeom>
          <a:noFill/>
        </p:spPr>
        <p:txBody>
          <a:bodyPr wrap="square">
            <a:spAutoFit/>
          </a:bodyPr>
          <a:lstStyle/>
          <a:p>
            <a:r>
              <a:rPr lang="en-US" dirty="0"/>
              <a:t> User</a:t>
            </a:r>
            <a:endParaRPr lang="en-IN" dirty="0"/>
          </a:p>
        </p:txBody>
      </p:sp>
      <p:cxnSp>
        <p:nvCxnSpPr>
          <p:cNvPr id="20" name="Straight Arrow Connector 19">
            <a:extLst>
              <a:ext uri="{FF2B5EF4-FFF2-40B4-BE49-F238E27FC236}">
                <a16:creationId xmlns:a16="http://schemas.microsoft.com/office/drawing/2014/main" id="{8412B092-0D60-4266-ACD1-FF7EF5E5B736}"/>
              </a:ext>
            </a:extLst>
          </p:cNvPr>
          <p:cNvCxnSpPr>
            <a:cxnSpLocks/>
            <a:stCxn id="4" idx="0"/>
          </p:cNvCxnSpPr>
          <p:nvPr/>
        </p:nvCxnSpPr>
        <p:spPr>
          <a:xfrm flipV="1">
            <a:off x="1449280" y="792386"/>
            <a:ext cx="3294658" cy="18718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700183B6-894C-4A90-91EC-4D8691C75C59}"/>
              </a:ext>
            </a:extLst>
          </p:cNvPr>
          <p:cNvCxnSpPr/>
          <p:nvPr/>
        </p:nvCxnSpPr>
        <p:spPr>
          <a:xfrm>
            <a:off x="2920753" y="221941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3B66237-E982-40E1-A85A-0EA7076050B9}"/>
              </a:ext>
            </a:extLst>
          </p:cNvPr>
          <p:cNvCxnSpPr>
            <a:cxnSpLocks/>
          </p:cNvCxnSpPr>
          <p:nvPr/>
        </p:nvCxnSpPr>
        <p:spPr>
          <a:xfrm flipV="1">
            <a:off x="1619307" y="1924664"/>
            <a:ext cx="3155919" cy="10820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94CDF1F9-8A0A-4A07-9DC5-A93F6EBDF017}"/>
              </a:ext>
            </a:extLst>
          </p:cNvPr>
          <p:cNvCxnSpPr>
            <a:cxnSpLocks/>
          </p:cNvCxnSpPr>
          <p:nvPr/>
        </p:nvCxnSpPr>
        <p:spPr>
          <a:xfrm flipV="1">
            <a:off x="1528746" y="3061643"/>
            <a:ext cx="3265901" cy="3267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D28758B0-C147-421F-8AD6-43486245098D}"/>
              </a:ext>
            </a:extLst>
          </p:cNvPr>
          <p:cNvCxnSpPr>
            <a:cxnSpLocks/>
          </p:cNvCxnSpPr>
          <p:nvPr/>
        </p:nvCxnSpPr>
        <p:spPr>
          <a:xfrm flipH="1" flipV="1">
            <a:off x="7446281" y="913475"/>
            <a:ext cx="3023212" cy="17507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EA8B4CC0-D31F-4750-9744-4EC483F69274}"/>
              </a:ext>
            </a:extLst>
          </p:cNvPr>
          <p:cNvCxnSpPr>
            <a:cxnSpLocks/>
          </p:cNvCxnSpPr>
          <p:nvPr/>
        </p:nvCxnSpPr>
        <p:spPr>
          <a:xfrm flipH="1">
            <a:off x="7433431" y="3220940"/>
            <a:ext cx="3036062" cy="840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8D532A05-8AEA-4EEB-9DDE-6342D65FDB90}"/>
              </a:ext>
            </a:extLst>
          </p:cNvPr>
          <p:cNvCxnSpPr>
            <a:cxnSpLocks/>
          </p:cNvCxnSpPr>
          <p:nvPr/>
        </p:nvCxnSpPr>
        <p:spPr>
          <a:xfrm flipH="1">
            <a:off x="7446281" y="3483085"/>
            <a:ext cx="3051878" cy="17114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FB85ABA3-439F-468A-835E-EA754A8259E3}"/>
              </a:ext>
            </a:extLst>
          </p:cNvPr>
          <p:cNvSpPr/>
          <p:nvPr/>
        </p:nvSpPr>
        <p:spPr>
          <a:xfrm>
            <a:off x="4795537" y="659093"/>
            <a:ext cx="2600925" cy="65413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Login/Create Account</a:t>
            </a:r>
            <a:endParaRPr lang="en-IN"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3E78D68B-312E-4905-BB40-4B638F23256B}"/>
              </a:ext>
            </a:extLst>
          </p:cNvPr>
          <p:cNvSpPr/>
          <p:nvPr/>
        </p:nvSpPr>
        <p:spPr>
          <a:xfrm>
            <a:off x="4794647" y="1536717"/>
            <a:ext cx="2600925" cy="84127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View/Update/Delete</a:t>
            </a:r>
          </a:p>
          <a:p>
            <a:pPr algn="ctr"/>
            <a:r>
              <a:rPr lang="en-US" dirty="0">
                <a:ln w="0"/>
                <a:solidFill>
                  <a:schemeClr val="tx1"/>
                </a:solidFill>
                <a:effectLst>
                  <a:outerShdw blurRad="38100" dist="19050" dir="2700000" algn="tl" rotWithShape="0">
                    <a:schemeClr val="dk1">
                      <a:alpha val="40000"/>
                    </a:schemeClr>
                  </a:outerShdw>
                </a:effectLst>
              </a:rPr>
              <a:t>Policy</a:t>
            </a:r>
            <a:endParaRPr lang="en-IN" dirty="0">
              <a:ln w="0"/>
              <a:solidFill>
                <a:schemeClr val="tx1"/>
              </a:solidFill>
              <a:effectLst>
                <a:outerShdw blurRad="38100" dist="19050" dir="2700000" algn="tl" rotWithShape="0">
                  <a:schemeClr val="dk1">
                    <a:alpha val="40000"/>
                  </a:schemeClr>
                </a:outerShdw>
              </a:effectLst>
            </a:endParaRPr>
          </a:p>
        </p:txBody>
      </p:sp>
      <p:sp>
        <p:nvSpPr>
          <p:cNvPr id="14" name="Rectangle 13">
            <a:extLst>
              <a:ext uri="{FF2B5EF4-FFF2-40B4-BE49-F238E27FC236}">
                <a16:creationId xmlns:a16="http://schemas.microsoft.com/office/drawing/2014/main" id="{C0687D98-D6C0-4F4B-AFBE-45467AF5C8E0}"/>
              </a:ext>
            </a:extLst>
          </p:cNvPr>
          <p:cNvSpPr/>
          <p:nvPr/>
        </p:nvSpPr>
        <p:spPr>
          <a:xfrm>
            <a:off x="4794647" y="2617913"/>
            <a:ext cx="2600924" cy="811087"/>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Approve Policy/Disapprove Policy</a:t>
            </a:r>
            <a:endParaRPr lang="en-IN" dirty="0">
              <a:ln w="0"/>
              <a:solidFill>
                <a:schemeClr val="tx1"/>
              </a:solidFill>
              <a:effectLst>
                <a:outerShdw blurRad="38100" dist="19050" dir="2700000" algn="tl" rotWithShape="0">
                  <a:schemeClr val="dk1">
                    <a:alpha val="40000"/>
                  </a:schemeClr>
                </a:outerShdw>
              </a:effectLst>
            </a:endParaRPr>
          </a:p>
        </p:txBody>
      </p:sp>
      <p:sp>
        <p:nvSpPr>
          <p:cNvPr id="21" name="Rectangle 20">
            <a:extLst>
              <a:ext uri="{FF2B5EF4-FFF2-40B4-BE49-F238E27FC236}">
                <a16:creationId xmlns:a16="http://schemas.microsoft.com/office/drawing/2014/main" id="{509C2FC1-398E-4FB5-8A03-B4B587FF049C}"/>
              </a:ext>
            </a:extLst>
          </p:cNvPr>
          <p:cNvSpPr/>
          <p:nvPr/>
        </p:nvSpPr>
        <p:spPr>
          <a:xfrm>
            <a:off x="4794647" y="3748378"/>
            <a:ext cx="2600924" cy="67411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View Policy</a:t>
            </a:r>
            <a:endParaRPr lang="en-IN" dirty="0">
              <a:ln w="0"/>
              <a:solidFill>
                <a:schemeClr val="tx1"/>
              </a:solidFill>
              <a:effectLst>
                <a:outerShdw blurRad="38100" dist="19050" dir="2700000" algn="tl" rotWithShape="0">
                  <a:schemeClr val="dk1">
                    <a:alpha val="40000"/>
                  </a:schemeClr>
                </a:outerShdw>
              </a:effectLst>
            </a:endParaRPr>
          </a:p>
        </p:txBody>
      </p:sp>
      <p:sp>
        <p:nvSpPr>
          <p:cNvPr id="24" name="Rectangle 23">
            <a:extLst>
              <a:ext uri="{FF2B5EF4-FFF2-40B4-BE49-F238E27FC236}">
                <a16:creationId xmlns:a16="http://schemas.microsoft.com/office/drawing/2014/main" id="{65B528AF-93A1-4B82-9870-B5B8A8FEBE1A}"/>
              </a:ext>
            </a:extLst>
          </p:cNvPr>
          <p:cNvSpPr/>
          <p:nvPr/>
        </p:nvSpPr>
        <p:spPr>
          <a:xfrm>
            <a:off x="4794646" y="4815394"/>
            <a:ext cx="2600923" cy="811087"/>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Apply Policy</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60122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Class Diagram.jpg"/>
          <p:cNvPicPr>
            <a:picLocks noChangeAspect="1"/>
          </p:cNvPicPr>
          <p:nvPr/>
        </p:nvPicPr>
        <p:blipFill>
          <a:blip r:embed="rId2" cstate="print"/>
          <a:stretch>
            <a:fillRect/>
          </a:stretch>
        </p:blipFill>
        <p:spPr>
          <a:xfrm>
            <a:off x="525069" y="1283368"/>
            <a:ext cx="10962082" cy="5274594"/>
          </a:xfrm>
          <a:prstGeom prst="rect">
            <a:avLst/>
          </a:prstGeom>
          <a:ln>
            <a:noFill/>
          </a:ln>
        </p:spPr>
      </p:pic>
      <p:sp>
        <p:nvSpPr>
          <p:cNvPr id="2" name="TextBox 1">
            <a:extLst>
              <a:ext uri="{FF2B5EF4-FFF2-40B4-BE49-F238E27FC236}">
                <a16:creationId xmlns:a16="http://schemas.microsoft.com/office/drawing/2014/main" id="{993E11D8-5037-4D92-B3C8-4DC7295C5747}"/>
              </a:ext>
            </a:extLst>
          </p:cNvPr>
          <p:cNvSpPr txBox="1"/>
          <p:nvPr/>
        </p:nvSpPr>
        <p:spPr>
          <a:xfrm>
            <a:off x="1337355" y="300038"/>
            <a:ext cx="9337509"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Data Flow Diagram</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575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extBox 1028">
            <a:extLst>
              <a:ext uri="{FF2B5EF4-FFF2-40B4-BE49-F238E27FC236}">
                <a16:creationId xmlns:a16="http://schemas.microsoft.com/office/drawing/2014/main" id="{09EBAA2F-783D-47EB-B3D2-B37587F8CD80}"/>
              </a:ext>
            </a:extLst>
          </p:cNvPr>
          <p:cNvSpPr txBox="1"/>
          <p:nvPr/>
        </p:nvSpPr>
        <p:spPr>
          <a:xfrm>
            <a:off x="3529012" y="328611"/>
            <a:ext cx="4729163"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Admin E-R Diagram</a:t>
            </a:r>
            <a:endParaRPr lang="en-IN" dirty="0">
              <a:latin typeface="Times New Roman" panose="02020603050405020304" pitchFamily="18" charset="0"/>
              <a:cs typeface="Times New Roman" panose="02020603050405020304" pitchFamily="18" charset="0"/>
            </a:endParaRPr>
          </a:p>
        </p:txBody>
      </p:sp>
      <p:pic>
        <p:nvPicPr>
          <p:cNvPr id="1028" name="Picture 1027">
            <a:extLst>
              <a:ext uri="{FF2B5EF4-FFF2-40B4-BE49-F238E27FC236}">
                <a16:creationId xmlns:a16="http://schemas.microsoft.com/office/drawing/2014/main" id="{A066D36C-2A25-C29C-C36F-9BA87068D4F7}"/>
              </a:ext>
            </a:extLst>
          </p:cNvPr>
          <p:cNvPicPr>
            <a:picLocks noChangeAspect="1"/>
          </p:cNvPicPr>
          <p:nvPr/>
        </p:nvPicPr>
        <p:blipFill>
          <a:blip r:embed="rId2"/>
          <a:stretch>
            <a:fillRect/>
          </a:stretch>
        </p:blipFill>
        <p:spPr>
          <a:xfrm>
            <a:off x="2229118" y="1091380"/>
            <a:ext cx="7733763" cy="5667721"/>
          </a:xfrm>
          <a:prstGeom prst="rect">
            <a:avLst/>
          </a:prstGeom>
        </p:spPr>
      </p:pic>
    </p:spTree>
    <p:extLst>
      <p:ext uri="{BB962C8B-B14F-4D97-AF65-F5344CB8AC3E}">
        <p14:creationId xmlns:p14="http://schemas.microsoft.com/office/powerpoint/2010/main" val="2653932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BEF31A-11D8-4D49-B305-9B93A13343D9}"/>
              </a:ext>
            </a:extLst>
          </p:cNvPr>
          <p:cNvSpPr txBox="1"/>
          <p:nvPr/>
        </p:nvSpPr>
        <p:spPr>
          <a:xfrm>
            <a:off x="3024553" y="404755"/>
            <a:ext cx="6488723" cy="523220"/>
          </a:xfrm>
          <a:prstGeom prst="rect">
            <a:avLst/>
          </a:prstGeom>
          <a:noFill/>
        </p:spPr>
        <p:txBody>
          <a:bodyPr wrap="square" rtlCol="0">
            <a:spAutoFit/>
          </a:bodyPr>
          <a:lstStyle/>
          <a:p>
            <a:pPr algn="ctr"/>
            <a:r>
              <a:rPr lang="en-US" sz="2800" b="1" dirty="0"/>
              <a:t>User ER Diagram</a:t>
            </a:r>
            <a:endParaRPr lang="en-IN" b="1" dirty="0"/>
          </a:p>
        </p:txBody>
      </p:sp>
      <p:pic>
        <p:nvPicPr>
          <p:cNvPr id="6" name="Picture 5">
            <a:extLst>
              <a:ext uri="{FF2B5EF4-FFF2-40B4-BE49-F238E27FC236}">
                <a16:creationId xmlns:a16="http://schemas.microsoft.com/office/drawing/2014/main" id="{869FAD3F-5F2E-4C06-B706-66D987D7C464}"/>
              </a:ext>
            </a:extLst>
          </p:cNvPr>
          <p:cNvPicPr>
            <a:picLocks noChangeAspect="1"/>
          </p:cNvPicPr>
          <p:nvPr/>
        </p:nvPicPr>
        <p:blipFill>
          <a:blip r:embed="rId2"/>
          <a:stretch>
            <a:fillRect/>
          </a:stretch>
        </p:blipFill>
        <p:spPr>
          <a:xfrm>
            <a:off x="2821858" y="1160206"/>
            <a:ext cx="6597445" cy="55664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1123-1E8B-425F-858C-16B5DE1E2477}"/>
              </a:ext>
            </a:extLst>
          </p:cNvPr>
          <p:cNvSpPr>
            <a:spLocks noGrp="1"/>
          </p:cNvSpPr>
          <p:nvPr>
            <p:ph type="title"/>
          </p:nvPr>
        </p:nvSpPr>
        <p:spPr>
          <a:xfrm>
            <a:off x="687386" y="385482"/>
            <a:ext cx="11099801" cy="860611"/>
          </a:xfrm>
        </p:spPr>
        <p:txBody>
          <a:bodyPr>
            <a:noAutofit/>
          </a:bodyPr>
          <a:lstStyle/>
          <a:p>
            <a:pPr algn="ctr"/>
            <a:r>
              <a:rPr lang="en-US" sz="3200" dirty="0">
                <a:latin typeface="Times New Roman" panose="02020603050405020304" pitchFamily="18" charset="0"/>
                <a:cs typeface="Times New Roman" panose="02020603050405020304" pitchFamily="18" charset="0"/>
              </a:rPr>
              <a:t>Admin</a:t>
            </a:r>
            <a:r>
              <a:rPr lang="en-US" sz="3200" b="1" dirty="0">
                <a:latin typeface="Times New Roman" panose="02020603050405020304" pitchFamily="18" charset="0"/>
                <a:cs typeface="Times New Roman" panose="02020603050405020304" pitchFamily="18" charset="0"/>
              </a:rPr>
              <a:t> MODULE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BA25BE-229E-437C-BC14-BFAD78E354ED}"/>
              </a:ext>
            </a:extLst>
          </p:cNvPr>
          <p:cNvSpPr>
            <a:spLocks noGrp="1"/>
          </p:cNvSpPr>
          <p:nvPr>
            <p:ph idx="1"/>
          </p:nvPr>
        </p:nvSpPr>
        <p:spPr>
          <a:xfrm>
            <a:off x="1385888" y="1470212"/>
            <a:ext cx="9901237" cy="4487676"/>
          </a:xfrm>
        </p:spPr>
        <p:txBody>
          <a:bodyPr>
            <a:normAutofit/>
          </a:bodyPr>
          <a:lstStyle/>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Login to the portal.</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Create Admin Account .</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View/Update/Delete customer.</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View/Add/Update/Delete policy category like Life, Health, Motor, Travel.</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View/Add/Update/Delete/Approve policy.</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View total policy holder, approved policy holder, disapproved policy holder.</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Approve policy, applied by customer.</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Answer customer question.</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437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92F15-CEDC-4CF6-9DBC-2B8DCFCF3AC8}"/>
              </a:ext>
            </a:extLst>
          </p:cNvPr>
          <p:cNvSpPr>
            <a:spLocks noGrp="1"/>
          </p:cNvSpPr>
          <p:nvPr>
            <p:ph type="title"/>
          </p:nvPr>
        </p:nvSpPr>
        <p:spPr>
          <a:xfrm>
            <a:off x="828675" y="394448"/>
            <a:ext cx="10787436" cy="848565"/>
          </a:xfrm>
        </p:spPr>
        <p:txBody>
          <a:bodyPr>
            <a:noAutofit/>
          </a:bodyPr>
          <a:lstStyle/>
          <a:p>
            <a:pPr algn="ctr"/>
            <a:r>
              <a:rPr lang="en-US" sz="3200" b="1" dirty="0">
                <a:latin typeface="Times New Roman" panose="02020603050405020304" pitchFamily="18" charset="0"/>
                <a:cs typeface="Times New Roman" panose="02020603050405020304" pitchFamily="18" charset="0"/>
              </a:rPr>
              <a:t>USER MODULE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7C3777-91EB-4209-8E83-679AE105C17A}"/>
              </a:ext>
            </a:extLst>
          </p:cNvPr>
          <p:cNvSpPr>
            <a:spLocks noGrp="1"/>
          </p:cNvSpPr>
          <p:nvPr>
            <p:ph idx="1"/>
          </p:nvPr>
        </p:nvSpPr>
        <p:spPr>
          <a:xfrm>
            <a:off x="1314450" y="1557338"/>
            <a:ext cx="10301661" cy="4800599"/>
          </a:xfrm>
        </p:spPr>
        <p:txBody>
          <a:bodyPr>
            <a:normAutofit lnSpcReduction="10000"/>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Create account (no approval required by admin).</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Change the password.</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Change address, email, mobile.</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View all policy that are added by admin.</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If customer likes any policy, then they can apply for it.</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When customer applies for any policy, it will go into pending status, admin can approve it.</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Customer can check status of his policy under history section</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Customer can ask question from admin.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377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570" y="0"/>
            <a:ext cx="10436859" cy="1185863"/>
          </a:xfrm>
        </p:spPr>
        <p:txBody>
          <a:bodyPr>
            <a:normAutofit/>
          </a:bodyPr>
          <a:lstStyle/>
          <a:p>
            <a:pPr algn="ctr"/>
            <a:r>
              <a:rPr lang="en-US" sz="3200" b="1" dirty="0">
                <a:latin typeface="Times New Roman" pitchFamily="18" charset="0"/>
                <a:cs typeface="Times New Roman" pitchFamily="18" charset="0"/>
              </a:rPr>
              <a:t>FUTURE SCOPE</a:t>
            </a:r>
          </a:p>
        </p:txBody>
      </p:sp>
      <p:sp>
        <p:nvSpPr>
          <p:cNvPr id="3" name="Content Placeholder 2"/>
          <p:cNvSpPr>
            <a:spLocks noGrp="1"/>
          </p:cNvSpPr>
          <p:nvPr>
            <p:ph idx="1"/>
          </p:nvPr>
        </p:nvSpPr>
        <p:spPr>
          <a:xfrm>
            <a:off x="1471613" y="1500188"/>
            <a:ext cx="10032999" cy="3740027"/>
          </a:xfrm>
        </p:spPr>
        <p:txBody>
          <a:bodyPr>
            <a:normAutofit/>
          </a:bodyPr>
          <a:lstStyle/>
          <a:p>
            <a:pPr>
              <a:buFont typeface="+mj-lt"/>
              <a:buAutoNum type="arabicPeriod"/>
            </a:pPr>
            <a:r>
              <a:rPr lang="en-US" sz="2800" dirty="0">
                <a:solidFill>
                  <a:schemeClr val="tx1"/>
                </a:solidFill>
                <a:latin typeface="Times New Roman" panose="02020603050405020304" pitchFamily="18" charset="0"/>
                <a:cs typeface="Times New Roman" pitchFamily="18" charset="0"/>
              </a:rPr>
              <a:t>Developed to be used by the all the people.</a:t>
            </a:r>
          </a:p>
          <a:p>
            <a:pPr>
              <a:buFont typeface="+mj-lt"/>
              <a:buAutoNum type="arabicPeriod"/>
            </a:pPr>
            <a:r>
              <a:rPr lang="en-US" sz="2800" dirty="0">
                <a:solidFill>
                  <a:schemeClr val="tx1"/>
                </a:solidFill>
                <a:latin typeface="Times New Roman" panose="02020603050405020304" pitchFamily="18" charset="0"/>
                <a:cs typeface="Times New Roman" pitchFamily="18" charset="0"/>
              </a:rPr>
              <a:t>Can be used by the students for study purpose. </a:t>
            </a:r>
          </a:p>
          <a:p>
            <a:pPr>
              <a:buFont typeface="+mj-lt"/>
              <a:buAutoNum type="arabicPeriod"/>
            </a:pPr>
            <a:r>
              <a:rPr lang="en-US" sz="2800" dirty="0">
                <a:solidFill>
                  <a:schemeClr val="tx1"/>
                </a:solidFill>
                <a:latin typeface="Times New Roman" panose="02020603050405020304" pitchFamily="18" charset="0"/>
                <a:cs typeface="Times New Roman" pitchFamily="18" charset="0"/>
              </a:rPr>
              <a:t>It eradicates the fake policy providing websites. </a:t>
            </a:r>
          </a:p>
          <a:p>
            <a:pPr>
              <a:buFont typeface="+mj-lt"/>
              <a:buAutoNum type="arabicPeriod"/>
            </a:pPr>
            <a:r>
              <a:rPr lang="en-US" sz="2800" dirty="0">
                <a:solidFill>
                  <a:schemeClr val="tx1"/>
                </a:solidFill>
                <a:latin typeface="Times New Roman" panose="02020603050405020304" pitchFamily="18" charset="0"/>
                <a:cs typeface="Times New Roman" pitchFamily="18" charset="0"/>
              </a:rPr>
              <a:t>Keeps the capability to centralize all the insurance industry in India and shall keep transparency in industry. </a:t>
            </a:r>
          </a:p>
          <a:p>
            <a:pPr>
              <a:buFont typeface="+mj-lt"/>
              <a:buAutoNum type="arabicPeriod"/>
            </a:pPr>
            <a:r>
              <a:rPr lang="en-US" sz="2800" dirty="0">
                <a:solidFill>
                  <a:schemeClr val="tx1"/>
                </a:solidFill>
                <a:latin typeface="Times New Roman" panose="02020603050405020304" pitchFamily="18" charset="0"/>
                <a:cs typeface="Times New Roman" pitchFamily="18" charset="0"/>
              </a:rPr>
              <a:t>This project can bring a revolution in the insurance industry.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A0E1-7FC4-AB4F-C0C9-135BECC8AA2C}"/>
              </a:ext>
            </a:extLst>
          </p:cNvPr>
          <p:cNvSpPr>
            <a:spLocks noGrp="1"/>
          </p:cNvSpPr>
          <p:nvPr>
            <p:ph type="title"/>
          </p:nvPr>
        </p:nvSpPr>
        <p:spPr>
          <a:xfrm>
            <a:off x="913795" y="609601"/>
            <a:ext cx="3714765" cy="625310"/>
          </a:xfrm>
        </p:spPr>
        <p:txBody>
          <a:bodyPr>
            <a:normAutofit/>
          </a:bodyPr>
          <a:lstStyle/>
          <a:p>
            <a:r>
              <a:rPr lang="en-IN" sz="2400" dirty="0"/>
              <a:t>Advantages</a:t>
            </a:r>
          </a:p>
        </p:txBody>
      </p:sp>
      <p:sp>
        <p:nvSpPr>
          <p:cNvPr id="3" name="Content Placeholder 2">
            <a:extLst>
              <a:ext uri="{FF2B5EF4-FFF2-40B4-BE49-F238E27FC236}">
                <a16:creationId xmlns:a16="http://schemas.microsoft.com/office/drawing/2014/main" id="{675FB19B-99A5-21E4-21D1-0AC6A93EA5C1}"/>
              </a:ext>
            </a:extLst>
          </p:cNvPr>
          <p:cNvSpPr>
            <a:spLocks noGrp="1"/>
          </p:cNvSpPr>
          <p:nvPr>
            <p:ph idx="1"/>
          </p:nvPr>
        </p:nvSpPr>
        <p:spPr>
          <a:xfrm>
            <a:off x="1894787" y="1706252"/>
            <a:ext cx="9372769" cy="4084948"/>
          </a:xfrm>
        </p:spPr>
        <p:txBody>
          <a:bodyPr/>
          <a:lstStyle/>
          <a:p>
            <a:r>
              <a:rPr lang="en-IN" dirty="0"/>
              <a:t>Provides economic protection</a:t>
            </a:r>
          </a:p>
          <a:p>
            <a:r>
              <a:rPr lang="en-IN" dirty="0"/>
              <a:t>Shares Risks</a:t>
            </a:r>
          </a:p>
          <a:p>
            <a:r>
              <a:rPr lang="en-IN" dirty="0"/>
              <a:t>Maintain Standards of Living</a:t>
            </a:r>
          </a:p>
          <a:p>
            <a:r>
              <a:rPr lang="en-IN" dirty="0"/>
              <a:t>Encourage Savings</a:t>
            </a:r>
          </a:p>
          <a:p>
            <a:r>
              <a:rPr lang="en-IN" dirty="0"/>
              <a:t>Eliminate dependency</a:t>
            </a:r>
          </a:p>
        </p:txBody>
      </p:sp>
    </p:spTree>
    <p:extLst>
      <p:ext uri="{BB962C8B-B14F-4D97-AF65-F5344CB8AC3E}">
        <p14:creationId xmlns:p14="http://schemas.microsoft.com/office/powerpoint/2010/main" val="3795265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B107A-0797-A736-143D-FEE0F0ACCA7B}"/>
              </a:ext>
            </a:extLst>
          </p:cNvPr>
          <p:cNvSpPr>
            <a:spLocks noGrp="1"/>
          </p:cNvSpPr>
          <p:nvPr>
            <p:ph type="title"/>
          </p:nvPr>
        </p:nvSpPr>
        <p:spPr>
          <a:xfrm>
            <a:off x="913795" y="609601"/>
            <a:ext cx="3497949" cy="457200"/>
          </a:xfrm>
        </p:spPr>
        <p:txBody>
          <a:bodyPr>
            <a:normAutofit/>
          </a:bodyPr>
          <a:lstStyle/>
          <a:p>
            <a:r>
              <a:rPr lang="en-IN" sz="2400" dirty="0"/>
              <a:t>Disadvantages</a:t>
            </a:r>
          </a:p>
        </p:txBody>
      </p:sp>
      <p:sp>
        <p:nvSpPr>
          <p:cNvPr id="3" name="Content Placeholder 2">
            <a:extLst>
              <a:ext uri="{FF2B5EF4-FFF2-40B4-BE49-F238E27FC236}">
                <a16:creationId xmlns:a16="http://schemas.microsoft.com/office/drawing/2014/main" id="{617D61F2-FDB7-6F88-CE25-0E397091D9EB}"/>
              </a:ext>
            </a:extLst>
          </p:cNvPr>
          <p:cNvSpPr>
            <a:spLocks noGrp="1"/>
          </p:cNvSpPr>
          <p:nvPr>
            <p:ph idx="1"/>
          </p:nvPr>
        </p:nvSpPr>
        <p:spPr>
          <a:xfrm>
            <a:off x="1743959" y="1687398"/>
            <a:ext cx="9523598" cy="4103802"/>
          </a:xfrm>
        </p:spPr>
        <p:txBody>
          <a:bodyPr>
            <a:normAutofit/>
          </a:bodyPr>
          <a:lstStyle/>
          <a:p>
            <a:r>
              <a:rPr lang="en-IN" sz="2400" dirty="0"/>
              <a:t>Fraud Agencies</a:t>
            </a:r>
          </a:p>
          <a:p>
            <a:r>
              <a:rPr lang="en-IN" sz="2400" dirty="0"/>
              <a:t>Not for all People</a:t>
            </a:r>
          </a:p>
          <a:p>
            <a:r>
              <a:rPr lang="en-IN" sz="2400" dirty="0"/>
              <a:t>Can be Expensive</a:t>
            </a:r>
          </a:p>
        </p:txBody>
      </p:sp>
    </p:spTree>
    <p:extLst>
      <p:ext uri="{BB962C8B-B14F-4D97-AF65-F5344CB8AC3E}">
        <p14:creationId xmlns:p14="http://schemas.microsoft.com/office/powerpoint/2010/main" val="3879405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3CCE9-6D1F-4CBE-A105-8F73AC011DBF}"/>
              </a:ext>
            </a:extLst>
          </p:cNvPr>
          <p:cNvSpPr>
            <a:spLocks noGrp="1"/>
          </p:cNvSpPr>
          <p:nvPr>
            <p:ph type="title"/>
          </p:nvPr>
        </p:nvSpPr>
        <p:spPr>
          <a:xfrm flipH="1">
            <a:off x="13145728" y="311602"/>
            <a:ext cx="580102" cy="859973"/>
          </a:xfrm>
        </p:spPr>
        <p:txBody>
          <a:bodyPr>
            <a:normAutofit/>
          </a:bodyPr>
          <a:lstStyle/>
          <a:p>
            <a:pPr algn="ct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A97ECF-4B27-41FA-9EB2-7B6CEC4F514A}"/>
              </a:ext>
            </a:extLst>
          </p:cNvPr>
          <p:cNvSpPr>
            <a:spLocks noGrp="1"/>
          </p:cNvSpPr>
          <p:nvPr>
            <p:ph idx="1"/>
          </p:nvPr>
        </p:nvSpPr>
        <p:spPr>
          <a:xfrm>
            <a:off x="1114425" y="2802194"/>
            <a:ext cx="10390188" cy="2884230"/>
          </a:xfrm>
        </p:spPr>
        <p:txBody>
          <a:bodyPr>
            <a:normAutofit/>
          </a:bodyPr>
          <a:lstStyle/>
          <a:p>
            <a:pPr marL="0" indent="0" algn="ctr">
              <a:buNone/>
            </a:pPr>
            <a:r>
              <a:rPr lang="en-US" sz="4000" b="1" dirty="0">
                <a:latin typeface="Times New Roman" panose="02020603050405020304" pitchFamily="18" charset="0"/>
                <a:cs typeface="Times New Roman" panose="02020603050405020304" pitchFamily="18" charset="0"/>
              </a:rPr>
              <a:t>LET’S MOVE TO OUR PROJECT</a:t>
            </a:r>
            <a:endParaRPr lang="en-US" sz="4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8044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049D-C0DF-4B2F-87F0-F1E47E9749EA}"/>
              </a:ext>
            </a:extLst>
          </p:cNvPr>
          <p:cNvSpPr>
            <a:spLocks noGrp="1"/>
          </p:cNvSpPr>
          <p:nvPr>
            <p:ph type="title"/>
          </p:nvPr>
        </p:nvSpPr>
        <p:spPr>
          <a:xfrm>
            <a:off x="141921" y="171707"/>
            <a:ext cx="10936387" cy="573741"/>
          </a:xfrm>
        </p:spPr>
        <p:txBody>
          <a:bodyPr>
            <a:normAutofit fontScale="90000"/>
          </a:bodyPr>
          <a:lstStyle/>
          <a:p>
            <a:pPr algn="l"/>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Team Members</a:t>
            </a:r>
            <a:endParaRPr lang="en-IN" b="1" dirty="0"/>
          </a:p>
        </p:txBody>
      </p:sp>
      <p:graphicFrame>
        <p:nvGraphicFramePr>
          <p:cNvPr id="3" name="Table 2">
            <a:extLst>
              <a:ext uri="{FF2B5EF4-FFF2-40B4-BE49-F238E27FC236}">
                <a16:creationId xmlns:a16="http://schemas.microsoft.com/office/drawing/2014/main" id="{043F1E2A-15B7-4E4F-B0C7-24CA6180C522}"/>
              </a:ext>
            </a:extLst>
          </p:cNvPr>
          <p:cNvGraphicFramePr>
            <a:graphicFrameLocks noGrp="1"/>
          </p:cNvGraphicFramePr>
          <p:nvPr>
            <p:extLst>
              <p:ext uri="{D42A27DB-BD31-4B8C-83A1-F6EECF244321}">
                <p14:modId xmlns:p14="http://schemas.microsoft.com/office/powerpoint/2010/main" val="909582915"/>
              </p:ext>
            </p:extLst>
          </p:nvPr>
        </p:nvGraphicFramePr>
        <p:xfrm>
          <a:off x="439615" y="1158240"/>
          <a:ext cx="11377247" cy="5699760"/>
        </p:xfrm>
        <a:graphic>
          <a:graphicData uri="http://schemas.openxmlformats.org/drawingml/2006/table">
            <a:tbl>
              <a:tblPr firstRow="1">
                <a:tableStyleId>{2D5ABB26-0587-4C30-8999-92F81FD0307C}</a:tableStyleId>
              </a:tblPr>
              <a:tblGrid>
                <a:gridCol w="3608680">
                  <a:extLst>
                    <a:ext uri="{9D8B030D-6E8A-4147-A177-3AD203B41FA5}">
                      <a16:colId xmlns:a16="http://schemas.microsoft.com/office/drawing/2014/main" val="3614551407"/>
                    </a:ext>
                  </a:extLst>
                </a:gridCol>
                <a:gridCol w="7768567">
                  <a:extLst>
                    <a:ext uri="{9D8B030D-6E8A-4147-A177-3AD203B41FA5}">
                      <a16:colId xmlns:a16="http://schemas.microsoft.com/office/drawing/2014/main" val="2656117105"/>
                    </a:ext>
                  </a:extLst>
                </a:gridCol>
              </a:tblGrid>
              <a:tr h="4891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Employee Id </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Name</a:t>
                      </a:r>
                    </a:p>
                  </a:txBody>
                  <a:tcPr/>
                </a:tc>
                <a:extLst>
                  <a:ext uri="{0D108BD9-81ED-4DB2-BD59-A6C34878D82A}">
                    <a16:rowId xmlns:a16="http://schemas.microsoft.com/office/drawing/2014/main" val="599554901"/>
                  </a:ext>
                </a:extLst>
              </a:tr>
              <a:tr h="4891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kern="1200">
                          <a:effectLst/>
                        </a:rPr>
                        <a:t>2504076</a:t>
                      </a:r>
                      <a:endParaRPr lang="en-IN" sz="1400">
                        <a:effectLst/>
                      </a:endParaRP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kern="1200">
                          <a:effectLst/>
                        </a:rPr>
                        <a:t>Subhadip Samantha</a:t>
                      </a:r>
                      <a:endParaRPr lang="en-IN" sz="1400" dirty="0">
                        <a:effectLst/>
                      </a:endParaRPr>
                    </a:p>
                  </a:txBody>
                  <a:tcPr/>
                </a:tc>
                <a:extLst>
                  <a:ext uri="{0D108BD9-81ED-4DB2-BD59-A6C34878D82A}">
                    <a16:rowId xmlns:a16="http://schemas.microsoft.com/office/drawing/2014/main" val="250821987"/>
                  </a:ext>
                </a:extLst>
              </a:tr>
              <a:tr h="4891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kern="1200" dirty="0">
                          <a:effectLst/>
                        </a:rPr>
                        <a:t>2504045</a:t>
                      </a:r>
                      <a:endParaRPr lang="en-IN" sz="14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kern="1200">
                          <a:effectLst/>
                        </a:rPr>
                        <a:t>Summi Sinha</a:t>
                      </a:r>
                      <a:endParaRPr lang="en-IN" sz="1400">
                        <a:effectLst/>
                      </a:endParaRPr>
                    </a:p>
                    <a:p>
                      <a:endParaRPr lang="en-IN" sz="1400" dirty="0"/>
                    </a:p>
                  </a:txBody>
                  <a:tcPr/>
                </a:tc>
                <a:extLst>
                  <a:ext uri="{0D108BD9-81ED-4DB2-BD59-A6C34878D82A}">
                    <a16:rowId xmlns:a16="http://schemas.microsoft.com/office/drawing/2014/main" val="189611759"/>
                  </a:ext>
                </a:extLst>
              </a:tr>
              <a:tr h="4891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a:effectLst/>
                        </a:rPr>
                        <a:t>2503975</a:t>
                      </a:r>
                      <a:endParaRPr lang="en-IN" sz="1400">
                        <a:effectLst/>
                      </a:endParaRP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a:effectLst/>
                        </a:rPr>
                        <a:t>Shubham Kumar</a:t>
                      </a:r>
                      <a:endParaRPr lang="en-IN" sz="1400">
                        <a:effectLst/>
                      </a:endParaRPr>
                    </a:p>
                    <a:p>
                      <a:endParaRPr lang="en-IN" sz="1400" dirty="0"/>
                    </a:p>
                  </a:txBody>
                  <a:tcPr/>
                </a:tc>
                <a:extLst>
                  <a:ext uri="{0D108BD9-81ED-4DB2-BD59-A6C34878D82A}">
                    <a16:rowId xmlns:a16="http://schemas.microsoft.com/office/drawing/2014/main" val="1714810853"/>
                  </a:ext>
                </a:extLst>
              </a:tr>
              <a:tr h="4891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a:effectLst/>
                        </a:rPr>
                        <a:t>2506420</a:t>
                      </a:r>
                      <a:endParaRPr lang="en-IN" sz="1400">
                        <a:effectLst/>
                      </a:endParaRP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effectLst/>
                        </a:rPr>
                        <a:t>shubham phulchand gupta</a:t>
                      </a:r>
                      <a:endParaRPr lang="en-IN" sz="1400" dirty="0">
                        <a:effectLst/>
                      </a:endParaRPr>
                    </a:p>
                    <a:p>
                      <a:endParaRPr lang="en-IN" sz="1400" dirty="0"/>
                    </a:p>
                  </a:txBody>
                  <a:tcPr/>
                </a:tc>
                <a:extLst>
                  <a:ext uri="{0D108BD9-81ED-4DB2-BD59-A6C34878D82A}">
                    <a16:rowId xmlns:a16="http://schemas.microsoft.com/office/drawing/2014/main" val="939806228"/>
                  </a:ext>
                </a:extLst>
              </a:tr>
              <a:tr h="4891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effectLst/>
                        </a:rPr>
                        <a:t>2507162</a:t>
                      </a:r>
                      <a:endParaRPr lang="en-IN" sz="1400" dirty="0">
                        <a:effectLst/>
                      </a:endParaRP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a:effectLst/>
                        </a:rPr>
                        <a:t>Shubham Bapusaheb Bhavar</a:t>
                      </a:r>
                      <a:endParaRPr lang="en-IN" sz="1400">
                        <a:effectLst/>
                      </a:endParaRPr>
                    </a:p>
                    <a:p>
                      <a:endParaRPr lang="en-IN" sz="1400" dirty="0"/>
                    </a:p>
                  </a:txBody>
                  <a:tcPr/>
                </a:tc>
                <a:extLst>
                  <a:ext uri="{0D108BD9-81ED-4DB2-BD59-A6C34878D82A}">
                    <a16:rowId xmlns:a16="http://schemas.microsoft.com/office/drawing/2014/main" val="2668356578"/>
                  </a:ext>
                </a:extLst>
              </a:tr>
              <a:tr h="4891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kern="1200">
                          <a:effectLst/>
                        </a:rPr>
                        <a:t>2503972</a:t>
                      </a:r>
                      <a:endParaRPr lang="en-IN" sz="1400">
                        <a:effectLst/>
                      </a:endParaRP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kern="1200">
                          <a:effectLst/>
                        </a:rPr>
                        <a:t>Srinivas M R</a:t>
                      </a:r>
                      <a:endParaRPr lang="en-IN" sz="1400">
                        <a:effectLst/>
                      </a:endParaRPr>
                    </a:p>
                    <a:p>
                      <a:endParaRPr lang="en-IN" sz="1400" dirty="0"/>
                    </a:p>
                  </a:txBody>
                  <a:tcPr/>
                </a:tc>
                <a:extLst>
                  <a:ext uri="{0D108BD9-81ED-4DB2-BD59-A6C34878D82A}">
                    <a16:rowId xmlns:a16="http://schemas.microsoft.com/office/drawing/2014/main" val="2502711036"/>
                  </a:ext>
                </a:extLst>
              </a:tr>
              <a:tr h="4891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kern="1200">
                          <a:effectLst/>
                        </a:rPr>
                        <a:t>2506335</a:t>
                      </a:r>
                      <a:endParaRPr lang="en-IN" sz="1400">
                        <a:effectLst/>
                      </a:endParaRP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kern="1200">
                          <a:effectLst/>
                        </a:rPr>
                        <a:t>Shaik Kaleem Arshad </a:t>
                      </a:r>
                    </a:p>
                    <a:p>
                      <a:endParaRPr lang="en-IN" sz="1400" dirty="0"/>
                    </a:p>
                  </a:txBody>
                  <a:tcPr/>
                </a:tc>
                <a:extLst>
                  <a:ext uri="{0D108BD9-81ED-4DB2-BD59-A6C34878D82A}">
                    <a16:rowId xmlns:a16="http://schemas.microsoft.com/office/drawing/2014/main" val="1481206028"/>
                  </a:ext>
                </a:extLst>
              </a:tr>
              <a:tr h="4891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kern="1200" dirty="0">
                          <a:effectLst/>
                        </a:rPr>
                        <a:t>2503765</a:t>
                      </a:r>
                      <a:endParaRPr lang="en-IN" sz="1400" dirty="0">
                        <a:effectLst/>
                      </a:endParaRP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kern="1200">
                          <a:effectLst/>
                        </a:rPr>
                        <a:t>Sk Rahaman</a:t>
                      </a:r>
                      <a:endParaRPr lang="en-IN" sz="1400">
                        <a:effectLst/>
                      </a:endParaRPr>
                    </a:p>
                    <a:p>
                      <a:endParaRPr lang="en-IN" sz="1400" dirty="0"/>
                    </a:p>
                  </a:txBody>
                  <a:tcPr/>
                </a:tc>
                <a:extLst>
                  <a:ext uri="{0D108BD9-81ED-4DB2-BD59-A6C34878D82A}">
                    <a16:rowId xmlns:a16="http://schemas.microsoft.com/office/drawing/2014/main" val="1451315993"/>
                  </a:ext>
                </a:extLst>
              </a:tr>
              <a:tr h="4891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kern="1200">
                          <a:effectLst/>
                        </a:rPr>
                        <a:t>2504314</a:t>
                      </a:r>
                      <a:endParaRPr lang="en-IN" sz="1400">
                        <a:effectLst/>
                      </a:endParaRP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kern="1200">
                          <a:effectLst/>
                        </a:rPr>
                        <a:t>Suraj Kumar Ramakrushna  yergude</a:t>
                      </a:r>
                      <a:endParaRPr lang="en-IN" sz="1400">
                        <a:effectLst/>
                      </a:endParaRPr>
                    </a:p>
                    <a:p>
                      <a:endParaRPr lang="en-IN" sz="1400" dirty="0"/>
                    </a:p>
                  </a:txBody>
                  <a:tcPr/>
                </a:tc>
                <a:extLst>
                  <a:ext uri="{0D108BD9-81ED-4DB2-BD59-A6C34878D82A}">
                    <a16:rowId xmlns:a16="http://schemas.microsoft.com/office/drawing/2014/main" val="3012540814"/>
                  </a:ext>
                </a:extLst>
              </a:tr>
              <a:tr h="4891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kern="1200">
                          <a:effectLst/>
                        </a:rPr>
                        <a:t>2505869</a:t>
                      </a:r>
                      <a:endParaRPr lang="en-IN" sz="1400">
                        <a:effectLst/>
                      </a:endParaRP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kern="1200" dirty="0">
                          <a:effectLst/>
                        </a:rPr>
                        <a:t>Surendhra Kumar </a:t>
                      </a:r>
                      <a:endParaRPr lang="en-IN" sz="1400" dirty="0">
                        <a:effectLst/>
                      </a:endParaRPr>
                    </a:p>
                    <a:p>
                      <a:endParaRPr lang="en-IN" sz="1400" dirty="0"/>
                    </a:p>
                  </a:txBody>
                  <a:tcPr/>
                </a:tc>
                <a:extLst>
                  <a:ext uri="{0D108BD9-81ED-4DB2-BD59-A6C34878D82A}">
                    <a16:rowId xmlns:a16="http://schemas.microsoft.com/office/drawing/2014/main" val="1744382395"/>
                  </a:ext>
                </a:extLst>
              </a:tr>
            </a:tbl>
          </a:graphicData>
        </a:graphic>
      </p:graphicFrame>
    </p:spTree>
    <p:extLst>
      <p:ext uri="{BB962C8B-B14F-4D97-AF65-F5344CB8AC3E}">
        <p14:creationId xmlns:p14="http://schemas.microsoft.com/office/powerpoint/2010/main" val="2071016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22E3-84FF-484E-9F16-6F5F888DF1C8}"/>
              </a:ext>
            </a:extLst>
          </p:cNvPr>
          <p:cNvSpPr>
            <a:spLocks noGrp="1"/>
          </p:cNvSpPr>
          <p:nvPr>
            <p:ph type="title"/>
          </p:nvPr>
        </p:nvSpPr>
        <p:spPr>
          <a:xfrm>
            <a:off x="957263" y="200025"/>
            <a:ext cx="10547349" cy="1085850"/>
          </a:xfrm>
        </p:spPr>
        <p:txBody>
          <a:bodyPr>
            <a:normAutofit/>
          </a:bodyPr>
          <a:lstStyle/>
          <a:p>
            <a:pPr algn="ctr"/>
            <a:r>
              <a:rPr lang="en-US" sz="3200" b="1" dirty="0">
                <a:latin typeface="Times New Roman" panose="02020603050405020304" pitchFamily="18" charset="0"/>
                <a:cs typeface="Times New Roman" panose="02020603050405020304" pitchFamily="18" charset="0"/>
              </a:rPr>
              <a:t>INDEX</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CD1EB7-C013-4F61-8019-AD948984095D}"/>
              </a:ext>
            </a:extLst>
          </p:cNvPr>
          <p:cNvSpPr>
            <a:spLocks noGrp="1"/>
          </p:cNvSpPr>
          <p:nvPr>
            <p:ph idx="1"/>
          </p:nvPr>
        </p:nvSpPr>
        <p:spPr>
          <a:xfrm>
            <a:off x="1400175" y="1628775"/>
            <a:ext cx="10075409" cy="5229225"/>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Project Scope</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Tools &amp; Technologies</a:t>
            </a:r>
          </a:p>
          <a:p>
            <a:pPr>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ER Diagram</a:t>
            </a:r>
          </a:p>
          <a:p>
            <a:pPr>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Admin Module</a:t>
            </a:r>
          </a:p>
          <a:p>
            <a:pPr>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User Module</a:t>
            </a:r>
          </a:p>
          <a:p>
            <a:pPr>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Output</a:t>
            </a:r>
          </a:p>
          <a:p>
            <a:pPr>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934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C16BF-EC90-4808-A2DF-C3D994EA2CEA}"/>
              </a:ext>
            </a:extLst>
          </p:cNvPr>
          <p:cNvSpPr>
            <a:spLocks noGrp="1"/>
          </p:cNvSpPr>
          <p:nvPr>
            <p:ph type="title"/>
          </p:nvPr>
        </p:nvSpPr>
        <p:spPr>
          <a:xfrm>
            <a:off x="642938" y="271463"/>
            <a:ext cx="10982192" cy="842962"/>
          </a:xfrm>
        </p:spPr>
        <p:txBody>
          <a:bodyPr>
            <a:noAutofit/>
          </a:bodyPr>
          <a:lstStyle/>
          <a:p>
            <a:pPr algn="ctr"/>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54A5474-093B-424E-A12F-BF3795422AC4}"/>
              </a:ext>
            </a:extLst>
          </p:cNvPr>
          <p:cNvSpPr txBox="1"/>
          <p:nvPr/>
        </p:nvSpPr>
        <p:spPr>
          <a:xfrm>
            <a:off x="885826" y="1414463"/>
            <a:ext cx="10858500" cy="5447645"/>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Insurance Policy Management System is a web application which is used to tracking the details about the insurance policy, customer details and company details.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project is useful for any kind of insurance company to manage the insurance details, to sanctioned the insurance for customer, process the insurance policy details and all kind of insurance process through online. </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this online process the user enter into the website it will show details about insurance and its types, also it will show the details about different duration schemes to the corresponding insurance type or insurance policy.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this process contains the user registration form which is used to apply for insurance policy through online.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It also helps the customer to view their own insurance status information.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If the policy holder wants to view the information about their own policy details, he/she login to policy status page by using the policy holder ID and password had already given by insurance company </a:t>
            </a:r>
            <a:endParaRPr lang="en-US" sz="2400" dirty="0">
              <a:latin typeface="Times New Roman" panose="02020603050405020304" pitchFamily="18" charset="0"/>
              <a:cs typeface="Times New Roman" panose="02020603050405020304" pitchFamily="18" charset="0"/>
            </a:endParaRPr>
          </a:p>
          <a:p>
            <a:pPr algn="just"/>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65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6639-5E86-4784-90F4-8774475E6DA2}"/>
              </a:ext>
            </a:extLst>
          </p:cNvPr>
          <p:cNvSpPr>
            <a:spLocks noGrp="1"/>
          </p:cNvSpPr>
          <p:nvPr>
            <p:ph type="title"/>
          </p:nvPr>
        </p:nvSpPr>
        <p:spPr>
          <a:xfrm>
            <a:off x="857250" y="371475"/>
            <a:ext cx="10647362" cy="857250"/>
          </a:xfrm>
        </p:spPr>
        <p:txBody>
          <a:bodyPr>
            <a:normAutofit/>
          </a:bodyPr>
          <a:lstStyle/>
          <a:p>
            <a:pPr algn="ctr"/>
            <a:r>
              <a:rPr lang="en-US" sz="3200" b="1" dirty="0">
                <a:latin typeface="Times New Roman" panose="02020603050405020304" pitchFamily="18" charset="0"/>
                <a:cs typeface="Times New Roman" panose="02020603050405020304" pitchFamily="18" charset="0"/>
              </a:rPr>
              <a:t>PROJECT SCOPE</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597E495-3A50-4103-B7E4-695975537A99}"/>
              </a:ext>
            </a:extLst>
          </p:cNvPr>
          <p:cNvSpPr txBox="1"/>
          <p:nvPr/>
        </p:nvSpPr>
        <p:spPr>
          <a:xfrm>
            <a:off x="1328737" y="1613647"/>
            <a:ext cx="10647362" cy="4524315"/>
          </a:xfrm>
          <a:prstGeom prst="rect">
            <a:avLst/>
          </a:prstGeom>
          <a:noFill/>
        </p:spPr>
        <p:txBody>
          <a:bodyPr wrap="square" rtlCol="0">
            <a:spAutoFit/>
          </a:bodyPr>
          <a:lstStyle/>
          <a:p>
            <a:pPr marL="342900" indent="-342900" algn="just"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system is convenient and flexible to be used, it saves their time, efforts, money and resources </a:t>
            </a:r>
          </a:p>
          <a:p>
            <a:pPr marL="342900" indent="-342900" algn="just" fontAlgn="base">
              <a:buFont typeface="Wingdings" panose="05000000000000000000" pitchFamily="2" charset="2"/>
              <a:buChar char="Ø"/>
            </a:pPr>
            <a:endParaRPr lang="en-US" b="0" i="0" dirty="0">
              <a:effectLst/>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This insurance management system can efficiently manage the company</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records, provides instant access and improves productivity. </a:t>
            </a:r>
          </a:p>
          <a:p>
            <a:pPr marL="342900" indent="-342900" algn="just" fontAlgn="base">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system is used to keep the record of policy details, customers details</a:t>
            </a:r>
            <a:r>
              <a:rPr lang="en-US" b="0" i="0" dirty="0">
                <a:effectLst/>
                <a:latin typeface="Times New Roman" panose="02020603050405020304" pitchFamily="18" charset="0"/>
                <a:cs typeface="Times New Roman" panose="02020603050405020304" pitchFamily="18" charset="0"/>
              </a:rPr>
              <a:t>.</a:t>
            </a:r>
          </a:p>
          <a:p>
            <a:pPr marL="342900" indent="-342900" algn="just" fontAlgn="base">
              <a:buFont typeface="Wingdings" panose="05000000000000000000" pitchFamily="2" charset="2"/>
              <a:buChar char="Ø"/>
            </a:pPr>
            <a:endParaRPr lang="en-US" b="0" i="0" dirty="0">
              <a:effectLst/>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This system </a:t>
            </a:r>
            <a:r>
              <a:rPr lang="en-US" dirty="0">
                <a:latin typeface="Times New Roman" panose="02020603050405020304" pitchFamily="18" charset="0"/>
                <a:cs typeface="Times New Roman" panose="02020603050405020304" pitchFamily="18" charset="0"/>
              </a:rPr>
              <a:t>is used </a:t>
            </a:r>
            <a:r>
              <a:rPr lang="en-US" b="0" i="0" dirty="0">
                <a:effectLst/>
                <a:latin typeface="Times New Roman" panose="02020603050405020304" pitchFamily="18" charset="0"/>
                <a:cs typeface="Times New Roman" panose="02020603050405020304" pitchFamily="18" charset="0"/>
              </a:rPr>
              <a:t>to provide online services to its member organizations.</a:t>
            </a:r>
            <a:r>
              <a:rPr lang="en-IN" dirty="0">
                <a:latin typeface="Times New Roman" panose="02020603050405020304" pitchFamily="18" charset="0"/>
                <a:cs typeface="Times New Roman" panose="02020603050405020304" pitchFamily="18" charset="0"/>
              </a:rPr>
              <a:t> </a:t>
            </a:r>
          </a:p>
          <a:p>
            <a:pPr marL="342900" indent="-342900" algn="just" fontAlgn="base">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Option to create a new policy for any existing/new client.</a:t>
            </a:r>
          </a:p>
          <a:p>
            <a:pPr marL="342900" indent="-342900" algn="just" fontAlgn="base">
              <a:buFont typeface="Wingdings" panose="05000000000000000000" pitchFamily="2" charset="2"/>
              <a:buChar char="Ø"/>
            </a:pPr>
            <a:endParaRPr lang="en-US" b="0" i="0" dirty="0">
              <a:effectLst/>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Option to edit the contact information of its client.</a:t>
            </a:r>
          </a:p>
          <a:p>
            <a:pPr algn="just" fontAlgn="base"/>
            <a:endParaRPr lang="en-US" b="0" i="0" dirty="0">
              <a:effectLst/>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system provides information about new policies or existing polices through online.</a:t>
            </a:r>
          </a:p>
          <a:p>
            <a:pPr marL="342900" indent="-342900" algn="just" fontAlgn="base">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All communication happens via email, which are faster and more reliable than courier or post. </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5796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4A14-274F-449E-BDB0-F8EB0AD5B889}"/>
              </a:ext>
            </a:extLst>
          </p:cNvPr>
          <p:cNvSpPr>
            <a:spLocks noGrp="1"/>
          </p:cNvSpPr>
          <p:nvPr>
            <p:ph type="title"/>
          </p:nvPr>
        </p:nvSpPr>
        <p:spPr>
          <a:xfrm>
            <a:off x="744071" y="328613"/>
            <a:ext cx="10760541" cy="785812"/>
          </a:xfrm>
        </p:spPr>
        <p:txBody>
          <a:bodyPr>
            <a:normAutofit/>
          </a:bodyPr>
          <a:lstStyle/>
          <a:p>
            <a:pPr algn="ctr"/>
            <a:r>
              <a:rPr lang="en-US" sz="3200" b="1" dirty="0">
                <a:latin typeface="Times New Roman" panose="02020603050405020304" pitchFamily="18" charset="0"/>
                <a:cs typeface="Times New Roman" panose="02020603050405020304" pitchFamily="18" charset="0"/>
              </a:rPr>
              <a:t>TECHNOLOGIES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506E13-601D-4514-BEB6-6A00579C15F4}"/>
              </a:ext>
            </a:extLst>
          </p:cNvPr>
          <p:cNvSpPr>
            <a:spLocks noGrp="1"/>
          </p:cNvSpPr>
          <p:nvPr>
            <p:ph idx="1"/>
          </p:nvPr>
        </p:nvSpPr>
        <p:spPr>
          <a:xfrm>
            <a:off x="1428750" y="1443038"/>
            <a:ext cx="10075862" cy="4468184"/>
          </a:xfrm>
        </p:spPr>
        <p:txBody>
          <a:bodyPr>
            <a:normAutofit/>
          </a:bodyPr>
          <a:lstStyle/>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Front end: Angular</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Server Side: Spring Boot</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Back-end: Hibernate/MYSQL</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Server: Tomcat</a:t>
            </a: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8735037-005D-49A0-A51F-18FD56983488}"/>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235444" y="1685538"/>
            <a:ext cx="292963" cy="292963"/>
          </a:xfrm>
          <a:prstGeom prst="rect">
            <a:avLst/>
          </a:prstGeom>
        </p:spPr>
      </p:pic>
      <p:pic>
        <p:nvPicPr>
          <p:cNvPr id="11" name="Picture 10">
            <a:extLst>
              <a:ext uri="{FF2B5EF4-FFF2-40B4-BE49-F238E27FC236}">
                <a16:creationId xmlns:a16="http://schemas.microsoft.com/office/drawing/2014/main" id="{92FF64FC-2905-427E-9DA1-27DC32CEFACE}"/>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618152" y="1978501"/>
            <a:ext cx="1506189" cy="727208"/>
          </a:xfrm>
          <a:prstGeom prst="rect">
            <a:avLst/>
          </a:prstGeom>
        </p:spPr>
      </p:pic>
      <p:pic>
        <p:nvPicPr>
          <p:cNvPr id="14" name="Picture 13">
            <a:extLst>
              <a:ext uri="{FF2B5EF4-FFF2-40B4-BE49-F238E27FC236}">
                <a16:creationId xmlns:a16="http://schemas.microsoft.com/office/drawing/2014/main" id="{CB3C7307-1B17-4BDF-88E3-64D3934049FC}"/>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5508453" y="2705709"/>
            <a:ext cx="615888" cy="273728"/>
          </a:xfrm>
          <a:prstGeom prst="rect">
            <a:avLst/>
          </a:prstGeom>
        </p:spPr>
      </p:pic>
      <p:pic>
        <p:nvPicPr>
          <p:cNvPr id="17" name="Picture 16">
            <a:extLst>
              <a:ext uri="{FF2B5EF4-FFF2-40B4-BE49-F238E27FC236}">
                <a16:creationId xmlns:a16="http://schemas.microsoft.com/office/drawing/2014/main" id="{FB1E5B85-FC0C-44A9-BD99-CB82F40E256A}"/>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705862" y="3279475"/>
            <a:ext cx="381450" cy="299050"/>
          </a:xfrm>
          <a:prstGeom prst="rect">
            <a:avLst/>
          </a:prstGeom>
        </p:spPr>
      </p:pic>
    </p:spTree>
    <p:extLst>
      <p:ext uri="{BB962C8B-B14F-4D97-AF65-F5344CB8AC3E}">
        <p14:creationId xmlns:p14="http://schemas.microsoft.com/office/powerpoint/2010/main" val="387167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7EA51-57AE-4AFB-B2D5-EE0080882D50}"/>
              </a:ext>
            </a:extLst>
          </p:cNvPr>
          <p:cNvSpPr>
            <a:spLocks noGrp="1"/>
          </p:cNvSpPr>
          <p:nvPr>
            <p:ph type="title"/>
          </p:nvPr>
        </p:nvSpPr>
        <p:spPr>
          <a:xfrm>
            <a:off x="642938" y="342900"/>
            <a:ext cx="10861675" cy="1042988"/>
          </a:xfrm>
        </p:spPr>
        <p:txBody>
          <a:bodyPr>
            <a:normAutofit/>
          </a:bodyPr>
          <a:lstStyle/>
          <a:p>
            <a:pPr algn="ctr"/>
            <a:r>
              <a:rPr lang="en-US" sz="3200" b="1" dirty="0">
                <a:latin typeface="Times New Roman" panose="02020603050405020304" pitchFamily="18" charset="0"/>
                <a:cs typeface="Times New Roman" panose="02020603050405020304" pitchFamily="18" charset="0"/>
              </a:rPr>
              <a:t>Modules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4E520F-00DD-42B4-A3DE-33BB5D5ADE5A}"/>
              </a:ext>
            </a:extLst>
          </p:cNvPr>
          <p:cNvSpPr>
            <a:spLocks noGrp="1"/>
          </p:cNvSpPr>
          <p:nvPr>
            <p:ph idx="1"/>
          </p:nvPr>
        </p:nvSpPr>
        <p:spPr>
          <a:xfrm>
            <a:off x="1457324" y="1714500"/>
            <a:ext cx="10047287" cy="4196722"/>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ADMIN</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USER</a:t>
            </a:r>
            <a:endParaRPr lang="en-IN" sz="2400" dirty="0">
              <a:latin typeface="Times New Roman" panose="02020603050405020304" pitchFamily="18" charset="0"/>
              <a:cs typeface="Times New Roman" panose="02020603050405020304" pitchFamily="18" charset="0"/>
            </a:endParaRPr>
          </a:p>
        </p:txBody>
      </p:sp>
      <p:pic>
        <p:nvPicPr>
          <p:cNvPr id="9" name="Graphic 8" descr="Office worker">
            <a:extLst>
              <a:ext uri="{FF2B5EF4-FFF2-40B4-BE49-F238E27FC236}">
                <a16:creationId xmlns:a16="http://schemas.microsoft.com/office/drawing/2014/main" id="{0DEDF14A-E796-4C04-86D6-3DB8E27152D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53989" y="2296731"/>
            <a:ext cx="517124" cy="517124"/>
          </a:xfrm>
          <a:prstGeom prst="rect">
            <a:avLst/>
          </a:prstGeom>
        </p:spPr>
      </p:pic>
      <p:pic>
        <p:nvPicPr>
          <p:cNvPr id="11" name="Graphic 10" descr="User">
            <a:extLst>
              <a:ext uri="{FF2B5EF4-FFF2-40B4-BE49-F238E27FC236}">
                <a16:creationId xmlns:a16="http://schemas.microsoft.com/office/drawing/2014/main" id="{9128AF63-6A0A-4A90-96EC-FCE03D051B6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53989" y="3388419"/>
            <a:ext cx="517124" cy="517124"/>
          </a:xfrm>
          <a:prstGeom prst="rect">
            <a:avLst/>
          </a:prstGeom>
        </p:spPr>
      </p:pic>
    </p:spTree>
    <p:extLst>
      <p:ext uri="{BB962C8B-B14F-4D97-AF65-F5344CB8AC3E}">
        <p14:creationId xmlns:p14="http://schemas.microsoft.com/office/powerpoint/2010/main" val="102875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80" y="285750"/>
            <a:ext cx="10750232" cy="771525"/>
          </a:xfrm>
        </p:spPr>
        <p:txBody>
          <a:bodyPr>
            <a:normAutofit/>
          </a:bodyPr>
          <a:lstStyle/>
          <a:p>
            <a:pPr algn="ctr"/>
            <a:r>
              <a:rPr lang="en-US" sz="3200" b="1" dirty="0">
                <a:latin typeface="Times New Roman" pitchFamily="18" charset="0"/>
                <a:cs typeface="Times New Roman" pitchFamily="18" charset="0"/>
              </a:rPr>
              <a:t>EXISTING SYSTEM </a:t>
            </a:r>
          </a:p>
        </p:txBody>
      </p:sp>
      <p:sp>
        <p:nvSpPr>
          <p:cNvPr id="3" name="Content Placeholder 2"/>
          <p:cNvSpPr>
            <a:spLocks noGrp="1"/>
          </p:cNvSpPr>
          <p:nvPr>
            <p:ph idx="1"/>
          </p:nvPr>
        </p:nvSpPr>
        <p:spPr>
          <a:xfrm>
            <a:off x="1085850" y="1571624"/>
            <a:ext cx="10644188" cy="5000625"/>
          </a:xfrm>
        </p:spPr>
        <p:txBody>
          <a:bodyPr>
            <a:normAutofit fontScale="92500" lnSpcReduction="10000"/>
          </a:bodyPr>
          <a:lstStyle/>
          <a:p>
            <a:pPr algn="just">
              <a:buFont typeface="Wingdings" panose="05000000000000000000" pitchFamily="2" charset="2"/>
              <a:buChar char="§"/>
            </a:pPr>
            <a:r>
              <a:rPr lang="en-US" sz="1900" b="0" i="0" dirty="0">
                <a:solidFill>
                  <a:schemeClr val="tx1"/>
                </a:solidFill>
                <a:effectLst/>
                <a:latin typeface="Times New Roman" panose="02020603050405020304" pitchFamily="18" charset="0"/>
                <a:cs typeface="Times New Roman" panose="02020603050405020304" pitchFamily="18" charset="0"/>
              </a:rPr>
              <a:t>In the existing system need to go to the physical locations. All done in Manual Process. </a:t>
            </a:r>
            <a:r>
              <a:rPr lang="en-US" sz="1900" dirty="0">
                <a:solidFill>
                  <a:schemeClr val="tx1"/>
                </a:solidFill>
                <a:latin typeface="Times New Roman" panose="02020603050405020304" pitchFamily="18" charset="0"/>
                <a:cs typeface="Times New Roman" pitchFamily="18" charset="0"/>
              </a:rPr>
              <a:t>The manual system is prone to error. It is time-consuming.</a:t>
            </a:r>
            <a:r>
              <a:rPr lang="en-US" sz="1900" b="0" i="0" dirty="0">
                <a:solidFill>
                  <a:schemeClr val="tx1"/>
                </a:solidFill>
                <a:effectLst/>
                <a:latin typeface="Times New Roman" panose="02020603050405020304" pitchFamily="18" charset="0"/>
                <a:cs typeface="Times New Roman" panose="02020603050405020304" pitchFamily="18" charset="0"/>
              </a:rPr>
              <a:t> There is very less security for saving data; some data may be loss due to mismanagement. </a:t>
            </a:r>
            <a:r>
              <a:rPr lang="en-US" sz="1900" dirty="0">
                <a:solidFill>
                  <a:schemeClr val="tx1"/>
                </a:solidFill>
                <a:latin typeface="Times New Roman" panose="02020603050405020304" pitchFamily="18" charset="0"/>
                <a:cs typeface="Times New Roman" panose="02020603050405020304" pitchFamily="18" charset="0"/>
              </a:rPr>
              <a:t>And </a:t>
            </a:r>
            <a:r>
              <a:rPr lang="en-US" sz="1900" b="0" i="0" dirty="0">
                <a:solidFill>
                  <a:schemeClr val="tx1"/>
                </a:solidFill>
                <a:effectLst/>
                <a:latin typeface="Times New Roman" panose="02020603050405020304" pitchFamily="18" charset="0"/>
                <a:cs typeface="Times New Roman" panose="02020603050405020304" pitchFamily="18" charset="0"/>
              </a:rPr>
              <a:t>users cannot able to restrict the information. </a:t>
            </a:r>
            <a:r>
              <a:rPr lang="en-US" sz="1900" dirty="0">
                <a:solidFill>
                  <a:schemeClr val="tx1"/>
                </a:solidFill>
                <a:latin typeface="Times New Roman" panose="02020603050405020304" pitchFamily="18" charset="0"/>
                <a:cs typeface="Times New Roman" pitchFamily="18" charset="0"/>
              </a:rPr>
              <a:t>It is very difficult for a person to produce a report. This system involves a lot of manual entries with the applications to perform the desired task. Usage of papers in the payment process leads to less efficiency, less accuracy and less productivity. T</a:t>
            </a:r>
            <a:r>
              <a:rPr lang="en-US" sz="1900" b="0" i="0" dirty="0">
                <a:solidFill>
                  <a:schemeClr val="tx1"/>
                </a:solidFill>
                <a:effectLst/>
                <a:latin typeface="Times New Roman" panose="02020603050405020304" pitchFamily="18" charset="0"/>
                <a:cs typeface="Times New Roman" panose="02020603050405020304" pitchFamily="18" charset="0"/>
              </a:rPr>
              <a:t>here is no centralized data structure. There is the potential to alter the scheme report and commit fraud.</a:t>
            </a:r>
          </a:p>
          <a:p>
            <a:pPr algn="just">
              <a:buFont typeface="Wingdings" panose="05000000000000000000" pitchFamily="2" charset="2"/>
              <a:buChar char="§"/>
            </a:pPr>
            <a:r>
              <a:rPr lang="en-US" sz="1900" dirty="0">
                <a:solidFill>
                  <a:schemeClr val="tx1"/>
                </a:solidFill>
                <a:latin typeface="Times New Roman" panose="02020603050405020304" pitchFamily="18" charset="0"/>
                <a:cs typeface="Times New Roman" panose="02020603050405020304" pitchFamily="18" charset="0"/>
              </a:rPr>
              <a:t>Self service.</a:t>
            </a:r>
          </a:p>
          <a:p>
            <a:pPr algn="just">
              <a:buFont typeface="Wingdings" panose="05000000000000000000" pitchFamily="2" charset="2"/>
              <a:buChar char="§"/>
            </a:pPr>
            <a:r>
              <a:rPr lang="en-US" sz="1900" dirty="0">
                <a:solidFill>
                  <a:schemeClr val="tx1"/>
                </a:solidFill>
                <a:latin typeface="Times New Roman" panose="02020603050405020304" pitchFamily="18" charset="0"/>
                <a:cs typeface="Times New Roman" panose="02020603050405020304" pitchFamily="18" charset="0"/>
              </a:rPr>
              <a:t> Take service through agents.</a:t>
            </a:r>
          </a:p>
          <a:p>
            <a:pPr algn="just">
              <a:buFont typeface="Wingdings" panose="05000000000000000000" pitchFamily="2" charset="2"/>
              <a:buChar char="§"/>
            </a:pPr>
            <a:r>
              <a:rPr lang="en-US" sz="1900" dirty="0">
                <a:solidFill>
                  <a:schemeClr val="tx1"/>
                </a:solidFill>
                <a:latin typeface="Times New Roman" panose="02020603050405020304" pitchFamily="18" charset="0"/>
                <a:cs typeface="Times New Roman" panose="02020603050405020304" pitchFamily="18" charset="0"/>
              </a:rPr>
              <a:t>Take service offline.</a:t>
            </a:r>
          </a:p>
          <a:p>
            <a:pPr algn="just">
              <a:buFont typeface="Wingdings" panose="05000000000000000000" pitchFamily="2" charset="2"/>
              <a:buChar char="§"/>
            </a:pPr>
            <a:r>
              <a:rPr lang="en-US" sz="1900" dirty="0">
                <a:solidFill>
                  <a:schemeClr val="tx1"/>
                </a:solidFill>
                <a:latin typeface="Times New Roman" panose="02020603050405020304" pitchFamily="18" charset="0"/>
                <a:cs typeface="Times New Roman" panose="02020603050405020304" pitchFamily="18" charset="0"/>
              </a:rPr>
              <a:t>Customer not receiving proper service .</a:t>
            </a:r>
          </a:p>
          <a:p>
            <a:pPr algn="just">
              <a:buFont typeface="Wingdings" panose="05000000000000000000" pitchFamily="2" charset="2"/>
              <a:buChar char="§"/>
            </a:pPr>
            <a:r>
              <a:rPr lang="en-US" sz="1900" dirty="0">
                <a:solidFill>
                  <a:schemeClr val="tx1"/>
                </a:solidFill>
                <a:latin typeface="Times New Roman" panose="02020603050405020304" pitchFamily="18" charset="0"/>
                <a:cs typeface="Times New Roman" panose="02020603050405020304" pitchFamily="18" charset="0"/>
              </a:rPr>
              <a:t>Customer may be cheated by agents.</a:t>
            </a:r>
          </a:p>
          <a:p>
            <a:pPr algn="just">
              <a:buFont typeface="Wingdings" panose="05000000000000000000" pitchFamily="2" charset="2"/>
              <a:buChar char="§"/>
            </a:pPr>
            <a:r>
              <a:rPr lang="en-US" sz="1900" dirty="0">
                <a:solidFill>
                  <a:schemeClr val="tx1"/>
                </a:solidFill>
                <a:latin typeface="Times New Roman" panose="02020603050405020304" pitchFamily="18" charset="0"/>
                <a:cs typeface="Times New Roman" panose="02020603050405020304" pitchFamily="18" charset="0"/>
              </a:rPr>
              <a:t>There is no place where he can compare or do analysis of other products of other company.</a:t>
            </a:r>
          </a:p>
          <a:p>
            <a:pPr algn="just">
              <a:buFont typeface="Wingdings" panose="05000000000000000000" pitchFamily="2" charset="2"/>
              <a:buChar char="§"/>
            </a:pPr>
            <a:r>
              <a:rPr lang="en-US" sz="1900" dirty="0">
                <a:solidFill>
                  <a:schemeClr val="tx1"/>
                </a:solidFill>
                <a:latin typeface="Times New Roman" panose="02020603050405020304" pitchFamily="18" charset="0"/>
                <a:cs typeface="Times New Roman" panose="02020603050405020304" pitchFamily="18" charset="0"/>
              </a:rPr>
              <a:t>Customer can’t collect proper information</a:t>
            </a:r>
          </a:p>
          <a:p>
            <a:pPr algn="just">
              <a:buNone/>
            </a:pPr>
            <a:endParaRPr lang="en-US" dirty="0">
              <a:latin typeface="Times New Roman" pitchFamily="18" charset="0"/>
              <a:cs typeface="Times New Roman" pitchFamily="18" charset="0"/>
            </a:endParaRPr>
          </a:p>
          <a:p>
            <a:pPr algn="just">
              <a:buFont typeface="Wingdings" pitchFamily="2" charset="2"/>
              <a:buChar char="v"/>
            </a:pP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263" y="342901"/>
            <a:ext cx="10817225" cy="800100"/>
          </a:xfrm>
        </p:spPr>
        <p:txBody>
          <a:bodyPr>
            <a:normAutofit/>
          </a:bodyPr>
          <a:lstStyle/>
          <a:p>
            <a:pPr algn="ctr"/>
            <a:r>
              <a:rPr lang="en-US" sz="3200" b="1" dirty="0">
                <a:latin typeface="Times New Roman" pitchFamily="18" charset="0"/>
                <a:cs typeface="Times New Roman" pitchFamily="18" charset="0"/>
              </a:rPr>
              <a:t>PROPOSED SYSTEM</a:t>
            </a:r>
          </a:p>
        </p:txBody>
      </p:sp>
      <p:sp>
        <p:nvSpPr>
          <p:cNvPr id="3" name="Content Placeholder 2"/>
          <p:cNvSpPr>
            <a:spLocks noGrp="1"/>
          </p:cNvSpPr>
          <p:nvPr>
            <p:ph idx="1"/>
          </p:nvPr>
        </p:nvSpPr>
        <p:spPr>
          <a:xfrm>
            <a:off x="544512" y="1143001"/>
            <a:ext cx="11414126" cy="4757736"/>
          </a:xfrm>
        </p:spPr>
        <p:txBody>
          <a:bodyPr>
            <a:no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Sevenfold want to develop an Insurance policy Management System where there are majorly two roles: One is the admin and another one is the customer.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Admin who is the main user of this application will add the policy, add the category of Insurance along with the subcategory.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Another role is that of customers who will buy the policy from this platform and can view the list of policies he/she holds.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application provides a bug-free application to the policymaker(admin) as well as the customer.</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main objective is to build a secured, robust Insurance Management system where the policies are managed properly.</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maintains the record of customers, policies, buyers’ policies efficiently so that it would be easy to access at any time 24*7</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4065</TotalTime>
  <Words>974</Words>
  <Application>Microsoft Office PowerPoint</Application>
  <PresentationFormat>Widescreen</PresentationFormat>
  <Paragraphs>143</Paragraphs>
  <Slides>19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Bookman Old Style</vt:lpstr>
      <vt:lpstr>Calibri</vt:lpstr>
      <vt:lpstr>Rockwell</vt:lpstr>
      <vt:lpstr>Times New Roman</vt:lpstr>
      <vt:lpstr>Wingdings</vt:lpstr>
      <vt:lpstr>Damask</vt:lpstr>
      <vt:lpstr>INSURANCE POLICY MANAGEMENT</vt:lpstr>
      <vt:lpstr>                               Team Members</vt:lpstr>
      <vt:lpstr>INDEX</vt:lpstr>
      <vt:lpstr>INTRODUCTION</vt:lpstr>
      <vt:lpstr>PROJECT SCOPE</vt:lpstr>
      <vt:lpstr>TECHNOLOGIES</vt:lpstr>
      <vt:lpstr>Modules</vt:lpstr>
      <vt:lpstr>EXISTING SYSTEM </vt:lpstr>
      <vt:lpstr>PROPOSED SYSTEM</vt:lpstr>
      <vt:lpstr>PowerPoint Presentation</vt:lpstr>
      <vt:lpstr>PowerPoint Presentation</vt:lpstr>
      <vt:lpstr>PowerPoint Presentation</vt:lpstr>
      <vt:lpstr>PowerPoint Presentation</vt:lpstr>
      <vt:lpstr>Admin MODULE</vt:lpstr>
      <vt:lpstr>USER MODULE</vt:lpstr>
      <vt:lpstr>FUTURE SCOPE</vt:lpstr>
      <vt:lpstr>Advantages</vt:lpstr>
      <vt:lpstr>Disadvantages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MANAGEMENT SYSTRM</dc:title>
  <dc:creator>Vishalini</dc:creator>
  <cp:lastModifiedBy>dell pc</cp:lastModifiedBy>
  <cp:revision>175</cp:revision>
  <dcterms:created xsi:type="dcterms:W3CDTF">2022-02-23T05:30:31Z</dcterms:created>
  <dcterms:modified xsi:type="dcterms:W3CDTF">2022-06-14T07:30:06Z</dcterms:modified>
</cp:coreProperties>
</file>