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BFE0E00-5DA3-45CE-A9B6-5C477710005D}" type="datetimeFigureOut">
              <a:rPr lang="en-IN" smtClean="0"/>
              <a:t>05-01-2021</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65FA178-7EC1-45B1-BB07-DF90D00133E0}" type="slidenum">
              <a:rPr lang="en-IN" smtClean="0"/>
              <a:t>‹#›</a:t>
            </a:fld>
            <a:endParaRPr lang="en-IN"/>
          </a:p>
        </p:txBody>
      </p:sp>
    </p:spTree>
    <p:extLst>
      <p:ext uri="{BB962C8B-B14F-4D97-AF65-F5344CB8AC3E}">
        <p14:creationId xmlns:p14="http://schemas.microsoft.com/office/powerpoint/2010/main" val="2384868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FE0E00-5DA3-45CE-A9B6-5C477710005D}"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5FA178-7EC1-45B1-BB07-DF90D00133E0}" type="slidenum">
              <a:rPr lang="en-IN" smtClean="0"/>
              <a:t>‹#›</a:t>
            </a:fld>
            <a:endParaRPr lang="en-IN"/>
          </a:p>
        </p:txBody>
      </p:sp>
    </p:spTree>
    <p:extLst>
      <p:ext uri="{BB962C8B-B14F-4D97-AF65-F5344CB8AC3E}">
        <p14:creationId xmlns:p14="http://schemas.microsoft.com/office/powerpoint/2010/main" val="166675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FE0E00-5DA3-45CE-A9B6-5C477710005D}"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5FA178-7EC1-45B1-BB07-DF90D00133E0}" type="slidenum">
              <a:rPr lang="en-IN" smtClean="0"/>
              <a:t>‹#›</a:t>
            </a:fld>
            <a:endParaRPr lang="en-IN"/>
          </a:p>
        </p:txBody>
      </p:sp>
    </p:spTree>
    <p:extLst>
      <p:ext uri="{BB962C8B-B14F-4D97-AF65-F5344CB8AC3E}">
        <p14:creationId xmlns:p14="http://schemas.microsoft.com/office/powerpoint/2010/main" val="276923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FE0E00-5DA3-45CE-A9B6-5C477710005D}"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5FA178-7EC1-45B1-BB07-DF90D00133E0}" type="slidenum">
              <a:rPr lang="en-IN" smtClean="0"/>
              <a:t>‹#›</a:t>
            </a:fld>
            <a:endParaRPr lang="en-IN"/>
          </a:p>
        </p:txBody>
      </p:sp>
    </p:spTree>
    <p:extLst>
      <p:ext uri="{BB962C8B-B14F-4D97-AF65-F5344CB8AC3E}">
        <p14:creationId xmlns:p14="http://schemas.microsoft.com/office/powerpoint/2010/main" val="381959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E0E00-5DA3-45CE-A9B6-5C477710005D}"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5FA178-7EC1-45B1-BB07-DF90D00133E0}" type="slidenum">
              <a:rPr lang="en-IN" smtClean="0"/>
              <a:t>‹#›</a:t>
            </a:fld>
            <a:endParaRPr lang="en-IN"/>
          </a:p>
        </p:txBody>
      </p:sp>
    </p:spTree>
    <p:extLst>
      <p:ext uri="{BB962C8B-B14F-4D97-AF65-F5344CB8AC3E}">
        <p14:creationId xmlns:p14="http://schemas.microsoft.com/office/powerpoint/2010/main" val="244310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FE0E00-5DA3-45CE-A9B6-5C477710005D}" type="datetimeFigureOut">
              <a:rPr lang="en-IN" smtClean="0"/>
              <a:t>05-01-2021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5FA178-7EC1-45B1-BB07-DF90D00133E0}" type="slidenum">
              <a:rPr lang="en-IN" smtClean="0"/>
              <a:t>‹#›</a:t>
            </a:fld>
            <a:endParaRPr lang="en-IN"/>
          </a:p>
        </p:txBody>
      </p:sp>
    </p:spTree>
    <p:extLst>
      <p:ext uri="{BB962C8B-B14F-4D97-AF65-F5344CB8AC3E}">
        <p14:creationId xmlns:p14="http://schemas.microsoft.com/office/powerpoint/2010/main" val="148498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FE0E00-5DA3-45CE-A9B6-5C477710005D}" type="datetimeFigureOut">
              <a:rPr lang="en-IN" smtClean="0"/>
              <a:t>05-01-2021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5FA178-7EC1-45B1-BB07-DF90D00133E0}" type="slidenum">
              <a:rPr lang="en-IN" smtClean="0"/>
              <a:t>‹#›</a:t>
            </a:fld>
            <a:endParaRPr lang="en-IN"/>
          </a:p>
        </p:txBody>
      </p:sp>
    </p:spTree>
    <p:extLst>
      <p:ext uri="{BB962C8B-B14F-4D97-AF65-F5344CB8AC3E}">
        <p14:creationId xmlns:p14="http://schemas.microsoft.com/office/powerpoint/2010/main" val="2978239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FE0E00-5DA3-45CE-A9B6-5C477710005D}" type="datetimeFigureOut">
              <a:rPr lang="en-IN" smtClean="0"/>
              <a:t>05-01-2021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5FA178-7EC1-45B1-BB07-DF90D00133E0}" type="slidenum">
              <a:rPr lang="en-IN" smtClean="0"/>
              <a:t>‹#›</a:t>
            </a:fld>
            <a:endParaRPr lang="en-IN"/>
          </a:p>
        </p:txBody>
      </p:sp>
    </p:spTree>
    <p:extLst>
      <p:ext uri="{BB962C8B-B14F-4D97-AF65-F5344CB8AC3E}">
        <p14:creationId xmlns:p14="http://schemas.microsoft.com/office/powerpoint/2010/main" val="306590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FE0E00-5DA3-45CE-A9B6-5C477710005D}" type="datetimeFigureOut">
              <a:rPr lang="en-IN" smtClean="0"/>
              <a:t>05-01-2021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5FA178-7EC1-45B1-BB07-DF90D00133E0}" type="slidenum">
              <a:rPr lang="en-IN" smtClean="0"/>
              <a:t>‹#›</a:t>
            </a:fld>
            <a:endParaRPr lang="en-IN"/>
          </a:p>
        </p:txBody>
      </p:sp>
    </p:spTree>
    <p:extLst>
      <p:ext uri="{BB962C8B-B14F-4D97-AF65-F5344CB8AC3E}">
        <p14:creationId xmlns:p14="http://schemas.microsoft.com/office/powerpoint/2010/main" val="232576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FBFE0E00-5DA3-45CE-A9B6-5C477710005D}" type="datetimeFigureOut">
              <a:rPr lang="en-IN" smtClean="0"/>
              <a:t>05-01-2021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65FA178-7EC1-45B1-BB07-DF90D00133E0}" type="slidenum">
              <a:rPr lang="en-IN" smtClean="0"/>
              <a:t>‹#›</a:t>
            </a:fld>
            <a:endParaRPr lang="en-IN"/>
          </a:p>
        </p:txBody>
      </p:sp>
    </p:spTree>
    <p:extLst>
      <p:ext uri="{BB962C8B-B14F-4D97-AF65-F5344CB8AC3E}">
        <p14:creationId xmlns:p14="http://schemas.microsoft.com/office/powerpoint/2010/main" val="464314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BFE0E00-5DA3-45CE-A9B6-5C477710005D}" type="datetimeFigureOut">
              <a:rPr lang="en-IN" smtClean="0"/>
              <a:t>05-01-2021</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65FA178-7EC1-45B1-BB07-DF90D00133E0}" type="slidenum">
              <a:rPr lang="en-IN" smtClean="0"/>
              <a:t>‹#›</a:t>
            </a:fld>
            <a:endParaRPr lang="en-IN"/>
          </a:p>
        </p:txBody>
      </p:sp>
    </p:spTree>
    <p:extLst>
      <p:ext uri="{BB962C8B-B14F-4D97-AF65-F5344CB8AC3E}">
        <p14:creationId xmlns:p14="http://schemas.microsoft.com/office/powerpoint/2010/main" val="74806196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FBFE0E00-5DA3-45CE-A9B6-5C477710005D}" type="datetimeFigureOut">
              <a:rPr lang="en-IN" smtClean="0"/>
              <a:t>05-01-2021</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65FA178-7EC1-45B1-BB07-DF90D00133E0}" type="slidenum">
              <a:rPr lang="en-IN" smtClean="0"/>
              <a:t>‹#›</a:t>
            </a:fld>
            <a:endParaRPr lang="en-IN"/>
          </a:p>
        </p:txBody>
      </p:sp>
    </p:spTree>
    <p:extLst>
      <p:ext uri="{BB962C8B-B14F-4D97-AF65-F5344CB8AC3E}">
        <p14:creationId xmlns:p14="http://schemas.microsoft.com/office/powerpoint/2010/main" val="1375868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35F6-0E2B-44D9-B81D-44CE992411DB}"/>
              </a:ext>
            </a:extLst>
          </p:cNvPr>
          <p:cNvSpPr>
            <a:spLocks noGrp="1"/>
          </p:cNvSpPr>
          <p:nvPr>
            <p:ph type="ctrTitle"/>
          </p:nvPr>
        </p:nvSpPr>
        <p:spPr>
          <a:xfrm>
            <a:off x="667512" y="692457"/>
            <a:ext cx="10782300" cy="2622941"/>
          </a:xfrm>
        </p:spPr>
        <p:txBody>
          <a:bodyPr/>
          <a:lstStyle/>
          <a:p>
            <a:r>
              <a:rPr lang="en-IN" dirty="0"/>
              <a:t>CAPSTONE PROJECT</a:t>
            </a:r>
          </a:p>
        </p:txBody>
      </p:sp>
      <p:sp>
        <p:nvSpPr>
          <p:cNvPr id="3" name="Subtitle 2">
            <a:extLst>
              <a:ext uri="{FF2B5EF4-FFF2-40B4-BE49-F238E27FC236}">
                <a16:creationId xmlns:a16="http://schemas.microsoft.com/office/drawing/2014/main" id="{5BB3468E-0B72-44CE-8613-510C88BDB9AF}"/>
              </a:ext>
            </a:extLst>
          </p:cNvPr>
          <p:cNvSpPr>
            <a:spLocks noGrp="1"/>
          </p:cNvSpPr>
          <p:nvPr>
            <p:ph type="subTitle" idx="1"/>
          </p:nvPr>
        </p:nvSpPr>
        <p:spPr>
          <a:xfrm>
            <a:off x="667512" y="3429000"/>
            <a:ext cx="9228201" cy="2423796"/>
          </a:xfrm>
        </p:spPr>
        <p:txBody>
          <a:bodyPr>
            <a:normAutofit/>
          </a:bodyPr>
          <a:lstStyle/>
          <a:p>
            <a:r>
              <a:rPr lang="en-IN" sz="4000" dirty="0"/>
              <a:t>BATTLE OF NEIGHBORHOODS</a:t>
            </a:r>
          </a:p>
          <a:p>
            <a:endParaRPr lang="en-IN" dirty="0"/>
          </a:p>
          <a:p>
            <a:r>
              <a:rPr lang="en-IN" dirty="0"/>
              <a:t>                                                                  </a:t>
            </a:r>
          </a:p>
          <a:p>
            <a:r>
              <a:rPr lang="en-IN" dirty="0"/>
              <a:t>                                                                   -SUBHADEEP DEB</a:t>
            </a:r>
          </a:p>
        </p:txBody>
      </p:sp>
    </p:spTree>
    <p:extLst>
      <p:ext uri="{BB962C8B-B14F-4D97-AF65-F5344CB8AC3E}">
        <p14:creationId xmlns:p14="http://schemas.microsoft.com/office/powerpoint/2010/main" val="95005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7058C4-8A7B-40BE-BF64-82B848D8ACBC}"/>
              </a:ext>
            </a:extLst>
          </p:cNvPr>
          <p:cNvSpPr>
            <a:spLocks noGrp="1"/>
          </p:cNvSpPr>
          <p:nvPr>
            <p:ph idx="1"/>
          </p:nvPr>
        </p:nvSpPr>
        <p:spPr>
          <a:xfrm>
            <a:off x="676656" y="523783"/>
            <a:ext cx="10753725" cy="5539665"/>
          </a:xfrm>
        </p:spPr>
        <p:txBody>
          <a:bodyPr>
            <a:normAutofit/>
          </a:bodyPr>
          <a:lstStyle/>
          <a:p>
            <a:r>
              <a:rPr lang="en-US" sz="2000" dirty="0"/>
              <a:t>So now we cluster the </a:t>
            </a:r>
            <a:r>
              <a:rPr lang="en-US" sz="2000" dirty="0" err="1"/>
              <a:t>neighbourhoods</a:t>
            </a:r>
            <a:r>
              <a:rPr lang="en-US" sz="2000" dirty="0"/>
              <a:t> and merge the tables so that we can see the names of </a:t>
            </a:r>
            <a:r>
              <a:rPr lang="en-US" sz="2000" dirty="0" err="1"/>
              <a:t>neighbourhood</a:t>
            </a:r>
            <a:r>
              <a:rPr lang="en-US" sz="2000" dirty="0"/>
              <a:t>, cluster, co-ordinates, venue categories.</a:t>
            </a:r>
          </a:p>
          <a:p>
            <a:endParaRPr lang="en-IN" sz="2000" dirty="0"/>
          </a:p>
        </p:txBody>
      </p:sp>
      <p:pic>
        <p:nvPicPr>
          <p:cNvPr id="5" name="Picture 4">
            <a:extLst>
              <a:ext uri="{FF2B5EF4-FFF2-40B4-BE49-F238E27FC236}">
                <a16:creationId xmlns:a16="http://schemas.microsoft.com/office/drawing/2014/main" id="{50CD2D31-AE73-464A-B936-9C4C0B8A0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619" y="1376039"/>
            <a:ext cx="10326592" cy="4824482"/>
          </a:xfrm>
          <a:prstGeom prst="rect">
            <a:avLst/>
          </a:prstGeom>
        </p:spPr>
      </p:pic>
    </p:spTree>
    <p:extLst>
      <p:ext uri="{BB962C8B-B14F-4D97-AF65-F5344CB8AC3E}">
        <p14:creationId xmlns:p14="http://schemas.microsoft.com/office/powerpoint/2010/main" val="3334006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DF94A5-C303-4541-9772-6ADB6D8BAD0F}"/>
              </a:ext>
            </a:extLst>
          </p:cNvPr>
          <p:cNvSpPr>
            <a:spLocks noGrp="1"/>
          </p:cNvSpPr>
          <p:nvPr>
            <p:ph idx="1"/>
          </p:nvPr>
        </p:nvSpPr>
        <p:spPr>
          <a:xfrm>
            <a:off x="676656" y="301842"/>
            <a:ext cx="10753725" cy="5939160"/>
          </a:xfrm>
        </p:spPr>
        <p:txBody>
          <a:bodyPr>
            <a:normAutofit/>
          </a:bodyPr>
          <a:lstStyle/>
          <a:p>
            <a:r>
              <a:rPr lang="en-US" sz="2000" dirty="0"/>
              <a:t>Now we show all the clusters in a Toronto map with help of folium to better </a:t>
            </a:r>
            <a:r>
              <a:rPr lang="en-US" sz="2000" dirty="0" err="1"/>
              <a:t>visualise</a:t>
            </a:r>
            <a:r>
              <a:rPr lang="en-US" sz="2000" dirty="0"/>
              <a:t> the results.</a:t>
            </a:r>
          </a:p>
          <a:p>
            <a:endParaRPr lang="en-IN" sz="2000" dirty="0"/>
          </a:p>
        </p:txBody>
      </p:sp>
      <p:pic>
        <p:nvPicPr>
          <p:cNvPr id="5" name="Picture 4">
            <a:extLst>
              <a:ext uri="{FF2B5EF4-FFF2-40B4-BE49-F238E27FC236}">
                <a16:creationId xmlns:a16="http://schemas.microsoft.com/office/drawing/2014/main" id="{F31588BE-C92C-474A-8191-3D297D11B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6746"/>
            <a:ext cx="12192000" cy="5631026"/>
          </a:xfrm>
          <a:prstGeom prst="rect">
            <a:avLst/>
          </a:prstGeom>
        </p:spPr>
      </p:pic>
    </p:spTree>
    <p:extLst>
      <p:ext uri="{BB962C8B-B14F-4D97-AF65-F5344CB8AC3E}">
        <p14:creationId xmlns:p14="http://schemas.microsoft.com/office/powerpoint/2010/main" val="2289288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657-016F-4760-958D-BEACEE00CF76}"/>
              </a:ext>
            </a:extLst>
          </p:cNvPr>
          <p:cNvSpPr>
            <a:spLocks noGrp="1"/>
          </p:cNvSpPr>
          <p:nvPr>
            <p:ph type="title"/>
          </p:nvPr>
        </p:nvSpPr>
        <p:spPr>
          <a:xfrm>
            <a:off x="667130" y="204539"/>
            <a:ext cx="10772775" cy="1658198"/>
          </a:xfrm>
        </p:spPr>
        <p:txBody>
          <a:bodyPr/>
          <a:lstStyle/>
          <a:p>
            <a:r>
              <a:rPr lang="en-IN" u="sng" dirty="0">
                <a:solidFill>
                  <a:schemeClr val="tx1"/>
                </a:solidFill>
              </a:rPr>
              <a:t>RESULTS</a:t>
            </a:r>
          </a:p>
        </p:txBody>
      </p:sp>
      <p:sp>
        <p:nvSpPr>
          <p:cNvPr id="3" name="Content Placeholder 2">
            <a:extLst>
              <a:ext uri="{FF2B5EF4-FFF2-40B4-BE49-F238E27FC236}">
                <a16:creationId xmlns:a16="http://schemas.microsoft.com/office/drawing/2014/main" id="{DFD0AEB5-FAE5-47F6-B4AA-0E6AB2931EF8}"/>
              </a:ext>
            </a:extLst>
          </p:cNvPr>
          <p:cNvSpPr>
            <a:spLocks noGrp="1"/>
          </p:cNvSpPr>
          <p:nvPr>
            <p:ph idx="1"/>
          </p:nvPr>
        </p:nvSpPr>
        <p:spPr>
          <a:xfrm>
            <a:off x="516858" y="1638818"/>
            <a:ext cx="10753725" cy="3766185"/>
          </a:xfrm>
        </p:spPr>
        <p:txBody>
          <a:bodyPr>
            <a:normAutofit/>
          </a:bodyPr>
          <a:lstStyle/>
          <a:p>
            <a:r>
              <a:rPr lang="en-US" sz="2000" dirty="0"/>
              <a:t>We find out the number of </a:t>
            </a:r>
            <a:r>
              <a:rPr lang="en-US" sz="2000" dirty="0" err="1"/>
              <a:t>neighbourhoods</a:t>
            </a:r>
            <a:r>
              <a:rPr lang="en-US" sz="2000" dirty="0"/>
              <a:t> in each cluster to give us the idea of each cluster. We find out that Cluster 1 has the greatest number of </a:t>
            </a:r>
            <a:r>
              <a:rPr lang="en-US" sz="2000" dirty="0" err="1"/>
              <a:t>neighbourhoods</a:t>
            </a:r>
            <a:r>
              <a:rPr lang="en-US" sz="2000" dirty="0"/>
              <a:t> (30) followed by Cluster 0, Cluster 3 and Cluster 2.</a:t>
            </a:r>
          </a:p>
          <a:p>
            <a:endParaRPr lang="en-IN" sz="2000" dirty="0"/>
          </a:p>
        </p:txBody>
      </p:sp>
      <p:pic>
        <p:nvPicPr>
          <p:cNvPr id="5" name="Picture 4">
            <a:extLst>
              <a:ext uri="{FF2B5EF4-FFF2-40B4-BE49-F238E27FC236}">
                <a16:creationId xmlns:a16="http://schemas.microsoft.com/office/drawing/2014/main" id="{2D138059-1E9E-4373-8606-92B37DF72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58" y="2473265"/>
            <a:ext cx="9173855" cy="3936412"/>
          </a:xfrm>
          <a:prstGeom prst="rect">
            <a:avLst/>
          </a:prstGeom>
        </p:spPr>
      </p:pic>
    </p:spTree>
    <p:extLst>
      <p:ext uri="{BB962C8B-B14F-4D97-AF65-F5344CB8AC3E}">
        <p14:creationId xmlns:p14="http://schemas.microsoft.com/office/powerpoint/2010/main" val="23533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7430D-0B17-4943-8B34-620DCF549FA1}"/>
              </a:ext>
            </a:extLst>
          </p:cNvPr>
          <p:cNvSpPr>
            <a:spLocks noGrp="1"/>
          </p:cNvSpPr>
          <p:nvPr>
            <p:ph idx="1"/>
          </p:nvPr>
        </p:nvSpPr>
        <p:spPr>
          <a:xfrm>
            <a:off x="676656" y="452761"/>
            <a:ext cx="10753725" cy="5930283"/>
          </a:xfrm>
        </p:spPr>
        <p:txBody>
          <a:bodyPr>
            <a:normAutofit lnSpcReduction="10000"/>
          </a:bodyPr>
          <a:lstStyle/>
          <a:p>
            <a:r>
              <a:rPr lang="en-US" sz="2200" dirty="0"/>
              <a:t>Then we look at the number of Indian restaurants in each of these clusters and find that Cluster 2 has the highest number of Indian restaurants followed by Cluster 3 and Cluster 0 meanwhile Cluster 1 has little to no Indian restaurants.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200" dirty="0"/>
          </a:p>
          <a:p>
            <a:pPr marL="0" indent="0">
              <a:buNone/>
            </a:pPr>
            <a:r>
              <a:rPr lang="en-US" sz="2200" dirty="0"/>
              <a:t>Then we find the </a:t>
            </a:r>
            <a:r>
              <a:rPr lang="en-US" sz="2200" dirty="0" err="1"/>
              <a:t>neighbourhoods</a:t>
            </a:r>
            <a:r>
              <a:rPr lang="en-US" sz="2200" dirty="0"/>
              <a:t> in Cluster 2.</a:t>
            </a:r>
          </a:p>
          <a:p>
            <a:endParaRPr lang="en-US" sz="2000" dirty="0"/>
          </a:p>
          <a:p>
            <a:endParaRPr lang="en-IN" sz="2000" dirty="0"/>
          </a:p>
        </p:txBody>
      </p:sp>
      <p:pic>
        <p:nvPicPr>
          <p:cNvPr id="5" name="Picture 4">
            <a:extLst>
              <a:ext uri="{FF2B5EF4-FFF2-40B4-BE49-F238E27FC236}">
                <a16:creationId xmlns:a16="http://schemas.microsoft.com/office/drawing/2014/main" id="{EB40CCB1-C530-4270-81B7-7C561830D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619" y="2001609"/>
            <a:ext cx="7678222" cy="3262850"/>
          </a:xfrm>
          <a:prstGeom prst="rect">
            <a:avLst/>
          </a:prstGeom>
        </p:spPr>
      </p:pic>
    </p:spTree>
    <p:extLst>
      <p:ext uri="{BB962C8B-B14F-4D97-AF65-F5344CB8AC3E}">
        <p14:creationId xmlns:p14="http://schemas.microsoft.com/office/powerpoint/2010/main" val="3494527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8EC77-DDFD-4D00-AF9D-9F35B3B788ED}"/>
              </a:ext>
            </a:extLst>
          </p:cNvPr>
          <p:cNvSpPr>
            <a:spLocks noGrp="1"/>
          </p:cNvSpPr>
          <p:nvPr>
            <p:ph idx="1"/>
          </p:nvPr>
        </p:nvSpPr>
        <p:spPr>
          <a:xfrm>
            <a:off x="676656" y="656948"/>
            <a:ext cx="10753725" cy="5814873"/>
          </a:xfrm>
        </p:spPr>
        <p:txBody>
          <a:bodyPr>
            <a:normAutofit/>
          </a:bodyPr>
          <a:lstStyle/>
          <a:p>
            <a:endParaRPr lang="en-US" sz="2000" dirty="0"/>
          </a:p>
          <a:p>
            <a:endParaRPr lang="en-US" sz="2000" dirty="0"/>
          </a:p>
          <a:p>
            <a:endParaRPr lang="en-US" sz="2000" dirty="0"/>
          </a:p>
          <a:p>
            <a:endParaRPr lang="en-US" sz="2000" dirty="0"/>
          </a:p>
          <a:p>
            <a:endParaRPr lang="en-US" sz="2000" dirty="0"/>
          </a:p>
          <a:p>
            <a:pPr marL="0" indent="0">
              <a:buNone/>
            </a:pPr>
            <a:r>
              <a:rPr lang="en-US" sz="5400" u="sng" dirty="0"/>
              <a:t>DISCUSSION</a:t>
            </a:r>
          </a:p>
          <a:p>
            <a:r>
              <a:rPr lang="en-US" sz="2000" dirty="0"/>
              <a:t>As we can see that the Cluster 1 has the most no. of </a:t>
            </a:r>
            <a:r>
              <a:rPr lang="en-US" sz="2000" dirty="0" err="1"/>
              <a:t>Neighbourhoods</a:t>
            </a:r>
            <a:r>
              <a:rPr lang="en-US" sz="2000" dirty="0"/>
              <a:t> but has the least number of Indian restaurants of any cluster of Toronto. This shows that there is </a:t>
            </a:r>
            <a:r>
              <a:rPr lang="en-US" sz="2000" b="1" dirty="0"/>
              <a:t>a potential market for opening a new Indian restaurant in Cluster 1</a:t>
            </a:r>
            <a:r>
              <a:rPr lang="en-US" sz="2000" dirty="0"/>
              <a:t> </a:t>
            </a:r>
            <a:r>
              <a:rPr lang="en-US" sz="2000" dirty="0" err="1"/>
              <a:t>neighbourhoods</a:t>
            </a:r>
            <a:r>
              <a:rPr lang="en-US" sz="2000" dirty="0"/>
              <a:t> like Richmond, Studio District, Rosedale etc. Meanwhile the situation is quite the opposite on Cluster 2 which as the fewest no. of </a:t>
            </a:r>
            <a:r>
              <a:rPr lang="en-US" sz="2000" dirty="0" err="1"/>
              <a:t>neighbourhoods</a:t>
            </a:r>
            <a:r>
              <a:rPr lang="en-US" sz="2000" dirty="0"/>
              <a:t> but the most no. of Indian Restaurants. Cluster 0 and Cluster 3 both have average no. of </a:t>
            </a:r>
            <a:r>
              <a:rPr lang="en-US" sz="2000" dirty="0" err="1"/>
              <a:t>neighbourhoods</a:t>
            </a:r>
            <a:r>
              <a:rPr lang="en-US" sz="2000" dirty="0"/>
              <a:t> and average no. of Indian restaurants hence they are well balanced. In the end I will conclude that if I had to open a new Indian Restaurant in Toronto, I would have opened it in Cluster 1 </a:t>
            </a:r>
            <a:r>
              <a:rPr lang="en-US" sz="2000" dirty="0" err="1"/>
              <a:t>neighbourhood</a:t>
            </a:r>
            <a:r>
              <a:rPr lang="en-US" sz="2000" dirty="0"/>
              <a:t>.</a:t>
            </a:r>
            <a:endParaRPr lang="en-IN" sz="2000" dirty="0"/>
          </a:p>
        </p:txBody>
      </p:sp>
      <p:pic>
        <p:nvPicPr>
          <p:cNvPr id="5" name="Picture 4">
            <a:extLst>
              <a:ext uri="{FF2B5EF4-FFF2-40B4-BE49-F238E27FC236}">
                <a16:creationId xmlns:a16="http://schemas.microsoft.com/office/drawing/2014/main" id="{ACEF270B-C967-429C-88E2-73B08FD8B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619" y="479395"/>
            <a:ext cx="10097909" cy="2281560"/>
          </a:xfrm>
          <a:prstGeom prst="rect">
            <a:avLst/>
          </a:prstGeom>
        </p:spPr>
      </p:pic>
    </p:spTree>
    <p:extLst>
      <p:ext uri="{BB962C8B-B14F-4D97-AF65-F5344CB8AC3E}">
        <p14:creationId xmlns:p14="http://schemas.microsoft.com/office/powerpoint/2010/main" val="649791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DA69-DBB2-477A-A4D8-642B4A25459F}"/>
              </a:ext>
            </a:extLst>
          </p:cNvPr>
          <p:cNvSpPr>
            <a:spLocks noGrp="1"/>
          </p:cNvSpPr>
          <p:nvPr>
            <p:ph type="title"/>
          </p:nvPr>
        </p:nvSpPr>
        <p:spPr/>
        <p:txBody>
          <a:bodyPr/>
          <a:lstStyle/>
          <a:p>
            <a:r>
              <a:rPr lang="en-IN" u="sng" dirty="0">
                <a:solidFill>
                  <a:schemeClr val="tx1"/>
                </a:solidFill>
              </a:rPr>
              <a:t>CONCLUSION</a:t>
            </a:r>
          </a:p>
        </p:txBody>
      </p:sp>
      <p:sp>
        <p:nvSpPr>
          <p:cNvPr id="3" name="Content Placeholder 2">
            <a:extLst>
              <a:ext uri="{FF2B5EF4-FFF2-40B4-BE49-F238E27FC236}">
                <a16:creationId xmlns:a16="http://schemas.microsoft.com/office/drawing/2014/main" id="{EE8F48E6-0D0B-4C11-A19B-C0EF15AA14D0}"/>
              </a:ext>
            </a:extLst>
          </p:cNvPr>
          <p:cNvSpPr>
            <a:spLocks noGrp="1"/>
          </p:cNvSpPr>
          <p:nvPr>
            <p:ph idx="1"/>
          </p:nvPr>
        </p:nvSpPr>
        <p:spPr/>
        <p:txBody>
          <a:bodyPr>
            <a:normAutofit/>
          </a:bodyPr>
          <a:lstStyle/>
          <a:p>
            <a:r>
              <a:rPr lang="en-US" sz="2000" dirty="0"/>
              <a:t>With this report we found out a potential region for opening a new Indian restaurant in Toronto with the help of various data science tools. The results of the report can be improved with more comprehensive analysis and with help of other better data sources in the future.</a:t>
            </a:r>
            <a:endParaRPr lang="en-IN" sz="2000" dirty="0"/>
          </a:p>
        </p:txBody>
      </p:sp>
    </p:spTree>
    <p:extLst>
      <p:ext uri="{BB962C8B-B14F-4D97-AF65-F5344CB8AC3E}">
        <p14:creationId xmlns:p14="http://schemas.microsoft.com/office/powerpoint/2010/main" val="3817142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6AD10-49C4-430C-944A-FB3F04A12977}"/>
              </a:ext>
            </a:extLst>
          </p:cNvPr>
          <p:cNvSpPr>
            <a:spLocks noGrp="1"/>
          </p:cNvSpPr>
          <p:nvPr>
            <p:ph type="title"/>
          </p:nvPr>
        </p:nvSpPr>
        <p:spPr/>
        <p:txBody>
          <a:bodyPr/>
          <a:lstStyle/>
          <a:p>
            <a:r>
              <a:rPr lang="en-IN" dirty="0">
                <a:solidFill>
                  <a:schemeClr val="tx1"/>
                </a:solidFill>
              </a:rPr>
              <a:t>INTRODUCTION</a:t>
            </a:r>
          </a:p>
        </p:txBody>
      </p:sp>
      <p:sp>
        <p:nvSpPr>
          <p:cNvPr id="3" name="Content Placeholder 2">
            <a:extLst>
              <a:ext uri="{FF2B5EF4-FFF2-40B4-BE49-F238E27FC236}">
                <a16:creationId xmlns:a16="http://schemas.microsoft.com/office/drawing/2014/main" id="{D4D57F8A-F9B9-4925-8600-E17AE699213E}"/>
              </a:ext>
            </a:extLst>
          </p:cNvPr>
          <p:cNvSpPr>
            <a:spLocks noGrp="1"/>
          </p:cNvSpPr>
          <p:nvPr>
            <p:ph idx="1"/>
          </p:nvPr>
        </p:nvSpPr>
        <p:spPr/>
        <p:txBody>
          <a:bodyPr>
            <a:normAutofit fontScale="92500" lnSpcReduction="10000"/>
          </a:bodyPr>
          <a:lstStyle/>
          <a:p>
            <a:r>
              <a:rPr lang="en-US" dirty="0"/>
              <a:t>Toronto, the capital of Ontario province is the most populous city in Canada and the 4th most in entire North America with a population of 2.9 million in 2017. Toronto is an international center of business, finance, arts, and culture, and is recognized as one of the most multicultural and cosmopolitan cities in the world, attracting tourists as well as immigrants from various different parts of the world. Of the 2011 population, a whopping 49% of people living in Toronto are immigrants (higher than the Canada-wide 29%) of which the Indian community accounts for 6.3% of the total population. Having a considerable amount of Indian population in Toronto means a good chunk of people will be practicing Indian culture and customs in Toronto and the ethic food is undoubtedly one of the biggest part of Indian lives. Research paper published by Joel </a:t>
            </a:r>
            <a:r>
              <a:rPr lang="en-US" dirty="0" err="1"/>
              <a:t>Waldfogel</a:t>
            </a:r>
            <a:r>
              <a:rPr lang="en-US" dirty="0"/>
              <a:t> found that Indian cuisine was the 4th most popular in the world hence all these factors indicate no shortage in demand of Indian restaurants in Toronto.</a:t>
            </a:r>
          </a:p>
          <a:p>
            <a:r>
              <a:rPr lang="en-US" dirty="0"/>
              <a:t>PROBLEM STATEMENT- To find the best place in Toronto to open a new Indian Restaurant.</a:t>
            </a:r>
          </a:p>
        </p:txBody>
      </p:sp>
    </p:spTree>
    <p:extLst>
      <p:ext uri="{BB962C8B-B14F-4D97-AF65-F5344CB8AC3E}">
        <p14:creationId xmlns:p14="http://schemas.microsoft.com/office/powerpoint/2010/main" val="106025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0F48-54C9-45E7-90B2-31004DF8F078}"/>
              </a:ext>
            </a:extLst>
          </p:cNvPr>
          <p:cNvSpPr>
            <a:spLocks noGrp="1"/>
          </p:cNvSpPr>
          <p:nvPr>
            <p:ph type="title"/>
          </p:nvPr>
        </p:nvSpPr>
        <p:spPr/>
        <p:txBody>
          <a:bodyPr/>
          <a:lstStyle/>
          <a:p>
            <a:r>
              <a:rPr lang="en-IN" dirty="0">
                <a:solidFill>
                  <a:schemeClr val="tx1"/>
                </a:solidFill>
              </a:rPr>
              <a:t>DATA</a:t>
            </a:r>
          </a:p>
        </p:txBody>
      </p:sp>
      <p:sp>
        <p:nvSpPr>
          <p:cNvPr id="3" name="Content Placeholder 2">
            <a:extLst>
              <a:ext uri="{FF2B5EF4-FFF2-40B4-BE49-F238E27FC236}">
                <a16:creationId xmlns:a16="http://schemas.microsoft.com/office/drawing/2014/main" id="{A7BE0248-0D2D-4FBF-9330-4076C1C704BC}"/>
              </a:ext>
            </a:extLst>
          </p:cNvPr>
          <p:cNvSpPr>
            <a:spLocks noGrp="1"/>
          </p:cNvSpPr>
          <p:nvPr>
            <p:ph idx="1"/>
          </p:nvPr>
        </p:nvSpPr>
        <p:spPr/>
        <p:txBody>
          <a:bodyPr/>
          <a:lstStyle/>
          <a:p>
            <a:r>
              <a:rPr lang="en-US" dirty="0"/>
              <a:t>For this project we used the following data:</a:t>
            </a:r>
          </a:p>
          <a:p>
            <a:r>
              <a:rPr lang="en-US" dirty="0"/>
              <a:t>1) Wikipedia page 'https://en.wikipedia.org/wiki/</a:t>
            </a:r>
            <a:r>
              <a:rPr lang="en-US" dirty="0" err="1"/>
              <a:t>List_of_postal_codes_of_Canada:_M</a:t>
            </a:r>
            <a:r>
              <a:rPr lang="en-US" dirty="0"/>
              <a:t>' to get data containing the postal codes of various regions of Canada.</a:t>
            </a:r>
          </a:p>
          <a:p>
            <a:r>
              <a:rPr lang="en-US" dirty="0"/>
              <a:t>2) Foursquare API: to get the information about different venues (Indian Restaurants) in Toronto.</a:t>
            </a:r>
          </a:p>
          <a:p>
            <a:r>
              <a:rPr lang="en-US" dirty="0"/>
              <a:t>3) Beautiful Soap for web page scraping.</a:t>
            </a:r>
          </a:p>
          <a:p>
            <a:r>
              <a:rPr lang="en-US" dirty="0"/>
              <a:t>4) "https://cocl.us/</a:t>
            </a:r>
            <a:r>
              <a:rPr lang="en-US" dirty="0" err="1"/>
              <a:t>Geospatial_data</a:t>
            </a:r>
            <a:r>
              <a:rPr lang="en-US" dirty="0"/>
              <a:t>": We will get the data of Toronto from here</a:t>
            </a:r>
            <a:endParaRPr lang="en-IN" dirty="0"/>
          </a:p>
        </p:txBody>
      </p:sp>
    </p:spTree>
    <p:extLst>
      <p:ext uri="{BB962C8B-B14F-4D97-AF65-F5344CB8AC3E}">
        <p14:creationId xmlns:p14="http://schemas.microsoft.com/office/powerpoint/2010/main" val="206806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7DDD4-883C-476B-8C76-C00F42307B93}"/>
              </a:ext>
            </a:extLst>
          </p:cNvPr>
          <p:cNvSpPr>
            <a:spLocks noGrp="1"/>
          </p:cNvSpPr>
          <p:nvPr>
            <p:ph type="title"/>
          </p:nvPr>
        </p:nvSpPr>
        <p:spPr/>
        <p:txBody>
          <a:bodyPr/>
          <a:lstStyle/>
          <a:p>
            <a:r>
              <a:rPr lang="en-IN" dirty="0">
                <a:solidFill>
                  <a:schemeClr val="tx1"/>
                </a:solidFill>
              </a:rPr>
              <a:t>METHODOLOGY</a:t>
            </a:r>
          </a:p>
        </p:txBody>
      </p:sp>
      <p:sp>
        <p:nvSpPr>
          <p:cNvPr id="3" name="Content Placeholder 2">
            <a:extLst>
              <a:ext uri="{FF2B5EF4-FFF2-40B4-BE49-F238E27FC236}">
                <a16:creationId xmlns:a16="http://schemas.microsoft.com/office/drawing/2014/main" id="{6B5D68B0-99F2-407B-9475-BF96B5288E03}"/>
              </a:ext>
            </a:extLst>
          </p:cNvPr>
          <p:cNvSpPr>
            <a:spLocks noGrp="1"/>
          </p:cNvSpPr>
          <p:nvPr>
            <p:ph idx="1"/>
          </p:nvPr>
        </p:nvSpPr>
        <p:spPr>
          <a:xfrm>
            <a:off x="579002" y="1727595"/>
            <a:ext cx="10753725" cy="3766185"/>
          </a:xfrm>
        </p:spPr>
        <p:txBody>
          <a:bodyPr/>
          <a:lstStyle/>
          <a:p>
            <a:r>
              <a:rPr lang="en-US" u="sng" dirty="0"/>
              <a:t>Importing Libraries, Web Scraping and Data Cleaning</a:t>
            </a:r>
          </a:p>
          <a:p>
            <a:r>
              <a:rPr lang="en-US" sz="2000" dirty="0"/>
              <a:t>At first, we imported all the necessary libraries</a:t>
            </a:r>
            <a:endParaRPr lang="en-IN" sz="2000" dirty="0"/>
          </a:p>
        </p:txBody>
      </p:sp>
      <p:pic>
        <p:nvPicPr>
          <p:cNvPr id="5" name="Picture 4">
            <a:extLst>
              <a:ext uri="{FF2B5EF4-FFF2-40B4-BE49-F238E27FC236}">
                <a16:creationId xmlns:a16="http://schemas.microsoft.com/office/drawing/2014/main" id="{EDAB904B-BC5C-4F2B-98E9-CE18284EE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4" y="2592282"/>
            <a:ext cx="4267428" cy="3766185"/>
          </a:xfrm>
          <a:prstGeom prst="rect">
            <a:avLst/>
          </a:prstGeom>
        </p:spPr>
      </p:pic>
      <p:pic>
        <p:nvPicPr>
          <p:cNvPr id="7" name="Picture 6">
            <a:extLst>
              <a:ext uri="{FF2B5EF4-FFF2-40B4-BE49-F238E27FC236}">
                <a16:creationId xmlns:a16="http://schemas.microsoft.com/office/drawing/2014/main" id="{AC2AADA1-3ECF-4EB7-9EC8-F48E9D4DF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4159" y="3278155"/>
            <a:ext cx="5449060" cy="1562318"/>
          </a:xfrm>
          <a:prstGeom prst="rect">
            <a:avLst/>
          </a:prstGeom>
        </p:spPr>
      </p:pic>
    </p:spTree>
    <p:extLst>
      <p:ext uri="{BB962C8B-B14F-4D97-AF65-F5344CB8AC3E}">
        <p14:creationId xmlns:p14="http://schemas.microsoft.com/office/powerpoint/2010/main" val="1556898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943F9-6FDE-43EE-B47B-17E3112831CA}"/>
              </a:ext>
            </a:extLst>
          </p:cNvPr>
          <p:cNvSpPr>
            <a:spLocks noGrp="1"/>
          </p:cNvSpPr>
          <p:nvPr>
            <p:ph idx="1"/>
          </p:nvPr>
        </p:nvSpPr>
        <p:spPr>
          <a:xfrm>
            <a:off x="676656" y="514906"/>
            <a:ext cx="10753725" cy="5262960"/>
          </a:xfrm>
        </p:spPr>
        <p:txBody>
          <a:bodyPr>
            <a:normAutofit/>
          </a:bodyPr>
          <a:lstStyle/>
          <a:p>
            <a:r>
              <a:rPr lang="en-US" sz="2000" dirty="0"/>
              <a:t>We then used web scraping to get data of postal codes of various Boroughs of Canada from the Wikipedia page 'https://en.wikipedia.org/wiki/</a:t>
            </a:r>
            <a:r>
              <a:rPr lang="en-US" sz="2000" dirty="0" err="1"/>
              <a:t>List_of_postal_codes_of_Canada:_M</a:t>
            </a:r>
            <a:r>
              <a:rPr lang="en-US" sz="2000" dirty="0"/>
              <a:t>', we store the information in a new dataset containing names of boroughs, </a:t>
            </a:r>
            <a:r>
              <a:rPr lang="en-US" sz="2000" dirty="0" err="1"/>
              <a:t>neighbourhoods</a:t>
            </a:r>
            <a:r>
              <a:rPr lang="en-US" sz="2000" dirty="0"/>
              <a:t> and postal codes.</a:t>
            </a:r>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pPr marL="0" indent="0">
              <a:buNone/>
            </a:pPr>
            <a:r>
              <a:rPr lang="en-US" sz="2000" dirty="0"/>
              <a:t>Now we see that the dataset contains various ‘Not assigned’ values hence we need to clean the data set by dropping the postal codes having ‘Not Assigned’ values and storing the values in a new </a:t>
            </a:r>
            <a:r>
              <a:rPr lang="en-US" sz="2000" dirty="0" err="1"/>
              <a:t>dataframe</a:t>
            </a:r>
            <a:r>
              <a:rPr lang="en-US" sz="2000" dirty="0"/>
              <a:t>.</a:t>
            </a:r>
          </a:p>
          <a:p>
            <a:pPr marL="0" indent="0">
              <a:buNone/>
            </a:pPr>
            <a:endParaRPr lang="en-IN" sz="2000" dirty="0"/>
          </a:p>
        </p:txBody>
      </p:sp>
      <p:pic>
        <p:nvPicPr>
          <p:cNvPr id="5" name="Picture 4">
            <a:extLst>
              <a:ext uri="{FF2B5EF4-FFF2-40B4-BE49-F238E27FC236}">
                <a16:creationId xmlns:a16="http://schemas.microsoft.com/office/drawing/2014/main" id="{FBA8EB7C-6504-45A0-8DB6-ADCCEBBA4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619" y="1485870"/>
            <a:ext cx="8402223" cy="2200582"/>
          </a:xfrm>
          <a:prstGeom prst="rect">
            <a:avLst/>
          </a:prstGeom>
        </p:spPr>
      </p:pic>
    </p:spTree>
    <p:extLst>
      <p:ext uri="{BB962C8B-B14F-4D97-AF65-F5344CB8AC3E}">
        <p14:creationId xmlns:p14="http://schemas.microsoft.com/office/powerpoint/2010/main" val="426983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73D020-0238-4DB2-ACE7-A1AB12B8C6E1}"/>
              </a:ext>
            </a:extLst>
          </p:cNvPr>
          <p:cNvSpPr>
            <a:spLocks noGrp="1"/>
          </p:cNvSpPr>
          <p:nvPr>
            <p:ph idx="1"/>
          </p:nvPr>
        </p:nvSpPr>
        <p:spPr>
          <a:xfrm>
            <a:off x="676656" y="488272"/>
            <a:ext cx="10753725" cy="5289593"/>
          </a:xfrm>
        </p:spPr>
        <p:txBody>
          <a:bodyPr/>
          <a:lstStyle/>
          <a:p>
            <a:endParaRPr lang="en-US" dirty="0"/>
          </a:p>
          <a:p>
            <a:endParaRPr lang="en-US" dirty="0"/>
          </a:p>
          <a:p>
            <a:endParaRPr lang="en-US" dirty="0"/>
          </a:p>
          <a:p>
            <a:endParaRPr lang="en-US" dirty="0"/>
          </a:p>
          <a:p>
            <a:r>
              <a:rPr lang="en-US" sz="2000" dirty="0"/>
              <a:t>Now create a new table containing the co-ordinates of all the postal codes with help of "https://cocl.us/</a:t>
            </a:r>
            <a:r>
              <a:rPr lang="en-US" sz="2000" dirty="0" err="1"/>
              <a:t>Geospatial_data</a:t>
            </a:r>
            <a:r>
              <a:rPr lang="en-US" sz="2000" dirty="0"/>
              <a:t>" and then merge this table with the table containing names of boroughs and </a:t>
            </a:r>
            <a:r>
              <a:rPr lang="en-US" sz="2000" dirty="0" err="1"/>
              <a:t>neighbourhoods</a:t>
            </a:r>
            <a:r>
              <a:rPr lang="en-US" sz="2000" dirty="0"/>
              <a:t>. We now only look for those </a:t>
            </a:r>
            <a:r>
              <a:rPr lang="en-US" sz="2000" dirty="0" err="1"/>
              <a:t>neighbourhoods</a:t>
            </a:r>
            <a:r>
              <a:rPr lang="en-US" sz="2000" dirty="0"/>
              <a:t> that have word ‘Toronto’ in it as our focus is only on the city of Toronto.</a:t>
            </a:r>
          </a:p>
          <a:p>
            <a:endParaRPr lang="en-IN" dirty="0"/>
          </a:p>
        </p:txBody>
      </p:sp>
      <p:pic>
        <p:nvPicPr>
          <p:cNvPr id="5" name="Picture 4">
            <a:extLst>
              <a:ext uri="{FF2B5EF4-FFF2-40B4-BE49-F238E27FC236}">
                <a16:creationId xmlns:a16="http://schemas.microsoft.com/office/drawing/2014/main" id="{5286CBB4-02D0-4712-8B18-FE1429862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901" y="342057"/>
            <a:ext cx="5344271" cy="1824094"/>
          </a:xfrm>
          <a:prstGeom prst="rect">
            <a:avLst/>
          </a:prstGeom>
        </p:spPr>
      </p:pic>
      <p:pic>
        <p:nvPicPr>
          <p:cNvPr id="7" name="Picture 6">
            <a:extLst>
              <a:ext uri="{FF2B5EF4-FFF2-40B4-BE49-F238E27FC236}">
                <a16:creationId xmlns:a16="http://schemas.microsoft.com/office/drawing/2014/main" id="{BA1188C1-13A5-417B-AA1B-489DA4BFCE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6921" y="3925818"/>
            <a:ext cx="7154273" cy="2095792"/>
          </a:xfrm>
          <a:prstGeom prst="rect">
            <a:avLst/>
          </a:prstGeom>
        </p:spPr>
      </p:pic>
    </p:spTree>
    <p:extLst>
      <p:ext uri="{BB962C8B-B14F-4D97-AF65-F5344CB8AC3E}">
        <p14:creationId xmlns:p14="http://schemas.microsoft.com/office/powerpoint/2010/main" val="721262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C5145C-7BD9-48AC-8BB9-5AEAF8FD3688}"/>
              </a:ext>
            </a:extLst>
          </p:cNvPr>
          <p:cNvSpPr>
            <a:spLocks noGrp="1"/>
          </p:cNvSpPr>
          <p:nvPr>
            <p:ph idx="1"/>
          </p:nvPr>
        </p:nvSpPr>
        <p:spPr>
          <a:xfrm>
            <a:off x="676656" y="532660"/>
            <a:ext cx="10753725" cy="5245205"/>
          </a:xfrm>
        </p:spPr>
        <p:txBody>
          <a:bodyPr/>
          <a:lstStyle/>
          <a:p>
            <a:r>
              <a:rPr lang="en-IN" u="sng" dirty="0"/>
              <a:t>Visualization</a:t>
            </a:r>
          </a:p>
          <a:p>
            <a:r>
              <a:rPr lang="en-US" sz="2000" dirty="0"/>
              <a:t>We now visualize all the </a:t>
            </a:r>
            <a:r>
              <a:rPr lang="en-US" sz="2000" dirty="0" err="1"/>
              <a:t>neighbourhoods</a:t>
            </a:r>
            <a:r>
              <a:rPr lang="en-US" sz="2000" dirty="0"/>
              <a:t> of Toronto with help of folium map and create popup label showing the </a:t>
            </a:r>
            <a:r>
              <a:rPr lang="en-US" sz="2000" dirty="0" err="1"/>
              <a:t>neighbourhood’s</a:t>
            </a:r>
            <a:r>
              <a:rPr lang="en-US" sz="2000" dirty="0"/>
              <a:t> name.</a:t>
            </a:r>
          </a:p>
          <a:p>
            <a:endParaRPr lang="en-IN" sz="2000" dirty="0"/>
          </a:p>
        </p:txBody>
      </p:sp>
      <p:pic>
        <p:nvPicPr>
          <p:cNvPr id="5" name="Picture 4">
            <a:extLst>
              <a:ext uri="{FF2B5EF4-FFF2-40B4-BE49-F238E27FC236}">
                <a16:creationId xmlns:a16="http://schemas.microsoft.com/office/drawing/2014/main" id="{7E4444FB-A6D2-4282-911E-43727A6B7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1933"/>
            <a:ext cx="12192000" cy="4827643"/>
          </a:xfrm>
          <a:prstGeom prst="rect">
            <a:avLst/>
          </a:prstGeom>
        </p:spPr>
      </p:pic>
    </p:spTree>
    <p:extLst>
      <p:ext uri="{BB962C8B-B14F-4D97-AF65-F5344CB8AC3E}">
        <p14:creationId xmlns:p14="http://schemas.microsoft.com/office/powerpoint/2010/main" val="808862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E37BA9-EE5C-4550-80DF-57788C9ADE39}"/>
              </a:ext>
            </a:extLst>
          </p:cNvPr>
          <p:cNvSpPr>
            <a:spLocks noGrp="1"/>
          </p:cNvSpPr>
          <p:nvPr>
            <p:ph idx="1"/>
          </p:nvPr>
        </p:nvSpPr>
        <p:spPr>
          <a:xfrm>
            <a:off x="676656" y="470518"/>
            <a:ext cx="10753725" cy="6019059"/>
          </a:xfrm>
        </p:spPr>
        <p:txBody>
          <a:bodyPr>
            <a:normAutofit/>
          </a:bodyPr>
          <a:lstStyle/>
          <a:p>
            <a:r>
              <a:rPr lang="en-US" sz="2000" dirty="0"/>
              <a:t>Then with the help of Foursquare API we create a get request URL to get the top 100 venues within a radius of 500 meters. Then we do one hot encoding for getting dummies of the venue category and group the whole data by </a:t>
            </a:r>
            <a:r>
              <a:rPr lang="en-US" sz="2000" dirty="0" err="1"/>
              <a:t>Neighbourhoods</a:t>
            </a:r>
            <a:r>
              <a:rPr lang="en-US" sz="2000" dirty="0"/>
              <a: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u="sng" dirty="0"/>
          </a:p>
          <a:p>
            <a:pPr marL="0" indent="0">
              <a:buNone/>
            </a:pPr>
            <a:r>
              <a:rPr lang="en-US" u="sng" dirty="0"/>
              <a:t>Machine Learning</a:t>
            </a:r>
          </a:p>
          <a:p>
            <a:pPr marL="0" indent="0">
              <a:buNone/>
            </a:pPr>
            <a:r>
              <a:rPr lang="en-US" sz="2000" dirty="0"/>
              <a:t>We will use k-means clustering to create separate clusters containing different </a:t>
            </a:r>
            <a:r>
              <a:rPr lang="en-US" sz="2000" dirty="0" err="1"/>
              <a:t>neighbourhoods</a:t>
            </a:r>
            <a:r>
              <a:rPr lang="en-US" sz="2000" dirty="0"/>
              <a:t> of Toronto. But for using k-means clustering we must first find the optimal value for k so we create a graph containing different values of k and the corresponding error. By </a:t>
            </a:r>
            <a:r>
              <a:rPr lang="en-US" sz="2000" dirty="0" err="1"/>
              <a:t>analysing</a:t>
            </a:r>
            <a:r>
              <a:rPr lang="en-US" sz="2000" dirty="0"/>
              <a:t> the graph, we see that the elbow point for the graph occurs at k=4, hence we choose k=4. choose k=4.</a:t>
            </a:r>
          </a:p>
          <a:p>
            <a:endParaRPr lang="en-US" sz="2000" dirty="0"/>
          </a:p>
        </p:txBody>
      </p:sp>
      <p:pic>
        <p:nvPicPr>
          <p:cNvPr id="5" name="Picture 4">
            <a:extLst>
              <a:ext uri="{FF2B5EF4-FFF2-40B4-BE49-F238E27FC236}">
                <a16:creationId xmlns:a16="http://schemas.microsoft.com/office/drawing/2014/main" id="{C25AB609-6F9E-4135-8AC8-CDA1B5319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6" y="1501463"/>
            <a:ext cx="10686762" cy="2937374"/>
          </a:xfrm>
          <a:prstGeom prst="rect">
            <a:avLst/>
          </a:prstGeom>
        </p:spPr>
      </p:pic>
    </p:spTree>
    <p:extLst>
      <p:ext uri="{BB962C8B-B14F-4D97-AF65-F5344CB8AC3E}">
        <p14:creationId xmlns:p14="http://schemas.microsoft.com/office/powerpoint/2010/main" val="261248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CF8FD7-013F-4E2C-93D4-6291EC9C5E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8042" y="590939"/>
            <a:ext cx="7897327" cy="2416299"/>
          </a:xfrm>
        </p:spPr>
      </p:pic>
      <p:pic>
        <p:nvPicPr>
          <p:cNvPr id="7" name="Picture 6">
            <a:extLst>
              <a:ext uri="{FF2B5EF4-FFF2-40B4-BE49-F238E27FC236}">
                <a16:creationId xmlns:a16="http://schemas.microsoft.com/office/drawing/2014/main" id="{63477CA3-5DF4-40E1-BB21-557F2D2699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8967" y="3007238"/>
            <a:ext cx="3996233" cy="3597748"/>
          </a:xfrm>
          <a:prstGeom prst="rect">
            <a:avLst/>
          </a:prstGeom>
        </p:spPr>
      </p:pic>
    </p:spTree>
    <p:extLst>
      <p:ext uri="{BB962C8B-B14F-4D97-AF65-F5344CB8AC3E}">
        <p14:creationId xmlns:p14="http://schemas.microsoft.com/office/powerpoint/2010/main" val="395500399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46</TotalTime>
  <Words>984</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 Light</vt:lpstr>
      <vt:lpstr>Metropolitan</vt:lpstr>
      <vt:lpstr>CAPSTONE PROJECT</vt:lpstr>
      <vt:lpstr>INTRODUCTION</vt:lpstr>
      <vt:lpstr>DATA</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neildeb99@outlook.com</dc:creator>
  <cp:lastModifiedBy>neildeb99@outlook.com</cp:lastModifiedBy>
  <cp:revision>8</cp:revision>
  <dcterms:created xsi:type="dcterms:W3CDTF">2021-01-05T16:40:44Z</dcterms:created>
  <dcterms:modified xsi:type="dcterms:W3CDTF">2021-01-05T17:28:18Z</dcterms:modified>
</cp:coreProperties>
</file>