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78" r:id="rId5"/>
    <p:sldId id="279" r:id="rId6"/>
    <p:sldId id="280" r:id="rId7"/>
    <p:sldId id="281" r:id="rId8"/>
    <p:sldId id="282" r:id="rId9"/>
    <p:sldId id="283" r:id="rId10"/>
    <p:sldId id="284" r:id="rId11"/>
    <p:sldId id="285" r:id="rId12"/>
    <p:sldId id="286" r:id="rId13"/>
    <p:sldId id="287" r:id="rId14"/>
    <p:sldId id="288" r:id="rId15"/>
    <p:sldId id="301" r:id="rId16"/>
    <p:sldId id="298" r:id="rId17"/>
    <p:sldId id="299" r:id="rId18"/>
    <p:sldId id="289" r:id="rId19"/>
    <p:sldId id="290" r:id="rId20"/>
    <p:sldId id="291" r:id="rId21"/>
    <p:sldId id="292" r:id="rId22"/>
    <p:sldId id="293" r:id="rId23"/>
    <p:sldId id="294" r:id="rId24"/>
    <p:sldId id="295" r:id="rId25"/>
    <p:sldId id="300" r:id="rId26"/>
    <p:sldId id="296"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620000" y="2402542"/>
            <a:ext cx="3255035" cy="932329"/>
          </a:xfrm>
        </p:spPr>
        <p:txBody>
          <a:bodyPr>
            <a:noAutofit/>
          </a:bodyPr>
          <a:lstStyle/>
          <a:p>
            <a:pPr algn="l"/>
            <a:r>
              <a:rPr lang="en-US" sz="3600" b="1" dirty="0">
                <a:latin typeface="Colonna MT" panose="04020805060202030203" pitchFamily="82" charset="0"/>
              </a:rPr>
              <a:t>AIRLINES RESERVATION         SYSTEM</a:t>
            </a:r>
          </a:p>
        </p:txBody>
      </p:sp>
      <p:pic>
        <p:nvPicPr>
          <p:cNvPr id="4" name="Picture 3">
            <a:extLst>
              <a:ext uri="{FF2B5EF4-FFF2-40B4-BE49-F238E27FC236}">
                <a16:creationId xmlns:a16="http://schemas.microsoft.com/office/drawing/2014/main" id="{45A7909D-0F66-7F10-EB65-71CBC6D56B24}"/>
              </a:ext>
            </a:extLst>
          </p:cNvPr>
          <p:cNvPicPr>
            <a:picLocks noChangeAspect="1"/>
          </p:cNvPicPr>
          <p:nvPr/>
        </p:nvPicPr>
        <p:blipFill>
          <a:blip r:embed="rId5"/>
          <a:stretch>
            <a:fillRect/>
          </a:stretch>
        </p:blipFill>
        <p:spPr>
          <a:xfrm>
            <a:off x="8062334" y="3590195"/>
            <a:ext cx="2170364" cy="1274174"/>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7667-E61B-3456-89A7-9C0E5F994310}"/>
              </a:ext>
            </a:extLst>
          </p:cNvPr>
          <p:cNvSpPr>
            <a:spLocks noGrp="1"/>
          </p:cNvSpPr>
          <p:nvPr>
            <p:ph type="title"/>
          </p:nvPr>
        </p:nvSpPr>
        <p:spPr/>
        <p:txBody>
          <a:bodyPr>
            <a:normAutofit fontScale="90000"/>
          </a:bodyPr>
          <a:lstStyle/>
          <a:p>
            <a:r>
              <a:rPr lang="en-IN" b="1" u="sng" dirty="0"/>
              <a:t>Non Functional Requirement</a:t>
            </a:r>
            <a:br>
              <a:rPr lang="en-IN" dirty="0"/>
            </a:br>
            <a:endParaRPr lang="en-IN" dirty="0"/>
          </a:p>
        </p:txBody>
      </p:sp>
      <p:sp>
        <p:nvSpPr>
          <p:cNvPr id="3" name="Content Placeholder 2">
            <a:extLst>
              <a:ext uri="{FF2B5EF4-FFF2-40B4-BE49-F238E27FC236}">
                <a16:creationId xmlns:a16="http://schemas.microsoft.com/office/drawing/2014/main" id="{7A15FA03-2D88-7429-7BB3-136F7A78AE6D}"/>
              </a:ext>
            </a:extLst>
          </p:cNvPr>
          <p:cNvSpPr>
            <a:spLocks noGrp="1"/>
          </p:cNvSpPr>
          <p:nvPr>
            <p:ph idx="1"/>
          </p:nvPr>
        </p:nvSpPr>
        <p:spPr>
          <a:xfrm>
            <a:off x="913795" y="1524000"/>
            <a:ext cx="10353762" cy="5065059"/>
          </a:xfrm>
        </p:spPr>
        <p:txBody>
          <a:bodyPr/>
          <a:lstStyle/>
          <a:p>
            <a:r>
              <a:rPr lang="en-US" u="sng" dirty="0"/>
              <a:t>Performance Requirement </a:t>
            </a:r>
          </a:p>
          <a:p>
            <a:pPr marL="36900" indent="0">
              <a:buNone/>
            </a:pPr>
            <a:r>
              <a:rPr lang="en-US" dirty="0"/>
              <a:t>The performance of the product mainly depends on the speed of Internet connection. If the user wants hard real time response, then this is definitely not the product to go for.</a:t>
            </a:r>
          </a:p>
          <a:p>
            <a:r>
              <a:rPr lang="en-US" dirty="0"/>
              <a:t> </a:t>
            </a:r>
            <a:r>
              <a:rPr lang="en-US" u="sng" dirty="0"/>
              <a:t>Safety Requirements </a:t>
            </a:r>
          </a:p>
          <a:p>
            <a:pPr marL="36900" indent="0">
              <a:buNone/>
            </a:pPr>
            <a:r>
              <a:rPr lang="en-US" dirty="0"/>
              <a:t>The electrical connection to the devices is critical and should be done according to the standards to avoid any short circuits. </a:t>
            </a:r>
          </a:p>
          <a:p>
            <a:r>
              <a:rPr lang="en-US" u="sng" dirty="0"/>
              <a:t>Security Requirements </a:t>
            </a:r>
          </a:p>
          <a:p>
            <a:pPr marL="36900" indent="0">
              <a:buNone/>
            </a:pPr>
            <a:r>
              <a:rPr lang="en-US" dirty="0"/>
              <a:t>We aim to provide high security features like encryption to the user accounts to provide security from illegal hacking and gaining access to the system</a:t>
            </a:r>
            <a:endParaRPr lang="en-IN" dirty="0"/>
          </a:p>
        </p:txBody>
      </p:sp>
    </p:spTree>
    <p:extLst>
      <p:ext uri="{BB962C8B-B14F-4D97-AF65-F5344CB8AC3E}">
        <p14:creationId xmlns:p14="http://schemas.microsoft.com/office/powerpoint/2010/main" val="1851263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7450-D5F2-46FB-066B-65391E43384B}"/>
              </a:ext>
            </a:extLst>
          </p:cNvPr>
          <p:cNvSpPr>
            <a:spLocks noGrp="1"/>
          </p:cNvSpPr>
          <p:nvPr>
            <p:ph type="title"/>
          </p:nvPr>
        </p:nvSpPr>
        <p:spPr>
          <a:xfrm>
            <a:off x="340053" y="376519"/>
            <a:ext cx="10353762" cy="762000"/>
          </a:xfrm>
        </p:spPr>
        <p:txBody>
          <a:bodyPr>
            <a:normAutofit/>
          </a:bodyPr>
          <a:lstStyle/>
          <a:p>
            <a:r>
              <a:rPr lang="en-IN" sz="4400" b="1" u="sng" dirty="0"/>
              <a:t>System Design: Data Flow Diagram</a:t>
            </a:r>
          </a:p>
        </p:txBody>
      </p:sp>
      <p:pic>
        <p:nvPicPr>
          <p:cNvPr id="6" name="Content Placeholder 5">
            <a:extLst>
              <a:ext uri="{FF2B5EF4-FFF2-40B4-BE49-F238E27FC236}">
                <a16:creationId xmlns:a16="http://schemas.microsoft.com/office/drawing/2014/main" id="{1D9A7542-F3C0-8EB9-1474-9F339053AB9C}"/>
              </a:ext>
            </a:extLst>
          </p:cNvPr>
          <p:cNvPicPr>
            <a:picLocks noGrp="1" noChangeAspect="1"/>
          </p:cNvPicPr>
          <p:nvPr>
            <p:ph idx="1"/>
          </p:nvPr>
        </p:nvPicPr>
        <p:blipFill>
          <a:blip r:embed="rId2"/>
          <a:stretch>
            <a:fillRect/>
          </a:stretch>
        </p:blipFill>
        <p:spPr>
          <a:xfrm>
            <a:off x="1748119" y="971269"/>
            <a:ext cx="7951693" cy="4650835"/>
          </a:xfrm>
          <a:prstGeom prst="rect">
            <a:avLst/>
          </a:prstGeom>
        </p:spPr>
      </p:pic>
      <p:sp>
        <p:nvSpPr>
          <p:cNvPr id="40" name="Rectangle 39">
            <a:extLst>
              <a:ext uri="{FF2B5EF4-FFF2-40B4-BE49-F238E27FC236}">
                <a16:creationId xmlns:a16="http://schemas.microsoft.com/office/drawing/2014/main" id="{D8AC0C83-9BE4-4D05-1592-890469A3116F}"/>
              </a:ext>
            </a:extLst>
          </p:cNvPr>
          <p:cNvSpPr/>
          <p:nvPr/>
        </p:nvSpPr>
        <p:spPr>
          <a:xfrm>
            <a:off x="1855694" y="5719482"/>
            <a:ext cx="7844118" cy="6454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b="1" dirty="0">
                <a:latin typeface="Bahnschrift SemiLight Condensed" panose="020B0502040204020203" pitchFamily="34" charset="0"/>
              </a:rPr>
              <a:t>Zero Level DFD---Airlines Reservation System</a:t>
            </a:r>
          </a:p>
        </p:txBody>
      </p:sp>
    </p:spTree>
    <p:extLst>
      <p:ext uri="{BB962C8B-B14F-4D97-AF65-F5344CB8AC3E}">
        <p14:creationId xmlns:p14="http://schemas.microsoft.com/office/powerpoint/2010/main" val="109329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B51CC8-31B1-4DA2-FDF5-9A55D8B04957}"/>
              </a:ext>
            </a:extLst>
          </p:cNvPr>
          <p:cNvPicPr>
            <a:picLocks noGrp="1" noChangeAspect="1"/>
          </p:cNvPicPr>
          <p:nvPr>
            <p:ph idx="1"/>
          </p:nvPr>
        </p:nvPicPr>
        <p:blipFill>
          <a:blip r:embed="rId2"/>
          <a:stretch>
            <a:fillRect/>
          </a:stretch>
        </p:blipFill>
        <p:spPr>
          <a:xfrm>
            <a:off x="1039906" y="573742"/>
            <a:ext cx="9332258" cy="4894729"/>
          </a:xfrm>
          <a:prstGeom prst="rect">
            <a:avLst/>
          </a:prstGeom>
        </p:spPr>
      </p:pic>
      <p:sp>
        <p:nvSpPr>
          <p:cNvPr id="5" name="Rectangle 4">
            <a:extLst>
              <a:ext uri="{FF2B5EF4-FFF2-40B4-BE49-F238E27FC236}">
                <a16:creationId xmlns:a16="http://schemas.microsoft.com/office/drawing/2014/main" id="{75C185BA-BDFB-7065-1205-B63F4815FCAC}"/>
              </a:ext>
            </a:extLst>
          </p:cNvPr>
          <p:cNvSpPr/>
          <p:nvPr/>
        </p:nvSpPr>
        <p:spPr>
          <a:xfrm>
            <a:off x="2205318" y="5836024"/>
            <a:ext cx="7288306" cy="5827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b="1" dirty="0">
                <a:latin typeface="Bahnschrift SemiLight SemiConde" panose="020B0502040204020203" pitchFamily="34" charset="0"/>
              </a:rPr>
              <a:t>Second Level DFD---Airlines Reservation System</a:t>
            </a:r>
          </a:p>
        </p:txBody>
      </p:sp>
    </p:spTree>
    <p:extLst>
      <p:ext uri="{BB962C8B-B14F-4D97-AF65-F5344CB8AC3E}">
        <p14:creationId xmlns:p14="http://schemas.microsoft.com/office/powerpoint/2010/main" val="62184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20B1-00A5-E992-FE3A-6131AE51538E}"/>
              </a:ext>
            </a:extLst>
          </p:cNvPr>
          <p:cNvSpPr>
            <a:spLocks noGrp="1"/>
          </p:cNvSpPr>
          <p:nvPr>
            <p:ph type="title"/>
          </p:nvPr>
        </p:nvSpPr>
        <p:spPr/>
        <p:txBody>
          <a:bodyPr/>
          <a:lstStyle/>
          <a:p>
            <a:r>
              <a:rPr lang="en-GB" dirty="0"/>
              <a:t>USECASE DIAGRAM</a:t>
            </a:r>
          </a:p>
        </p:txBody>
      </p:sp>
      <p:pic>
        <p:nvPicPr>
          <p:cNvPr id="4" name="Content Placeholder 3">
            <a:extLst>
              <a:ext uri="{FF2B5EF4-FFF2-40B4-BE49-F238E27FC236}">
                <a16:creationId xmlns:a16="http://schemas.microsoft.com/office/drawing/2014/main" id="{912449A8-312A-4A19-DA13-437D01065E38}"/>
              </a:ext>
            </a:extLst>
          </p:cNvPr>
          <p:cNvPicPr>
            <a:picLocks noGrp="1" noChangeAspect="1"/>
          </p:cNvPicPr>
          <p:nvPr>
            <p:ph idx="1"/>
          </p:nvPr>
        </p:nvPicPr>
        <p:blipFill>
          <a:blip r:embed="rId2"/>
          <a:stretch>
            <a:fillRect/>
          </a:stretch>
        </p:blipFill>
        <p:spPr>
          <a:xfrm>
            <a:off x="1504950" y="1762125"/>
            <a:ext cx="9296400" cy="4486275"/>
          </a:xfrm>
          <a:prstGeom prst="rect">
            <a:avLst/>
          </a:prstGeom>
        </p:spPr>
      </p:pic>
    </p:spTree>
    <p:extLst>
      <p:ext uri="{BB962C8B-B14F-4D97-AF65-F5344CB8AC3E}">
        <p14:creationId xmlns:p14="http://schemas.microsoft.com/office/powerpoint/2010/main" val="114962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0CEC-1838-5FBA-B1AF-90483C547636}"/>
              </a:ext>
            </a:extLst>
          </p:cNvPr>
          <p:cNvSpPr>
            <a:spLocks noGrp="1"/>
          </p:cNvSpPr>
          <p:nvPr>
            <p:ph type="title"/>
          </p:nvPr>
        </p:nvSpPr>
        <p:spPr/>
        <p:txBody>
          <a:bodyPr/>
          <a:lstStyle/>
          <a:p>
            <a:r>
              <a:rPr lang="en-GB" dirty="0"/>
              <a:t>GNATT CHART</a:t>
            </a:r>
          </a:p>
        </p:txBody>
      </p:sp>
      <p:graphicFrame>
        <p:nvGraphicFramePr>
          <p:cNvPr id="11" name="Content Placeholder 10">
            <a:extLst>
              <a:ext uri="{FF2B5EF4-FFF2-40B4-BE49-F238E27FC236}">
                <a16:creationId xmlns:a16="http://schemas.microsoft.com/office/drawing/2014/main" id="{598582CF-528C-02E6-0413-437EADAD9547}"/>
              </a:ext>
            </a:extLst>
          </p:cNvPr>
          <p:cNvGraphicFramePr>
            <a:graphicFrameLocks noGrp="1"/>
          </p:cNvGraphicFramePr>
          <p:nvPr>
            <p:ph idx="1"/>
            <p:extLst>
              <p:ext uri="{D42A27DB-BD31-4B8C-83A1-F6EECF244321}">
                <p14:modId xmlns:p14="http://schemas.microsoft.com/office/powerpoint/2010/main" val="4230172679"/>
              </p:ext>
            </p:extLst>
          </p:nvPr>
        </p:nvGraphicFramePr>
        <p:xfrm>
          <a:off x="2196353" y="1866902"/>
          <a:ext cx="7058483" cy="3471715"/>
        </p:xfrm>
        <a:graphic>
          <a:graphicData uri="http://schemas.openxmlformats.org/drawingml/2006/table">
            <a:tbl>
              <a:tblPr firstRow="1" firstCol="1" bandRow="1">
                <a:tableStyleId>{5C22544A-7EE6-4342-B048-85BDC9FD1C3A}</a:tableStyleId>
              </a:tblPr>
              <a:tblGrid>
                <a:gridCol w="1415985">
                  <a:extLst>
                    <a:ext uri="{9D8B030D-6E8A-4147-A177-3AD203B41FA5}">
                      <a16:colId xmlns:a16="http://schemas.microsoft.com/office/drawing/2014/main" val="2164521676"/>
                    </a:ext>
                  </a:extLst>
                </a:gridCol>
                <a:gridCol w="768457">
                  <a:extLst>
                    <a:ext uri="{9D8B030D-6E8A-4147-A177-3AD203B41FA5}">
                      <a16:colId xmlns:a16="http://schemas.microsoft.com/office/drawing/2014/main" val="3480826218"/>
                    </a:ext>
                  </a:extLst>
                </a:gridCol>
                <a:gridCol w="729005">
                  <a:extLst>
                    <a:ext uri="{9D8B030D-6E8A-4147-A177-3AD203B41FA5}">
                      <a16:colId xmlns:a16="http://schemas.microsoft.com/office/drawing/2014/main" val="3651499434"/>
                    </a:ext>
                  </a:extLst>
                </a:gridCol>
                <a:gridCol w="738440">
                  <a:extLst>
                    <a:ext uri="{9D8B030D-6E8A-4147-A177-3AD203B41FA5}">
                      <a16:colId xmlns:a16="http://schemas.microsoft.com/office/drawing/2014/main" val="2956807506"/>
                    </a:ext>
                  </a:extLst>
                </a:gridCol>
                <a:gridCol w="851649">
                  <a:extLst>
                    <a:ext uri="{9D8B030D-6E8A-4147-A177-3AD203B41FA5}">
                      <a16:colId xmlns:a16="http://schemas.microsoft.com/office/drawing/2014/main" val="1111033419"/>
                    </a:ext>
                  </a:extLst>
                </a:gridCol>
                <a:gridCol w="851649">
                  <a:extLst>
                    <a:ext uri="{9D8B030D-6E8A-4147-A177-3AD203B41FA5}">
                      <a16:colId xmlns:a16="http://schemas.microsoft.com/office/drawing/2014/main" val="271822441"/>
                    </a:ext>
                  </a:extLst>
                </a:gridCol>
                <a:gridCol w="851649">
                  <a:extLst>
                    <a:ext uri="{9D8B030D-6E8A-4147-A177-3AD203B41FA5}">
                      <a16:colId xmlns:a16="http://schemas.microsoft.com/office/drawing/2014/main" val="478994224"/>
                    </a:ext>
                  </a:extLst>
                </a:gridCol>
                <a:gridCol w="851649">
                  <a:extLst>
                    <a:ext uri="{9D8B030D-6E8A-4147-A177-3AD203B41FA5}">
                      <a16:colId xmlns:a16="http://schemas.microsoft.com/office/drawing/2014/main" val="1784965777"/>
                    </a:ext>
                  </a:extLst>
                </a:gridCol>
              </a:tblGrid>
              <a:tr h="599253">
                <a:tc>
                  <a:txBody>
                    <a:bodyPr/>
                    <a:lstStyle/>
                    <a:p>
                      <a:r>
                        <a:rPr lang="en-GB" sz="1200" kern="100">
                          <a:effectLst/>
                        </a:rPr>
                        <a:t>Task</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Nov’22</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Dec’22</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Jan’23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Feb’23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Mar’23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Apr’23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May’23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9357097"/>
                  </a:ext>
                </a:extLst>
              </a:tr>
              <a:tr h="525387">
                <a:tc>
                  <a:txBody>
                    <a:bodyPr/>
                    <a:lstStyle/>
                    <a:p>
                      <a:r>
                        <a:rPr lang="en-GB" sz="1200" kern="100">
                          <a:effectLst/>
                        </a:rPr>
                        <a:t>Planning</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8474656"/>
                  </a:ext>
                </a:extLst>
              </a:tr>
              <a:tr h="549316">
                <a:tc>
                  <a:txBody>
                    <a:bodyPr/>
                    <a:lstStyle/>
                    <a:p>
                      <a:r>
                        <a:rPr lang="en-GB" sz="1200" kern="100">
                          <a:effectLst/>
                        </a:rPr>
                        <a:t>Research</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0526853"/>
                  </a:ext>
                </a:extLst>
              </a:tr>
              <a:tr h="599253">
                <a:tc>
                  <a:txBody>
                    <a:bodyPr/>
                    <a:lstStyle/>
                    <a:p>
                      <a:r>
                        <a:rPr lang="en-GB" sz="1200" kern="100">
                          <a:effectLst/>
                        </a:rPr>
                        <a:t>Design and development</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8430525"/>
                  </a:ext>
                </a:extLst>
              </a:tr>
              <a:tr h="599253">
                <a:tc>
                  <a:txBody>
                    <a:bodyPr/>
                    <a:lstStyle/>
                    <a:p>
                      <a:r>
                        <a:rPr lang="en-GB" sz="1200" kern="100">
                          <a:effectLst/>
                        </a:rPr>
                        <a:t>Implementation</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0951110"/>
                  </a:ext>
                </a:extLst>
              </a:tr>
              <a:tr h="599253">
                <a:tc>
                  <a:txBody>
                    <a:bodyPr/>
                    <a:lstStyle/>
                    <a:p>
                      <a:r>
                        <a:rPr lang="en-GB" sz="1200" kern="100">
                          <a:effectLst/>
                        </a:rPr>
                        <a:t>Follow-up and action</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a:effectLst/>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GB" sz="1200" kern="100" dirty="0">
                          <a:effectLst/>
                        </a:rPr>
                        <a:t> </a:t>
                      </a:r>
                      <a:endParaRPr lang="en-GB"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2787935"/>
                  </a:ext>
                </a:extLst>
              </a:tr>
            </a:tbl>
          </a:graphicData>
        </a:graphic>
      </p:graphicFrame>
      <p:sp>
        <p:nvSpPr>
          <p:cNvPr id="12" name="Rectangle 2">
            <a:extLst>
              <a:ext uri="{FF2B5EF4-FFF2-40B4-BE49-F238E27FC236}">
                <a16:creationId xmlns:a16="http://schemas.microsoft.com/office/drawing/2014/main" id="{9151D07F-0F97-E5B8-D375-BFC86F177C69}"/>
              </a:ext>
            </a:extLst>
          </p:cNvPr>
          <p:cNvSpPr>
            <a:spLocks noChangeArrowheads="1"/>
          </p:cNvSpPr>
          <p:nvPr/>
        </p:nvSpPr>
        <p:spPr bwMode="auto">
          <a:xfrm>
            <a:off x="-2990485" y="-217365"/>
            <a:ext cx="16466935" cy="749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13" name="Table 12">
            <a:extLst>
              <a:ext uri="{FF2B5EF4-FFF2-40B4-BE49-F238E27FC236}">
                <a16:creationId xmlns:a16="http://schemas.microsoft.com/office/drawing/2014/main" id="{EA789E01-834C-83AA-8504-A4E27E4D1B19}"/>
              </a:ext>
            </a:extLst>
          </p:cNvPr>
          <p:cNvGraphicFramePr>
            <a:graphicFrameLocks noGrp="1"/>
          </p:cNvGraphicFramePr>
          <p:nvPr>
            <p:extLst>
              <p:ext uri="{D42A27DB-BD31-4B8C-83A1-F6EECF244321}">
                <p14:modId xmlns:p14="http://schemas.microsoft.com/office/powerpoint/2010/main" val="2218470311"/>
              </p:ext>
            </p:extLst>
          </p:nvPr>
        </p:nvGraphicFramePr>
        <p:xfrm>
          <a:off x="2196353" y="1866900"/>
          <a:ext cx="7058483" cy="3471717"/>
        </p:xfrm>
        <a:graphic>
          <a:graphicData uri="http://schemas.openxmlformats.org/drawingml/2006/table">
            <a:tbl>
              <a:tblPr firstRow="1" firstCol="1" bandRow="1"/>
              <a:tblGrid>
                <a:gridCol w="1415985">
                  <a:extLst>
                    <a:ext uri="{9D8B030D-6E8A-4147-A177-3AD203B41FA5}">
                      <a16:colId xmlns:a16="http://schemas.microsoft.com/office/drawing/2014/main" val="3664369463"/>
                    </a:ext>
                  </a:extLst>
                </a:gridCol>
                <a:gridCol w="768457">
                  <a:extLst>
                    <a:ext uri="{9D8B030D-6E8A-4147-A177-3AD203B41FA5}">
                      <a16:colId xmlns:a16="http://schemas.microsoft.com/office/drawing/2014/main" val="2022163841"/>
                    </a:ext>
                  </a:extLst>
                </a:gridCol>
                <a:gridCol w="729005">
                  <a:extLst>
                    <a:ext uri="{9D8B030D-6E8A-4147-A177-3AD203B41FA5}">
                      <a16:colId xmlns:a16="http://schemas.microsoft.com/office/drawing/2014/main" val="1962646442"/>
                    </a:ext>
                  </a:extLst>
                </a:gridCol>
                <a:gridCol w="738440">
                  <a:extLst>
                    <a:ext uri="{9D8B030D-6E8A-4147-A177-3AD203B41FA5}">
                      <a16:colId xmlns:a16="http://schemas.microsoft.com/office/drawing/2014/main" val="3010238608"/>
                    </a:ext>
                  </a:extLst>
                </a:gridCol>
                <a:gridCol w="851649">
                  <a:extLst>
                    <a:ext uri="{9D8B030D-6E8A-4147-A177-3AD203B41FA5}">
                      <a16:colId xmlns:a16="http://schemas.microsoft.com/office/drawing/2014/main" val="3788012586"/>
                    </a:ext>
                  </a:extLst>
                </a:gridCol>
                <a:gridCol w="851649">
                  <a:extLst>
                    <a:ext uri="{9D8B030D-6E8A-4147-A177-3AD203B41FA5}">
                      <a16:colId xmlns:a16="http://schemas.microsoft.com/office/drawing/2014/main" val="3248251856"/>
                    </a:ext>
                  </a:extLst>
                </a:gridCol>
                <a:gridCol w="851649">
                  <a:extLst>
                    <a:ext uri="{9D8B030D-6E8A-4147-A177-3AD203B41FA5}">
                      <a16:colId xmlns:a16="http://schemas.microsoft.com/office/drawing/2014/main" val="1837993942"/>
                    </a:ext>
                  </a:extLst>
                </a:gridCol>
                <a:gridCol w="851649">
                  <a:extLst>
                    <a:ext uri="{9D8B030D-6E8A-4147-A177-3AD203B41FA5}">
                      <a16:colId xmlns:a16="http://schemas.microsoft.com/office/drawing/2014/main" val="1694404365"/>
                    </a:ext>
                  </a:extLst>
                </a:gridCol>
              </a:tblGrid>
              <a:tr h="599253">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Task</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Nov’22</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Dec’22</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Jan’23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Feb’23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Mar’23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Apr’23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May’23</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876938"/>
                  </a:ext>
                </a:extLst>
              </a:tr>
              <a:tr h="525388">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Planning</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0245693"/>
                  </a:ext>
                </a:extLst>
              </a:tr>
              <a:tr h="549317">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Research</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4148779"/>
                  </a:ext>
                </a:extLst>
              </a:tr>
              <a:tr h="599253">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and development</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703738"/>
                  </a:ext>
                </a:extLst>
              </a:tr>
              <a:tr h="599253">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Implementation</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460626"/>
                  </a:ext>
                </a:extLst>
              </a:tr>
              <a:tr h="599253">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Follow-up and action</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068405541"/>
                  </a:ext>
                </a:extLst>
              </a:tr>
            </a:tbl>
          </a:graphicData>
        </a:graphic>
      </p:graphicFrame>
      <p:sp>
        <p:nvSpPr>
          <p:cNvPr id="14" name="Rectangle 3">
            <a:extLst>
              <a:ext uri="{FF2B5EF4-FFF2-40B4-BE49-F238E27FC236}">
                <a16:creationId xmlns:a16="http://schemas.microsoft.com/office/drawing/2014/main" id="{F81D35AC-473F-3F5C-4851-E94EB2E19A98}"/>
              </a:ext>
            </a:extLst>
          </p:cNvPr>
          <p:cNvSpPr>
            <a:spLocks noChangeArrowheads="1"/>
          </p:cNvSpPr>
          <p:nvPr/>
        </p:nvSpPr>
        <p:spPr bwMode="auto">
          <a:xfrm>
            <a:off x="487728" y="2674405"/>
            <a:ext cx="16466935" cy="73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55971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77FD-C983-E95E-FC61-01E2762591FC}"/>
              </a:ext>
            </a:extLst>
          </p:cNvPr>
          <p:cNvSpPr>
            <a:spLocks noGrp="1"/>
          </p:cNvSpPr>
          <p:nvPr>
            <p:ph type="title"/>
          </p:nvPr>
        </p:nvSpPr>
        <p:spPr/>
        <p:txBody>
          <a:bodyPr>
            <a:normAutofit fontScale="90000"/>
          </a:bodyPr>
          <a:lstStyle/>
          <a:p>
            <a:r>
              <a:rPr lang="en-US" u="sng" dirty="0"/>
              <a:t>System Design: ERD along with table Structure</a:t>
            </a:r>
            <a:br>
              <a:rPr lang="en-US" dirty="0"/>
            </a:br>
            <a:endParaRPr lang="en-IN" dirty="0"/>
          </a:p>
        </p:txBody>
      </p:sp>
      <p:sp>
        <p:nvSpPr>
          <p:cNvPr id="3" name="Content Placeholder 2">
            <a:extLst>
              <a:ext uri="{FF2B5EF4-FFF2-40B4-BE49-F238E27FC236}">
                <a16:creationId xmlns:a16="http://schemas.microsoft.com/office/drawing/2014/main" id="{01A4858B-5353-891E-851F-1DFA7AA6A5E7}"/>
              </a:ext>
            </a:extLst>
          </p:cNvPr>
          <p:cNvSpPr>
            <a:spLocks noGrp="1"/>
          </p:cNvSpPr>
          <p:nvPr>
            <p:ph idx="1"/>
          </p:nvPr>
        </p:nvSpPr>
        <p:spPr>
          <a:xfrm>
            <a:off x="913795" y="1866900"/>
            <a:ext cx="10353762" cy="3924299"/>
          </a:xfrm>
        </p:spPr>
        <p:txBody>
          <a:bodyPr>
            <a:normAutofit fontScale="70000" lnSpcReduction="20000"/>
          </a:bodyPr>
          <a:lstStyle/>
          <a:p>
            <a:r>
              <a:rPr lang="en-US" dirty="0"/>
              <a:t>Name:                              </a:t>
            </a:r>
          </a:p>
          <a:p>
            <a:r>
              <a:rPr lang="en-US" dirty="0"/>
              <a:t>Address:       </a:t>
            </a:r>
          </a:p>
          <a:p>
            <a:r>
              <a:rPr lang="en-US" dirty="0"/>
              <a:t>Phn Number:</a:t>
            </a:r>
          </a:p>
          <a:p>
            <a:r>
              <a:rPr lang="en-US" dirty="0"/>
              <a:t>Dob:</a:t>
            </a:r>
          </a:p>
          <a:p>
            <a:r>
              <a:rPr lang="en-US" dirty="0"/>
              <a:t>Nic:	</a:t>
            </a:r>
          </a:p>
          <a:p>
            <a:r>
              <a:rPr lang="en-US" dirty="0"/>
              <a:t>Passport No:</a:t>
            </a:r>
          </a:p>
          <a:p>
            <a:r>
              <a:rPr lang="en-US" dirty="0"/>
              <a:t>Nationality:</a:t>
            </a:r>
          </a:p>
          <a:p>
            <a:r>
              <a:rPr lang="en-US" dirty="0"/>
              <a:t>Destination:</a:t>
            </a:r>
          </a:p>
          <a:p>
            <a:r>
              <a:rPr lang="en-US" dirty="0"/>
              <a:t>Airline:</a:t>
            </a:r>
          </a:p>
          <a:p>
            <a:r>
              <a:rPr lang="en-US" dirty="0"/>
              <a:t>Day of Dep:</a:t>
            </a:r>
          </a:p>
          <a:p>
            <a:r>
              <a:rPr lang="en-US" dirty="0"/>
              <a:t>Time:</a:t>
            </a:r>
          </a:p>
          <a:p>
            <a:endParaRPr lang="en-US" dirty="0"/>
          </a:p>
          <a:p>
            <a:endParaRPr lang="en-IN" dirty="0"/>
          </a:p>
        </p:txBody>
      </p:sp>
      <p:graphicFrame>
        <p:nvGraphicFramePr>
          <p:cNvPr id="4" name="Table 3">
            <a:extLst>
              <a:ext uri="{FF2B5EF4-FFF2-40B4-BE49-F238E27FC236}">
                <a16:creationId xmlns:a16="http://schemas.microsoft.com/office/drawing/2014/main" id="{B1247D7E-3535-4FEA-BB2C-69F0B8D3B4C0}"/>
              </a:ext>
            </a:extLst>
          </p:cNvPr>
          <p:cNvGraphicFramePr>
            <a:graphicFrameLocks noGrp="1"/>
          </p:cNvGraphicFramePr>
          <p:nvPr>
            <p:extLst>
              <p:ext uri="{D42A27DB-BD31-4B8C-83A1-F6EECF244321}">
                <p14:modId xmlns:p14="http://schemas.microsoft.com/office/powerpoint/2010/main" val="2047965473"/>
              </p:ext>
            </p:extLst>
          </p:nvPr>
        </p:nvGraphicFramePr>
        <p:xfrm>
          <a:off x="2982899" y="2076451"/>
          <a:ext cx="1427122" cy="3427703"/>
        </p:xfrm>
        <a:graphic>
          <a:graphicData uri="http://schemas.openxmlformats.org/drawingml/2006/table">
            <a:tbl>
              <a:tblPr firstRow="1" firstCol="1" bandRow="1">
                <a:tableStyleId>{5C22544A-7EE6-4342-B048-85BDC9FD1C3A}</a:tableStyleId>
              </a:tblPr>
              <a:tblGrid>
                <a:gridCol w="1427122">
                  <a:extLst>
                    <a:ext uri="{9D8B030D-6E8A-4147-A177-3AD203B41FA5}">
                      <a16:colId xmlns:a16="http://schemas.microsoft.com/office/drawing/2014/main" val="1889879859"/>
                    </a:ext>
                  </a:extLst>
                </a:gridCol>
              </a:tblGrid>
              <a:tr h="371764">
                <a:tc>
                  <a:txBody>
                    <a:bodyPr/>
                    <a:lstStyle/>
                    <a:p>
                      <a:pPr algn="l">
                        <a:lnSpc>
                          <a:spcPct val="115000"/>
                        </a:lnSpc>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285289958"/>
                  </a:ext>
                </a:extLst>
              </a:tr>
              <a:tr h="337989">
                <a:tc>
                  <a:txBody>
                    <a:bodyPr/>
                    <a:lstStyle/>
                    <a:p>
                      <a:pPr algn="l">
                        <a:lnSpc>
                          <a:spcPct val="115000"/>
                        </a:lnSpc>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137573835"/>
                  </a:ext>
                </a:extLst>
              </a:tr>
              <a:tr h="337989">
                <a:tc>
                  <a:txBody>
                    <a:bodyPr/>
                    <a:lstStyle/>
                    <a:p>
                      <a:pPr algn="l">
                        <a:lnSpc>
                          <a:spcPct val="115000"/>
                        </a:lnSpc>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077803371"/>
                  </a:ext>
                </a:extLst>
              </a:tr>
              <a:tr h="337989">
                <a:tc>
                  <a:txBody>
                    <a:bodyPr/>
                    <a:lstStyle/>
                    <a:p>
                      <a:pPr algn="l">
                        <a:lnSpc>
                          <a:spcPct val="115000"/>
                        </a:lnSpc>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705963223"/>
                  </a:ext>
                </a:extLst>
              </a:tr>
              <a:tr h="352027">
                <a:tc>
                  <a:txBody>
                    <a:bodyPr/>
                    <a:lstStyle/>
                    <a:p>
                      <a:pPr algn="l">
                        <a:lnSpc>
                          <a:spcPct val="115000"/>
                        </a:lnSpc>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946945139"/>
                  </a:ext>
                </a:extLst>
              </a:tr>
              <a:tr h="337989">
                <a:tc>
                  <a:txBody>
                    <a:bodyPr/>
                    <a:lstStyle/>
                    <a:p>
                      <a:pPr algn="l">
                        <a:lnSpc>
                          <a:spcPct val="115000"/>
                        </a:lnSpc>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73381245"/>
                  </a:ext>
                </a:extLst>
              </a:tr>
              <a:tr h="337989">
                <a:tc>
                  <a:txBody>
                    <a:bodyPr/>
                    <a:lstStyle/>
                    <a:p>
                      <a:pPr algn="l">
                        <a:lnSpc>
                          <a:spcPct val="115000"/>
                        </a:lnSpc>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140025565"/>
                  </a:ext>
                </a:extLst>
              </a:tr>
              <a:tr h="337989">
                <a:tc>
                  <a:txBody>
                    <a:bodyPr/>
                    <a:lstStyle/>
                    <a:p>
                      <a:pPr algn="l">
                        <a:lnSpc>
                          <a:spcPct val="115000"/>
                        </a:lnSpc>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607217296"/>
                  </a:ext>
                </a:extLst>
              </a:tr>
              <a:tr h="337989">
                <a:tc>
                  <a:txBody>
                    <a:bodyPr/>
                    <a:lstStyle/>
                    <a:p>
                      <a:pPr algn="l">
                        <a:lnSpc>
                          <a:spcPct val="115000"/>
                        </a:lnSpc>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225391183"/>
                  </a:ext>
                </a:extLst>
              </a:tr>
              <a:tr h="337989">
                <a:tc>
                  <a:txBody>
                    <a:bodyPr/>
                    <a:lstStyle/>
                    <a:p>
                      <a:pPr algn="l">
                        <a:lnSpc>
                          <a:spcPct val="115000"/>
                        </a:lnSpc>
                      </a:pPr>
                      <a:r>
                        <a:rPr lang="en-IN" sz="12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57575506"/>
                  </a:ext>
                </a:extLst>
              </a:tr>
            </a:tbl>
          </a:graphicData>
        </a:graphic>
      </p:graphicFrame>
    </p:spTree>
    <p:extLst>
      <p:ext uri="{BB962C8B-B14F-4D97-AF65-F5344CB8AC3E}">
        <p14:creationId xmlns:p14="http://schemas.microsoft.com/office/powerpoint/2010/main" val="1788816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8449-8541-A8E5-DEC3-9936A2E99DA3}"/>
              </a:ext>
            </a:extLst>
          </p:cNvPr>
          <p:cNvSpPr>
            <a:spLocks noGrp="1"/>
          </p:cNvSpPr>
          <p:nvPr>
            <p:ph type="title"/>
          </p:nvPr>
        </p:nvSpPr>
        <p:spPr/>
        <p:txBody>
          <a:bodyPr>
            <a:normAutofit fontScale="90000"/>
          </a:bodyPr>
          <a:lstStyle/>
          <a:p>
            <a:r>
              <a:rPr lang="en-US" u="sng" dirty="0"/>
              <a:t>Testing Strategies and Test results </a:t>
            </a:r>
            <a:br>
              <a:rPr lang="en-US" dirty="0"/>
            </a:br>
            <a:endParaRPr lang="en-IN" dirty="0"/>
          </a:p>
        </p:txBody>
      </p:sp>
      <p:sp>
        <p:nvSpPr>
          <p:cNvPr id="3" name="Content Placeholder 2">
            <a:extLst>
              <a:ext uri="{FF2B5EF4-FFF2-40B4-BE49-F238E27FC236}">
                <a16:creationId xmlns:a16="http://schemas.microsoft.com/office/drawing/2014/main" id="{BE966C84-58C8-9CFC-E13E-DA489BAAC908}"/>
              </a:ext>
            </a:extLst>
          </p:cNvPr>
          <p:cNvSpPr>
            <a:spLocks noGrp="1"/>
          </p:cNvSpPr>
          <p:nvPr>
            <p:ph idx="1"/>
          </p:nvPr>
        </p:nvSpPr>
        <p:spPr>
          <a:xfrm>
            <a:off x="913795" y="1562470"/>
            <a:ext cx="10353762" cy="4228729"/>
          </a:xfrm>
        </p:spPr>
        <p:txBody>
          <a:bodyPr/>
          <a:lstStyle/>
          <a:p>
            <a:r>
              <a:rPr lang="en-US" dirty="0"/>
              <a:t>Testing is the process of executing a program with the intent of finding errors. Although software testing is itself an expensive activity, yet launching of software without may lead to cost potentially much higher than that of testing, especially in systems where human safety is involved. Effective software testing will contribute to the delivery of higher quality software products, more satisfied users, and lower maintenance costs, more accurate and reliable results. Software testing is necessary and important activity of software development process.</a:t>
            </a:r>
          </a:p>
          <a:p>
            <a:endParaRPr lang="en-IN" dirty="0"/>
          </a:p>
        </p:txBody>
      </p:sp>
    </p:spTree>
    <p:extLst>
      <p:ext uri="{BB962C8B-B14F-4D97-AF65-F5344CB8AC3E}">
        <p14:creationId xmlns:p14="http://schemas.microsoft.com/office/powerpoint/2010/main" val="1743369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EEE3-2927-0ED5-65BA-85534F9B0527}"/>
              </a:ext>
            </a:extLst>
          </p:cNvPr>
          <p:cNvSpPr>
            <a:spLocks noGrp="1"/>
          </p:cNvSpPr>
          <p:nvPr>
            <p:ph type="title"/>
          </p:nvPr>
        </p:nvSpPr>
        <p:spPr>
          <a:xfrm>
            <a:off x="913795" y="609600"/>
            <a:ext cx="10353762" cy="819705"/>
          </a:xfrm>
        </p:spPr>
        <p:txBody>
          <a:bodyPr>
            <a:normAutofit fontScale="90000"/>
          </a:bodyPr>
          <a:lstStyle/>
          <a:p>
            <a:r>
              <a:rPr lang="en-US" sz="3100" b="1" u="sng" dirty="0"/>
              <a:t>User manual: Screen Shots of the Functionality of the Project</a:t>
            </a:r>
            <a:r>
              <a:rPr lang="en-US" sz="3100" b="1" dirty="0"/>
              <a:t>. </a:t>
            </a:r>
            <a:br>
              <a:rPr lang="en-US" dirty="0"/>
            </a:br>
            <a:endParaRPr lang="en-IN" dirty="0"/>
          </a:p>
        </p:txBody>
      </p:sp>
      <p:pic>
        <p:nvPicPr>
          <p:cNvPr id="7" name="Content Placeholder 6">
            <a:extLst>
              <a:ext uri="{FF2B5EF4-FFF2-40B4-BE49-F238E27FC236}">
                <a16:creationId xmlns:a16="http://schemas.microsoft.com/office/drawing/2014/main" id="{23365F76-31FF-8048-5370-4F83D06BEF15}"/>
              </a:ext>
            </a:extLst>
          </p:cNvPr>
          <p:cNvPicPr>
            <a:picLocks noGrp="1" noChangeAspect="1"/>
          </p:cNvPicPr>
          <p:nvPr>
            <p:ph idx="1"/>
          </p:nvPr>
        </p:nvPicPr>
        <p:blipFill>
          <a:blip r:embed="rId2"/>
          <a:stretch>
            <a:fillRect/>
          </a:stretch>
        </p:blipFill>
        <p:spPr>
          <a:xfrm>
            <a:off x="457200" y="1165411"/>
            <a:ext cx="11358282" cy="4715435"/>
          </a:xfrm>
        </p:spPr>
      </p:pic>
    </p:spTree>
    <p:extLst>
      <p:ext uri="{BB962C8B-B14F-4D97-AF65-F5344CB8AC3E}">
        <p14:creationId xmlns:p14="http://schemas.microsoft.com/office/powerpoint/2010/main" val="2926042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685C1E-71C2-F878-8813-61B67E8536D0}"/>
              </a:ext>
            </a:extLst>
          </p:cNvPr>
          <p:cNvPicPr>
            <a:picLocks noChangeAspect="1"/>
          </p:cNvPicPr>
          <p:nvPr/>
        </p:nvPicPr>
        <p:blipFill>
          <a:blip r:embed="rId2"/>
          <a:stretch>
            <a:fillRect/>
          </a:stretch>
        </p:blipFill>
        <p:spPr>
          <a:xfrm>
            <a:off x="538162" y="383801"/>
            <a:ext cx="2886075" cy="5721164"/>
          </a:xfrm>
          <a:prstGeom prst="rect">
            <a:avLst/>
          </a:prstGeom>
        </p:spPr>
      </p:pic>
      <p:pic>
        <p:nvPicPr>
          <p:cNvPr id="10" name="Picture 9">
            <a:extLst>
              <a:ext uri="{FF2B5EF4-FFF2-40B4-BE49-F238E27FC236}">
                <a16:creationId xmlns:a16="http://schemas.microsoft.com/office/drawing/2014/main" id="{7F2524DD-52A3-977B-F390-105EDED47575}"/>
              </a:ext>
            </a:extLst>
          </p:cNvPr>
          <p:cNvPicPr>
            <a:picLocks noChangeAspect="1"/>
          </p:cNvPicPr>
          <p:nvPr/>
        </p:nvPicPr>
        <p:blipFill>
          <a:blip r:embed="rId3"/>
          <a:stretch>
            <a:fillRect/>
          </a:stretch>
        </p:blipFill>
        <p:spPr>
          <a:xfrm>
            <a:off x="3523130" y="356907"/>
            <a:ext cx="7802375" cy="5748058"/>
          </a:xfrm>
          <a:prstGeom prst="rect">
            <a:avLst/>
          </a:prstGeom>
        </p:spPr>
      </p:pic>
    </p:spTree>
    <p:extLst>
      <p:ext uri="{BB962C8B-B14F-4D97-AF65-F5344CB8AC3E}">
        <p14:creationId xmlns:p14="http://schemas.microsoft.com/office/powerpoint/2010/main" val="139473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82420B-AD82-0D28-1901-2D0EE9ACD3B2}"/>
              </a:ext>
            </a:extLst>
          </p:cNvPr>
          <p:cNvPicPr>
            <a:picLocks noChangeAspect="1"/>
          </p:cNvPicPr>
          <p:nvPr/>
        </p:nvPicPr>
        <p:blipFill>
          <a:blip r:embed="rId2"/>
          <a:stretch>
            <a:fillRect/>
          </a:stretch>
        </p:blipFill>
        <p:spPr>
          <a:xfrm>
            <a:off x="6754065" y="358588"/>
            <a:ext cx="4295775" cy="5047130"/>
          </a:xfrm>
          <a:prstGeom prst="rect">
            <a:avLst/>
          </a:prstGeom>
        </p:spPr>
      </p:pic>
      <p:pic>
        <p:nvPicPr>
          <p:cNvPr id="8" name="Picture 7">
            <a:extLst>
              <a:ext uri="{FF2B5EF4-FFF2-40B4-BE49-F238E27FC236}">
                <a16:creationId xmlns:a16="http://schemas.microsoft.com/office/drawing/2014/main" id="{F4D080AD-91A8-3711-D1A2-333C7E248CDB}"/>
              </a:ext>
            </a:extLst>
          </p:cNvPr>
          <p:cNvPicPr>
            <a:picLocks noChangeAspect="1"/>
          </p:cNvPicPr>
          <p:nvPr/>
        </p:nvPicPr>
        <p:blipFill>
          <a:blip r:embed="rId3"/>
          <a:stretch>
            <a:fillRect/>
          </a:stretch>
        </p:blipFill>
        <p:spPr>
          <a:xfrm>
            <a:off x="1279711" y="358588"/>
            <a:ext cx="4343400" cy="5047130"/>
          </a:xfrm>
          <a:prstGeom prst="rect">
            <a:avLst/>
          </a:prstGeom>
        </p:spPr>
      </p:pic>
    </p:spTree>
    <p:extLst>
      <p:ext uri="{BB962C8B-B14F-4D97-AF65-F5344CB8AC3E}">
        <p14:creationId xmlns:p14="http://schemas.microsoft.com/office/powerpoint/2010/main" val="145197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200" b="1" dirty="0"/>
              <a:t>PROJECT ASSOCIATES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b="1" dirty="0"/>
              <a:t>Parthana Ghosh (18871021049)</a:t>
            </a:r>
          </a:p>
          <a:p>
            <a:r>
              <a:rPr lang="en-US" sz="2400" b="1" dirty="0"/>
              <a:t>Ishita Naskar (18871021054)</a:t>
            </a:r>
          </a:p>
          <a:p>
            <a:r>
              <a:rPr lang="en-US" sz="2400" b="1" dirty="0"/>
              <a:t>Subhajit Naskar (18871021057)</a:t>
            </a:r>
          </a:p>
          <a:p>
            <a:r>
              <a:rPr lang="en-US" sz="2400" b="1" dirty="0"/>
              <a:t>Unnati Saha (18871021060)</a:t>
            </a:r>
          </a:p>
          <a:p>
            <a:pPr marL="36900" indent="0">
              <a:buNone/>
            </a:pPr>
            <a:r>
              <a:rPr lang="en-US" sz="1600" b="1" u="sng" dirty="0">
                <a:solidFill>
                  <a:schemeClr val="accent1">
                    <a:lumMod val="40000"/>
                    <a:lumOff val="60000"/>
                  </a:schemeClr>
                </a:solidFill>
                <a:latin typeface="Algerian" panose="04020705040A02060702" pitchFamily="82" charset="0"/>
              </a:rPr>
              <a:t>    </a:t>
            </a:r>
          </a:p>
          <a:p>
            <a:pPr marL="36900" indent="0">
              <a:buNone/>
            </a:pPr>
            <a:endParaRPr lang="en-US" sz="1600" b="1" u="sng" dirty="0">
              <a:solidFill>
                <a:schemeClr val="accent1">
                  <a:lumMod val="40000"/>
                  <a:lumOff val="60000"/>
                </a:schemeClr>
              </a:solidFill>
              <a:latin typeface="Algerian" panose="04020705040A02060702" pitchFamily="82" charset="0"/>
            </a:endParaRPr>
          </a:p>
          <a:p>
            <a:pPr marL="36900" indent="0">
              <a:buNone/>
            </a:pPr>
            <a:r>
              <a:rPr lang="en-US" sz="1600" b="1" dirty="0">
                <a:solidFill>
                  <a:schemeClr val="accent1">
                    <a:lumMod val="40000"/>
                    <a:lumOff val="60000"/>
                  </a:schemeClr>
                </a:solidFill>
                <a:latin typeface="Algerian" panose="04020705040A02060702" pitchFamily="82" charset="0"/>
              </a:rPr>
              <a:t>     </a:t>
            </a:r>
            <a:r>
              <a:rPr lang="en-US" sz="1600" b="1" u="sng" dirty="0">
                <a:solidFill>
                  <a:schemeClr val="accent1">
                    <a:lumMod val="40000"/>
                    <a:lumOff val="60000"/>
                  </a:schemeClr>
                </a:solidFill>
                <a:latin typeface="Algerian" panose="04020705040A02060702" pitchFamily="82" charset="0"/>
              </a:rPr>
              <a:t> MASTER OF COMPUTER APPLICATION</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701FA0-E51F-02A1-667F-BF0380576144}"/>
              </a:ext>
            </a:extLst>
          </p:cNvPr>
          <p:cNvPicPr>
            <a:picLocks noChangeAspect="1"/>
          </p:cNvPicPr>
          <p:nvPr/>
        </p:nvPicPr>
        <p:blipFill>
          <a:blip r:embed="rId2"/>
          <a:stretch>
            <a:fillRect/>
          </a:stretch>
        </p:blipFill>
        <p:spPr>
          <a:xfrm>
            <a:off x="192461" y="647700"/>
            <a:ext cx="5643563" cy="5484159"/>
          </a:xfrm>
          <a:prstGeom prst="rect">
            <a:avLst/>
          </a:prstGeom>
        </p:spPr>
      </p:pic>
      <p:pic>
        <p:nvPicPr>
          <p:cNvPr id="8" name="Picture 7">
            <a:extLst>
              <a:ext uri="{FF2B5EF4-FFF2-40B4-BE49-F238E27FC236}">
                <a16:creationId xmlns:a16="http://schemas.microsoft.com/office/drawing/2014/main" id="{D6A370C2-9029-AB73-BE80-A3665E5E5472}"/>
              </a:ext>
            </a:extLst>
          </p:cNvPr>
          <p:cNvPicPr>
            <a:picLocks noChangeAspect="1"/>
          </p:cNvPicPr>
          <p:nvPr/>
        </p:nvPicPr>
        <p:blipFill>
          <a:blip r:embed="rId3"/>
          <a:stretch>
            <a:fillRect/>
          </a:stretch>
        </p:blipFill>
        <p:spPr>
          <a:xfrm>
            <a:off x="5934636" y="582706"/>
            <a:ext cx="6064904" cy="5549153"/>
          </a:xfrm>
          <a:prstGeom prst="rect">
            <a:avLst/>
          </a:prstGeom>
        </p:spPr>
      </p:pic>
    </p:spTree>
    <p:extLst>
      <p:ext uri="{BB962C8B-B14F-4D97-AF65-F5344CB8AC3E}">
        <p14:creationId xmlns:p14="http://schemas.microsoft.com/office/powerpoint/2010/main" val="177097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E80162-0D69-E275-EE49-4B10EA48B629}"/>
              </a:ext>
            </a:extLst>
          </p:cNvPr>
          <p:cNvPicPr>
            <a:picLocks noChangeAspect="1"/>
          </p:cNvPicPr>
          <p:nvPr/>
        </p:nvPicPr>
        <p:blipFill>
          <a:blip r:embed="rId2"/>
          <a:stretch>
            <a:fillRect/>
          </a:stretch>
        </p:blipFill>
        <p:spPr>
          <a:xfrm>
            <a:off x="1176101" y="815787"/>
            <a:ext cx="9839797" cy="4706471"/>
          </a:xfrm>
          <a:prstGeom prst="rect">
            <a:avLst/>
          </a:prstGeom>
        </p:spPr>
      </p:pic>
    </p:spTree>
    <p:extLst>
      <p:ext uri="{BB962C8B-B14F-4D97-AF65-F5344CB8AC3E}">
        <p14:creationId xmlns:p14="http://schemas.microsoft.com/office/powerpoint/2010/main" val="1464204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0A316A-1B41-FE79-23CF-C61C481C77FF}"/>
              </a:ext>
            </a:extLst>
          </p:cNvPr>
          <p:cNvPicPr>
            <a:picLocks noChangeAspect="1"/>
          </p:cNvPicPr>
          <p:nvPr/>
        </p:nvPicPr>
        <p:blipFill>
          <a:blip r:embed="rId2"/>
          <a:stretch>
            <a:fillRect/>
          </a:stretch>
        </p:blipFill>
        <p:spPr>
          <a:xfrm>
            <a:off x="1945341" y="661987"/>
            <a:ext cx="7727577" cy="5534025"/>
          </a:xfrm>
          <a:prstGeom prst="rect">
            <a:avLst/>
          </a:prstGeom>
        </p:spPr>
      </p:pic>
    </p:spTree>
    <p:extLst>
      <p:ext uri="{BB962C8B-B14F-4D97-AF65-F5344CB8AC3E}">
        <p14:creationId xmlns:p14="http://schemas.microsoft.com/office/powerpoint/2010/main" val="378209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DF89-F444-8405-66AE-F453AEF0EB9C}"/>
              </a:ext>
            </a:extLst>
          </p:cNvPr>
          <p:cNvSpPr>
            <a:spLocks noGrp="1"/>
          </p:cNvSpPr>
          <p:nvPr>
            <p:ph type="title"/>
          </p:nvPr>
        </p:nvSpPr>
        <p:spPr>
          <a:xfrm>
            <a:off x="913795" y="609600"/>
            <a:ext cx="10353762" cy="580008"/>
          </a:xfrm>
        </p:spPr>
        <p:txBody>
          <a:bodyPr>
            <a:normAutofit fontScale="90000"/>
          </a:bodyPr>
          <a:lstStyle/>
          <a:p>
            <a:r>
              <a:rPr lang="en-US" u="sng" dirty="0"/>
              <a:t>Limitation and scope of the Project</a:t>
            </a:r>
            <a:endParaRPr lang="en-IN" u="sng" dirty="0"/>
          </a:p>
        </p:txBody>
      </p:sp>
      <p:sp>
        <p:nvSpPr>
          <p:cNvPr id="3" name="Content Placeholder 2">
            <a:extLst>
              <a:ext uri="{FF2B5EF4-FFF2-40B4-BE49-F238E27FC236}">
                <a16:creationId xmlns:a16="http://schemas.microsoft.com/office/drawing/2014/main" id="{EBAA470E-39BE-CEBA-069D-C92C3F966213}"/>
              </a:ext>
            </a:extLst>
          </p:cNvPr>
          <p:cNvSpPr>
            <a:spLocks noGrp="1"/>
          </p:cNvSpPr>
          <p:nvPr>
            <p:ph idx="1"/>
          </p:nvPr>
        </p:nvSpPr>
        <p:spPr>
          <a:xfrm>
            <a:off x="913795" y="1438183"/>
            <a:ext cx="10353762" cy="5042515"/>
          </a:xfrm>
        </p:spPr>
        <p:txBody>
          <a:bodyPr/>
          <a:lstStyle/>
          <a:p>
            <a:pPr marL="36900" indent="0">
              <a:buNone/>
            </a:pPr>
            <a:r>
              <a:rPr lang="en-US" dirty="0"/>
              <a:t>Although We have tried to do the best and try to do all the things that are possible in an Online System, but still the system contains some of the limitations. The reason of these limitations is the time constraints. Time is the major problem. I Have to deliver the project in a particular time period. That’s way I have to leave Some of the topics that actually I want to cover, I am still working on this software And my next goal is to remove these limitations and develop a more efficient and Elegant system.</a:t>
            </a:r>
          </a:p>
          <a:p>
            <a:r>
              <a:rPr lang="en-US" dirty="0"/>
              <a:t> Limitations of the System: </a:t>
            </a:r>
          </a:p>
          <a:p>
            <a:pPr marL="36900" indent="0">
              <a:buNone/>
            </a:pPr>
            <a:r>
              <a:rPr lang="en-US" dirty="0"/>
              <a:t>1.This project does not give the information about the stock (quantity) present within the shop. </a:t>
            </a:r>
          </a:p>
          <a:p>
            <a:pPr marL="36900" indent="0">
              <a:buNone/>
            </a:pPr>
            <a:r>
              <a:rPr lang="en-US" dirty="0"/>
              <a:t>2.  This project does not create monthly, yearly Reports. After removing these and other minor limitations I hope this project will very efficient and effective.</a:t>
            </a:r>
          </a:p>
          <a:p>
            <a:endParaRPr lang="en-IN" dirty="0"/>
          </a:p>
        </p:txBody>
      </p:sp>
    </p:spTree>
    <p:extLst>
      <p:ext uri="{BB962C8B-B14F-4D97-AF65-F5344CB8AC3E}">
        <p14:creationId xmlns:p14="http://schemas.microsoft.com/office/powerpoint/2010/main" val="4194077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9A2F-0495-B929-44AE-3E82D1D032A1}"/>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8E6B8CBF-BD7B-0C8F-B139-6BC55F1F316D}"/>
              </a:ext>
            </a:extLst>
          </p:cNvPr>
          <p:cNvSpPr>
            <a:spLocks noGrp="1"/>
          </p:cNvSpPr>
          <p:nvPr>
            <p:ph idx="1"/>
          </p:nvPr>
        </p:nvSpPr>
        <p:spPr/>
        <p:txBody>
          <a:bodyPr>
            <a:normAutofit/>
          </a:bodyPr>
          <a:lstStyle/>
          <a:p>
            <a:pPr marL="36900" indent="0">
              <a:buNone/>
            </a:pPr>
            <a:r>
              <a:rPr lang="en-US" sz="3200" dirty="0"/>
              <a:t>Online Airline Booking System is a challenging project because it’s a new idea. At start We didn’t know how the interface would be. Though it’s challenging to build up a new project. We have built it.</a:t>
            </a:r>
            <a:endParaRPr lang="en-IN" sz="3200" dirty="0"/>
          </a:p>
        </p:txBody>
      </p:sp>
    </p:spTree>
    <p:extLst>
      <p:ext uri="{BB962C8B-B14F-4D97-AF65-F5344CB8AC3E}">
        <p14:creationId xmlns:p14="http://schemas.microsoft.com/office/powerpoint/2010/main" val="327121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FD2F-CD66-C6B8-2984-5B9EC2FEE040}"/>
              </a:ext>
            </a:extLst>
          </p:cNvPr>
          <p:cNvSpPr>
            <a:spLocks noGrp="1"/>
          </p:cNvSpPr>
          <p:nvPr>
            <p:ph type="title"/>
          </p:nvPr>
        </p:nvSpPr>
        <p:spPr>
          <a:xfrm>
            <a:off x="913795" y="609600"/>
            <a:ext cx="10353762" cy="735106"/>
          </a:xfrm>
        </p:spPr>
        <p:txBody>
          <a:bodyPr>
            <a:normAutofit fontScale="90000"/>
          </a:bodyPr>
          <a:lstStyle/>
          <a:p>
            <a:r>
              <a:rPr lang="en-IN" b="1" u="sng" dirty="0"/>
              <a:t>CONTENTS</a:t>
            </a:r>
            <a:br>
              <a:rPr lang="en-IN" dirty="0"/>
            </a:br>
            <a:endParaRPr lang="en-IN" dirty="0"/>
          </a:p>
        </p:txBody>
      </p:sp>
      <p:sp>
        <p:nvSpPr>
          <p:cNvPr id="3" name="Content Placeholder 2">
            <a:extLst>
              <a:ext uri="{FF2B5EF4-FFF2-40B4-BE49-F238E27FC236}">
                <a16:creationId xmlns:a16="http://schemas.microsoft.com/office/drawing/2014/main" id="{3960809B-1118-7454-660D-4AD35CA72EE2}"/>
              </a:ext>
            </a:extLst>
          </p:cNvPr>
          <p:cNvSpPr>
            <a:spLocks noGrp="1"/>
          </p:cNvSpPr>
          <p:nvPr>
            <p:ph idx="1"/>
          </p:nvPr>
        </p:nvSpPr>
        <p:spPr>
          <a:xfrm>
            <a:off x="913795" y="1532966"/>
            <a:ext cx="10353762" cy="4258234"/>
          </a:xfrm>
        </p:spPr>
        <p:txBody>
          <a:bodyPr>
            <a:normAutofit fontScale="55000" lnSpcReduction="20000"/>
          </a:bodyPr>
          <a:lstStyle/>
          <a:p>
            <a:pPr marL="36900" indent="0">
              <a:buNone/>
            </a:pPr>
            <a:endParaRPr lang="en-IN" dirty="0"/>
          </a:p>
          <a:p>
            <a:r>
              <a:rPr lang="en-US" dirty="0"/>
              <a:t>Topic and Members..</a:t>
            </a:r>
          </a:p>
          <a:p>
            <a:r>
              <a:rPr lang="en-US" dirty="0"/>
              <a:t>Project  Introduction</a:t>
            </a:r>
          </a:p>
          <a:p>
            <a:r>
              <a:rPr lang="en-US" dirty="0"/>
              <a:t> Brief discussion on project topic (Why have you chosen the project topic?) </a:t>
            </a:r>
          </a:p>
          <a:p>
            <a:r>
              <a:rPr lang="en-US" dirty="0"/>
              <a:t>Main Objective of the application </a:t>
            </a:r>
          </a:p>
          <a:p>
            <a:r>
              <a:rPr lang="en-US" dirty="0"/>
              <a:t> Feasibility Study </a:t>
            </a:r>
          </a:p>
          <a:p>
            <a:r>
              <a:rPr lang="en-US" dirty="0"/>
              <a:t>System Requirement Specification</a:t>
            </a:r>
          </a:p>
          <a:p>
            <a:r>
              <a:rPr lang="en-US" dirty="0"/>
              <a:t>             a. Functionality And Advantage Of The Project</a:t>
            </a:r>
          </a:p>
          <a:p>
            <a:r>
              <a:rPr lang="en-US" dirty="0"/>
              <a:t>             b. Non Functional Requirement</a:t>
            </a:r>
          </a:p>
          <a:p>
            <a:r>
              <a:rPr lang="en-US" dirty="0"/>
              <a:t> System Design: ERD along with table structure, DFD, Use case diagram (must for web development), sequence diagram, activity diagram (if required). </a:t>
            </a:r>
          </a:p>
          <a:p>
            <a:r>
              <a:rPr lang="en-US" dirty="0"/>
              <a:t>  Testing Strategies and test results </a:t>
            </a:r>
          </a:p>
          <a:p>
            <a:r>
              <a:rPr lang="en-US" dirty="0"/>
              <a:t>  User manual: Screen Shots of the functionality of the project. </a:t>
            </a:r>
          </a:p>
          <a:p>
            <a:r>
              <a:rPr lang="en-US" dirty="0"/>
              <a:t>  Limitation and scope of the project. </a:t>
            </a:r>
          </a:p>
          <a:p>
            <a:endParaRPr lang="en-IN" dirty="0"/>
          </a:p>
        </p:txBody>
      </p:sp>
    </p:spTree>
    <p:extLst>
      <p:ext uri="{BB962C8B-B14F-4D97-AF65-F5344CB8AC3E}">
        <p14:creationId xmlns:p14="http://schemas.microsoft.com/office/powerpoint/2010/main" val="315050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0410-1812-B8E1-8E5A-F89EC0EB8A1C}"/>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0AD09B27-6445-2157-0130-50EF13865D1C}"/>
              </a:ext>
            </a:extLst>
          </p:cNvPr>
          <p:cNvSpPr>
            <a:spLocks noGrp="1"/>
          </p:cNvSpPr>
          <p:nvPr>
            <p:ph idx="1"/>
          </p:nvPr>
        </p:nvSpPr>
        <p:spPr/>
        <p:txBody>
          <a:bodyPr>
            <a:normAutofit/>
          </a:bodyPr>
          <a:lstStyle/>
          <a:p>
            <a:pPr lvl="1"/>
            <a:r>
              <a:rPr lang="en-US" sz="2400" dirty="0"/>
              <a:t>Computer plays an important role in our daily life. Anything we want we can get only in one mouse click. Speed, reliability and accuracy of the computer make it a powerful tool for different purposes. A very important and basic need of today’s modern business world is the quick availability and processing of information using computer. One can easily get the type of required information within a fraction of a second. The project that I have taken is also in this category which is used in our daily life whenever we want to purchase some items we can easily get them at our home</a:t>
            </a:r>
            <a:r>
              <a:rPr lang="en-US" dirty="0"/>
              <a:t>. </a:t>
            </a:r>
            <a:endParaRPr lang="en-IN" dirty="0"/>
          </a:p>
        </p:txBody>
      </p:sp>
    </p:spTree>
    <p:extLst>
      <p:ext uri="{BB962C8B-B14F-4D97-AF65-F5344CB8AC3E}">
        <p14:creationId xmlns:p14="http://schemas.microsoft.com/office/powerpoint/2010/main" val="407587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4878-FED4-C271-F39B-BF7FB363D836}"/>
              </a:ext>
            </a:extLst>
          </p:cNvPr>
          <p:cNvSpPr>
            <a:spLocks noGrp="1"/>
          </p:cNvSpPr>
          <p:nvPr>
            <p:ph type="title"/>
          </p:nvPr>
        </p:nvSpPr>
        <p:spPr/>
        <p:txBody>
          <a:bodyPr/>
          <a:lstStyle/>
          <a:p>
            <a:r>
              <a:rPr lang="en-US" u="sng" dirty="0"/>
              <a:t>BRIEF DISCUSSION</a:t>
            </a:r>
            <a:endParaRPr lang="en-IN" u="sng" dirty="0"/>
          </a:p>
        </p:txBody>
      </p:sp>
      <p:sp>
        <p:nvSpPr>
          <p:cNvPr id="3" name="Content Placeholder 2">
            <a:extLst>
              <a:ext uri="{FF2B5EF4-FFF2-40B4-BE49-F238E27FC236}">
                <a16:creationId xmlns:a16="http://schemas.microsoft.com/office/drawing/2014/main" id="{F006223E-403F-BAAE-6F94-5901B1E0B223}"/>
              </a:ext>
            </a:extLst>
          </p:cNvPr>
          <p:cNvSpPr>
            <a:spLocks noGrp="1"/>
          </p:cNvSpPr>
          <p:nvPr>
            <p:ph idx="1"/>
          </p:nvPr>
        </p:nvSpPr>
        <p:spPr/>
        <p:txBody>
          <a:bodyPr>
            <a:normAutofit fontScale="92500" lnSpcReduction="10000"/>
          </a:bodyPr>
          <a:lstStyle/>
          <a:p>
            <a:r>
              <a:rPr lang="en-US" dirty="0"/>
              <a:t>The purpose of the project entitled as  AIRLINES RESERVATION SYSTEM  is to computerize the Front Office Management of Airport to develop software which is user friendly simple, fast, and cost effective. It deals with the collection of passengers information, journey details, etc. Traditionally, it was done manually. The main function of the system is register and store passengers’ details and their others detail and retrieve these details as and when required, and also to manipulate these details meaningfully System input contains passengers’ details, journey details, while system output is to get these details on to the screen. The AIRLINES RESERVATION SYSTEM can be entered using a username and password. It is accessible either by an administrator or passengers. Only they can add data into the database. The data can be retrieved easily.  The data are well protected for personal use and makes the data processing very fast.</a:t>
            </a:r>
          </a:p>
          <a:p>
            <a:endParaRPr lang="en-IN" dirty="0"/>
          </a:p>
        </p:txBody>
      </p:sp>
    </p:spTree>
    <p:extLst>
      <p:ext uri="{BB962C8B-B14F-4D97-AF65-F5344CB8AC3E}">
        <p14:creationId xmlns:p14="http://schemas.microsoft.com/office/powerpoint/2010/main" val="399802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458D-3B8E-B9C9-B0A4-108CC57775A9}"/>
              </a:ext>
            </a:extLst>
          </p:cNvPr>
          <p:cNvSpPr>
            <a:spLocks noGrp="1"/>
          </p:cNvSpPr>
          <p:nvPr>
            <p:ph type="title"/>
          </p:nvPr>
        </p:nvSpPr>
        <p:spPr/>
        <p:txBody>
          <a:bodyPr/>
          <a:lstStyle/>
          <a:p>
            <a:r>
              <a:rPr lang="en-US" u="sng" dirty="0"/>
              <a:t>Main Objective of the Application</a:t>
            </a:r>
            <a:endParaRPr lang="en-IN" u="sng" dirty="0"/>
          </a:p>
        </p:txBody>
      </p:sp>
      <p:sp>
        <p:nvSpPr>
          <p:cNvPr id="3" name="Content Placeholder 2">
            <a:extLst>
              <a:ext uri="{FF2B5EF4-FFF2-40B4-BE49-F238E27FC236}">
                <a16:creationId xmlns:a16="http://schemas.microsoft.com/office/drawing/2014/main" id="{CDD67C7B-3982-5993-D05B-89467C4FDA4F}"/>
              </a:ext>
            </a:extLst>
          </p:cNvPr>
          <p:cNvSpPr>
            <a:spLocks noGrp="1"/>
          </p:cNvSpPr>
          <p:nvPr>
            <p:ph idx="1"/>
          </p:nvPr>
        </p:nvSpPr>
        <p:spPr/>
        <p:txBody>
          <a:bodyPr/>
          <a:lstStyle/>
          <a:p>
            <a:r>
              <a:rPr lang="en-US" dirty="0"/>
              <a:t>The objective of project on Online Airline Booking system is to developing a React Js and Node Js based automated system, which will cover all the information Related to the Airline Ticket System. For example – Ticket Reservation, Fare Tracking, Discounts, food, and many more. And we also use Mongo DB. So by this React Js based automated system a user want to buy Ticket then it only a mouse click away to purchase these products.</a:t>
            </a:r>
            <a:endParaRPr lang="en-IN" dirty="0"/>
          </a:p>
        </p:txBody>
      </p:sp>
    </p:spTree>
    <p:extLst>
      <p:ext uri="{BB962C8B-B14F-4D97-AF65-F5344CB8AC3E}">
        <p14:creationId xmlns:p14="http://schemas.microsoft.com/office/powerpoint/2010/main" val="225167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FDFB-F45D-BC6E-A1C3-F4C5131712EB}"/>
              </a:ext>
            </a:extLst>
          </p:cNvPr>
          <p:cNvSpPr>
            <a:spLocks noGrp="1"/>
          </p:cNvSpPr>
          <p:nvPr>
            <p:ph type="title"/>
          </p:nvPr>
        </p:nvSpPr>
        <p:spPr/>
        <p:txBody>
          <a:bodyPr>
            <a:normAutofit fontScale="90000"/>
          </a:bodyPr>
          <a:lstStyle/>
          <a:p>
            <a:r>
              <a:rPr lang="en-IN" u="sng" dirty="0"/>
              <a:t>Feasibility Study </a:t>
            </a:r>
            <a:br>
              <a:rPr lang="en-IN" dirty="0"/>
            </a:br>
            <a:endParaRPr lang="en-IN" dirty="0"/>
          </a:p>
        </p:txBody>
      </p:sp>
      <p:sp>
        <p:nvSpPr>
          <p:cNvPr id="3" name="Content Placeholder 2">
            <a:extLst>
              <a:ext uri="{FF2B5EF4-FFF2-40B4-BE49-F238E27FC236}">
                <a16:creationId xmlns:a16="http://schemas.microsoft.com/office/drawing/2014/main" id="{D5729D7C-A955-3D36-2522-1C1041B09CC3}"/>
              </a:ext>
            </a:extLst>
          </p:cNvPr>
          <p:cNvSpPr>
            <a:spLocks noGrp="1"/>
          </p:cNvSpPr>
          <p:nvPr>
            <p:ph idx="1"/>
          </p:nvPr>
        </p:nvSpPr>
        <p:spPr/>
        <p:txBody>
          <a:bodyPr>
            <a:normAutofit fontScale="55000" lnSpcReduction="20000"/>
          </a:bodyPr>
          <a:lstStyle/>
          <a:p>
            <a:r>
              <a:rPr lang="en-US" sz="2500" b="1" dirty="0">
                <a:solidFill>
                  <a:schemeClr val="tx1"/>
                </a:solidFill>
                <a:effectLst/>
              </a:rPr>
              <a:t>The feasibility study of this project comprise of the following</a:t>
            </a:r>
          </a:p>
          <a:p>
            <a:pPr marL="36900" indent="0">
              <a:buNone/>
            </a:pPr>
            <a:r>
              <a:rPr lang="en-US" sz="2500" b="1" u="sng" dirty="0">
                <a:solidFill>
                  <a:schemeClr val="tx1"/>
                </a:solidFill>
                <a:effectLst/>
              </a:rPr>
              <a:t> Economic Feasibility</a:t>
            </a:r>
          </a:p>
          <a:p>
            <a:pPr marL="36900" indent="0">
              <a:buNone/>
            </a:pPr>
            <a:r>
              <a:rPr lang="en-US" sz="2500" dirty="0">
                <a:solidFill>
                  <a:schemeClr val="tx1"/>
                </a:solidFill>
                <a:effectLst/>
              </a:rPr>
              <a:t>        The cost centers in the system development as well as operation are trivial. The major can be network, internet and the software required                      for coding. The software used for the development of the proposed system is React and Js. In terms of wallet our product is in well reach of     pocket.</a:t>
            </a:r>
          </a:p>
          <a:p>
            <a:pPr marL="36900" indent="0" rtl="0">
              <a:spcBef>
                <a:spcPts val="0"/>
              </a:spcBef>
              <a:spcAft>
                <a:spcPts val="0"/>
              </a:spcAft>
              <a:buNone/>
            </a:pPr>
            <a:r>
              <a:rPr lang="en-US" sz="2200" b="1" i="0" u="sng" dirty="0">
                <a:solidFill>
                  <a:schemeClr val="tx1"/>
                </a:solidFill>
                <a:effectLst/>
                <a:latin typeface="Constantia" panose="02030602050306030303" pitchFamily="18" charset="0"/>
              </a:rPr>
              <a:t>Technical Feasibility;-</a:t>
            </a:r>
            <a:endParaRPr lang="en-US" sz="2200" b="0" dirty="0">
              <a:solidFill>
                <a:schemeClr val="tx1"/>
              </a:solidFill>
              <a:effectLst/>
            </a:endParaRPr>
          </a:p>
          <a:p>
            <a:pPr marL="36900" indent="0" rtl="0">
              <a:spcBef>
                <a:spcPts val="0"/>
              </a:spcBef>
              <a:spcAft>
                <a:spcPts val="0"/>
              </a:spcAft>
              <a:buNone/>
            </a:pPr>
            <a:r>
              <a:rPr lang="en-US" sz="2200" b="0" i="0" u="none" strike="noStrike" dirty="0">
                <a:solidFill>
                  <a:schemeClr val="tx1"/>
                </a:solidFill>
                <a:effectLst/>
                <a:latin typeface="Constantia" panose="02030602050306030303" pitchFamily="18" charset="0"/>
              </a:rPr>
              <a:t> Technical feasibility centers on the current system and to what extent it can support the proposed system, it includes current computer system specifications such as hardware, software etc. it also involves financial considerations to accommodate the technical enhancements. If the budget is serious constraint then the project is judged not feasible. Though the system is developed in the generalized form, which covers all the procedures and operations carried out in an internet based solution. The version used in the system is PHP and MySQL. MySQL can manage large amount of data and is simple and secure. Using PHP helps us to design the look of our application.</a:t>
            </a:r>
          </a:p>
          <a:p>
            <a:pPr marL="36900" indent="0" rtl="0">
              <a:spcBef>
                <a:spcPts val="0"/>
              </a:spcBef>
              <a:spcAft>
                <a:spcPts val="0"/>
              </a:spcAft>
              <a:buNone/>
            </a:pPr>
            <a:endParaRPr lang="en-US" sz="2200" dirty="0">
              <a:solidFill>
                <a:schemeClr val="tx1"/>
              </a:solidFill>
              <a:effectLst/>
              <a:latin typeface="Constantia" panose="02030602050306030303" pitchFamily="18" charset="0"/>
            </a:endParaRPr>
          </a:p>
          <a:p>
            <a:pPr marL="36900" indent="0" rtl="0">
              <a:spcBef>
                <a:spcPts val="0"/>
              </a:spcBef>
              <a:spcAft>
                <a:spcPts val="0"/>
              </a:spcAft>
              <a:buNone/>
            </a:pPr>
            <a:r>
              <a:rPr lang="en-US" sz="2200" b="0" i="0" u="none" strike="noStrike" dirty="0">
                <a:solidFill>
                  <a:schemeClr val="tx1"/>
                </a:solidFill>
                <a:effectLst/>
                <a:latin typeface="Constantia" panose="02030602050306030303" pitchFamily="18" charset="0"/>
              </a:rPr>
              <a:t>        </a:t>
            </a:r>
            <a:r>
              <a:rPr lang="en-US" sz="2200" b="1" i="0" u="sng" dirty="0">
                <a:solidFill>
                  <a:schemeClr val="tx1"/>
                </a:solidFill>
                <a:effectLst/>
                <a:latin typeface="Constantia" panose="02030602050306030303" pitchFamily="18" charset="0"/>
              </a:rPr>
              <a:t>Operational  Feasibility:-</a:t>
            </a:r>
            <a:endParaRPr lang="en-US" sz="2200" b="0" dirty="0">
              <a:solidFill>
                <a:schemeClr val="tx1"/>
              </a:solidFill>
              <a:effectLst/>
            </a:endParaRPr>
          </a:p>
          <a:p>
            <a:pPr marL="36900" indent="0" rtl="0">
              <a:spcBef>
                <a:spcPts val="0"/>
              </a:spcBef>
              <a:spcAft>
                <a:spcPts val="0"/>
              </a:spcAft>
              <a:buNone/>
            </a:pPr>
            <a:r>
              <a:rPr lang="en-US" sz="2200" b="0" i="0" u="none" strike="noStrike" dirty="0">
                <a:solidFill>
                  <a:schemeClr val="tx1"/>
                </a:solidFill>
                <a:effectLst/>
                <a:latin typeface="Constantia" panose="02030602050306030303" pitchFamily="18" charset="0"/>
              </a:rPr>
              <a:t> In this we determine what change will be brought in system, new skills required and other human organization and political aspects. Each user can easily use our site. However it is desirable that the user has the basic knowledge of the computers. Without making any changes in the rules and regulations of the existing system proposed system can easily adopted.</a:t>
            </a:r>
            <a:endParaRPr lang="en-US" sz="2200" b="0" dirty="0">
              <a:solidFill>
                <a:schemeClr val="tx1"/>
              </a:solidFill>
              <a:effectLst/>
            </a:endParaRPr>
          </a:p>
          <a:p>
            <a:pPr marL="36900" indent="0">
              <a:buNone/>
            </a:pPr>
            <a:br>
              <a:rPr lang="en-US" dirty="0"/>
            </a:br>
            <a:endParaRPr lang="en-IN" dirty="0"/>
          </a:p>
        </p:txBody>
      </p:sp>
    </p:spTree>
    <p:extLst>
      <p:ext uri="{BB962C8B-B14F-4D97-AF65-F5344CB8AC3E}">
        <p14:creationId xmlns:p14="http://schemas.microsoft.com/office/powerpoint/2010/main" val="110031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939D-4BCA-8618-92CC-ADC77B9E0A96}"/>
              </a:ext>
            </a:extLst>
          </p:cNvPr>
          <p:cNvSpPr>
            <a:spLocks noGrp="1"/>
          </p:cNvSpPr>
          <p:nvPr>
            <p:ph type="title"/>
          </p:nvPr>
        </p:nvSpPr>
        <p:spPr>
          <a:xfrm>
            <a:off x="919119" y="197224"/>
            <a:ext cx="10353762" cy="869575"/>
          </a:xfrm>
        </p:spPr>
        <p:txBody>
          <a:bodyPr>
            <a:normAutofit/>
          </a:bodyPr>
          <a:lstStyle/>
          <a:p>
            <a:r>
              <a:rPr lang="en-IN" b="1" u="sng" dirty="0"/>
              <a:t>System Requirement Specification</a:t>
            </a:r>
          </a:p>
        </p:txBody>
      </p:sp>
      <p:sp>
        <p:nvSpPr>
          <p:cNvPr id="3" name="Content Placeholder 2">
            <a:extLst>
              <a:ext uri="{FF2B5EF4-FFF2-40B4-BE49-F238E27FC236}">
                <a16:creationId xmlns:a16="http://schemas.microsoft.com/office/drawing/2014/main" id="{CF070851-BBED-D20B-D91D-C318C531AE34}"/>
              </a:ext>
            </a:extLst>
          </p:cNvPr>
          <p:cNvSpPr>
            <a:spLocks noGrp="1"/>
          </p:cNvSpPr>
          <p:nvPr>
            <p:ph idx="1"/>
          </p:nvPr>
        </p:nvSpPr>
        <p:spPr>
          <a:xfrm>
            <a:off x="797254" y="1264024"/>
            <a:ext cx="10353762" cy="5100917"/>
          </a:xfrm>
        </p:spPr>
        <p:txBody>
          <a:bodyPr>
            <a:noAutofit/>
          </a:bodyPr>
          <a:lstStyle/>
          <a:p>
            <a:pPr marL="36900" indent="0">
              <a:buNone/>
            </a:pPr>
            <a:r>
              <a:rPr lang="en-US" sz="1600" dirty="0"/>
              <a:t>a. FUNCTIONAL REQUIREMENTS</a:t>
            </a:r>
          </a:p>
          <a:p>
            <a:pPr marL="36900" indent="0">
              <a:buNone/>
            </a:pPr>
            <a:r>
              <a:rPr lang="en-US" sz="1600" dirty="0"/>
              <a:t> Functional requirements define the fundamental actions that must take place in the software in accepting the inputs and in processing and generating the outputs. These are listed as “shall” statements starting with “The system shall….</a:t>
            </a:r>
          </a:p>
          <a:p>
            <a:pPr marL="36900" indent="0">
              <a:buNone/>
            </a:pPr>
            <a:r>
              <a:rPr lang="en-US" sz="1600" dirty="0"/>
              <a:t> Login Module– This module is provided for administrator and users such as Product buyer and seller who have registered themselves in the system. These login are provided according to the need of the systems. </a:t>
            </a:r>
          </a:p>
          <a:p>
            <a:pPr marL="36900" indent="0">
              <a:buNone/>
            </a:pPr>
            <a:r>
              <a:rPr lang="en-US" sz="1600" dirty="0"/>
              <a:t>▪ Input – User id and password</a:t>
            </a:r>
          </a:p>
          <a:p>
            <a:pPr marL="36900" indent="0">
              <a:buNone/>
            </a:pPr>
            <a:r>
              <a:rPr lang="en-US" sz="1600" dirty="0"/>
              <a:t> ▪ Process – After entering user id and password by user process of validation occur to identify whether user id and password is available in database or not.</a:t>
            </a:r>
          </a:p>
          <a:p>
            <a:pPr marL="36900" indent="0">
              <a:buNone/>
            </a:pPr>
            <a:r>
              <a:rPr lang="en-US" sz="1600" dirty="0"/>
              <a:t> ▪ Output – Registered user can access website and can use the services. Administrator Module – The administrator is provided with password and login-id with which he/she can access the system. Administrator is provided right of maintaining the database, verifies registered users. </a:t>
            </a:r>
          </a:p>
          <a:p>
            <a:pPr marL="36900" indent="0">
              <a:buNone/>
            </a:pPr>
            <a:r>
              <a:rPr lang="en-US" sz="1600" dirty="0"/>
              <a:t>▪ Input – Login id and password.</a:t>
            </a:r>
          </a:p>
          <a:p>
            <a:pPr marL="36900" indent="0">
              <a:buNone/>
            </a:pPr>
            <a:r>
              <a:rPr lang="en-US" sz="1600" dirty="0"/>
              <a:t> ▪ Process – Process of validation will occur. </a:t>
            </a:r>
          </a:p>
          <a:p>
            <a:pPr marL="36900" indent="0">
              <a:buNone/>
            </a:pPr>
            <a:r>
              <a:rPr lang="en-US" sz="1600" dirty="0"/>
              <a:t>n will occur.</a:t>
            </a:r>
          </a:p>
          <a:p>
            <a:pPr marL="36900" indent="0">
              <a:buNone/>
            </a:pPr>
            <a:r>
              <a:rPr lang="en-US" sz="1600" dirty="0"/>
              <a:t> ▪ Output– Only genuine user can access services provided by website.</a:t>
            </a:r>
            <a:endParaRPr lang="en-IN" sz="1600" dirty="0"/>
          </a:p>
        </p:txBody>
      </p:sp>
    </p:spTree>
    <p:extLst>
      <p:ext uri="{BB962C8B-B14F-4D97-AF65-F5344CB8AC3E}">
        <p14:creationId xmlns:p14="http://schemas.microsoft.com/office/powerpoint/2010/main" val="152246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FCA34-5BA6-ECAE-C39E-32F0FF5615D8}"/>
              </a:ext>
            </a:extLst>
          </p:cNvPr>
          <p:cNvSpPr>
            <a:spLocks noGrp="1"/>
          </p:cNvSpPr>
          <p:nvPr>
            <p:ph idx="1"/>
          </p:nvPr>
        </p:nvSpPr>
        <p:spPr>
          <a:xfrm>
            <a:off x="913795" y="726142"/>
            <a:ext cx="10353762" cy="5065058"/>
          </a:xfrm>
        </p:spPr>
        <p:txBody>
          <a:bodyPr>
            <a:normAutofit fontScale="92500" lnSpcReduction="20000"/>
          </a:bodyPr>
          <a:lstStyle/>
          <a:p>
            <a:r>
              <a:rPr lang="en-US" dirty="0"/>
              <a:t>Output– Administrator will maintain the database and will perform Product seller process. Search Module– In this module we are going to provide facility for Product buyer to search for Products according to their specified categories so that users can search for Products easily</a:t>
            </a:r>
          </a:p>
          <a:p>
            <a:r>
              <a:rPr lang="en-US" dirty="0"/>
              <a:t>. ▪ Input- Initial letter of Product, with the help of keywords and with the help of Brand name.</a:t>
            </a:r>
          </a:p>
          <a:p>
            <a:r>
              <a:rPr lang="en-US" dirty="0"/>
              <a:t> ▪ Output- Information about Products. </a:t>
            </a:r>
          </a:p>
          <a:p>
            <a:r>
              <a:rPr lang="en-US" dirty="0"/>
              <a:t>▪Process-Online Shopping Portal Page 20 User Module– As users are the main visitor of site, the following facilities are available through this module. Can search the Products according to their need Can order online books and pay via credit or atm card or PayPal. Can get information about Products</a:t>
            </a:r>
          </a:p>
          <a:p>
            <a:r>
              <a:rPr lang="en-US" dirty="0"/>
              <a:t>. ▪ Input – User Id and password</a:t>
            </a:r>
          </a:p>
          <a:p>
            <a:r>
              <a:rPr lang="en-US" dirty="0"/>
              <a:t> ▪ Process– Process of validation will occur.</a:t>
            </a:r>
          </a:p>
          <a:p>
            <a:r>
              <a:rPr lang="en-US" dirty="0"/>
              <a:t> ▪ Output– Only genuine user can access services provided by website</a:t>
            </a:r>
          </a:p>
          <a:p>
            <a:endParaRPr lang="en-IN" dirty="0"/>
          </a:p>
        </p:txBody>
      </p:sp>
    </p:spTree>
    <p:extLst>
      <p:ext uri="{BB962C8B-B14F-4D97-AF65-F5344CB8AC3E}">
        <p14:creationId xmlns:p14="http://schemas.microsoft.com/office/powerpoint/2010/main" val="2102736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{E96DDFF7-A8CC-4FC6-9DDE-058B7A6B1D43}tf55705232_win32</Template>
  <TotalTime>2759</TotalTime>
  <Words>1724</Words>
  <Application>Microsoft Office PowerPoint</Application>
  <PresentationFormat>Widescreen</PresentationFormat>
  <Paragraphs>198</Paragraphs>
  <Slides>24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Algerian</vt:lpstr>
      <vt:lpstr>Arial</vt:lpstr>
      <vt:lpstr>Bahnschrift SemiLight Condensed</vt:lpstr>
      <vt:lpstr>Bahnschrift SemiLight SemiConde</vt:lpstr>
      <vt:lpstr>Calibri</vt:lpstr>
      <vt:lpstr>Colonna MT</vt:lpstr>
      <vt:lpstr>Constantia</vt:lpstr>
      <vt:lpstr>Goudy Old Style</vt:lpstr>
      <vt:lpstr>Times New Roman</vt:lpstr>
      <vt:lpstr>Wingdings 2</vt:lpstr>
      <vt:lpstr>SlateVTI</vt:lpstr>
      <vt:lpstr>AIRLINES RESERVATION         SYSTEM</vt:lpstr>
      <vt:lpstr>PROJECT ASSOCIATES</vt:lpstr>
      <vt:lpstr>CONTENTS </vt:lpstr>
      <vt:lpstr>INTRODUCTION</vt:lpstr>
      <vt:lpstr>BRIEF DISCUSSION</vt:lpstr>
      <vt:lpstr>Main Objective of the Application</vt:lpstr>
      <vt:lpstr>Feasibility Study  </vt:lpstr>
      <vt:lpstr>System Requirement Specification</vt:lpstr>
      <vt:lpstr>PowerPoint Presentation</vt:lpstr>
      <vt:lpstr>Non Functional Requirement </vt:lpstr>
      <vt:lpstr>System Design: Data Flow Diagram</vt:lpstr>
      <vt:lpstr>PowerPoint Presentation</vt:lpstr>
      <vt:lpstr>USECASE DIAGRAM</vt:lpstr>
      <vt:lpstr>GNATT CHART</vt:lpstr>
      <vt:lpstr>System Design: ERD along with table Structure </vt:lpstr>
      <vt:lpstr>Testing Strategies and Test results  </vt:lpstr>
      <vt:lpstr>User manual: Screen Shots of the Functionality of the Project.  </vt:lpstr>
      <vt:lpstr>PowerPoint Presentation</vt:lpstr>
      <vt:lpstr>PowerPoint Presentation</vt:lpstr>
      <vt:lpstr>PowerPoint Presentation</vt:lpstr>
      <vt:lpstr>PowerPoint Presentation</vt:lpstr>
      <vt:lpstr>PowerPoint Presentation</vt:lpstr>
      <vt:lpstr>Limitation and scope of the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RESERVATION         SYSTEM</dc:title>
  <dc:creator>Ishita Naskar</dc:creator>
  <cp:lastModifiedBy>Ishita Naskar</cp:lastModifiedBy>
  <cp:revision>20</cp:revision>
  <dcterms:created xsi:type="dcterms:W3CDTF">2022-11-16T05:19:14Z</dcterms:created>
  <dcterms:modified xsi:type="dcterms:W3CDTF">2023-05-26T18:35:06Z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