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0" d="100"/>
          <a:sy n="100" d="100"/>
        </p:scale>
        <p:origin x="-62" y="-7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699D5F5B-EB07-44D5-BC76-C0B3619B7B7A}" type="datetimeFigureOut">
              <a:rPr lang="en-US" smtClean="0"/>
              <a:pPr/>
              <a:t>4/24/2020</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A2EF36FA-B6F0-42D2-A5AD-3717C099FB60}" type="slidenum">
              <a:rPr lang="en-US" smtClean="0"/>
              <a:pPr/>
              <a:t>‹#›</a:t>
            </a:fld>
            <a:endParaRPr lang="en-US"/>
          </a:p>
        </p:txBody>
      </p:sp>
    </p:spTree>
    <p:extLst>
      <p:ext uri="{BB962C8B-B14F-4D97-AF65-F5344CB8AC3E}">
        <p14:creationId xmlns:p14="http://schemas.microsoft.com/office/powerpoint/2010/main" xmlns="" val="38098096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9D5F5B-EB07-44D5-BC76-C0B3619B7B7A}" type="datetimeFigureOut">
              <a:rPr lang="en-US" smtClean="0"/>
              <a:pPr/>
              <a:t>4/24/2020</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2EF36FA-B6F0-42D2-A5AD-3717C099FB60}" type="slidenum">
              <a:rPr lang="en-US" smtClean="0"/>
              <a:pPr/>
              <a:t>‹#›</a:t>
            </a:fld>
            <a:endParaRPr lang="en-US"/>
          </a:p>
        </p:txBody>
      </p:sp>
    </p:spTree>
    <p:extLst>
      <p:ext uri="{BB962C8B-B14F-4D97-AF65-F5344CB8AC3E}">
        <p14:creationId xmlns:p14="http://schemas.microsoft.com/office/powerpoint/2010/main" xmlns="" val="31373022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99D5F5B-EB07-44D5-BC76-C0B3619B7B7A}" type="datetimeFigureOut">
              <a:rPr lang="en-US" smtClean="0"/>
              <a:pPr/>
              <a:t>4/24/2020</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2EF36FA-B6F0-42D2-A5AD-3717C099FB60}" type="slidenum">
              <a:rPr lang="en-US" smtClean="0"/>
              <a:pPr/>
              <a:t>‹#›</a:t>
            </a:fld>
            <a:endParaRPr lang="en-US"/>
          </a:p>
        </p:txBody>
      </p:sp>
    </p:spTree>
    <p:extLst>
      <p:ext uri="{BB962C8B-B14F-4D97-AF65-F5344CB8AC3E}">
        <p14:creationId xmlns:p14="http://schemas.microsoft.com/office/powerpoint/2010/main" xmlns="" val="14067373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99D5F5B-EB07-44D5-BC76-C0B3619B7B7A}" type="datetimeFigureOut">
              <a:rPr lang="en-US" smtClean="0"/>
              <a:pPr/>
              <a:t>4/24/2020</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2EF36FA-B6F0-42D2-A5AD-3717C099FB60}" type="slidenum">
              <a:rPr lang="en-US" smtClean="0"/>
              <a:pPr/>
              <a:t>‹#›</a:t>
            </a:fld>
            <a:endParaRPr lang="en-US"/>
          </a:p>
        </p:txBody>
      </p:sp>
    </p:spTree>
    <p:extLst>
      <p:ext uri="{BB962C8B-B14F-4D97-AF65-F5344CB8AC3E}">
        <p14:creationId xmlns:p14="http://schemas.microsoft.com/office/powerpoint/2010/main" xmlns="" val="25907404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99D5F5B-EB07-44D5-BC76-C0B3619B7B7A}" type="datetimeFigureOut">
              <a:rPr lang="en-US" smtClean="0"/>
              <a:pPr/>
              <a:t>4/24/2020</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2EF36FA-B6F0-42D2-A5AD-3717C099FB60}" type="slidenum">
              <a:rPr lang="en-US" smtClean="0"/>
              <a:pPr/>
              <a:t>‹#›</a:t>
            </a:fld>
            <a:endParaRPr lang="en-US"/>
          </a:p>
        </p:txBody>
      </p:sp>
    </p:spTree>
    <p:extLst>
      <p:ext uri="{BB962C8B-B14F-4D97-AF65-F5344CB8AC3E}">
        <p14:creationId xmlns:p14="http://schemas.microsoft.com/office/powerpoint/2010/main" xmlns="" val="22923795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99D5F5B-EB07-44D5-BC76-C0B3619B7B7A}" type="datetimeFigureOut">
              <a:rPr lang="en-US" smtClean="0"/>
              <a:pPr/>
              <a:t>4/24/2020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2EF36FA-B6F0-42D2-A5AD-3717C099FB60}" type="slidenum">
              <a:rPr lang="en-US" smtClean="0"/>
              <a:pPr/>
              <a:t>‹#›</a:t>
            </a:fld>
            <a:endParaRPr lang="en-US"/>
          </a:p>
        </p:txBody>
      </p:sp>
    </p:spTree>
    <p:extLst>
      <p:ext uri="{BB962C8B-B14F-4D97-AF65-F5344CB8AC3E}">
        <p14:creationId xmlns:p14="http://schemas.microsoft.com/office/powerpoint/2010/main" xmlns="" val="6217701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99D5F5B-EB07-44D5-BC76-C0B3619B7B7A}" type="datetimeFigureOut">
              <a:rPr lang="en-US" smtClean="0"/>
              <a:pPr/>
              <a:t>4/24/2020</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A2EF36FA-B6F0-42D2-A5AD-3717C099FB60}" type="slidenum">
              <a:rPr lang="en-US" smtClean="0"/>
              <a:pPr/>
              <a:t>‹#›</a:t>
            </a:fld>
            <a:endParaRPr lang="en-US"/>
          </a:p>
        </p:txBody>
      </p:sp>
    </p:spTree>
    <p:extLst>
      <p:ext uri="{BB962C8B-B14F-4D97-AF65-F5344CB8AC3E}">
        <p14:creationId xmlns:p14="http://schemas.microsoft.com/office/powerpoint/2010/main" xmlns="" val="11126005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699D5F5B-EB07-44D5-BC76-C0B3619B7B7A}" type="datetimeFigureOut">
              <a:rPr lang="en-US" smtClean="0"/>
              <a:pPr/>
              <a:t>4/24/2020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EF36FA-B6F0-42D2-A5AD-3717C099FB60}" type="slidenum">
              <a:rPr lang="en-US" smtClean="0"/>
              <a:pPr/>
              <a:t>‹#›</a:t>
            </a:fld>
            <a:endParaRPr lang="en-US"/>
          </a:p>
        </p:txBody>
      </p:sp>
    </p:spTree>
    <p:extLst>
      <p:ext uri="{BB962C8B-B14F-4D97-AF65-F5344CB8AC3E}">
        <p14:creationId xmlns:p14="http://schemas.microsoft.com/office/powerpoint/2010/main" xmlns="" val="25087001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699D5F5B-EB07-44D5-BC76-C0B3619B7B7A}" type="datetimeFigureOut">
              <a:rPr lang="en-US" smtClean="0"/>
              <a:pPr/>
              <a:t>4/24/2020</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2EF36FA-B6F0-42D2-A5AD-3717C099FB60}" type="slidenum">
              <a:rPr lang="en-US" smtClean="0"/>
              <a:pPr/>
              <a:t>‹#›</a:t>
            </a:fld>
            <a:endParaRPr lang="en-US"/>
          </a:p>
        </p:txBody>
      </p:sp>
    </p:spTree>
    <p:extLst>
      <p:ext uri="{BB962C8B-B14F-4D97-AF65-F5344CB8AC3E}">
        <p14:creationId xmlns:p14="http://schemas.microsoft.com/office/powerpoint/2010/main" xmlns="" val="30622821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99D5F5B-EB07-44D5-BC76-C0B3619B7B7A}" type="datetimeFigureOut">
              <a:rPr lang="en-US" smtClean="0"/>
              <a:pPr/>
              <a:t>4/24/2020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EF36FA-B6F0-42D2-A5AD-3717C099FB60}" type="slidenum">
              <a:rPr lang="en-US" smtClean="0"/>
              <a:pPr/>
              <a:t>‹#›</a:t>
            </a:fld>
            <a:endParaRPr lang="en-US"/>
          </a:p>
        </p:txBody>
      </p:sp>
    </p:spTree>
    <p:extLst>
      <p:ext uri="{BB962C8B-B14F-4D97-AF65-F5344CB8AC3E}">
        <p14:creationId xmlns:p14="http://schemas.microsoft.com/office/powerpoint/2010/main" xmlns="" val="983906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99D5F5B-EB07-44D5-BC76-C0B3619B7B7A}" type="datetimeFigureOut">
              <a:rPr lang="en-US" smtClean="0"/>
              <a:pPr/>
              <a:t>4/24/2020</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2EF36FA-B6F0-42D2-A5AD-3717C099FB60}" type="slidenum">
              <a:rPr lang="en-US" smtClean="0"/>
              <a:pPr/>
              <a:t>‹#›</a:t>
            </a:fld>
            <a:endParaRPr lang="en-US"/>
          </a:p>
        </p:txBody>
      </p:sp>
    </p:spTree>
    <p:extLst>
      <p:ext uri="{BB962C8B-B14F-4D97-AF65-F5344CB8AC3E}">
        <p14:creationId xmlns:p14="http://schemas.microsoft.com/office/powerpoint/2010/main" xmlns="" val="1276890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99D5F5B-EB07-44D5-BC76-C0B3619B7B7A}" type="datetimeFigureOut">
              <a:rPr lang="en-US" smtClean="0"/>
              <a:pPr/>
              <a:t>4/24/2020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EF36FA-B6F0-42D2-A5AD-3717C099FB60}" type="slidenum">
              <a:rPr lang="en-US" smtClean="0"/>
              <a:pPr/>
              <a:t>‹#›</a:t>
            </a:fld>
            <a:endParaRPr lang="en-US"/>
          </a:p>
        </p:txBody>
      </p:sp>
    </p:spTree>
    <p:extLst>
      <p:ext uri="{BB962C8B-B14F-4D97-AF65-F5344CB8AC3E}">
        <p14:creationId xmlns:p14="http://schemas.microsoft.com/office/powerpoint/2010/main" xmlns="" val="2058290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99D5F5B-EB07-44D5-BC76-C0B3619B7B7A}" type="datetimeFigureOut">
              <a:rPr lang="en-US" smtClean="0"/>
              <a:pPr/>
              <a:t>4/24/2020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2EF36FA-B6F0-42D2-A5AD-3717C099FB60}" type="slidenum">
              <a:rPr lang="en-US" smtClean="0"/>
              <a:pPr/>
              <a:t>‹#›</a:t>
            </a:fld>
            <a:endParaRPr lang="en-US"/>
          </a:p>
        </p:txBody>
      </p:sp>
    </p:spTree>
    <p:extLst>
      <p:ext uri="{BB962C8B-B14F-4D97-AF65-F5344CB8AC3E}">
        <p14:creationId xmlns:p14="http://schemas.microsoft.com/office/powerpoint/2010/main" xmlns="" val="4796518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99D5F5B-EB07-44D5-BC76-C0B3619B7B7A}" type="datetimeFigureOut">
              <a:rPr lang="en-US" smtClean="0"/>
              <a:pPr/>
              <a:t>4/24/2020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2EF36FA-B6F0-42D2-A5AD-3717C099FB60}" type="slidenum">
              <a:rPr lang="en-US" smtClean="0"/>
              <a:pPr/>
              <a:t>‹#›</a:t>
            </a:fld>
            <a:endParaRPr lang="en-US"/>
          </a:p>
        </p:txBody>
      </p:sp>
    </p:spTree>
    <p:extLst>
      <p:ext uri="{BB962C8B-B14F-4D97-AF65-F5344CB8AC3E}">
        <p14:creationId xmlns:p14="http://schemas.microsoft.com/office/powerpoint/2010/main" xmlns="" val="22938881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9D5F5B-EB07-44D5-BC76-C0B3619B7B7A}" type="datetimeFigureOut">
              <a:rPr lang="en-US" smtClean="0"/>
              <a:pPr/>
              <a:t>4/24/2020</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A2EF36FA-B6F0-42D2-A5AD-3717C099FB60}" type="slidenum">
              <a:rPr lang="en-US" smtClean="0"/>
              <a:pPr/>
              <a:t>‹#›</a:t>
            </a:fld>
            <a:endParaRPr lang="en-US"/>
          </a:p>
        </p:txBody>
      </p:sp>
    </p:spTree>
    <p:extLst>
      <p:ext uri="{BB962C8B-B14F-4D97-AF65-F5344CB8AC3E}">
        <p14:creationId xmlns:p14="http://schemas.microsoft.com/office/powerpoint/2010/main" xmlns="" val="41118013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9D5F5B-EB07-44D5-BC76-C0B3619B7B7A}" type="datetimeFigureOut">
              <a:rPr lang="en-US" smtClean="0"/>
              <a:pPr/>
              <a:t>4/24/2020</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2EF36FA-B6F0-42D2-A5AD-3717C099FB60}" type="slidenum">
              <a:rPr lang="en-US" smtClean="0"/>
              <a:pPr/>
              <a:t>‹#›</a:t>
            </a:fld>
            <a:endParaRPr lang="en-US"/>
          </a:p>
        </p:txBody>
      </p:sp>
    </p:spTree>
    <p:extLst>
      <p:ext uri="{BB962C8B-B14F-4D97-AF65-F5344CB8AC3E}">
        <p14:creationId xmlns:p14="http://schemas.microsoft.com/office/powerpoint/2010/main" xmlns="" val="17585125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9D5F5B-EB07-44D5-BC76-C0B3619B7B7A}" type="datetimeFigureOut">
              <a:rPr lang="en-US" smtClean="0"/>
              <a:pPr/>
              <a:t>4/24/2020</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2EF36FA-B6F0-42D2-A5AD-3717C099FB60}" type="slidenum">
              <a:rPr lang="en-US" smtClean="0"/>
              <a:pPr/>
              <a:t>‹#›</a:t>
            </a:fld>
            <a:endParaRPr lang="en-US"/>
          </a:p>
        </p:txBody>
      </p:sp>
    </p:spTree>
    <p:extLst>
      <p:ext uri="{BB962C8B-B14F-4D97-AF65-F5344CB8AC3E}">
        <p14:creationId xmlns:p14="http://schemas.microsoft.com/office/powerpoint/2010/main" xmlns="" val="34839805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cstate="print">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699D5F5B-EB07-44D5-BC76-C0B3619B7B7A}" type="datetimeFigureOut">
              <a:rPr lang="en-US" smtClean="0"/>
              <a:pPr/>
              <a:t>4/24/2020</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A2EF36FA-B6F0-42D2-A5AD-3717C099FB60}" type="slidenum">
              <a:rPr lang="en-US" smtClean="0"/>
              <a:pPr/>
              <a:t>‹#›</a:t>
            </a:fld>
            <a:endParaRPr lang="en-US"/>
          </a:p>
        </p:txBody>
      </p:sp>
    </p:spTree>
    <p:extLst>
      <p:ext uri="{BB962C8B-B14F-4D97-AF65-F5344CB8AC3E}">
        <p14:creationId xmlns:p14="http://schemas.microsoft.com/office/powerpoint/2010/main" xmlns="" val="13021828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563880"/>
            <a:ext cx="6233159" cy="1264920"/>
          </a:xfrm>
        </p:spPr>
        <p:txBody>
          <a:bodyPr/>
          <a:lstStyle/>
          <a:p>
            <a:pPr lvl="1" algn="l" defTabSz="457200" rtl="0">
              <a:spcBef>
                <a:spcPct val="0"/>
              </a:spcBef>
            </a:pPr>
            <a:r>
              <a:rPr lang="en-US" dirty="0"/>
              <a:t/>
            </a:r>
            <a:br>
              <a:rPr lang="en-US" dirty="0"/>
            </a:br>
            <a:r>
              <a:rPr lang="en-US" sz="2400" dirty="0" smtClean="0">
                <a:solidFill>
                  <a:schemeClr val="accent2">
                    <a:lumMod val="75000"/>
                  </a:schemeClr>
                </a:solidFill>
              </a:rPr>
              <a:t>PROJECT-1</a:t>
            </a:r>
            <a:r>
              <a:rPr lang="en-US" sz="1800" dirty="0" smtClean="0">
                <a:solidFill>
                  <a:schemeClr val="accent2">
                    <a:lumMod val="75000"/>
                  </a:schemeClr>
                </a:solidFill>
              </a:rPr>
              <a:t/>
            </a:r>
            <a:br>
              <a:rPr lang="en-US" sz="1800" dirty="0" smtClean="0">
                <a:solidFill>
                  <a:schemeClr val="accent2">
                    <a:lumMod val="75000"/>
                  </a:schemeClr>
                </a:solidFill>
              </a:rPr>
            </a:br>
            <a:r>
              <a:rPr lang="en-US" sz="2000" dirty="0" smtClean="0">
                <a:solidFill>
                  <a:srgbClr val="FFFF00"/>
                </a:solidFill>
              </a:rPr>
              <a:t>Remotely Run Commands on an EC2 Instance:-</a:t>
            </a:r>
            <a:r>
              <a:rPr lang="en-US" sz="1600" noProof="1" smtClean="0">
                <a:solidFill>
                  <a:srgbClr val="FFFF00"/>
                </a:solidFill>
              </a:rPr>
              <a:t/>
            </a:r>
            <a:br>
              <a:rPr lang="en-US" sz="1600" noProof="1" smtClean="0">
                <a:solidFill>
                  <a:srgbClr val="FFFF00"/>
                </a:solidFill>
              </a:rPr>
            </a:br>
            <a:endParaRPr lang="en-US" sz="1600" dirty="0">
              <a:solidFill>
                <a:schemeClr val="accent2">
                  <a:lumMod val="75000"/>
                </a:schemeClr>
              </a:solidFill>
            </a:endParaRPr>
          </a:p>
        </p:txBody>
      </p:sp>
      <p:sp>
        <p:nvSpPr>
          <p:cNvPr id="3" name="Subtitle 2"/>
          <p:cNvSpPr>
            <a:spLocks noGrp="1"/>
          </p:cNvSpPr>
          <p:nvPr>
            <p:ph type="subTitle" idx="1"/>
          </p:nvPr>
        </p:nvSpPr>
        <p:spPr>
          <a:xfrm>
            <a:off x="533400" y="2118359"/>
            <a:ext cx="11209020" cy="3223261"/>
          </a:xfrm>
        </p:spPr>
        <p:txBody>
          <a:bodyPr>
            <a:normAutofit/>
          </a:bodyPr>
          <a:lstStyle/>
          <a:p>
            <a:r>
              <a:rPr lang="en-US" sz="1600" b="1" dirty="0" smtClean="0">
                <a:solidFill>
                  <a:schemeClr val="tx2">
                    <a:lumMod val="40000"/>
                    <a:lumOff val="60000"/>
                  </a:schemeClr>
                </a:solidFill>
              </a:rPr>
              <a:t>OVERVIEW </a:t>
            </a:r>
            <a:endParaRPr lang="en-US" b="1" dirty="0" smtClean="0">
              <a:solidFill>
                <a:schemeClr val="tx2">
                  <a:lumMod val="40000"/>
                  <a:lumOff val="60000"/>
                </a:schemeClr>
              </a:solidFill>
            </a:endParaRPr>
          </a:p>
          <a:p>
            <a:pPr>
              <a:buFont typeface="Wingdings" pitchFamily="2" charset="2"/>
              <a:buChar char="q"/>
            </a:pPr>
            <a:r>
              <a:rPr lang="en-US" sz="1400" dirty="0" smtClean="0">
                <a:solidFill>
                  <a:schemeClr val="tx2">
                    <a:lumMod val="40000"/>
                    <a:lumOff val="60000"/>
                  </a:schemeClr>
                </a:solidFill>
              </a:rPr>
              <a:t> In </a:t>
            </a:r>
            <a:r>
              <a:rPr lang="en-US" sz="1400" dirty="0" smtClean="0">
                <a:solidFill>
                  <a:schemeClr val="tx2">
                    <a:lumMod val="40000"/>
                    <a:lumOff val="60000"/>
                  </a:schemeClr>
                </a:solidFill>
              </a:rPr>
              <a:t>this example scenario, as a System Administrator, if we need to update the packages on your EC2 instances. To complicate this normally simple admin task, your security team does not allow everyone to direct access production servers via SSH or allow you use bastion hosts. Fortunately, you can use Systems Manager to remotely run commands, like update packages, on your EC2 instances.</a:t>
            </a:r>
          </a:p>
          <a:p>
            <a:pPr>
              <a:buFont typeface="Wingdings" pitchFamily="2" charset="2"/>
              <a:buChar char="q"/>
            </a:pPr>
            <a:r>
              <a:rPr lang="en-US" sz="1400" dirty="0" smtClean="0">
                <a:solidFill>
                  <a:schemeClr val="tx2">
                    <a:lumMod val="40000"/>
                    <a:lumOff val="60000"/>
                  </a:schemeClr>
                </a:solidFill>
              </a:rPr>
              <a:t> To </a:t>
            </a:r>
            <a:r>
              <a:rPr lang="en-US" sz="1400" dirty="0" smtClean="0">
                <a:solidFill>
                  <a:schemeClr val="tx2">
                    <a:lumMod val="40000"/>
                    <a:lumOff val="60000"/>
                  </a:schemeClr>
                </a:solidFill>
              </a:rPr>
              <a:t>solve this challenging scenario, we will create an Identity and Access Management (IAM) role, enable an agent on your instance that communicates with Systems Manager, then follow best practices by running the </a:t>
            </a:r>
            <a:r>
              <a:rPr lang="en-US" sz="1400" dirty="0" smtClean="0">
                <a:solidFill>
                  <a:schemeClr val="tx2">
                    <a:lumMod val="40000"/>
                    <a:lumOff val="60000"/>
                  </a:schemeClr>
                </a:solidFill>
              </a:rPr>
              <a:t>AWS-</a:t>
            </a:r>
            <a:r>
              <a:rPr lang="en-US" sz="1400" dirty="0" err="1" smtClean="0">
                <a:solidFill>
                  <a:schemeClr val="tx2">
                    <a:lumMod val="40000"/>
                    <a:lumOff val="60000"/>
                  </a:schemeClr>
                </a:solidFill>
              </a:rPr>
              <a:t>UpdateS</a:t>
            </a:r>
            <a:r>
              <a:rPr lang="en-US" sz="1400" dirty="0" smtClean="0">
                <a:solidFill>
                  <a:schemeClr val="tx2">
                    <a:lumMod val="40000"/>
                    <a:lumOff val="60000"/>
                  </a:schemeClr>
                </a:solidFill>
              </a:rPr>
              <a:t> </a:t>
            </a:r>
            <a:r>
              <a:rPr lang="en-US" sz="1400" dirty="0" smtClean="0">
                <a:solidFill>
                  <a:schemeClr val="tx2">
                    <a:lumMod val="40000"/>
                    <a:lumOff val="60000"/>
                  </a:schemeClr>
                </a:solidFill>
              </a:rPr>
              <a:t>document to upgrade your Systems Manager Agent, and finally use Systems Manager to run a command on your instance.</a:t>
            </a:r>
          </a:p>
          <a:p>
            <a:pPr lvl="1" algn="l">
              <a:buFont typeface="Wingdings" pitchFamily="2" charset="2"/>
              <a:buChar char="v"/>
            </a:pPr>
            <a:endParaRPr lang="en-US" noProof="1"/>
          </a:p>
        </p:txBody>
      </p:sp>
    </p:spTree>
    <p:extLst>
      <p:ext uri="{BB962C8B-B14F-4D97-AF65-F5344CB8AC3E}">
        <p14:creationId xmlns:p14="http://schemas.microsoft.com/office/powerpoint/2010/main" xmlns="" val="272910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SERVICE USED IN PROJECT:-</a:t>
            </a:r>
            <a:endParaRPr lang="en-US" dirty="0"/>
          </a:p>
        </p:txBody>
      </p:sp>
      <p:sp>
        <p:nvSpPr>
          <p:cNvPr id="3" name="Content Placeholder 2"/>
          <p:cNvSpPr>
            <a:spLocks noGrp="1"/>
          </p:cNvSpPr>
          <p:nvPr>
            <p:ph idx="1"/>
          </p:nvPr>
        </p:nvSpPr>
        <p:spPr>
          <a:xfrm>
            <a:off x="1154954" y="2298819"/>
            <a:ext cx="8825659" cy="3819970"/>
          </a:xfrm>
        </p:spPr>
        <p:txBody>
          <a:bodyPr>
            <a:normAutofit/>
          </a:bodyPr>
          <a:lstStyle/>
          <a:p>
            <a:endParaRPr lang="en-GB" dirty="0" smtClean="0"/>
          </a:p>
          <a:p>
            <a:r>
              <a:rPr lang="en-GB" dirty="0" smtClean="0"/>
              <a:t>IAM USER(FOR PERMISSION TO USE THE EC2 INSTANCE FROM ANY WHERE)</a:t>
            </a:r>
          </a:p>
          <a:p>
            <a:pPr marL="0" indent="0">
              <a:buNone/>
            </a:pPr>
            <a:endParaRPr lang="en-GB" dirty="0" smtClean="0"/>
          </a:p>
          <a:p>
            <a:r>
              <a:rPr lang="en-GB" dirty="0" smtClean="0"/>
              <a:t>EC2 INSTANCE(BASIC T2.MICRO FREE TIER)</a:t>
            </a:r>
          </a:p>
          <a:p>
            <a:endParaRPr lang="en-GB" dirty="0"/>
          </a:p>
          <a:p>
            <a:endParaRPr lang="en-GB" dirty="0" smtClean="0"/>
          </a:p>
          <a:p>
            <a:r>
              <a:rPr lang="en-GB" dirty="0" smtClean="0"/>
              <a:t>MANAGEMENT&amp;GOVERNANCE</a:t>
            </a:r>
            <a:endParaRPr lang="en-GB" dirty="0"/>
          </a:p>
          <a:p>
            <a:endParaRPr lang="en-GB" dirty="0" smtClean="0"/>
          </a:p>
          <a:p>
            <a:r>
              <a:rPr lang="en-GB" dirty="0" smtClean="0"/>
              <a:t>SYSTEM MANEGER(FOR MANA</a:t>
            </a:r>
            <a:r>
              <a:rPr lang="en-US" dirty="0" smtClean="0"/>
              <a:t>GING THE COMMAND RUNNING PROCESS</a:t>
            </a:r>
            <a:r>
              <a:rPr lang="en-GB" dirty="0" smtClean="0"/>
              <a:t>)</a:t>
            </a:r>
          </a:p>
          <a:p>
            <a:pPr marL="0" indent="0">
              <a:buNone/>
            </a:pPr>
            <a:endParaRPr lang="en-GB" dirty="0"/>
          </a:p>
          <a:p>
            <a:endParaRPr lang="en-US" dirty="0"/>
          </a:p>
        </p:txBody>
      </p:sp>
    </p:spTree>
    <p:extLst>
      <p:ext uri="{BB962C8B-B14F-4D97-AF65-F5344CB8AC3E}">
        <p14:creationId xmlns:p14="http://schemas.microsoft.com/office/powerpoint/2010/main" xmlns="" val="13637660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B0F0"/>
                </a:solidFill>
              </a:rPr>
              <a:t>WORKING PRINCIPLE:-</a:t>
            </a:r>
            <a:endParaRPr lang="en-US" dirty="0">
              <a:solidFill>
                <a:srgbClr val="00B0F0"/>
              </a:solidFill>
            </a:endParaRPr>
          </a:p>
        </p:txBody>
      </p:sp>
      <p:sp>
        <p:nvSpPr>
          <p:cNvPr id="3" name="Content Placeholder 2"/>
          <p:cNvSpPr>
            <a:spLocks noGrp="1"/>
          </p:cNvSpPr>
          <p:nvPr>
            <p:ph idx="1"/>
          </p:nvPr>
        </p:nvSpPr>
        <p:spPr>
          <a:xfrm>
            <a:off x="1154954" y="2603500"/>
            <a:ext cx="8825659" cy="3873500"/>
          </a:xfrm>
        </p:spPr>
        <p:txBody>
          <a:bodyPr>
            <a:normAutofit fontScale="92500" lnSpcReduction="10000"/>
          </a:bodyPr>
          <a:lstStyle/>
          <a:p>
            <a:pPr marL="0" indent="0">
              <a:buNone/>
            </a:pPr>
            <a:r>
              <a:rPr lang="en-US" b="1" dirty="0"/>
              <a:t>Step 1. Create an Identity and Access Management (IAM) </a:t>
            </a:r>
            <a:r>
              <a:rPr lang="en-US" b="1" dirty="0" smtClean="0"/>
              <a:t>role</a:t>
            </a:r>
          </a:p>
          <a:p>
            <a:pPr>
              <a:buFont typeface="Wingdings" panose="05000000000000000000" pitchFamily="2" charset="2"/>
              <a:buChar char="q"/>
            </a:pPr>
            <a:r>
              <a:rPr lang="en-US" sz="1500" dirty="0" smtClean="0"/>
              <a:t>Create a IAM roles for EC2 and </a:t>
            </a:r>
            <a:r>
              <a:rPr lang="en-US" sz="1500" dirty="0" err="1" smtClean="0"/>
              <a:t>crete</a:t>
            </a:r>
            <a:r>
              <a:rPr lang="en-US" sz="1500" dirty="0" smtClean="0"/>
              <a:t> policy name as</a:t>
            </a:r>
            <a:r>
              <a:rPr lang="en-US" sz="1500" i="1" dirty="0"/>
              <a:t> </a:t>
            </a:r>
            <a:r>
              <a:rPr lang="en-US" sz="1500" i="1" dirty="0" smtClean="0"/>
              <a:t>AmazonEC2RoleforSSM.</a:t>
            </a:r>
            <a:r>
              <a:rPr lang="en-US" dirty="0"/>
              <a:t> </a:t>
            </a:r>
            <a:r>
              <a:rPr lang="en-US" dirty="0" smtClean="0"/>
              <a:t>   </a:t>
            </a:r>
          </a:p>
          <a:p>
            <a:pPr>
              <a:buFont typeface="Wingdings" panose="05000000000000000000" pitchFamily="2" charset="2"/>
              <a:buChar char="q"/>
            </a:pPr>
            <a:r>
              <a:rPr lang="en-US" sz="1500" dirty="0" smtClean="0"/>
              <a:t>Then review the role and create the role.</a:t>
            </a:r>
          </a:p>
          <a:p>
            <a:pPr marL="0" indent="0">
              <a:buNone/>
            </a:pPr>
            <a:r>
              <a:rPr lang="en-US" b="1" dirty="0"/>
              <a:t>Step 2. Create an EC2 instance</a:t>
            </a:r>
            <a:r>
              <a:rPr lang="en-US" b="1" dirty="0" smtClean="0"/>
              <a:t>:-</a:t>
            </a:r>
          </a:p>
          <a:p>
            <a:pPr>
              <a:buFont typeface="Arial" panose="020B0604020202020204" pitchFamily="34" charset="0"/>
              <a:buChar char="•"/>
            </a:pPr>
            <a:r>
              <a:rPr lang="en-US" sz="1500" dirty="0" smtClean="0"/>
              <a:t>Choose lunch instance and then choose </a:t>
            </a:r>
            <a:r>
              <a:rPr lang="en-US" sz="1500" dirty="0" err="1" smtClean="0"/>
              <a:t>linux</a:t>
            </a:r>
            <a:r>
              <a:rPr lang="en-US" sz="1500" dirty="0" smtClean="0"/>
              <a:t> AMI then choose t2.micro and review and lunch.</a:t>
            </a:r>
          </a:p>
          <a:p>
            <a:pPr marL="0" indent="0">
              <a:buNone/>
            </a:pPr>
            <a:r>
              <a:rPr lang="en-US" sz="1600" b="1" dirty="0"/>
              <a:t>Step 3. Update the Systems Manager Agent</a:t>
            </a:r>
            <a:r>
              <a:rPr lang="en-US" sz="1600" b="1" dirty="0" smtClean="0"/>
              <a:t>:-</a:t>
            </a:r>
          </a:p>
          <a:p>
            <a:pPr>
              <a:buFont typeface="Courier New" panose="02070309020205020404" pitchFamily="49" charset="0"/>
              <a:buChar char="o"/>
            </a:pPr>
            <a:r>
              <a:rPr lang="en-US" sz="1500" dirty="0" smtClean="0"/>
              <a:t>Under shared resource section choose Managed instance.</a:t>
            </a:r>
          </a:p>
          <a:p>
            <a:pPr>
              <a:buFont typeface="Courier New" panose="02070309020205020404" pitchFamily="49" charset="0"/>
              <a:buChar char="o"/>
            </a:pPr>
            <a:r>
              <a:rPr lang="en-US" sz="1500" dirty="0" smtClean="0"/>
              <a:t>In managed instance page select Run command.</a:t>
            </a:r>
          </a:p>
          <a:p>
            <a:pPr>
              <a:buFont typeface="Courier New" panose="02070309020205020404" pitchFamily="49" charset="0"/>
              <a:buChar char="o"/>
            </a:pPr>
            <a:r>
              <a:rPr lang="en-US" sz="1500" dirty="0" smtClean="0"/>
              <a:t>Create </a:t>
            </a:r>
            <a:r>
              <a:rPr lang="en-US" sz="1600" dirty="0" smtClean="0"/>
              <a:t>Document </a:t>
            </a:r>
            <a:r>
              <a:rPr lang="en-US" sz="1600" dirty="0"/>
              <a:t>name prefix, then click on Equal, then type in </a:t>
            </a:r>
            <a:r>
              <a:rPr lang="en-US" sz="1600" i="1" dirty="0"/>
              <a:t>AWS-</a:t>
            </a:r>
            <a:r>
              <a:rPr lang="en-US" sz="1600" i="1" dirty="0" err="1"/>
              <a:t>UpdateSSMAgent</a:t>
            </a:r>
            <a:r>
              <a:rPr lang="en-US" sz="1600" dirty="0" smtClean="0"/>
              <a:t>.</a:t>
            </a:r>
          </a:p>
          <a:p>
            <a:pPr>
              <a:buFont typeface="Courier New" panose="02070309020205020404" pitchFamily="49" charset="0"/>
              <a:buChar char="o"/>
            </a:pPr>
            <a:r>
              <a:rPr lang="en-US" sz="1600" dirty="0" err="1" smtClean="0"/>
              <a:t>Scrool</a:t>
            </a:r>
            <a:r>
              <a:rPr lang="en-US" sz="1600" dirty="0" smtClean="0"/>
              <a:t> down and select the run command </a:t>
            </a:r>
          </a:p>
          <a:p>
            <a:pPr>
              <a:buFont typeface="Courier New" panose="02070309020205020404" pitchFamily="49" charset="0"/>
              <a:buChar char="o"/>
            </a:pPr>
            <a:r>
              <a:rPr lang="en-US" sz="1600" dirty="0" smtClean="0"/>
              <a:t>Then terminate all the ongoing services to reduce the Billing issue.</a:t>
            </a:r>
            <a:r>
              <a:rPr lang="en-US" sz="1600" dirty="0"/>
              <a:t/>
            </a:r>
            <a:br>
              <a:rPr lang="en-US" sz="1600" dirty="0"/>
            </a:br>
            <a:r>
              <a:rPr lang="en-US" sz="1500" dirty="0" smtClean="0"/>
              <a:t> </a:t>
            </a:r>
            <a:endParaRPr lang="en-US" sz="1500" dirty="0"/>
          </a:p>
          <a:p>
            <a:pPr marL="0" indent="0">
              <a:buNone/>
            </a:pPr>
            <a:endParaRPr lang="en-US" sz="1500" dirty="0"/>
          </a:p>
          <a:p>
            <a:pPr marL="0" indent="0">
              <a:buNone/>
            </a:pPr>
            <a:endParaRPr lang="en-US" sz="1500" dirty="0" smtClean="0"/>
          </a:p>
          <a:p>
            <a:pPr marL="0" indent="0">
              <a:buNone/>
            </a:pPr>
            <a:endParaRPr lang="en-US" sz="1500" dirty="0"/>
          </a:p>
          <a:p>
            <a:pPr marL="0" indent="0">
              <a:buNone/>
            </a:pPr>
            <a:endParaRPr lang="en-US" sz="1500" dirty="0"/>
          </a:p>
        </p:txBody>
      </p:sp>
    </p:spTree>
    <p:extLst>
      <p:ext uri="{BB962C8B-B14F-4D97-AF65-F5344CB8AC3E}">
        <p14:creationId xmlns:p14="http://schemas.microsoft.com/office/powerpoint/2010/main" xmlns="" val="64533845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xmlns=""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105</TotalTime>
  <Words>197</Words>
  <Application>Microsoft Office PowerPoint</Application>
  <PresentationFormat>Custom</PresentationFormat>
  <Paragraphs>28</Paragraphs>
  <Slides>3</Slides>
  <Notes>0</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Ion Boardroom</vt:lpstr>
      <vt:lpstr> PROJECT-1 Remotely Run Commands on an EC2 Instance:- </vt:lpstr>
      <vt:lpstr>SERVICE USED IN PROJECT:-</vt:lpstr>
      <vt:lpstr>WORKING PRINCIPLE:-</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Remotely Run Commands on an EC2 Instance:- </dc:title>
  <dc:creator>ManiPrasad</dc:creator>
  <cp:lastModifiedBy>user</cp:lastModifiedBy>
  <cp:revision>42</cp:revision>
  <dcterms:created xsi:type="dcterms:W3CDTF">2020-04-18T12:43:40Z</dcterms:created>
  <dcterms:modified xsi:type="dcterms:W3CDTF">2020-04-24T09:23:53Z</dcterms:modified>
</cp:coreProperties>
</file>