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4"/>
  </p:notesMasterIdLst>
  <p:sldIdLst>
    <p:sldId id="269" r:id="rId2"/>
    <p:sldId id="262" r:id="rId3"/>
    <p:sldId id="263" r:id="rId4"/>
    <p:sldId id="257" r:id="rId5"/>
    <p:sldId id="294" r:id="rId6"/>
    <p:sldId id="310" r:id="rId7"/>
    <p:sldId id="311" r:id="rId8"/>
    <p:sldId id="287" r:id="rId9"/>
    <p:sldId id="296" r:id="rId10"/>
    <p:sldId id="297" r:id="rId11"/>
    <p:sldId id="304" r:id="rId12"/>
    <p:sldId id="303" r:id="rId13"/>
    <p:sldId id="305" r:id="rId14"/>
    <p:sldId id="298" r:id="rId15"/>
    <p:sldId id="302" r:id="rId16"/>
    <p:sldId id="312" r:id="rId17"/>
    <p:sldId id="306" r:id="rId18"/>
    <p:sldId id="309" r:id="rId19"/>
    <p:sldId id="313" r:id="rId20"/>
    <p:sldId id="314" r:id="rId21"/>
    <p:sldId id="289" r:id="rId22"/>
    <p:sldId id="26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Karla" pitchFamily="2"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1E63"/>
    <a:srgbClr val="FFC1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B71821-0F1C-4F4F-8F17-B0A19CDFCA4E}">
  <a:tblStyle styleId="{D0B71821-0F1C-4F4F-8F17-B0A19CDFCA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9" d="100"/>
          <a:sy n="109" d="100"/>
        </p:scale>
        <p:origin x="69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3826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296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5734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67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822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42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052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833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0767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50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537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141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8014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39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big image">
  <p:cSld name="TITLE_1_2_1">
    <p:spTree>
      <p:nvGrpSpPr>
        <p:cNvPr id="1" name="Shape 24"/>
        <p:cNvGrpSpPr/>
        <p:nvPr/>
      </p:nvGrpSpPr>
      <p:grpSpPr>
        <a:xfrm>
          <a:off x="0" y="0"/>
          <a:ext cx="0" cy="0"/>
          <a:chOff x="0" y="0"/>
          <a:chExt cx="0" cy="0"/>
        </a:xfrm>
      </p:grpSpPr>
      <p:sp>
        <p:nvSpPr>
          <p:cNvPr id="25" name="Google Shape;25;p5"/>
          <p:cNvSpPr/>
          <p:nvPr/>
        </p:nvSpPr>
        <p:spPr>
          <a:xfrm>
            <a:off x="209250" y="-9675"/>
            <a:ext cx="3076751"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000000">
              <a:alpha val="7310"/>
            </a:srgbClr>
          </a:solidFill>
          <a:ln>
            <a:noFill/>
          </a:ln>
        </p:spPr>
      </p:sp>
      <p:sp>
        <p:nvSpPr>
          <p:cNvPr id="26" name="Google Shape;26;p5"/>
          <p:cNvSpPr/>
          <p:nvPr/>
        </p:nvSpPr>
        <p:spPr>
          <a:xfrm>
            <a:off x="-19350" y="-9675"/>
            <a:ext cx="3076751" cy="5167075"/>
          </a:xfrm>
          <a:custGeom>
            <a:avLst/>
            <a:gdLst/>
            <a:ahLst/>
            <a:cxnLst/>
            <a:rect l="l" t="t" r="r" b="b"/>
            <a:pathLst>
              <a:path w="123070" h="206683" extrusionOk="0">
                <a:moveTo>
                  <a:pt x="0" y="0"/>
                </a:moveTo>
                <a:lnTo>
                  <a:pt x="0" y="206683"/>
                </a:lnTo>
                <a:lnTo>
                  <a:pt x="123070" y="206545"/>
                </a:lnTo>
                <a:lnTo>
                  <a:pt x="67807" y="301"/>
                </a:lnTo>
                <a:close/>
              </a:path>
            </a:pathLst>
          </a:custGeom>
          <a:solidFill>
            <a:srgbClr val="FFFFFF"/>
          </a:solidFill>
          <a:ln>
            <a:noFill/>
          </a:ln>
        </p:spPr>
      </p:sp>
      <p:sp>
        <p:nvSpPr>
          <p:cNvPr id="27" name="Google Shape;27;p5"/>
          <p:cNvSpPr txBox="1">
            <a:spLocks noGrp="1"/>
          </p:cNvSpPr>
          <p:nvPr>
            <p:ph type="title"/>
          </p:nvPr>
        </p:nvSpPr>
        <p:spPr>
          <a:xfrm>
            <a:off x="609704" y="4116875"/>
            <a:ext cx="1609800" cy="48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28" name="Google Shape;28;p5"/>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22860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43" name="Google Shape;43;p8"/>
          <p:cNvSpPr/>
          <p:nvPr/>
        </p:nvSpPr>
        <p:spPr>
          <a:xfrm>
            <a:off x="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44" name="Google Shape;44;p8"/>
          <p:cNvSpPr txBox="1">
            <a:spLocks noGrp="1"/>
          </p:cNvSpPr>
          <p:nvPr>
            <p:ph type="title"/>
          </p:nvPr>
        </p:nvSpPr>
        <p:spPr>
          <a:xfrm>
            <a:off x="841001"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5" name="Google Shape;45;p8"/>
          <p:cNvSpPr txBox="1">
            <a:spLocks noGrp="1"/>
          </p:cNvSpPr>
          <p:nvPr>
            <p:ph type="body" idx="1"/>
          </p:nvPr>
        </p:nvSpPr>
        <p:spPr>
          <a:xfrm>
            <a:off x="841001" y="1578025"/>
            <a:ext cx="2671800" cy="24333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46" name="Google Shape;46;p8"/>
          <p:cNvSpPr txBox="1">
            <a:spLocks noGrp="1"/>
          </p:cNvSpPr>
          <p:nvPr>
            <p:ph type="body" idx="2"/>
          </p:nvPr>
        </p:nvSpPr>
        <p:spPr>
          <a:xfrm>
            <a:off x="3673841" y="1578025"/>
            <a:ext cx="2671800" cy="24333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a:lvl4pPr>
            <a:lvl5pPr marL="3047924" lvl="4" indent="-474121">
              <a:spcBef>
                <a:spcPts val="0"/>
              </a:spcBef>
              <a:spcAft>
                <a:spcPts val="0"/>
              </a:spcAft>
              <a:buSzPts val="2000"/>
              <a:buChar char="○"/>
              <a:defRPr/>
            </a:lvl5pPr>
            <a:lvl6pPr marL="3657509" lvl="5" indent="-474121">
              <a:spcBef>
                <a:spcPts val="0"/>
              </a:spcBef>
              <a:spcAft>
                <a:spcPts val="0"/>
              </a:spcAft>
              <a:buSzPts val="2000"/>
              <a:buChar char="■"/>
              <a:defRPr/>
            </a:lvl6pPr>
            <a:lvl7pPr marL="4267093" lvl="6" indent="-474121">
              <a:spcBef>
                <a:spcPts val="0"/>
              </a:spcBef>
              <a:spcAft>
                <a:spcPts val="0"/>
              </a:spcAft>
              <a:buSzPts val="2000"/>
              <a:buChar char="●"/>
              <a:defRPr/>
            </a:lvl7pPr>
            <a:lvl8pPr marL="4876678" lvl="7" indent="-474121">
              <a:spcBef>
                <a:spcPts val="0"/>
              </a:spcBef>
              <a:spcAft>
                <a:spcPts val="0"/>
              </a:spcAft>
              <a:buSzPts val="2000"/>
              <a:buChar char="○"/>
              <a:defRPr/>
            </a:lvl8pPr>
            <a:lvl9pPr marL="5486263" lvl="8" indent="-474121">
              <a:spcBef>
                <a:spcPts val="0"/>
              </a:spcBef>
              <a:spcAft>
                <a:spcPts val="0"/>
              </a:spcAft>
              <a:buSzPts val="2000"/>
              <a:buChar char="■"/>
              <a:defRPr/>
            </a:lvl9pPr>
          </a:lstStyle>
          <a:p>
            <a:endParaRPr/>
          </a:p>
        </p:txBody>
      </p:sp>
      <p:sp>
        <p:nvSpPr>
          <p:cNvPr id="47" name="Google Shape;47;p8"/>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22860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0" name="Google Shape;50;p9"/>
          <p:cNvSpPr/>
          <p:nvPr/>
        </p:nvSpPr>
        <p:spPr>
          <a:xfrm>
            <a:off x="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1" name="Google Shape;51;p9"/>
          <p:cNvSpPr txBox="1">
            <a:spLocks noGrp="1"/>
          </p:cNvSpPr>
          <p:nvPr>
            <p:ph type="title"/>
          </p:nvPr>
        </p:nvSpPr>
        <p:spPr>
          <a:xfrm>
            <a:off x="841001" y="969700"/>
            <a:ext cx="4801500" cy="40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52" name="Google Shape;52;p9"/>
          <p:cNvSpPr txBox="1">
            <a:spLocks noGrp="1"/>
          </p:cNvSpPr>
          <p:nvPr>
            <p:ph type="body" idx="1"/>
          </p:nvPr>
        </p:nvSpPr>
        <p:spPr>
          <a:xfrm>
            <a:off x="841001" y="1600975"/>
            <a:ext cx="2094900" cy="24105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53" name="Google Shape;53;p9"/>
          <p:cNvSpPr txBox="1">
            <a:spLocks noGrp="1"/>
          </p:cNvSpPr>
          <p:nvPr>
            <p:ph type="body" idx="2"/>
          </p:nvPr>
        </p:nvSpPr>
        <p:spPr>
          <a:xfrm>
            <a:off x="3043282" y="1600975"/>
            <a:ext cx="2094900" cy="24105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54" name="Google Shape;54;p9"/>
          <p:cNvSpPr txBox="1">
            <a:spLocks noGrp="1"/>
          </p:cNvSpPr>
          <p:nvPr>
            <p:ph type="body" idx="3"/>
          </p:nvPr>
        </p:nvSpPr>
        <p:spPr>
          <a:xfrm>
            <a:off x="5245563" y="1600975"/>
            <a:ext cx="2094900" cy="24105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sz="2133"/>
            </a:lvl4pPr>
            <a:lvl5pPr marL="3047924" lvl="4" indent="-440256" rtl="0">
              <a:spcBef>
                <a:spcPts val="0"/>
              </a:spcBef>
              <a:spcAft>
                <a:spcPts val="0"/>
              </a:spcAft>
              <a:buSzPts val="1600"/>
              <a:buChar char="○"/>
              <a:defRPr sz="2133"/>
            </a:lvl5pPr>
            <a:lvl6pPr marL="3657509" lvl="5" indent="-440256" rtl="0">
              <a:spcBef>
                <a:spcPts val="0"/>
              </a:spcBef>
              <a:spcAft>
                <a:spcPts val="0"/>
              </a:spcAft>
              <a:buSzPts val="1600"/>
              <a:buChar char="■"/>
              <a:defRPr sz="2133"/>
            </a:lvl6pPr>
            <a:lvl7pPr marL="4267093" lvl="6" indent="-440256" rtl="0">
              <a:spcBef>
                <a:spcPts val="0"/>
              </a:spcBef>
              <a:spcAft>
                <a:spcPts val="0"/>
              </a:spcAft>
              <a:buSzPts val="1600"/>
              <a:buChar char="●"/>
              <a:defRPr sz="2133"/>
            </a:lvl7pPr>
            <a:lvl8pPr marL="4876678" lvl="7" indent="-440256" rtl="0">
              <a:spcBef>
                <a:spcPts val="0"/>
              </a:spcBef>
              <a:spcAft>
                <a:spcPts val="0"/>
              </a:spcAft>
              <a:buSzPts val="1600"/>
              <a:buChar char="○"/>
              <a:defRPr sz="2133"/>
            </a:lvl8pPr>
            <a:lvl9pPr marL="5486263" lvl="8" indent="-440256" rtl="0">
              <a:spcBef>
                <a:spcPts val="0"/>
              </a:spcBef>
              <a:spcAft>
                <a:spcPts val="0"/>
              </a:spcAft>
              <a:buSzPts val="1600"/>
              <a:buChar char="■"/>
              <a:defRPr sz="2133"/>
            </a:lvl9pPr>
          </a:lstStyle>
          <a:p>
            <a:endParaRPr/>
          </a:p>
        </p:txBody>
      </p:sp>
      <p:sp>
        <p:nvSpPr>
          <p:cNvPr id="55" name="Google Shape;55;p9"/>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22860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58" name="Google Shape;58;p10"/>
          <p:cNvSpPr/>
          <p:nvPr/>
        </p:nvSpPr>
        <p:spPr>
          <a:xfrm>
            <a:off x="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59" name="Google Shape;59;p10"/>
          <p:cNvSpPr txBox="1">
            <a:spLocks noGrp="1"/>
          </p:cNvSpPr>
          <p:nvPr>
            <p:ph type="title"/>
          </p:nvPr>
        </p:nvSpPr>
        <p:spPr>
          <a:xfrm>
            <a:off x="841001" y="969700"/>
            <a:ext cx="4801500" cy="409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60" name="Google Shape;60;p10"/>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p:nvPr/>
        </p:nvSpPr>
        <p:spPr>
          <a:xfrm>
            <a:off x="22860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000000">
              <a:alpha val="7310"/>
            </a:srgbClr>
          </a:solidFill>
          <a:ln>
            <a:noFill/>
          </a:ln>
        </p:spPr>
      </p:sp>
      <p:sp>
        <p:nvSpPr>
          <p:cNvPr id="68" name="Google Shape;68;p12"/>
          <p:cNvSpPr/>
          <p:nvPr/>
        </p:nvSpPr>
        <p:spPr>
          <a:xfrm>
            <a:off x="1" y="-10437"/>
            <a:ext cx="8229315" cy="5164387"/>
          </a:xfrm>
          <a:custGeom>
            <a:avLst/>
            <a:gdLst/>
            <a:ahLst/>
            <a:cxnLst/>
            <a:rect l="l" t="t" r="r" b="b"/>
            <a:pathLst>
              <a:path w="328450" h="206122" extrusionOk="0">
                <a:moveTo>
                  <a:pt x="0" y="0"/>
                </a:moveTo>
                <a:lnTo>
                  <a:pt x="0" y="206122"/>
                </a:lnTo>
                <a:lnTo>
                  <a:pt x="328450" y="206122"/>
                </a:lnTo>
                <a:lnTo>
                  <a:pt x="273309" y="331"/>
                </a:lnTo>
                <a:close/>
              </a:path>
            </a:pathLst>
          </a:custGeom>
          <a:solidFill>
            <a:srgbClr val="FFFFFF"/>
          </a:solidFill>
          <a:ln>
            <a:noFill/>
          </a:ln>
        </p:spPr>
      </p:sp>
      <p:sp>
        <p:nvSpPr>
          <p:cNvPr id="69" name="Google Shape;69;p12"/>
          <p:cNvSpPr txBox="1">
            <a:spLocks noGrp="1"/>
          </p:cNvSpPr>
          <p:nvPr>
            <p:ph type="sldNum" idx="12"/>
          </p:nvPr>
        </p:nvSpPr>
        <p:spPr>
          <a:xfrm>
            <a:off x="8543227"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741100"/>
            <a:ext cx="5185200" cy="474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1pPr>
            <a:lvl2pPr lvl="1">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2pPr>
            <a:lvl3pPr lvl="2">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3pPr>
            <a:lvl4pPr lvl="3">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4pPr>
            <a:lvl5pPr lvl="4">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5pPr>
            <a:lvl6pPr lvl="5">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6pPr>
            <a:lvl7pPr lvl="6">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7pPr>
            <a:lvl8pPr lvl="7">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8pPr>
            <a:lvl9pPr lvl="8">
              <a:spcBef>
                <a:spcPts val="0"/>
              </a:spcBef>
              <a:spcAft>
                <a:spcPts val="0"/>
              </a:spcAft>
              <a:buClr>
                <a:schemeClr val="dk2"/>
              </a:buClr>
              <a:buSzPts val="2400"/>
              <a:buFont typeface="Montserrat"/>
              <a:buNone/>
              <a:defRPr sz="24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57200" y="1352550"/>
            <a:ext cx="5185200" cy="22557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Karla"/>
              <a:buChar char="▸"/>
              <a:defRPr sz="2000">
                <a:solidFill>
                  <a:schemeClr val="dk1"/>
                </a:solidFill>
                <a:latin typeface="Karla"/>
                <a:ea typeface="Karla"/>
                <a:cs typeface="Karla"/>
                <a:sym typeface="Karla"/>
              </a:defRPr>
            </a:lvl1pPr>
            <a:lvl2pPr marL="914400" lvl="1"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2pPr>
            <a:lvl3pPr marL="1371600" lvl="2"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3pPr>
            <a:lvl4pPr marL="1828800" lvl="3"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4pPr>
            <a:lvl5pPr marL="2286000" lvl="4"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5pPr>
            <a:lvl6pPr marL="2743200" lvl="5"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6pPr>
            <a:lvl7pPr marL="3200400" lvl="6"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7pPr>
            <a:lvl8pPr marL="3657600" lvl="7"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8pPr>
            <a:lvl9pPr marL="4114800" lvl="8" indent="-355600">
              <a:spcBef>
                <a:spcPts val="0"/>
              </a:spcBef>
              <a:spcAft>
                <a:spcPts val="0"/>
              </a:spcAft>
              <a:buClr>
                <a:schemeClr val="dk1"/>
              </a:buClr>
              <a:buSzPts val="2000"/>
              <a:buFont typeface="Karla"/>
              <a:buChar char="■"/>
              <a:defRPr sz="2000">
                <a:solidFill>
                  <a:schemeClr val="dk1"/>
                </a:solidFill>
                <a:latin typeface="Karla"/>
                <a:ea typeface="Karla"/>
                <a:cs typeface="Karla"/>
                <a:sym typeface="Karla"/>
              </a:defRPr>
            </a:lvl9pPr>
          </a:lstStyle>
          <a:p>
            <a:endParaRPr/>
          </a:p>
        </p:txBody>
      </p:sp>
      <p:sp>
        <p:nvSpPr>
          <p:cNvPr id="8" name="Google Shape;8;p1"/>
          <p:cNvSpPr txBox="1">
            <a:spLocks noGrp="1"/>
          </p:cNvSpPr>
          <p:nvPr>
            <p:ph type="sldNum" idx="12"/>
          </p:nvPr>
        </p:nvSpPr>
        <p:spPr>
          <a:xfrm>
            <a:off x="8543227" y="4749851"/>
            <a:ext cx="548700" cy="393600"/>
          </a:xfrm>
          <a:prstGeom prst="rect">
            <a:avLst/>
          </a:prstGeom>
          <a:noFill/>
          <a:ln>
            <a:noFill/>
          </a:ln>
        </p:spPr>
        <p:txBody>
          <a:bodyPr spcFirstLastPara="1" wrap="square" lIns="91425" tIns="91425" rIns="91425" bIns="91425" anchor="t" anchorCtr="0">
            <a:noAutofit/>
          </a:bodyPr>
          <a:lstStyle>
            <a:lvl1pPr lvl="0" algn="r">
              <a:buNone/>
              <a:defRPr sz="1733" b="1">
                <a:solidFill>
                  <a:schemeClr val="lt1"/>
                </a:solidFill>
                <a:latin typeface="Montserrat"/>
                <a:ea typeface="Montserrat"/>
                <a:cs typeface="Montserrat"/>
                <a:sym typeface="Montserrat"/>
              </a:defRPr>
            </a:lvl1pPr>
            <a:lvl2pPr lvl="1" algn="r">
              <a:buNone/>
              <a:defRPr sz="1733" b="1">
                <a:solidFill>
                  <a:schemeClr val="lt1"/>
                </a:solidFill>
                <a:latin typeface="Montserrat"/>
                <a:ea typeface="Montserrat"/>
                <a:cs typeface="Montserrat"/>
                <a:sym typeface="Montserrat"/>
              </a:defRPr>
            </a:lvl2pPr>
            <a:lvl3pPr lvl="2" algn="r">
              <a:buNone/>
              <a:defRPr sz="1733" b="1">
                <a:solidFill>
                  <a:schemeClr val="lt1"/>
                </a:solidFill>
                <a:latin typeface="Montserrat"/>
                <a:ea typeface="Montserrat"/>
                <a:cs typeface="Montserrat"/>
                <a:sym typeface="Montserrat"/>
              </a:defRPr>
            </a:lvl3pPr>
            <a:lvl4pPr lvl="3" algn="r">
              <a:buNone/>
              <a:defRPr sz="1733" b="1">
                <a:solidFill>
                  <a:schemeClr val="lt1"/>
                </a:solidFill>
                <a:latin typeface="Montserrat"/>
                <a:ea typeface="Montserrat"/>
                <a:cs typeface="Montserrat"/>
                <a:sym typeface="Montserrat"/>
              </a:defRPr>
            </a:lvl4pPr>
            <a:lvl5pPr lvl="4" algn="r">
              <a:buNone/>
              <a:defRPr sz="1733" b="1">
                <a:solidFill>
                  <a:schemeClr val="lt1"/>
                </a:solidFill>
                <a:latin typeface="Montserrat"/>
                <a:ea typeface="Montserrat"/>
                <a:cs typeface="Montserrat"/>
                <a:sym typeface="Montserrat"/>
              </a:defRPr>
            </a:lvl5pPr>
            <a:lvl6pPr lvl="5" algn="r">
              <a:buNone/>
              <a:defRPr sz="1733" b="1">
                <a:solidFill>
                  <a:schemeClr val="lt1"/>
                </a:solidFill>
                <a:latin typeface="Montserrat"/>
                <a:ea typeface="Montserrat"/>
                <a:cs typeface="Montserrat"/>
                <a:sym typeface="Montserrat"/>
              </a:defRPr>
            </a:lvl6pPr>
            <a:lvl7pPr lvl="6" algn="r">
              <a:buNone/>
              <a:defRPr sz="1733" b="1">
                <a:solidFill>
                  <a:schemeClr val="lt1"/>
                </a:solidFill>
                <a:latin typeface="Montserrat"/>
                <a:ea typeface="Montserrat"/>
                <a:cs typeface="Montserrat"/>
                <a:sym typeface="Montserrat"/>
              </a:defRPr>
            </a:lvl7pPr>
            <a:lvl8pPr lvl="7" algn="r">
              <a:buNone/>
              <a:defRPr sz="1733" b="1">
                <a:solidFill>
                  <a:schemeClr val="lt1"/>
                </a:solidFill>
                <a:latin typeface="Montserrat"/>
                <a:ea typeface="Montserrat"/>
                <a:cs typeface="Montserrat"/>
                <a:sym typeface="Montserrat"/>
              </a:defRPr>
            </a:lvl8pPr>
            <a:lvl9pPr lvl="8" algn="r">
              <a:buNone/>
              <a:defRPr sz="1733" b="1">
                <a:solidFill>
                  <a:schemeClr val="lt1"/>
                </a:solidFill>
                <a:latin typeface="Montserrat"/>
                <a:ea typeface="Montserrat"/>
                <a:cs typeface="Montserrat"/>
                <a:sym typeface="Montserrat"/>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51" r:id="rId1"/>
    <p:sldLayoutId id="2147483654" r:id="rId2"/>
    <p:sldLayoutId id="2147483655"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51B5"/>
        </a:solidFill>
        <a:effectLst/>
      </p:bgPr>
    </p:bg>
    <p:spTree>
      <p:nvGrpSpPr>
        <p:cNvPr id="1" name="Shape 233"/>
        <p:cNvGrpSpPr/>
        <p:nvPr/>
      </p:nvGrpSpPr>
      <p:grpSpPr>
        <a:xfrm>
          <a:off x="0" y="0"/>
          <a:ext cx="0" cy="0"/>
          <a:chOff x="0" y="0"/>
          <a:chExt cx="0" cy="0"/>
        </a:xfrm>
      </p:grpSpPr>
      <p:sp>
        <p:nvSpPr>
          <p:cNvPr id="2" name="Rectangle 3">
            <a:extLst>
              <a:ext uri="{FF2B5EF4-FFF2-40B4-BE49-F238E27FC236}">
                <a16:creationId xmlns:a16="http://schemas.microsoft.com/office/drawing/2014/main" id="{9C9A8B2F-761A-40FD-AE4C-A848764EFB39}"/>
              </a:ext>
            </a:extLst>
          </p:cNvPr>
          <p:cNvSpPr/>
          <p:nvPr/>
        </p:nvSpPr>
        <p:spPr>
          <a:xfrm>
            <a:off x="2126536" y="625279"/>
            <a:ext cx="4766515" cy="338554"/>
          </a:xfrm>
          <a:prstGeom prst="rect">
            <a:avLst/>
          </a:prstGeom>
        </p:spPr>
        <p:txBody>
          <a:bodyPr wrap="square">
            <a:spAutoFit/>
          </a:bodyPr>
          <a:lstStyle/>
          <a:p>
            <a:pPr algn="ctr"/>
            <a:r>
              <a:rPr lang="en-IN" sz="1600" b="1" spc="51" dirty="0">
                <a:ln w="1143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AMITY UNIVERSITY JHARKHAND</a:t>
            </a:r>
          </a:p>
        </p:txBody>
      </p:sp>
      <p:pic>
        <p:nvPicPr>
          <p:cNvPr id="3" name="Picture 2">
            <a:extLst>
              <a:ext uri="{FF2B5EF4-FFF2-40B4-BE49-F238E27FC236}">
                <a16:creationId xmlns:a16="http://schemas.microsoft.com/office/drawing/2014/main" id="{21769294-9D66-47F4-B172-945CAE5EBBC0}"/>
              </a:ext>
            </a:extLst>
          </p:cNvPr>
          <p:cNvPicPr>
            <a:picLocks/>
          </p:cNvPicPr>
          <p:nvPr/>
        </p:nvPicPr>
        <p:blipFill>
          <a:blip r:embed="rId3" cstate="print"/>
          <a:srcRect/>
          <a:stretch>
            <a:fillRect/>
          </a:stretch>
        </p:blipFill>
        <p:spPr bwMode="auto">
          <a:xfrm>
            <a:off x="3740710" y="1158089"/>
            <a:ext cx="1538168" cy="1697078"/>
          </a:xfrm>
          <a:prstGeom prst="rect">
            <a:avLst/>
          </a:prstGeom>
          <a:noFill/>
        </p:spPr>
      </p:pic>
      <p:sp>
        <p:nvSpPr>
          <p:cNvPr id="4" name="Rectangle 3">
            <a:extLst>
              <a:ext uri="{FF2B5EF4-FFF2-40B4-BE49-F238E27FC236}">
                <a16:creationId xmlns:a16="http://schemas.microsoft.com/office/drawing/2014/main" id="{E45496A9-2EF1-4BEE-A259-60D50249DCD5}"/>
              </a:ext>
            </a:extLst>
          </p:cNvPr>
          <p:cNvSpPr/>
          <p:nvPr/>
        </p:nvSpPr>
        <p:spPr>
          <a:xfrm>
            <a:off x="1066800" y="3088168"/>
            <a:ext cx="7010400" cy="338554"/>
          </a:xfrm>
          <a:prstGeom prst="rect">
            <a:avLst/>
          </a:prstGeom>
        </p:spPr>
        <p:txBody>
          <a:bodyPr wrap="square">
            <a:spAutoFit/>
          </a:bodyPr>
          <a:lstStyle/>
          <a:p>
            <a:pPr algn="ctr"/>
            <a:r>
              <a:rPr lang="en-IN" sz="1600" u="sng" spc="51" dirty="0">
                <a:ln w="1143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AMITY INSTITUTE OF ENGINEERING AND TECHNOLOGY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37"/>
        <p:cNvGrpSpPr/>
        <p:nvPr/>
      </p:nvGrpSpPr>
      <p:grpSpPr>
        <a:xfrm>
          <a:off x="0" y="0"/>
          <a:ext cx="0" cy="0"/>
          <a:chOff x="0" y="0"/>
          <a:chExt cx="0" cy="0"/>
        </a:xfrm>
      </p:grpSpPr>
      <p:sp>
        <p:nvSpPr>
          <p:cNvPr id="6" name="Rectangle 5">
            <a:extLst>
              <a:ext uri="{FF2B5EF4-FFF2-40B4-BE49-F238E27FC236}">
                <a16:creationId xmlns:a16="http://schemas.microsoft.com/office/drawing/2014/main" id="{3C728B27-0E95-4BC7-974E-7BF415100545}"/>
              </a:ext>
            </a:extLst>
          </p:cNvPr>
          <p:cNvSpPr/>
          <p:nvPr/>
        </p:nvSpPr>
        <p:spPr>
          <a:xfrm>
            <a:off x="1479067" y="689464"/>
            <a:ext cx="184731" cy="307777"/>
          </a:xfrm>
          <a:prstGeom prst="rect">
            <a:avLst/>
          </a:prstGeom>
          <a:noFill/>
        </p:spPr>
        <p:txBody>
          <a:bodyPr wrap="none" lIns="91440" tIns="45720" rIns="91440" bIns="45720">
            <a:spAutoFit/>
          </a:bodyPr>
          <a:lstStyle/>
          <a:p>
            <a:pPr algn="ctr"/>
            <a:endPar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F18805C-9620-451A-8E84-968225C5D1EA}"/>
              </a:ext>
            </a:extLst>
          </p:cNvPr>
          <p:cNvSpPr/>
          <p:nvPr/>
        </p:nvSpPr>
        <p:spPr>
          <a:xfrm>
            <a:off x="767367" y="689464"/>
            <a:ext cx="1608134"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HEART DISEASE </a:t>
            </a:r>
          </a:p>
        </p:txBody>
      </p:sp>
      <p:pic>
        <p:nvPicPr>
          <p:cNvPr id="8" name="Picture 7">
            <a:extLst>
              <a:ext uri="{FF2B5EF4-FFF2-40B4-BE49-F238E27FC236}">
                <a16:creationId xmlns:a16="http://schemas.microsoft.com/office/drawing/2014/main" id="{7136B99F-C8CF-4B5E-A9A2-A0646904C60B}"/>
              </a:ext>
            </a:extLst>
          </p:cNvPr>
          <p:cNvPicPr>
            <a:picLocks noChangeAspect="1"/>
          </p:cNvPicPr>
          <p:nvPr/>
        </p:nvPicPr>
        <p:blipFill rotWithShape="1">
          <a:blip r:embed="rId3">
            <a:extLst>
              <a:ext uri="{28A0092B-C50C-407E-A947-70E740481C1C}">
                <a14:useLocalDpi xmlns:a14="http://schemas.microsoft.com/office/drawing/2010/main" val="0"/>
              </a:ext>
            </a:extLst>
          </a:blip>
          <a:srcRect t="7735"/>
          <a:stretch/>
        </p:blipFill>
        <p:spPr>
          <a:xfrm>
            <a:off x="2045970" y="1051560"/>
            <a:ext cx="5052060" cy="3817620"/>
          </a:xfrm>
          <a:prstGeom prst="rect">
            <a:avLst/>
          </a:prstGeom>
        </p:spPr>
      </p:pic>
    </p:spTree>
    <p:extLst>
      <p:ext uri="{BB962C8B-B14F-4D97-AF65-F5344CB8AC3E}">
        <p14:creationId xmlns:p14="http://schemas.microsoft.com/office/powerpoint/2010/main" val="285279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pic>
        <p:nvPicPr>
          <p:cNvPr id="4" name="Picture 3">
            <a:extLst>
              <a:ext uri="{FF2B5EF4-FFF2-40B4-BE49-F238E27FC236}">
                <a16:creationId xmlns:a16="http://schemas.microsoft.com/office/drawing/2014/main" id="{370CF173-DB55-4448-A8D8-A15DD6064E2E}"/>
              </a:ext>
            </a:extLst>
          </p:cNvPr>
          <p:cNvPicPr>
            <a:picLocks noChangeAspect="1"/>
          </p:cNvPicPr>
          <p:nvPr/>
        </p:nvPicPr>
        <p:blipFill rotWithShape="1">
          <a:blip r:embed="rId3">
            <a:extLst>
              <a:ext uri="{28A0092B-C50C-407E-A947-70E740481C1C}">
                <a14:useLocalDpi xmlns:a14="http://schemas.microsoft.com/office/drawing/2010/main" val="0"/>
              </a:ext>
            </a:extLst>
          </a:blip>
          <a:srcRect t="8376"/>
          <a:stretch/>
        </p:blipFill>
        <p:spPr>
          <a:xfrm>
            <a:off x="1287145" y="1005840"/>
            <a:ext cx="5731510" cy="3597910"/>
          </a:xfrm>
          <a:prstGeom prst="rect">
            <a:avLst/>
          </a:prstGeom>
        </p:spPr>
      </p:pic>
      <p:sp>
        <p:nvSpPr>
          <p:cNvPr id="7" name="Rectangle 6">
            <a:extLst>
              <a:ext uri="{FF2B5EF4-FFF2-40B4-BE49-F238E27FC236}">
                <a16:creationId xmlns:a16="http://schemas.microsoft.com/office/drawing/2014/main" id="{7199C272-9EC8-4659-8B14-9C332258F1C9}"/>
              </a:ext>
            </a:extLst>
          </p:cNvPr>
          <p:cNvSpPr/>
          <p:nvPr/>
        </p:nvSpPr>
        <p:spPr>
          <a:xfrm>
            <a:off x="734531" y="539750"/>
            <a:ext cx="1734770"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MARRIED STATUS</a:t>
            </a:r>
          </a:p>
        </p:txBody>
      </p:sp>
    </p:spTree>
    <p:extLst>
      <p:ext uri="{BB962C8B-B14F-4D97-AF65-F5344CB8AC3E}">
        <p14:creationId xmlns:p14="http://schemas.microsoft.com/office/powerpoint/2010/main" val="3527269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9"/>
        <p:cNvGrpSpPr/>
        <p:nvPr/>
      </p:nvGrpSpPr>
      <p:grpSpPr>
        <a:xfrm>
          <a:off x="0" y="0"/>
          <a:ext cx="0" cy="0"/>
          <a:chOff x="0" y="0"/>
          <a:chExt cx="0" cy="0"/>
        </a:xfrm>
      </p:grpSpPr>
      <p:pic>
        <p:nvPicPr>
          <p:cNvPr id="5" name="Picture 4">
            <a:extLst>
              <a:ext uri="{FF2B5EF4-FFF2-40B4-BE49-F238E27FC236}">
                <a16:creationId xmlns:a16="http://schemas.microsoft.com/office/drawing/2014/main" id="{AA0AAE78-CBE6-4036-B53A-6EAA46C5F067}"/>
              </a:ext>
            </a:extLst>
          </p:cNvPr>
          <p:cNvPicPr>
            <a:picLocks noChangeAspect="1"/>
          </p:cNvPicPr>
          <p:nvPr/>
        </p:nvPicPr>
        <p:blipFill rotWithShape="1">
          <a:blip r:embed="rId3">
            <a:extLst>
              <a:ext uri="{28A0092B-C50C-407E-A947-70E740481C1C}">
                <a14:useLocalDpi xmlns:a14="http://schemas.microsoft.com/office/drawing/2010/main" val="0"/>
              </a:ext>
            </a:extLst>
          </a:blip>
          <a:srcRect t="8514" r="11949" b="3673"/>
          <a:stretch/>
        </p:blipFill>
        <p:spPr>
          <a:xfrm>
            <a:off x="1779270" y="786349"/>
            <a:ext cx="5025390" cy="4008120"/>
          </a:xfrm>
          <a:prstGeom prst="rect">
            <a:avLst/>
          </a:prstGeom>
        </p:spPr>
      </p:pic>
      <p:sp>
        <p:nvSpPr>
          <p:cNvPr id="6" name="Rectangle 5">
            <a:extLst>
              <a:ext uri="{FF2B5EF4-FFF2-40B4-BE49-F238E27FC236}">
                <a16:creationId xmlns:a16="http://schemas.microsoft.com/office/drawing/2014/main" id="{2651BDC0-A3D8-411B-88EF-0875C847C0D7}"/>
              </a:ext>
            </a:extLst>
          </p:cNvPr>
          <p:cNvSpPr/>
          <p:nvPr/>
        </p:nvSpPr>
        <p:spPr>
          <a:xfrm>
            <a:off x="973369" y="349031"/>
            <a:ext cx="1226619"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WORK TYPE</a:t>
            </a:r>
          </a:p>
        </p:txBody>
      </p:sp>
    </p:spTree>
    <p:extLst>
      <p:ext uri="{BB962C8B-B14F-4D97-AF65-F5344CB8AC3E}">
        <p14:creationId xmlns:p14="http://schemas.microsoft.com/office/powerpoint/2010/main" val="2171323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4" name="Picture 3">
            <a:extLst>
              <a:ext uri="{FF2B5EF4-FFF2-40B4-BE49-F238E27FC236}">
                <a16:creationId xmlns:a16="http://schemas.microsoft.com/office/drawing/2014/main" id="{A10C3D04-C2C1-407C-8F6E-3869EE6835CE}"/>
              </a:ext>
            </a:extLst>
          </p:cNvPr>
          <p:cNvPicPr>
            <a:picLocks noChangeAspect="1"/>
          </p:cNvPicPr>
          <p:nvPr/>
        </p:nvPicPr>
        <p:blipFill rotWithShape="1">
          <a:blip r:embed="rId3">
            <a:extLst>
              <a:ext uri="{28A0092B-C50C-407E-A947-70E740481C1C}">
                <a14:useLocalDpi xmlns:a14="http://schemas.microsoft.com/office/drawing/2010/main" val="0"/>
              </a:ext>
            </a:extLst>
          </a:blip>
          <a:srcRect t="8883"/>
          <a:stretch/>
        </p:blipFill>
        <p:spPr>
          <a:xfrm>
            <a:off x="1233805" y="676275"/>
            <a:ext cx="5731510" cy="3790950"/>
          </a:xfrm>
          <a:prstGeom prst="rect">
            <a:avLst/>
          </a:prstGeom>
        </p:spPr>
      </p:pic>
      <p:sp>
        <p:nvSpPr>
          <p:cNvPr id="7" name="Rectangle 6">
            <a:extLst>
              <a:ext uri="{FF2B5EF4-FFF2-40B4-BE49-F238E27FC236}">
                <a16:creationId xmlns:a16="http://schemas.microsoft.com/office/drawing/2014/main" id="{8BE741A1-6029-4224-9007-AF599DC99E02}"/>
              </a:ext>
            </a:extLst>
          </p:cNvPr>
          <p:cNvSpPr/>
          <p:nvPr/>
        </p:nvSpPr>
        <p:spPr>
          <a:xfrm>
            <a:off x="755360" y="311150"/>
            <a:ext cx="1662636"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RESIDENCE TYPE</a:t>
            </a:r>
          </a:p>
        </p:txBody>
      </p:sp>
    </p:spTree>
    <p:extLst>
      <p:ext uri="{BB962C8B-B14F-4D97-AF65-F5344CB8AC3E}">
        <p14:creationId xmlns:p14="http://schemas.microsoft.com/office/powerpoint/2010/main" val="15221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9"/>
        <p:cNvGrpSpPr/>
        <p:nvPr/>
      </p:nvGrpSpPr>
      <p:grpSpPr>
        <a:xfrm>
          <a:off x="0" y="0"/>
          <a:ext cx="0" cy="0"/>
          <a:chOff x="0" y="0"/>
          <a:chExt cx="0" cy="0"/>
        </a:xfrm>
      </p:grpSpPr>
      <p:pic>
        <p:nvPicPr>
          <p:cNvPr id="6" name="Picture 5">
            <a:extLst>
              <a:ext uri="{FF2B5EF4-FFF2-40B4-BE49-F238E27FC236}">
                <a16:creationId xmlns:a16="http://schemas.microsoft.com/office/drawing/2014/main" id="{533175DE-7172-48A3-98D8-A9612E627A97}"/>
              </a:ext>
            </a:extLst>
          </p:cNvPr>
          <p:cNvPicPr>
            <a:picLocks noChangeAspect="1"/>
          </p:cNvPicPr>
          <p:nvPr/>
        </p:nvPicPr>
        <p:blipFill rotWithShape="1">
          <a:blip r:embed="rId3">
            <a:extLst>
              <a:ext uri="{28A0092B-C50C-407E-A947-70E740481C1C}">
                <a14:useLocalDpi xmlns:a14="http://schemas.microsoft.com/office/drawing/2010/main" val="0"/>
              </a:ext>
            </a:extLst>
          </a:blip>
          <a:srcRect t="7746" b="5508"/>
          <a:stretch/>
        </p:blipFill>
        <p:spPr>
          <a:xfrm>
            <a:off x="2160270" y="701040"/>
            <a:ext cx="4823460" cy="3840480"/>
          </a:xfrm>
          <a:prstGeom prst="rect">
            <a:avLst/>
          </a:prstGeom>
        </p:spPr>
      </p:pic>
      <p:sp>
        <p:nvSpPr>
          <p:cNvPr id="7" name="Rectangle 6">
            <a:extLst>
              <a:ext uri="{FF2B5EF4-FFF2-40B4-BE49-F238E27FC236}">
                <a16:creationId xmlns:a16="http://schemas.microsoft.com/office/drawing/2014/main" id="{046AFCC7-300D-4061-B46A-D3457BCBB977}"/>
              </a:ext>
            </a:extLst>
          </p:cNvPr>
          <p:cNvSpPr/>
          <p:nvPr/>
        </p:nvSpPr>
        <p:spPr>
          <a:xfrm>
            <a:off x="714486" y="311150"/>
            <a:ext cx="1744387"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SMOKING STATUS</a:t>
            </a:r>
          </a:p>
        </p:txBody>
      </p:sp>
    </p:spTree>
    <p:extLst>
      <p:ext uri="{BB962C8B-B14F-4D97-AF65-F5344CB8AC3E}">
        <p14:creationId xmlns:p14="http://schemas.microsoft.com/office/powerpoint/2010/main" val="3174140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C27B0"/>
        </a:solidFill>
        <a:effectLst/>
      </p:bgPr>
    </p:bg>
    <p:spTree>
      <p:nvGrpSpPr>
        <p:cNvPr id="1" name="Shape 162"/>
        <p:cNvGrpSpPr/>
        <p:nvPr/>
      </p:nvGrpSpPr>
      <p:grpSpPr>
        <a:xfrm>
          <a:off x="0" y="0"/>
          <a:ext cx="0" cy="0"/>
          <a:chOff x="0" y="0"/>
          <a:chExt cx="0" cy="0"/>
        </a:xfrm>
      </p:grpSpPr>
      <p:pic>
        <p:nvPicPr>
          <p:cNvPr id="3" name="Picture 2">
            <a:extLst>
              <a:ext uri="{FF2B5EF4-FFF2-40B4-BE49-F238E27FC236}">
                <a16:creationId xmlns:a16="http://schemas.microsoft.com/office/drawing/2014/main" id="{48D38E92-15EE-4580-B5F6-EAAED9308C18}"/>
              </a:ext>
            </a:extLst>
          </p:cNvPr>
          <p:cNvPicPr>
            <a:picLocks noChangeAspect="1"/>
          </p:cNvPicPr>
          <p:nvPr/>
        </p:nvPicPr>
        <p:blipFill rotWithShape="1">
          <a:blip r:embed="rId3">
            <a:extLst>
              <a:ext uri="{28A0092B-C50C-407E-A947-70E740481C1C}">
                <a14:useLocalDpi xmlns:a14="http://schemas.microsoft.com/office/drawing/2010/main" val="0"/>
              </a:ext>
            </a:extLst>
          </a:blip>
          <a:srcRect t="8137" r="9973" b="7415"/>
          <a:stretch/>
        </p:blipFill>
        <p:spPr>
          <a:xfrm>
            <a:off x="1802130" y="807720"/>
            <a:ext cx="4987290" cy="3558540"/>
          </a:xfrm>
          <a:prstGeom prst="rect">
            <a:avLst/>
          </a:prstGeom>
        </p:spPr>
      </p:pic>
      <p:sp>
        <p:nvSpPr>
          <p:cNvPr id="4" name="Rectangle 3">
            <a:extLst>
              <a:ext uri="{FF2B5EF4-FFF2-40B4-BE49-F238E27FC236}">
                <a16:creationId xmlns:a16="http://schemas.microsoft.com/office/drawing/2014/main" id="{344D8642-2FED-41F7-91C4-672568C57B17}"/>
              </a:ext>
            </a:extLst>
          </p:cNvPr>
          <p:cNvSpPr/>
          <p:nvPr/>
        </p:nvSpPr>
        <p:spPr>
          <a:xfrm>
            <a:off x="1145691" y="311150"/>
            <a:ext cx="881973"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STROKE</a:t>
            </a:r>
          </a:p>
        </p:txBody>
      </p:sp>
    </p:spTree>
    <p:extLst>
      <p:ext uri="{BB962C8B-B14F-4D97-AF65-F5344CB8AC3E}">
        <p14:creationId xmlns:p14="http://schemas.microsoft.com/office/powerpoint/2010/main" val="1229781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9D5EB78-A12E-440E-961D-44CB92075D1F}"/>
              </a:ext>
            </a:extLst>
          </p:cNvPr>
          <p:cNvSpPr>
            <a:spLocks noGrp="1"/>
          </p:cNvSpPr>
          <p:nvPr>
            <p:ph type="sldNum" idx="12"/>
          </p:nvPr>
        </p:nvSpPr>
        <p:spPr/>
        <p:txBody>
          <a:bodyPr/>
          <a:lstStyle/>
          <a:p>
            <a:fld id="{00000000-1234-1234-1234-123412341234}" type="slidenum">
              <a:rPr lang="en" smtClean="0"/>
              <a:pPr/>
              <a:t>16</a:t>
            </a:fld>
            <a:endParaRPr lang="en"/>
          </a:p>
        </p:txBody>
      </p:sp>
      <p:sp>
        <p:nvSpPr>
          <p:cNvPr id="7" name="Rectangle 6">
            <a:extLst>
              <a:ext uri="{FF2B5EF4-FFF2-40B4-BE49-F238E27FC236}">
                <a16:creationId xmlns:a16="http://schemas.microsoft.com/office/drawing/2014/main" id="{1CE45302-DD6A-4253-B9B9-980953EF00F6}"/>
              </a:ext>
            </a:extLst>
          </p:cNvPr>
          <p:cNvSpPr/>
          <p:nvPr/>
        </p:nvSpPr>
        <p:spPr>
          <a:xfrm>
            <a:off x="391027" y="215131"/>
            <a:ext cx="2210862" cy="338554"/>
          </a:xfrm>
          <a:prstGeom prst="rect">
            <a:avLst/>
          </a:prstGeom>
          <a:noFill/>
        </p:spPr>
        <p:txBody>
          <a:bodyPr wrap="none" lIns="91440" tIns="45720" rIns="91440" bIns="45720">
            <a:spAutoFit/>
          </a:bodyPr>
          <a:lstStyle/>
          <a:p>
            <a:pPr algn="ctr"/>
            <a:r>
              <a:rPr lang="en-US" sz="1600" b="1" u="sng"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IMPLEMENTATION</a:t>
            </a:r>
            <a:r>
              <a:rPr lang="en-US"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
        <p:nvSpPr>
          <p:cNvPr id="8" name="Rectangle 7">
            <a:extLst>
              <a:ext uri="{FF2B5EF4-FFF2-40B4-BE49-F238E27FC236}">
                <a16:creationId xmlns:a16="http://schemas.microsoft.com/office/drawing/2014/main" id="{7E2920AD-A165-42A3-8A2E-C15FA1AABB6E}"/>
              </a:ext>
            </a:extLst>
          </p:cNvPr>
          <p:cNvSpPr/>
          <p:nvPr/>
        </p:nvSpPr>
        <p:spPr>
          <a:xfrm>
            <a:off x="526142" y="669100"/>
            <a:ext cx="2151551" cy="307777"/>
          </a:xfrm>
          <a:prstGeom prst="rect">
            <a:avLst/>
          </a:prstGeom>
          <a:noFill/>
        </p:spPr>
        <p:txBody>
          <a:bodyPr wrap="none" lIns="91440" tIns="45720" rIns="91440" bIns="45720">
            <a:spAutoFit/>
          </a:bodyPr>
          <a:lstStyle/>
          <a:p>
            <a:pPr algn="ctr"/>
            <a:r>
              <a:rPr lang="en-US" u="sng"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LOGISTIC REGRESSION</a:t>
            </a:r>
            <a:endPar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E2DA16C-E32C-404D-B8C6-313DBB1DFBED}"/>
              </a:ext>
            </a:extLst>
          </p:cNvPr>
          <p:cNvSpPr txBox="1"/>
          <p:nvPr/>
        </p:nvSpPr>
        <p:spPr>
          <a:xfrm>
            <a:off x="391027" y="1092293"/>
            <a:ext cx="8752973" cy="954107"/>
          </a:xfrm>
          <a:prstGeom prst="rect">
            <a:avLst/>
          </a:prstGeom>
          <a:noFill/>
        </p:spPr>
        <p:txBody>
          <a:bodyPr wrap="square">
            <a:spAutoFit/>
          </a:bodyPr>
          <a:lstStyle/>
          <a:p>
            <a:r>
              <a:rPr lang="en-IN" dirty="0">
                <a:latin typeface="Times New Roman" panose="02020603050405020304" pitchFamily="18" charset="0"/>
                <a:ea typeface="Times New Roman" panose="02020603050405020304" pitchFamily="18" charset="0"/>
                <a:cs typeface="Times New Roman" panose="02020603050405020304" pitchFamily="18" charset="0"/>
              </a:rPr>
              <a:t>L</a:t>
            </a: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ogistic regression is the first machine learning approach I used to develop the brain stroke prediction model. So, as shown in the figure below (figure 26), we acquire an accuracy of 81 percent when we employ all of the features in the data set.</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11" name="Picture 10" descr="Text&#10;&#10;Description automatically generated">
            <a:extLst>
              <a:ext uri="{FF2B5EF4-FFF2-40B4-BE49-F238E27FC236}">
                <a16:creationId xmlns:a16="http://schemas.microsoft.com/office/drawing/2014/main" id="{61E12970-D7F9-4689-AB5E-853ACF4503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693" y="2019128"/>
            <a:ext cx="2918460" cy="1135380"/>
          </a:xfrm>
          <a:prstGeom prst="rect">
            <a:avLst/>
          </a:prstGeom>
        </p:spPr>
      </p:pic>
      <p:sp>
        <p:nvSpPr>
          <p:cNvPr id="12" name="TextBox 11">
            <a:extLst>
              <a:ext uri="{FF2B5EF4-FFF2-40B4-BE49-F238E27FC236}">
                <a16:creationId xmlns:a16="http://schemas.microsoft.com/office/drawing/2014/main" id="{434764D1-BCC5-4707-B49D-D77A336E688D}"/>
              </a:ext>
            </a:extLst>
          </p:cNvPr>
          <p:cNvSpPr txBox="1"/>
          <p:nvPr/>
        </p:nvSpPr>
        <p:spPr>
          <a:xfrm>
            <a:off x="548466" y="3161093"/>
            <a:ext cx="7512496" cy="1895840"/>
          </a:xfrm>
          <a:prstGeom prst="rect">
            <a:avLst/>
          </a:prstGeom>
          <a:noFill/>
        </p:spPr>
        <p:txBody>
          <a:bodyPr wrap="square">
            <a:spAutoFit/>
          </a:bodyPr>
          <a:lstStyle/>
          <a:p>
            <a:pPr marL="0" marR="0" indent="457200" algn="just">
              <a:lnSpc>
                <a:spcPct val="150000"/>
              </a:lnSpc>
              <a:spcBef>
                <a:spcPts val="0"/>
              </a:spcBef>
              <a:spcAft>
                <a:spcPts val="80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So, from the confusion matrix we can conclude the followings.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[0][0]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769</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persons that are having brain stroke and our model has correctly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207</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disease but our model has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[1][0] we are having </a:t>
            </a:r>
            <a:r>
              <a:rPr lang="en-IN" sz="1000" dirty="0">
                <a:latin typeface="Times New Roman" panose="02020603050405020304" pitchFamily="18" charset="0"/>
                <a:ea typeface="Times New Roman" panose="02020603050405020304" pitchFamily="18" charset="0"/>
                <a:cs typeface="Mangal" panose="02040503050203030202" pitchFamily="18" charset="0"/>
              </a:rPr>
              <a:t>162</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patients who are having brain stroke but our model has predicted them as no brain stroke patients.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806</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brain stroke and our model has correctly identified them as no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gn="just">
              <a:lnSpc>
                <a:spcPct val="150000"/>
              </a:lnSpc>
              <a:spcBef>
                <a:spcPts val="0"/>
              </a:spcBef>
              <a:spcAft>
                <a:spcPts val="0"/>
              </a:spcAft>
              <a:buFont typeface="Symbol" panose="05050102010706020507" pitchFamily="18" charset="2"/>
              <a:buChar char=""/>
            </a:pPr>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608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7" name="Rectangle 6">
            <a:extLst>
              <a:ext uri="{FF2B5EF4-FFF2-40B4-BE49-F238E27FC236}">
                <a16:creationId xmlns:a16="http://schemas.microsoft.com/office/drawing/2014/main" id="{7199C272-9EC8-4659-8B14-9C332258F1C9}"/>
              </a:ext>
            </a:extLst>
          </p:cNvPr>
          <p:cNvSpPr/>
          <p:nvPr/>
        </p:nvSpPr>
        <p:spPr>
          <a:xfrm>
            <a:off x="845141" y="669100"/>
            <a:ext cx="1513556" cy="307777"/>
          </a:xfrm>
          <a:prstGeom prst="rect">
            <a:avLst/>
          </a:prstGeom>
          <a:noFill/>
        </p:spPr>
        <p:txBody>
          <a:bodyPr wrap="none" lIns="91440" tIns="45720" rIns="91440" bIns="45720">
            <a:spAutoFit/>
          </a:bodyPr>
          <a:lstStyle/>
          <a:p>
            <a:pPr algn="ctr"/>
            <a:r>
              <a:rPr lang="en-US" u="sng"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DECISION TREE</a:t>
            </a:r>
            <a:endPar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3F55013-CE50-4207-811D-10F53BBB779B}"/>
              </a:ext>
            </a:extLst>
          </p:cNvPr>
          <p:cNvSpPr txBox="1"/>
          <p:nvPr/>
        </p:nvSpPr>
        <p:spPr>
          <a:xfrm>
            <a:off x="391027" y="1092293"/>
            <a:ext cx="8752973" cy="738664"/>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So, the next Machine learning algorithm that I have used to build the brain stroke prediction model is the Decision Tree. So in the below figure we can see that when we use all the features present in the data set we are getting an accuracy of </a:t>
            </a:r>
            <a:r>
              <a:rPr lang="en-IN" dirty="0">
                <a:latin typeface="Times New Roman" panose="02020603050405020304" pitchFamily="18" charset="0"/>
                <a:ea typeface="Times New Roman" panose="02020603050405020304" pitchFamily="18" charset="0"/>
              </a:rPr>
              <a:t>91</a:t>
            </a:r>
            <a:r>
              <a:rPr lang="en-IN" sz="1400" dirty="0">
                <a:effectLst/>
                <a:latin typeface="Times New Roman" panose="02020603050405020304" pitchFamily="18" charset="0"/>
                <a:ea typeface="Times New Roman" panose="02020603050405020304" pitchFamily="18" charset="0"/>
              </a:rPr>
              <a:t>%</a:t>
            </a:r>
            <a:endParaRPr lang="en-IN" dirty="0"/>
          </a:p>
        </p:txBody>
      </p:sp>
      <p:pic>
        <p:nvPicPr>
          <p:cNvPr id="8" name="Picture 7" descr="Text, letter&#10;&#10;Description automatically generated">
            <a:extLst>
              <a:ext uri="{FF2B5EF4-FFF2-40B4-BE49-F238E27FC236}">
                <a16:creationId xmlns:a16="http://schemas.microsoft.com/office/drawing/2014/main" id="{EBAEF178-FF13-4245-9E6F-83BAD9531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7318" y="1882539"/>
            <a:ext cx="2859845" cy="1120944"/>
          </a:xfrm>
          <a:prstGeom prst="rect">
            <a:avLst/>
          </a:prstGeom>
        </p:spPr>
      </p:pic>
      <p:sp>
        <p:nvSpPr>
          <p:cNvPr id="9" name="TextBox 8">
            <a:extLst>
              <a:ext uri="{FF2B5EF4-FFF2-40B4-BE49-F238E27FC236}">
                <a16:creationId xmlns:a16="http://schemas.microsoft.com/office/drawing/2014/main" id="{65408AD1-AC78-4D0D-983D-FF49BA80FC79}"/>
              </a:ext>
            </a:extLst>
          </p:cNvPr>
          <p:cNvSpPr txBox="1"/>
          <p:nvPr/>
        </p:nvSpPr>
        <p:spPr>
          <a:xfrm>
            <a:off x="548466" y="3161093"/>
            <a:ext cx="7512496" cy="1895840"/>
          </a:xfrm>
          <a:prstGeom prst="rect">
            <a:avLst/>
          </a:prstGeom>
          <a:noFill/>
        </p:spPr>
        <p:txBody>
          <a:bodyPr wrap="square">
            <a:spAutoFit/>
          </a:bodyPr>
          <a:lstStyle/>
          <a:p>
            <a:pPr marL="0" marR="0" indent="457200" algn="just">
              <a:lnSpc>
                <a:spcPct val="150000"/>
              </a:lnSpc>
              <a:spcBef>
                <a:spcPts val="0"/>
              </a:spcBef>
              <a:spcAft>
                <a:spcPts val="80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So, from the confusion matrix we can conclude the followings.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[0][0] we have 880 such persons that are having brain stroke and our model has correctly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[0][1] We have 96 such patients who don’t have any disease but our model has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[1][0] we are having 70 patients who are having brain stroke but our model has predicted them as no brain stroke patients.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898</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brain stroke and our model has correctly identified them as no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gn="just">
              <a:lnSpc>
                <a:spcPct val="150000"/>
              </a:lnSpc>
              <a:spcBef>
                <a:spcPts val="0"/>
              </a:spcBef>
              <a:spcAft>
                <a:spcPts val="0"/>
              </a:spcAft>
              <a:buFont typeface="Symbol" panose="05050102010706020507" pitchFamily="18" charset="2"/>
              <a:buChar char=""/>
            </a:pPr>
            <a:endParaRPr lang="en-IN"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4036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9"/>
        <p:cNvGrpSpPr/>
        <p:nvPr/>
      </p:nvGrpSpPr>
      <p:grpSpPr>
        <a:xfrm>
          <a:off x="0" y="0"/>
          <a:ext cx="0" cy="0"/>
          <a:chOff x="0" y="0"/>
          <a:chExt cx="0" cy="0"/>
        </a:xfrm>
      </p:grpSpPr>
      <p:sp>
        <p:nvSpPr>
          <p:cNvPr id="6" name="Rectangle 5">
            <a:extLst>
              <a:ext uri="{FF2B5EF4-FFF2-40B4-BE49-F238E27FC236}">
                <a16:creationId xmlns:a16="http://schemas.microsoft.com/office/drawing/2014/main" id="{0505CBB7-189F-47E8-B899-B94618329EDB}"/>
              </a:ext>
            </a:extLst>
          </p:cNvPr>
          <p:cNvSpPr/>
          <p:nvPr/>
        </p:nvSpPr>
        <p:spPr>
          <a:xfrm>
            <a:off x="753768" y="669100"/>
            <a:ext cx="1696298"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RANDOM FOREST</a:t>
            </a:r>
          </a:p>
        </p:txBody>
      </p:sp>
      <p:pic>
        <p:nvPicPr>
          <p:cNvPr id="9" name="Picture 8" descr="Text&#10;&#10;Description automatically generated">
            <a:extLst>
              <a:ext uri="{FF2B5EF4-FFF2-40B4-BE49-F238E27FC236}">
                <a16:creationId xmlns:a16="http://schemas.microsoft.com/office/drawing/2014/main" id="{AD61FEA2-9F62-4086-84D1-AE59D2A92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966" y="2256106"/>
            <a:ext cx="2887980" cy="1165860"/>
          </a:xfrm>
          <a:prstGeom prst="rect">
            <a:avLst/>
          </a:prstGeom>
        </p:spPr>
      </p:pic>
      <p:sp>
        <p:nvSpPr>
          <p:cNvPr id="10" name="TextBox 9">
            <a:extLst>
              <a:ext uri="{FF2B5EF4-FFF2-40B4-BE49-F238E27FC236}">
                <a16:creationId xmlns:a16="http://schemas.microsoft.com/office/drawing/2014/main" id="{80CA430D-5ACE-4973-8E82-E698FEBEF56A}"/>
              </a:ext>
            </a:extLst>
          </p:cNvPr>
          <p:cNvSpPr txBox="1"/>
          <p:nvPr/>
        </p:nvSpPr>
        <p:spPr>
          <a:xfrm>
            <a:off x="520330" y="3330526"/>
            <a:ext cx="7512496" cy="1895840"/>
          </a:xfrm>
          <a:prstGeom prst="rect">
            <a:avLst/>
          </a:prstGeom>
          <a:noFill/>
        </p:spPr>
        <p:txBody>
          <a:bodyPr wrap="square">
            <a:spAutoFit/>
          </a:bodyPr>
          <a:lstStyle/>
          <a:p>
            <a:pPr marL="0" marR="0" indent="457200" algn="just">
              <a:lnSpc>
                <a:spcPct val="150000"/>
              </a:lnSpc>
              <a:spcBef>
                <a:spcPts val="0"/>
              </a:spcBef>
              <a:spcAft>
                <a:spcPts val="80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So, from the confusion matrix we can conclude the followings.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[0][0] we have 893 such persons that are having brain stroke and our model has correctly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83</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disease but our model has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[1][0] we are having </a:t>
            </a:r>
            <a:r>
              <a:rPr lang="en-IN" sz="1000" dirty="0">
                <a:latin typeface="Times New Roman" panose="02020603050405020304" pitchFamily="18" charset="0"/>
                <a:ea typeface="Times New Roman" panose="02020603050405020304" pitchFamily="18" charset="0"/>
                <a:cs typeface="Mangal" panose="02040503050203030202" pitchFamily="18" charset="0"/>
              </a:rPr>
              <a:t>34</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patients who are having brain stroke but our model has predicted them as no brain stroke patients.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[1][1] we have 9</a:t>
            </a:r>
            <a:r>
              <a:rPr lang="en-IN" sz="1000" dirty="0">
                <a:latin typeface="Times New Roman" panose="02020603050405020304" pitchFamily="18" charset="0"/>
                <a:ea typeface="Times New Roman" panose="02020603050405020304" pitchFamily="18" charset="0"/>
                <a:cs typeface="Mangal" panose="02040503050203030202" pitchFamily="18" charset="0"/>
              </a:rPr>
              <a:t>34</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brain stroke and our model has correctly identified them as no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gn="just">
              <a:lnSpc>
                <a:spcPct val="150000"/>
              </a:lnSpc>
              <a:spcBef>
                <a:spcPts val="0"/>
              </a:spcBef>
              <a:spcAft>
                <a:spcPts val="0"/>
              </a:spcAft>
              <a:buFont typeface="Symbol" panose="05050102010706020507" pitchFamily="18" charset="2"/>
              <a:buChar char=""/>
            </a:pPr>
            <a:endParaRPr lang="en-IN" sz="10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BD5C787-DEFD-4B06-B26A-B252FAC1810D}"/>
              </a:ext>
            </a:extLst>
          </p:cNvPr>
          <p:cNvSpPr txBox="1"/>
          <p:nvPr/>
        </p:nvSpPr>
        <p:spPr>
          <a:xfrm>
            <a:off x="391027" y="1029602"/>
            <a:ext cx="8752973" cy="1620957"/>
          </a:xfrm>
          <a:prstGeom prst="rect">
            <a:avLst/>
          </a:prstGeom>
          <a:noFill/>
        </p:spPr>
        <p:txBody>
          <a:bodyPr wrap="square">
            <a:spAutoFit/>
          </a:bodyPr>
          <a:lstStyle/>
          <a:p>
            <a:pPr marL="0" marR="0" algn="just">
              <a:lnSpc>
                <a:spcPct val="150000"/>
              </a:lnSpc>
              <a:spcBef>
                <a:spcPts val="0"/>
              </a:spcBef>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Now we'll move on to our next algorithm, Random Forest. As a result, we can see that when we utilise random forest as our model, we achieve a 93 percent accuracy. So, while comparing Decision Tree and Logistic Regression, we can observe that we are achieving a high level of accuracy in random forest.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So far, Random Forest has shown to be the most effective.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83640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37"/>
        <p:cNvGrpSpPr/>
        <p:nvPr/>
      </p:nvGrpSpPr>
      <p:grpSpPr>
        <a:xfrm>
          <a:off x="0" y="0"/>
          <a:ext cx="0" cy="0"/>
          <a:chOff x="0" y="0"/>
          <a:chExt cx="0" cy="0"/>
        </a:xfrm>
      </p:grpSpPr>
      <p:sp>
        <p:nvSpPr>
          <p:cNvPr id="4" name="Rectangle 3">
            <a:extLst>
              <a:ext uri="{FF2B5EF4-FFF2-40B4-BE49-F238E27FC236}">
                <a16:creationId xmlns:a16="http://schemas.microsoft.com/office/drawing/2014/main" id="{8DD9B08F-86A8-4AA6-ABB3-2838B956D65A}"/>
              </a:ext>
            </a:extLst>
          </p:cNvPr>
          <p:cNvSpPr/>
          <p:nvPr/>
        </p:nvSpPr>
        <p:spPr>
          <a:xfrm>
            <a:off x="525341" y="669100"/>
            <a:ext cx="2153155"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K-NEAREST NEIGHBOR</a:t>
            </a:r>
          </a:p>
        </p:txBody>
      </p:sp>
      <p:pic>
        <p:nvPicPr>
          <p:cNvPr id="5" name="Picture 4" descr="Text, letter&#10;&#10;Description automatically generated">
            <a:extLst>
              <a:ext uri="{FF2B5EF4-FFF2-40B4-BE49-F238E27FC236}">
                <a16:creationId xmlns:a16="http://schemas.microsoft.com/office/drawing/2014/main" id="{0447A93A-BE6C-4674-9AC6-6443339A9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5550" y="1732378"/>
            <a:ext cx="3779520" cy="1524000"/>
          </a:xfrm>
          <a:prstGeom prst="rect">
            <a:avLst/>
          </a:prstGeom>
        </p:spPr>
      </p:pic>
      <p:sp>
        <p:nvSpPr>
          <p:cNvPr id="7" name="TextBox 6">
            <a:extLst>
              <a:ext uri="{FF2B5EF4-FFF2-40B4-BE49-F238E27FC236}">
                <a16:creationId xmlns:a16="http://schemas.microsoft.com/office/drawing/2014/main" id="{1C99DD6A-E014-4188-B1F1-A92169A0402A}"/>
              </a:ext>
            </a:extLst>
          </p:cNvPr>
          <p:cNvSpPr txBox="1"/>
          <p:nvPr/>
        </p:nvSpPr>
        <p:spPr>
          <a:xfrm>
            <a:off x="548466" y="3161093"/>
            <a:ext cx="7512496" cy="1895840"/>
          </a:xfrm>
          <a:prstGeom prst="rect">
            <a:avLst/>
          </a:prstGeom>
          <a:noFill/>
        </p:spPr>
        <p:txBody>
          <a:bodyPr wrap="square">
            <a:spAutoFit/>
          </a:bodyPr>
          <a:lstStyle/>
          <a:p>
            <a:pPr marL="0" marR="0" indent="457200" algn="just">
              <a:lnSpc>
                <a:spcPct val="150000"/>
              </a:lnSpc>
              <a:spcBef>
                <a:spcPts val="0"/>
              </a:spcBef>
              <a:spcAft>
                <a:spcPts val="80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So, from the confusion matrix we can conclude the followings.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[0][0]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773</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persons that are having brain stroke and our model has correctly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203</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disease but our model has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[1][0] we are having </a:t>
            </a:r>
            <a:r>
              <a:rPr lang="en-IN" sz="1000" dirty="0">
                <a:latin typeface="Times New Roman" panose="02020603050405020304" pitchFamily="18" charset="0"/>
                <a:ea typeface="Times New Roman" panose="02020603050405020304" pitchFamily="18" charset="0"/>
                <a:cs typeface="Mangal" panose="02040503050203030202" pitchFamily="18" charset="0"/>
              </a:rPr>
              <a:t>58</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patients who are having brain stroke but our model has predicted them as no brain stroke patients.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[1][1] we have 910 such patients who don’t have any brain stroke and our model has correctly identified them as no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gn="just">
              <a:lnSpc>
                <a:spcPct val="150000"/>
              </a:lnSpc>
              <a:spcBef>
                <a:spcPts val="0"/>
              </a:spcBef>
              <a:spcAft>
                <a:spcPts val="0"/>
              </a:spcAft>
              <a:buFont typeface="Symbol" panose="05050102010706020507" pitchFamily="18" charset="2"/>
              <a:buChar char=""/>
            </a:pPr>
            <a:endParaRPr lang="en-IN" sz="10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97E16AD-A472-4C6C-BAA4-8393C1C31D60}"/>
              </a:ext>
            </a:extLst>
          </p:cNvPr>
          <p:cNvSpPr txBox="1"/>
          <p:nvPr/>
        </p:nvSpPr>
        <p:spPr>
          <a:xfrm>
            <a:off x="391027" y="1092293"/>
            <a:ext cx="8752973" cy="861774"/>
          </a:xfrm>
          <a:prstGeom prst="rect">
            <a:avLst/>
          </a:prstGeom>
          <a:noFill/>
        </p:spPr>
        <p:txBody>
          <a:bodyPr wrap="square">
            <a:spAutoFit/>
          </a:bodyPr>
          <a:lstStyle/>
          <a:p>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So, when we utilise KNN algorithm to build our model, we can see that we achieve a 86 percent accuracy. Now comparing KNN with the like random forest and decision tree we can see that random forest and decision tree outperforms KNN in terms of accuracy. So we can that our KNN model didn’t perform so well.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2827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37"/>
        <p:cNvGrpSpPr/>
        <p:nvPr/>
      </p:nvGrpSpPr>
      <p:grpSpPr>
        <a:xfrm>
          <a:off x="0" y="0"/>
          <a:ext cx="0" cy="0"/>
          <a:chOff x="0" y="0"/>
          <a:chExt cx="0" cy="0"/>
        </a:xfrm>
      </p:grpSpPr>
      <p:sp>
        <p:nvSpPr>
          <p:cNvPr id="4" name="TextBox 3">
            <a:extLst>
              <a:ext uri="{FF2B5EF4-FFF2-40B4-BE49-F238E27FC236}">
                <a16:creationId xmlns:a16="http://schemas.microsoft.com/office/drawing/2014/main" id="{9B507648-76FE-4A10-BBE4-4CA3493BA56B}"/>
              </a:ext>
            </a:extLst>
          </p:cNvPr>
          <p:cNvSpPr txBox="1"/>
          <p:nvPr/>
        </p:nvSpPr>
        <p:spPr>
          <a:xfrm>
            <a:off x="1301620" y="672102"/>
            <a:ext cx="5907833" cy="584775"/>
          </a:xfrm>
          <a:prstGeom prst="rect">
            <a:avLst/>
          </a:prstGeom>
          <a:noFill/>
        </p:spPr>
        <p:txBody>
          <a:bodyPr wrap="square">
            <a:spAutoFit/>
          </a:bodyPr>
          <a:lstStyle/>
          <a:p>
            <a:pPr algn="ctr"/>
            <a:r>
              <a:rPr lang="en-IN" sz="1600" b="1" u="sng" dirty="0">
                <a:effectLst/>
                <a:latin typeface="Times New Roman" panose="02020603050405020304" pitchFamily="18" charset="0"/>
                <a:ea typeface="Calibri" panose="020F0502020204030204" pitchFamily="34" charset="0"/>
                <a:cs typeface="Times New Roman" panose="02020603050405020304" pitchFamily="18" charset="0"/>
              </a:rPr>
              <a:t>BRAIN STROKE PREDICTION USING MACHINE LEARNING </a:t>
            </a:r>
            <a:r>
              <a:rPr lang="en-US" sz="1600" b="1" u="sng" dirty="0">
                <a:effectLst/>
                <a:latin typeface="Times New Roman" panose="02020603050405020304" pitchFamily="18" charset="0"/>
                <a:ea typeface="Calibri" panose="020F0502020204030204" pitchFamily="34" charset="0"/>
                <a:cs typeface="Times New Roman" panose="02020603050405020304" pitchFamily="18" charset="0"/>
              </a:rPr>
              <a:t>TECHNIQUES </a:t>
            </a:r>
            <a:endParaRPr lang="en-IN" sz="16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8FADCF5-FB97-4F09-9B4E-849675EF6833}"/>
              </a:ext>
            </a:extLst>
          </p:cNvPr>
          <p:cNvSpPr txBox="1"/>
          <p:nvPr/>
        </p:nvSpPr>
        <p:spPr>
          <a:xfrm>
            <a:off x="1110494" y="1687860"/>
            <a:ext cx="6098959" cy="954107"/>
          </a:xfrm>
          <a:prstGeom prst="rect">
            <a:avLst/>
          </a:prstGeom>
          <a:noFill/>
        </p:spPr>
        <p:txBody>
          <a:bodyPr wrap="square" rtlCol="0">
            <a:spAutoFit/>
          </a:bodyPr>
          <a:lstStyle/>
          <a:p>
            <a:pPr algn="ctr"/>
            <a:r>
              <a:rPr lang="en-IN" dirty="0">
                <a:solidFill>
                  <a:schemeClr val="tx2">
                    <a:lumMod val="10000"/>
                  </a:schemeClr>
                </a:solidFill>
                <a:latin typeface="Times New Roman" panose="02020603050405020304" pitchFamily="18" charset="0"/>
                <a:cs typeface="Times New Roman" panose="02020603050405020304" pitchFamily="18" charset="0"/>
              </a:rPr>
              <a:t>Under the guidance of:</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Ms. Kanika Thakur</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Asst. professor</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AMITY SCHOOL OF ENGINEERING AND TECHNOLOGY</a:t>
            </a:r>
          </a:p>
        </p:txBody>
      </p:sp>
      <p:sp>
        <p:nvSpPr>
          <p:cNvPr id="9" name="TextBox 8">
            <a:extLst>
              <a:ext uri="{FF2B5EF4-FFF2-40B4-BE49-F238E27FC236}">
                <a16:creationId xmlns:a16="http://schemas.microsoft.com/office/drawing/2014/main" id="{34AE9DEC-FB97-47B5-8184-D0A186A257E1}"/>
              </a:ext>
            </a:extLst>
          </p:cNvPr>
          <p:cNvSpPr txBox="1"/>
          <p:nvPr/>
        </p:nvSpPr>
        <p:spPr>
          <a:xfrm>
            <a:off x="2020831" y="2994070"/>
            <a:ext cx="4469409" cy="1169551"/>
          </a:xfrm>
          <a:prstGeom prst="rect">
            <a:avLst/>
          </a:prstGeom>
          <a:noFill/>
        </p:spPr>
        <p:txBody>
          <a:bodyPr wrap="square" rtlCol="0">
            <a:spAutoFit/>
          </a:bodyPr>
          <a:lstStyle/>
          <a:p>
            <a:pPr algn="ctr"/>
            <a:r>
              <a:rPr lang="en-IN" dirty="0">
                <a:solidFill>
                  <a:schemeClr val="tx2">
                    <a:lumMod val="10000"/>
                  </a:schemeClr>
                </a:solidFill>
                <a:latin typeface="Times New Roman" panose="02020603050405020304" pitchFamily="18" charset="0"/>
                <a:cs typeface="Times New Roman" panose="02020603050405020304" pitchFamily="18" charset="0"/>
              </a:rPr>
              <a:t>Compiled By:</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NAME-SUBHAJIT TEWARY</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PROGRAM-B.TECH. (CSE)</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ENROLLMENT NO-A35705218006</a:t>
            </a:r>
          </a:p>
          <a:p>
            <a:pPr algn="ctr"/>
            <a:r>
              <a:rPr lang="en-IN" dirty="0">
                <a:solidFill>
                  <a:schemeClr val="tx2">
                    <a:lumMod val="10000"/>
                  </a:schemeClr>
                </a:solidFill>
                <a:latin typeface="Times New Roman" panose="02020603050405020304" pitchFamily="18" charset="0"/>
                <a:cs typeface="Times New Roman" panose="02020603050405020304" pitchFamily="18" charset="0"/>
              </a:rPr>
              <a:t>BATCH-2018-22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9"/>
        <p:cNvGrpSpPr/>
        <p:nvPr/>
      </p:nvGrpSpPr>
      <p:grpSpPr>
        <a:xfrm>
          <a:off x="0" y="0"/>
          <a:ext cx="0" cy="0"/>
          <a:chOff x="0" y="0"/>
          <a:chExt cx="0" cy="0"/>
        </a:xfrm>
      </p:grpSpPr>
      <p:sp>
        <p:nvSpPr>
          <p:cNvPr id="6" name="Rectangle 5">
            <a:extLst>
              <a:ext uri="{FF2B5EF4-FFF2-40B4-BE49-F238E27FC236}">
                <a16:creationId xmlns:a16="http://schemas.microsoft.com/office/drawing/2014/main" id="{0505CBB7-189F-47E8-B899-B94618329EDB}"/>
              </a:ext>
            </a:extLst>
          </p:cNvPr>
          <p:cNvSpPr/>
          <p:nvPr/>
        </p:nvSpPr>
        <p:spPr>
          <a:xfrm>
            <a:off x="914066" y="669100"/>
            <a:ext cx="1375698" cy="307777"/>
          </a:xfrm>
          <a:prstGeom prst="rect">
            <a:avLst/>
          </a:prstGeom>
          <a:noFill/>
        </p:spPr>
        <p:txBody>
          <a:bodyPr wrap="none" lIns="91440" tIns="45720" rIns="91440" bIns="45720">
            <a:spAutoFit/>
          </a:bodyPr>
          <a:lstStyle/>
          <a:p>
            <a:pPr algn="ctr"/>
            <a:r>
              <a:rPr lang="en-US" u="sng"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NAÏVE BAYES</a:t>
            </a:r>
            <a:endPar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3" name="Picture 2" descr="Text, letter&#10;&#10;Description automatically generated">
            <a:extLst>
              <a:ext uri="{FF2B5EF4-FFF2-40B4-BE49-F238E27FC236}">
                <a16:creationId xmlns:a16="http://schemas.microsoft.com/office/drawing/2014/main" id="{588F6814-C568-4CB3-9DAE-01E95AA6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796" y="1783080"/>
            <a:ext cx="3726180" cy="1577340"/>
          </a:xfrm>
          <a:prstGeom prst="rect">
            <a:avLst/>
          </a:prstGeom>
        </p:spPr>
      </p:pic>
      <p:sp>
        <p:nvSpPr>
          <p:cNvPr id="4" name="TextBox 3">
            <a:extLst>
              <a:ext uri="{FF2B5EF4-FFF2-40B4-BE49-F238E27FC236}">
                <a16:creationId xmlns:a16="http://schemas.microsoft.com/office/drawing/2014/main" id="{2D734818-B205-418D-AACD-2B2950BFECB0}"/>
              </a:ext>
            </a:extLst>
          </p:cNvPr>
          <p:cNvSpPr txBox="1"/>
          <p:nvPr/>
        </p:nvSpPr>
        <p:spPr>
          <a:xfrm>
            <a:off x="703384" y="3207433"/>
            <a:ext cx="7357577" cy="1895840"/>
          </a:xfrm>
          <a:prstGeom prst="rect">
            <a:avLst/>
          </a:prstGeom>
          <a:noFill/>
        </p:spPr>
        <p:txBody>
          <a:bodyPr wrap="square">
            <a:spAutoFit/>
          </a:bodyPr>
          <a:lstStyle/>
          <a:p>
            <a:pPr marL="0" marR="0" indent="457200" algn="just">
              <a:lnSpc>
                <a:spcPct val="150000"/>
              </a:lnSpc>
              <a:spcBef>
                <a:spcPts val="0"/>
              </a:spcBef>
              <a:spcAft>
                <a:spcPts val="800"/>
              </a:spcAft>
            </a:pPr>
            <a:r>
              <a:rPr lang="en-IN" sz="1000" dirty="0">
                <a:effectLst/>
                <a:latin typeface="Times New Roman" panose="02020603050405020304" pitchFamily="18" charset="0"/>
                <a:ea typeface="Times New Roman" panose="02020603050405020304" pitchFamily="18" charset="0"/>
                <a:cs typeface="Times New Roman" panose="02020603050405020304" pitchFamily="18" charset="0"/>
              </a:rPr>
              <a:t>So, from the confusion matrix we can conclude the followings.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[0][0] we have 672 such persons that are having brain stroke and our model has correctly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[0][1]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304</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disease but our model has identified them as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[1][0] we are having </a:t>
            </a:r>
            <a:r>
              <a:rPr lang="en-IN" sz="1000" dirty="0">
                <a:latin typeface="Times New Roman" panose="02020603050405020304" pitchFamily="18" charset="0"/>
                <a:ea typeface="Times New Roman" panose="02020603050405020304" pitchFamily="18" charset="0"/>
                <a:cs typeface="Mangal" panose="02040503050203030202" pitchFamily="18" charset="0"/>
              </a:rPr>
              <a:t>99</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patients who are having brain stroke but our model has predicted them as no brain stroke patients.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IN" sz="1000" dirty="0">
                <a:effectLst/>
                <a:latin typeface="Times New Roman" panose="02020603050405020304" pitchFamily="18" charset="0"/>
                <a:ea typeface="Times New Roman" panose="02020603050405020304" pitchFamily="18" charset="0"/>
                <a:cs typeface="Mangal" panose="02040503050203030202" pitchFamily="18" charset="0"/>
              </a:rPr>
              <a:t>[1][1] we have </a:t>
            </a:r>
            <a:r>
              <a:rPr lang="en-IN" sz="1000" dirty="0">
                <a:latin typeface="Times New Roman" panose="02020603050405020304" pitchFamily="18" charset="0"/>
                <a:ea typeface="Times New Roman" panose="02020603050405020304" pitchFamily="18" charset="0"/>
                <a:cs typeface="Mangal" panose="02040503050203030202" pitchFamily="18" charset="0"/>
              </a:rPr>
              <a:t>869</a:t>
            </a:r>
            <a:r>
              <a:rPr lang="en-IN" sz="1000" dirty="0">
                <a:effectLst/>
                <a:latin typeface="Times New Roman" panose="02020603050405020304" pitchFamily="18" charset="0"/>
                <a:ea typeface="Times New Roman" panose="02020603050405020304" pitchFamily="18" charset="0"/>
                <a:cs typeface="Mangal" panose="02040503050203030202" pitchFamily="18" charset="0"/>
              </a:rPr>
              <a:t> such patients who don’t have any brain stroke and our model has correctly identified them as no brain stroke patients.</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gn="just">
              <a:lnSpc>
                <a:spcPct val="150000"/>
              </a:lnSpc>
              <a:spcBef>
                <a:spcPts val="0"/>
              </a:spcBef>
              <a:spcAft>
                <a:spcPts val="0"/>
              </a:spcAft>
              <a:buFont typeface="Symbol" panose="05050102010706020507" pitchFamily="18" charset="2"/>
              <a:buChar char=""/>
            </a:pPr>
            <a:endParaRPr lang="en-IN" sz="105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5D7630-06F4-4CA5-898B-02983EAE0D41}"/>
              </a:ext>
            </a:extLst>
          </p:cNvPr>
          <p:cNvSpPr txBox="1"/>
          <p:nvPr/>
        </p:nvSpPr>
        <p:spPr>
          <a:xfrm>
            <a:off x="391027" y="1092293"/>
            <a:ext cx="8752973" cy="677108"/>
          </a:xfrm>
          <a:prstGeom prst="rect">
            <a:avLst/>
          </a:prstGeom>
          <a:noFill/>
        </p:spPr>
        <p:txBody>
          <a:bodyPr wrap="square">
            <a:spAutoFit/>
          </a:bodyPr>
          <a:lstStyle/>
          <a:p>
            <a:r>
              <a:rPr lang="en-IN" sz="1200" dirty="0">
                <a:effectLst/>
                <a:latin typeface="Times New Roman" panose="02020603050405020304" pitchFamily="18" charset="0"/>
                <a:ea typeface="Times New Roman" panose="02020603050405020304" pitchFamily="18" charset="0"/>
                <a:cs typeface="Times New Roman" panose="02020603050405020304" pitchFamily="18" charset="0"/>
              </a:rPr>
              <a:t>Moving with our next algorithm i.e. Naïve Bayes. So in Naïve Bayes algorithm we see that is gives an accuracy of 79%. So we can see that this model didn’t perform so well as compare with all the above algorithms.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566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4336"/>
        </a:solidFill>
        <a:effectLst/>
      </p:bgPr>
    </p:bg>
    <p:spTree>
      <p:nvGrpSpPr>
        <p:cNvPr id="1" name="Shape 137"/>
        <p:cNvGrpSpPr/>
        <p:nvPr/>
      </p:nvGrpSpPr>
      <p:grpSpPr>
        <a:xfrm>
          <a:off x="0" y="0"/>
          <a:ext cx="0" cy="0"/>
          <a:chOff x="0" y="0"/>
          <a:chExt cx="0" cy="0"/>
        </a:xfrm>
      </p:grpSpPr>
      <p:sp>
        <p:nvSpPr>
          <p:cNvPr id="6" name="TextBox 5">
            <a:extLst>
              <a:ext uri="{FF2B5EF4-FFF2-40B4-BE49-F238E27FC236}">
                <a16:creationId xmlns:a16="http://schemas.microsoft.com/office/drawing/2014/main" id="{91CA3AE8-BF52-4CCF-954A-75DCD95C9C36}"/>
              </a:ext>
            </a:extLst>
          </p:cNvPr>
          <p:cNvSpPr txBox="1"/>
          <p:nvPr/>
        </p:nvSpPr>
        <p:spPr>
          <a:xfrm>
            <a:off x="573024" y="1306110"/>
            <a:ext cx="6900672" cy="1562544"/>
          </a:xfrm>
          <a:prstGeom prst="rect">
            <a:avLst/>
          </a:prstGeom>
          <a:noFill/>
        </p:spPr>
        <p:txBody>
          <a:bodyPr wrap="square">
            <a:spAutoFit/>
          </a:bodyPr>
          <a:lstStyle/>
          <a:p>
            <a:pPr>
              <a:lnSpc>
                <a:spcPct val="107000"/>
              </a:lnSpc>
              <a:spcAft>
                <a:spcPts val="8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target of this work is to give an investigation of various Machine Learning strategies that can be utilized in computerized Brain stroke prediction frameworks. Different strategies and Machine Learning classifiers are characterized in this work which has arisen as of late for productive and compelling Brain stroke analysis. The investigation shows that the Random Forest has additionally performed well with 93%.</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51C43F5B-B082-4B8F-91E9-1D010B0A2480}"/>
              </a:ext>
            </a:extLst>
          </p:cNvPr>
          <p:cNvSpPr/>
          <p:nvPr/>
        </p:nvSpPr>
        <p:spPr>
          <a:xfrm>
            <a:off x="573024" y="728164"/>
            <a:ext cx="1693092" cy="338554"/>
          </a:xfrm>
          <a:prstGeom prst="rect">
            <a:avLst/>
          </a:prstGeom>
          <a:noFill/>
        </p:spPr>
        <p:txBody>
          <a:bodyPr wrap="none" lIns="91440" tIns="45720" rIns="91440" bIns="45720">
            <a:spAutoFit/>
          </a:bodyPr>
          <a:lstStyle/>
          <a:p>
            <a:pPr algn="ctr"/>
            <a:r>
              <a:rPr lang="en-IN"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CONCLUSION </a:t>
            </a:r>
            <a:r>
              <a:rPr lang="en-US"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579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673AB7"/>
        </a:solidFill>
        <a:effectLst/>
      </p:bgPr>
    </p:bg>
    <p:spTree>
      <p:nvGrpSpPr>
        <p:cNvPr id="1" name="Shape 197"/>
        <p:cNvGrpSpPr/>
        <p:nvPr/>
      </p:nvGrpSpPr>
      <p:grpSpPr>
        <a:xfrm>
          <a:off x="0" y="0"/>
          <a:ext cx="0" cy="0"/>
          <a:chOff x="0" y="0"/>
          <a:chExt cx="0" cy="0"/>
        </a:xfrm>
      </p:grpSpPr>
      <p:sp>
        <p:nvSpPr>
          <p:cNvPr id="2" name="TextBox 1">
            <a:extLst>
              <a:ext uri="{FF2B5EF4-FFF2-40B4-BE49-F238E27FC236}">
                <a16:creationId xmlns:a16="http://schemas.microsoft.com/office/drawing/2014/main" id="{F5AA8E8A-F37D-4BEA-8087-DE73B3F38BA1}"/>
              </a:ext>
            </a:extLst>
          </p:cNvPr>
          <p:cNvSpPr txBox="1"/>
          <p:nvPr/>
        </p:nvSpPr>
        <p:spPr>
          <a:xfrm>
            <a:off x="3243072" y="2121408"/>
            <a:ext cx="2895600" cy="523220"/>
          </a:xfrm>
          <a:prstGeom prst="rect">
            <a:avLst/>
          </a:prstGeom>
          <a:noFill/>
        </p:spPr>
        <p:txBody>
          <a:bodyPr wrap="square" rtlCol="0">
            <a:spAutoFit/>
          </a:bodyPr>
          <a:lstStyle/>
          <a:p>
            <a:r>
              <a:rPr lang="en-IN" sz="2800" b="1" dirty="0">
                <a:solidFill>
                  <a:schemeClr val="bg1"/>
                </a:solidFill>
                <a:latin typeface="Montserrat" panose="020B060402020202020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1E63"/>
        </a:solidFill>
        <a:effectLst/>
      </p:bgPr>
    </p:bg>
    <p:spTree>
      <p:nvGrpSpPr>
        <p:cNvPr id="1" name="Shape 153"/>
        <p:cNvGrpSpPr/>
        <p:nvPr/>
      </p:nvGrpSpPr>
      <p:grpSpPr>
        <a:xfrm>
          <a:off x="0" y="0"/>
          <a:ext cx="0" cy="0"/>
          <a:chOff x="0" y="0"/>
          <a:chExt cx="0" cy="0"/>
        </a:xfrm>
      </p:grpSpPr>
      <p:sp>
        <p:nvSpPr>
          <p:cNvPr id="5" name="Rectangle 4">
            <a:extLst>
              <a:ext uri="{FF2B5EF4-FFF2-40B4-BE49-F238E27FC236}">
                <a16:creationId xmlns:a16="http://schemas.microsoft.com/office/drawing/2014/main" id="{2BD24390-D070-43C7-829E-456BAA4BE24D}"/>
              </a:ext>
            </a:extLst>
          </p:cNvPr>
          <p:cNvSpPr/>
          <p:nvPr/>
        </p:nvSpPr>
        <p:spPr>
          <a:xfrm>
            <a:off x="772145" y="685492"/>
            <a:ext cx="1140057" cy="338554"/>
          </a:xfrm>
          <a:prstGeom prst="rect">
            <a:avLst/>
          </a:prstGeom>
          <a:noFill/>
        </p:spPr>
        <p:txBody>
          <a:bodyPr wrap="none" lIns="91440" tIns="45720" rIns="91440" bIns="45720">
            <a:spAutoFit/>
          </a:bodyPr>
          <a:lstStyle/>
          <a:p>
            <a:pPr algn="ctr"/>
            <a:r>
              <a:rPr lang="en-US"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AGENDA:</a:t>
            </a:r>
          </a:p>
        </p:txBody>
      </p:sp>
      <p:sp>
        <p:nvSpPr>
          <p:cNvPr id="6" name="TextBox 5">
            <a:extLst>
              <a:ext uri="{FF2B5EF4-FFF2-40B4-BE49-F238E27FC236}">
                <a16:creationId xmlns:a16="http://schemas.microsoft.com/office/drawing/2014/main" id="{19BE2E46-B305-49E7-A050-27B1773A9966}"/>
              </a:ext>
            </a:extLst>
          </p:cNvPr>
          <p:cNvSpPr txBox="1"/>
          <p:nvPr/>
        </p:nvSpPr>
        <p:spPr>
          <a:xfrm>
            <a:off x="362151" y="1284165"/>
            <a:ext cx="8633460" cy="1974900"/>
          </a:xfrm>
          <a:prstGeom prst="rect">
            <a:avLst/>
          </a:prstGeom>
          <a:noFill/>
        </p:spPr>
        <p:txBody>
          <a:bodyPr wrap="square" rtlCol="0">
            <a:spAutoFit/>
          </a:bodyPr>
          <a:lstStyle/>
          <a:p>
            <a:pPr marL="355600" indent="-342900">
              <a:lnSpc>
                <a:spcPct val="150000"/>
              </a:lnSpc>
              <a:spcBef>
                <a:spcPts val="100"/>
              </a:spcBef>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What and Why?</a:t>
            </a:r>
          </a:p>
          <a:p>
            <a:pPr marL="355600" indent="-342900">
              <a:lnSpc>
                <a:spcPct val="150000"/>
              </a:lnSpc>
              <a:spcBef>
                <a:spcPts val="1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Analysis </a:t>
            </a:r>
            <a:endParaRPr lang="en-IN" sz="14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Implementation</a:t>
            </a:r>
          </a:p>
          <a:p>
            <a:pPr marL="355600" indent="-342900">
              <a:lnSpc>
                <a:spcPct val="150000"/>
              </a:lnSpc>
              <a:spcBef>
                <a:spcPts val="1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Confusion matrix of the model</a:t>
            </a:r>
            <a:endParaRPr lang="en-IN" sz="14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Conclusion</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DDC39"/>
        </a:solidFill>
        <a:effectLst/>
      </p:bgPr>
    </p:bg>
    <p:spTree>
      <p:nvGrpSpPr>
        <p:cNvPr id="1" name="Shape 88"/>
        <p:cNvGrpSpPr/>
        <p:nvPr/>
      </p:nvGrpSpPr>
      <p:grpSpPr>
        <a:xfrm>
          <a:off x="0" y="0"/>
          <a:ext cx="0" cy="0"/>
          <a:chOff x="0" y="0"/>
          <a:chExt cx="0" cy="0"/>
        </a:xfrm>
      </p:grpSpPr>
      <p:sp>
        <p:nvSpPr>
          <p:cNvPr id="4" name="Rectangle 3">
            <a:extLst>
              <a:ext uri="{FF2B5EF4-FFF2-40B4-BE49-F238E27FC236}">
                <a16:creationId xmlns:a16="http://schemas.microsoft.com/office/drawing/2014/main" id="{9C162643-F87F-4563-B8D3-01A374D5E6C7}"/>
              </a:ext>
            </a:extLst>
          </p:cNvPr>
          <p:cNvSpPr/>
          <p:nvPr/>
        </p:nvSpPr>
        <p:spPr>
          <a:xfrm>
            <a:off x="467779" y="666604"/>
            <a:ext cx="1891865" cy="338554"/>
          </a:xfrm>
          <a:prstGeom prst="rect">
            <a:avLst/>
          </a:prstGeom>
          <a:noFill/>
        </p:spPr>
        <p:txBody>
          <a:bodyPr wrap="none" lIns="91440" tIns="45720" rIns="91440" bIns="45720">
            <a:spAutoFit/>
          </a:bodyPr>
          <a:lstStyle/>
          <a:p>
            <a:pPr algn="ctr"/>
            <a:r>
              <a:rPr lang="en-US"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WHAT AND WHY</a:t>
            </a:r>
          </a:p>
        </p:txBody>
      </p:sp>
      <p:sp>
        <p:nvSpPr>
          <p:cNvPr id="5" name="TextBox 4">
            <a:extLst>
              <a:ext uri="{FF2B5EF4-FFF2-40B4-BE49-F238E27FC236}">
                <a16:creationId xmlns:a16="http://schemas.microsoft.com/office/drawing/2014/main" id="{DF1A6BD2-A167-4AB8-8036-D51178DE2444}"/>
              </a:ext>
            </a:extLst>
          </p:cNvPr>
          <p:cNvSpPr txBox="1"/>
          <p:nvPr/>
        </p:nvSpPr>
        <p:spPr>
          <a:xfrm>
            <a:off x="467779" y="1162286"/>
            <a:ext cx="7915387" cy="1600438"/>
          </a:xfrm>
          <a:prstGeom prst="rect">
            <a:avLst/>
          </a:prstGeom>
          <a:noFill/>
        </p:spPr>
        <p:txBody>
          <a:bodyPr wrap="square" rtlCol="0">
            <a:spAutoFit/>
          </a:bodyPr>
          <a:lstStyle/>
          <a:p>
            <a:pPr marL="285750" indent="-285750">
              <a:buFont typeface="Arial" panose="020B0604020202020204" pitchFamily="34" charset="0"/>
              <a:buChar char="•"/>
            </a:pPr>
            <a:endParaRPr lang="en-US" b="0" i="0" dirty="0">
              <a:solidFill>
                <a:schemeClr val="tx2">
                  <a:lumMod val="10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chemeClr val="tx2">
                  <a:lumMod val="10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p:txBody>
      </p:sp>
      <p:sp>
        <p:nvSpPr>
          <p:cNvPr id="6" name="TextBox 5">
            <a:extLst>
              <a:ext uri="{FF2B5EF4-FFF2-40B4-BE49-F238E27FC236}">
                <a16:creationId xmlns:a16="http://schemas.microsoft.com/office/drawing/2014/main" id="{B1144EBF-CAA5-4630-8126-8DF6731E420B}"/>
              </a:ext>
            </a:extLst>
          </p:cNvPr>
          <p:cNvSpPr txBox="1"/>
          <p:nvPr/>
        </p:nvSpPr>
        <p:spPr>
          <a:xfrm>
            <a:off x="614306" y="1342760"/>
            <a:ext cx="7915387" cy="3108543"/>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ea typeface="Calibri" panose="020F0502020204030204" pitchFamily="34" charset="0"/>
              </a:rPr>
              <a:t>Brain Stroke </a:t>
            </a:r>
            <a:r>
              <a:rPr lang="en-IN" sz="1400" dirty="0">
                <a:latin typeface="Times New Roman" panose="02020603050405020304" pitchFamily="18" charset="0"/>
                <a:ea typeface="Calibri" panose="020F0502020204030204" pitchFamily="34" charset="0"/>
              </a:rPr>
              <a:t>disease is a major health problem in today’s era and almost one person dies every minute due to brain stroke. There is wealthy of data available in health care system regarding brain strokes </a:t>
            </a:r>
            <a:r>
              <a:rPr lang="en-IN" dirty="0">
                <a:latin typeface="Times New Roman" panose="02020603050405020304" pitchFamily="18" charset="0"/>
                <a:ea typeface="Calibri" panose="020F0502020204030204" pitchFamily="34" charset="0"/>
              </a:rPr>
              <a:t>so </a:t>
            </a:r>
            <a:r>
              <a:rPr lang="en-IN" sz="1400" dirty="0">
                <a:latin typeface="Times New Roman" panose="02020603050405020304" pitchFamily="18" charset="0"/>
                <a:ea typeface="Calibri" panose="020F0502020204030204" pitchFamily="34" charset="0"/>
              </a:rPr>
              <a:t>if we use those data precisely</a:t>
            </a:r>
            <a:r>
              <a:rPr lang="en-IN" dirty="0">
                <a:latin typeface="Times New Roman" panose="02020603050405020304" pitchFamily="18" charset="0"/>
                <a:ea typeface="Calibri" panose="020F0502020204030204" pitchFamily="34" charset="0"/>
              </a:rPr>
              <a:t>, </a:t>
            </a:r>
            <a:r>
              <a:rPr lang="en-IN" sz="1400" dirty="0">
                <a:latin typeface="Times New Roman" panose="02020603050405020304" pitchFamily="18" charset="0"/>
                <a:ea typeface="Calibri" panose="020F0502020204030204" pitchFamily="34" charset="0"/>
              </a:rPr>
              <a:t>we can identify the problem in the early stage and proper treatment can be provided to the patient and we can save many lives. </a:t>
            </a:r>
          </a:p>
          <a:p>
            <a:pPr marL="285750" indent="-285750">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400" dirty="0">
                <a:latin typeface="Times New Roman" panose="02020603050405020304" pitchFamily="18" charset="0"/>
                <a:ea typeface="Calibri" panose="020F0502020204030204" pitchFamily="34" charset="0"/>
              </a:rPr>
              <a:t>The aim of this project is to predict whether a person </a:t>
            </a:r>
            <a:r>
              <a:rPr lang="en-IN" dirty="0">
                <a:latin typeface="Times New Roman" panose="02020603050405020304" pitchFamily="18" charset="0"/>
                <a:ea typeface="Calibri" panose="020F0502020204030204" pitchFamily="34" charset="0"/>
              </a:rPr>
              <a:t>will have brain stroke </a:t>
            </a:r>
            <a:r>
              <a:rPr lang="en-IN" sz="1400" dirty="0">
                <a:latin typeface="Times New Roman" panose="02020603050405020304" pitchFamily="18" charset="0"/>
                <a:ea typeface="Calibri" panose="020F0502020204030204" pitchFamily="34" charset="0"/>
              </a:rPr>
              <a:t>or not using machine learning algorithms.</a:t>
            </a:r>
            <a:endParaRPr lang="en-IN" sz="1400" dirty="0"/>
          </a:p>
          <a:p>
            <a:pPr marL="285750" indent="-285750">
              <a:buFont typeface="Arial" panose="020B0604020202020204" pitchFamily="34" charset="0"/>
              <a:buChar char="•"/>
            </a:pPr>
            <a:endParaRPr lang="en-US" b="0" i="0" dirty="0">
              <a:solidFill>
                <a:schemeClr val="tx2">
                  <a:lumMod val="10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chemeClr val="tx2">
                  <a:lumMod val="10000"/>
                </a:schemeClr>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a:p>
            <a:pPr marL="285750" indent="-285750">
              <a:buFont typeface="Arial" panose="020B0604020202020204" pitchFamily="34" charset="0"/>
              <a:buChar char="•"/>
            </a:pPr>
            <a:endParaRPr lang="en-US" b="0" i="0" dirty="0">
              <a:solidFill>
                <a:schemeClr val="tx2">
                  <a:lumMod val="10000"/>
                </a:schemeClr>
              </a:solidFill>
              <a:effectLst/>
              <a:latin typeface="noto_sansregul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BCD4"/>
        </a:solidFill>
        <a:effectLst/>
      </p:bgPr>
    </p:bg>
    <p:spTree>
      <p:nvGrpSpPr>
        <p:cNvPr id="1" name="Shape 279"/>
        <p:cNvGrpSpPr/>
        <p:nvPr/>
      </p:nvGrpSpPr>
      <p:grpSpPr>
        <a:xfrm>
          <a:off x="0" y="0"/>
          <a:ext cx="0" cy="0"/>
          <a:chOff x="0" y="0"/>
          <a:chExt cx="0" cy="0"/>
        </a:xfrm>
      </p:grpSpPr>
      <p:sp>
        <p:nvSpPr>
          <p:cNvPr id="7" name="Rectangle 6">
            <a:extLst>
              <a:ext uri="{FF2B5EF4-FFF2-40B4-BE49-F238E27FC236}">
                <a16:creationId xmlns:a16="http://schemas.microsoft.com/office/drawing/2014/main" id="{503AD097-20C8-4F79-8B2E-35940946BD83}"/>
              </a:ext>
            </a:extLst>
          </p:cNvPr>
          <p:cNvSpPr/>
          <p:nvPr/>
        </p:nvSpPr>
        <p:spPr>
          <a:xfrm>
            <a:off x="687076" y="397364"/>
            <a:ext cx="1917512" cy="338554"/>
          </a:xfrm>
          <a:prstGeom prst="rect">
            <a:avLst/>
          </a:prstGeom>
          <a:noFill/>
        </p:spPr>
        <p:txBody>
          <a:bodyPr wrap="none" lIns="91440" tIns="45720" rIns="91440" bIns="45720">
            <a:spAutoFit/>
          </a:bodyPr>
          <a:lstStyle/>
          <a:p>
            <a:pPr algn="ctr"/>
            <a:r>
              <a:rPr lang="en-US"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ANALYSIS:</a:t>
            </a:r>
          </a:p>
        </p:txBody>
      </p:sp>
      <p:sp>
        <p:nvSpPr>
          <p:cNvPr id="8" name="Rectangle 7">
            <a:extLst>
              <a:ext uri="{FF2B5EF4-FFF2-40B4-BE49-F238E27FC236}">
                <a16:creationId xmlns:a16="http://schemas.microsoft.com/office/drawing/2014/main" id="{822B2B46-C4C5-4C80-BE95-F22671360820}"/>
              </a:ext>
            </a:extLst>
          </p:cNvPr>
          <p:cNvSpPr/>
          <p:nvPr/>
        </p:nvSpPr>
        <p:spPr>
          <a:xfrm>
            <a:off x="687076" y="979024"/>
            <a:ext cx="4810932"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LOADING THE DATA AND GATHERING INFORMATION </a:t>
            </a:r>
          </a:p>
        </p:txBody>
      </p:sp>
      <p:pic>
        <p:nvPicPr>
          <p:cNvPr id="9" name="Picture 8">
            <a:extLst>
              <a:ext uri="{FF2B5EF4-FFF2-40B4-BE49-F238E27FC236}">
                <a16:creationId xmlns:a16="http://schemas.microsoft.com/office/drawing/2014/main" id="{06F44758-41F7-46EA-9CF6-1818DAA763F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065"/>
          <a:stretch/>
        </p:blipFill>
        <p:spPr>
          <a:xfrm>
            <a:off x="258445" y="1890860"/>
            <a:ext cx="7079615" cy="1587485"/>
          </a:xfrm>
          <a:prstGeom prst="rect">
            <a:avLst/>
          </a:prstGeom>
        </p:spPr>
      </p:pic>
    </p:spTree>
    <p:extLst>
      <p:ext uri="{BB962C8B-B14F-4D97-AF65-F5344CB8AC3E}">
        <p14:creationId xmlns:p14="http://schemas.microsoft.com/office/powerpoint/2010/main" val="603619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CA7E89-F710-4F9C-BCBA-862F85FCB7E6}"/>
              </a:ext>
            </a:extLst>
          </p:cNvPr>
          <p:cNvSpPr>
            <a:spLocks noGrp="1"/>
          </p:cNvSpPr>
          <p:nvPr>
            <p:ph type="sldNum" idx="12"/>
          </p:nvPr>
        </p:nvSpPr>
        <p:spPr/>
        <p:txBody>
          <a:bodyPr/>
          <a:lstStyle/>
          <a:p>
            <a:fld id="{00000000-1234-1234-1234-123412341234}" type="slidenum">
              <a:rPr lang="en" smtClean="0"/>
              <a:pPr/>
              <a:t>6</a:t>
            </a:fld>
            <a:endParaRPr lang="en"/>
          </a:p>
        </p:txBody>
      </p:sp>
      <p:sp>
        <p:nvSpPr>
          <p:cNvPr id="3" name="Rectangle 2">
            <a:extLst>
              <a:ext uri="{FF2B5EF4-FFF2-40B4-BE49-F238E27FC236}">
                <a16:creationId xmlns:a16="http://schemas.microsoft.com/office/drawing/2014/main" id="{289A1981-B555-483D-BEBC-C23115854423}"/>
              </a:ext>
            </a:extLst>
          </p:cNvPr>
          <p:cNvSpPr/>
          <p:nvPr/>
        </p:nvSpPr>
        <p:spPr>
          <a:xfrm>
            <a:off x="745981" y="479621"/>
            <a:ext cx="2779928" cy="307777"/>
          </a:xfrm>
          <a:prstGeom prst="rect">
            <a:avLst/>
          </a:prstGeom>
          <a:noFill/>
        </p:spPr>
        <p:txBody>
          <a:bodyPr wrap="none" lIns="91440" tIns="45720" rIns="91440" bIns="45720">
            <a:spAutoFit/>
          </a:bodyPr>
          <a:lstStyle/>
          <a:p>
            <a:pPr algn="ctr"/>
            <a:r>
              <a:rPr lang="en-US" u="sng"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CHECKING THE NULL VALUES</a:t>
            </a:r>
            <a:endPar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79E75D9-0F09-465E-9664-C00C0DB62EDB}"/>
              </a:ext>
            </a:extLst>
          </p:cNvPr>
          <p:cNvPicPr>
            <a:picLocks noChangeAspect="1"/>
          </p:cNvPicPr>
          <p:nvPr/>
        </p:nvPicPr>
        <p:blipFill rotWithShape="1">
          <a:blip r:embed="rId2"/>
          <a:srcRect l="19154" t="46769" r="51538" b="19316"/>
          <a:stretch/>
        </p:blipFill>
        <p:spPr>
          <a:xfrm>
            <a:off x="1997612" y="1132448"/>
            <a:ext cx="2679895" cy="1744395"/>
          </a:xfrm>
          <a:prstGeom prst="rect">
            <a:avLst/>
          </a:prstGeom>
        </p:spPr>
      </p:pic>
      <p:sp>
        <p:nvSpPr>
          <p:cNvPr id="9" name="TextBox 8">
            <a:extLst>
              <a:ext uri="{FF2B5EF4-FFF2-40B4-BE49-F238E27FC236}">
                <a16:creationId xmlns:a16="http://schemas.microsoft.com/office/drawing/2014/main" id="{5673DDF6-08D1-49B5-A026-53AC8B549174}"/>
              </a:ext>
            </a:extLst>
          </p:cNvPr>
          <p:cNvSpPr txBox="1"/>
          <p:nvPr/>
        </p:nvSpPr>
        <p:spPr>
          <a:xfrm>
            <a:off x="301020" y="3221893"/>
            <a:ext cx="8752973" cy="523220"/>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So, </a:t>
            </a:r>
            <a:r>
              <a:rPr lang="en-IN" dirty="0">
                <a:latin typeface="Times New Roman" panose="02020603050405020304" pitchFamily="18" charset="0"/>
                <a:ea typeface="Times New Roman" panose="02020603050405020304" pitchFamily="18" charset="0"/>
              </a:rPr>
              <a:t>as shown in the above picture we have around 201 null values in the bmi column and we have to handle those null values or else it can reduce the accuracy of the model. </a:t>
            </a:r>
            <a:endParaRPr lang="en-IN" dirty="0"/>
          </a:p>
        </p:txBody>
      </p:sp>
    </p:spTree>
    <p:extLst>
      <p:ext uri="{BB962C8B-B14F-4D97-AF65-F5344CB8AC3E}">
        <p14:creationId xmlns:p14="http://schemas.microsoft.com/office/powerpoint/2010/main" val="1756776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CA7E89-F710-4F9C-BCBA-862F85FCB7E6}"/>
              </a:ext>
            </a:extLst>
          </p:cNvPr>
          <p:cNvSpPr>
            <a:spLocks noGrp="1"/>
          </p:cNvSpPr>
          <p:nvPr>
            <p:ph type="sldNum" idx="12"/>
          </p:nvPr>
        </p:nvSpPr>
        <p:spPr/>
        <p:txBody>
          <a:bodyPr/>
          <a:lstStyle/>
          <a:p>
            <a:fld id="{00000000-1234-1234-1234-123412341234}" type="slidenum">
              <a:rPr lang="en" smtClean="0"/>
              <a:pPr/>
              <a:t>7</a:t>
            </a:fld>
            <a:endParaRPr lang="en" dirty="0"/>
          </a:p>
        </p:txBody>
      </p:sp>
      <p:sp>
        <p:nvSpPr>
          <p:cNvPr id="3" name="Rectangle 2">
            <a:extLst>
              <a:ext uri="{FF2B5EF4-FFF2-40B4-BE49-F238E27FC236}">
                <a16:creationId xmlns:a16="http://schemas.microsoft.com/office/drawing/2014/main" id="{289A1981-B555-483D-BEBC-C23115854423}"/>
              </a:ext>
            </a:extLst>
          </p:cNvPr>
          <p:cNvSpPr/>
          <p:nvPr/>
        </p:nvSpPr>
        <p:spPr>
          <a:xfrm>
            <a:off x="736366" y="479621"/>
            <a:ext cx="2799164" cy="307777"/>
          </a:xfrm>
          <a:prstGeom prst="rect">
            <a:avLst/>
          </a:prstGeom>
          <a:noFill/>
        </p:spPr>
        <p:txBody>
          <a:bodyPr wrap="none" lIns="91440" tIns="45720" rIns="91440" bIns="45720">
            <a:spAutoFit/>
          </a:bodyPr>
          <a:lstStyle/>
          <a:p>
            <a:pPr algn="ctr"/>
            <a:r>
              <a:rPr lang="en-US" u="sng"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HANDLING THE NULL VALUES</a:t>
            </a:r>
            <a:endPar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73DDF6-08D1-49B5-A026-53AC8B549174}"/>
              </a:ext>
            </a:extLst>
          </p:cNvPr>
          <p:cNvSpPr txBox="1"/>
          <p:nvPr/>
        </p:nvSpPr>
        <p:spPr>
          <a:xfrm>
            <a:off x="289717" y="1055888"/>
            <a:ext cx="8752973" cy="738664"/>
          </a:xfrm>
          <a:prstGeom prst="rect">
            <a:avLst/>
          </a:prstGeom>
          <a:noFill/>
        </p:spPr>
        <p:txBody>
          <a:bodyPr wrap="square">
            <a:spAutoFit/>
          </a:bodyPr>
          <a:lstStyle/>
          <a:p>
            <a:pPr algn="l"/>
            <a:r>
              <a:rPr lang="en-US" i="0" dirty="0">
                <a:solidFill>
                  <a:srgbClr val="222222"/>
                </a:solidFill>
                <a:effectLst/>
                <a:latin typeface="Times New Roman" panose="02020603050405020304" pitchFamily="18" charset="0"/>
                <a:cs typeface="Times New Roman" panose="02020603050405020304" pitchFamily="18" charset="0"/>
              </a:rPr>
              <a:t>So for handling null </a:t>
            </a:r>
            <a:r>
              <a:rPr lang="en-US" dirty="0">
                <a:solidFill>
                  <a:srgbClr val="222222"/>
                </a:solidFill>
                <a:latin typeface="Times New Roman" panose="02020603050405020304" pitchFamily="18" charset="0"/>
                <a:cs typeface="Times New Roman" panose="02020603050405020304" pitchFamily="18" charset="0"/>
              </a:rPr>
              <a:t>values we will use r</a:t>
            </a:r>
            <a:r>
              <a:rPr lang="en-US" i="0" dirty="0">
                <a:solidFill>
                  <a:srgbClr val="222222"/>
                </a:solidFill>
                <a:effectLst/>
                <a:latin typeface="Times New Roman" panose="02020603050405020304" pitchFamily="18" charset="0"/>
                <a:cs typeface="Times New Roman" panose="02020603050405020304" pitchFamily="18" charset="0"/>
              </a:rPr>
              <a:t>eplacing with Mean. This is the most common method of imputing missing values of numeric columns</a:t>
            </a:r>
          </a:p>
          <a:p>
            <a:endParaRPr lang="en-IN" dirty="0"/>
          </a:p>
        </p:txBody>
      </p:sp>
      <p:pic>
        <p:nvPicPr>
          <p:cNvPr id="5" name="Picture 4" descr="Table&#10;&#10;Description automatically generated with medium confidence">
            <a:extLst>
              <a:ext uri="{FF2B5EF4-FFF2-40B4-BE49-F238E27FC236}">
                <a16:creationId xmlns:a16="http://schemas.microsoft.com/office/drawing/2014/main" id="{2A5D5ABD-16B4-4BBA-98C5-2E5D3770C0A0}"/>
              </a:ext>
            </a:extLst>
          </p:cNvPr>
          <p:cNvPicPr>
            <a:picLocks noChangeAspect="1"/>
          </p:cNvPicPr>
          <p:nvPr/>
        </p:nvPicPr>
        <p:blipFill>
          <a:blip r:embed="rId2"/>
          <a:stretch>
            <a:fillRect/>
          </a:stretch>
        </p:blipFill>
        <p:spPr>
          <a:xfrm>
            <a:off x="2052238" y="1643611"/>
            <a:ext cx="2962893" cy="1887380"/>
          </a:xfrm>
          <a:prstGeom prst="rect">
            <a:avLst/>
          </a:prstGeom>
        </p:spPr>
      </p:pic>
      <p:sp>
        <p:nvSpPr>
          <p:cNvPr id="10" name="TextBox 9">
            <a:extLst>
              <a:ext uri="{FF2B5EF4-FFF2-40B4-BE49-F238E27FC236}">
                <a16:creationId xmlns:a16="http://schemas.microsoft.com/office/drawing/2014/main" id="{A88A7ACE-C7B2-48BC-9345-260816400512}"/>
              </a:ext>
            </a:extLst>
          </p:cNvPr>
          <p:cNvSpPr txBox="1"/>
          <p:nvPr/>
        </p:nvSpPr>
        <p:spPr>
          <a:xfrm>
            <a:off x="534571" y="3936672"/>
            <a:ext cx="7554351" cy="523220"/>
          </a:xfrm>
          <a:prstGeom prst="rect">
            <a:avLst/>
          </a:prstGeom>
          <a:noFill/>
        </p:spPr>
        <p:txBody>
          <a:bodyPr wrap="square">
            <a:spAutoFit/>
          </a:bodyPr>
          <a:lstStyle/>
          <a:p>
            <a:r>
              <a:rPr lang="en-US" dirty="0">
                <a:solidFill>
                  <a:schemeClr val="tx2">
                    <a:lumMod val="10000"/>
                  </a:schemeClr>
                </a:solidFill>
                <a:latin typeface="Times New Roman" panose="02020603050405020304" pitchFamily="18" charset="0"/>
                <a:cs typeface="Times New Roman" panose="02020603050405020304" pitchFamily="18" charset="0"/>
              </a:rPr>
              <a:t>We</a:t>
            </a:r>
            <a:r>
              <a:rPr lang="en-US" b="0" i="0" dirty="0">
                <a:solidFill>
                  <a:schemeClr val="tx2">
                    <a:lumMod val="10000"/>
                  </a:schemeClr>
                </a:solidFill>
                <a:effectLst/>
                <a:latin typeface="Times New Roman" panose="02020603050405020304" pitchFamily="18" charset="0"/>
                <a:cs typeface="Times New Roman" panose="02020603050405020304" pitchFamily="18" charset="0"/>
              </a:rPr>
              <a:t> </a:t>
            </a:r>
            <a:r>
              <a:rPr lang="en-US" dirty="0">
                <a:solidFill>
                  <a:schemeClr val="tx2">
                    <a:lumMod val="10000"/>
                  </a:schemeClr>
                </a:solidFill>
                <a:latin typeface="Times New Roman" panose="02020603050405020304" pitchFamily="18" charset="0"/>
                <a:cs typeface="Times New Roman" panose="02020603050405020304" pitchFamily="18" charset="0"/>
              </a:rPr>
              <a:t>will</a:t>
            </a:r>
            <a:r>
              <a:rPr lang="en-US" b="0" i="0" dirty="0">
                <a:solidFill>
                  <a:schemeClr val="tx2">
                    <a:lumMod val="10000"/>
                  </a:schemeClr>
                </a:solidFill>
                <a:effectLst/>
                <a:latin typeface="Times New Roman" panose="02020603050405020304" pitchFamily="18" charset="0"/>
                <a:cs typeface="Times New Roman" panose="02020603050405020304" pitchFamily="18" charset="0"/>
              </a:rPr>
              <a:t> use the ‘</a:t>
            </a:r>
            <a:r>
              <a:rPr lang="en-US" b="0" i="0" dirty="0" err="1">
                <a:solidFill>
                  <a:schemeClr val="tx2">
                    <a:lumMod val="10000"/>
                  </a:schemeClr>
                </a:solidFill>
                <a:effectLst/>
                <a:latin typeface="Times New Roman" panose="02020603050405020304" pitchFamily="18" charset="0"/>
                <a:cs typeface="Times New Roman" panose="02020603050405020304" pitchFamily="18" charset="0"/>
              </a:rPr>
              <a:t>fillna</a:t>
            </a:r>
            <a:r>
              <a:rPr lang="en-US" b="0" i="0" dirty="0">
                <a:solidFill>
                  <a:schemeClr val="tx2">
                    <a:lumMod val="10000"/>
                  </a:schemeClr>
                </a:solidFill>
                <a:effectLst/>
                <a:latin typeface="Times New Roman" panose="02020603050405020304" pitchFamily="18" charset="0"/>
                <a:cs typeface="Times New Roman" panose="02020603050405020304" pitchFamily="18" charset="0"/>
              </a:rPr>
              <a:t>’ method for imputing the column ‘</a:t>
            </a:r>
            <a:r>
              <a:rPr lang="en-US" b="0" i="0" dirty="0" err="1">
                <a:solidFill>
                  <a:schemeClr val="tx2">
                    <a:lumMod val="10000"/>
                  </a:schemeClr>
                </a:solidFill>
                <a:effectLst/>
                <a:latin typeface="Times New Roman" panose="02020603050405020304" pitchFamily="18" charset="0"/>
                <a:cs typeface="Times New Roman" panose="02020603050405020304" pitchFamily="18" charset="0"/>
              </a:rPr>
              <a:t>bmi</a:t>
            </a:r>
            <a:r>
              <a:rPr lang="en-US" b="0" i="0" dirty="0">
                <a:solidFill>
                  <a:schemeClr val="tx2">
                    <a:lumMod val="10000"/>
                  </a:schemeClr>
                </a:solidFill>
                <a:effectLst/>
                <a:latin typeface="Times New Roman" panose="02020603050405020304" pitchFamily="18" charset="0"/>
                <a:cs typeface="Times New Roman" panose="02020603050405020304" pitchFamily="18" charset="0"/>
              </a:rPr>
              <a:t>’ with the mean of the respective column values. </a:t>
            </a:r>
            <a:r>
              <a:rPr lang="en-US" i="0" dirty="0">
                <a:solidFill>
                  <a:schemeClr val="tx2">
                    <a:lumMod val="10000"/>
                  </a:schemeClr>
                </a:solidFill>
                <a:effectLst/>
                <a:latin typeface="Times New Roman" panose="02020603050405020304" pitchFamily="18" charset="0"/>
                <a:cs typeface="Times New Roman" panose="02020603050405020304" pitchFamily="18" charset="0"/>
              </a:rPr>
              <a:t>The </a:t>
            </a:r>
            <a:r>
              <a:rPr lang="en-US" i="0" dirty="0" err="1">
                <a:solidFill>
                  <a:schemeClr val="tx2">
                    <a:lumMod val="10000"/>
                  </a:schemeClr>
                </a:solidFill>
                <a:effectLst/>
                <a:latin typeface="Times New Roman" panose="02020603050405020304" pitchFamily="18" charset="0"/>
                <a:cs typeface="Times New Roman" panose="02020603050405020304" pitchFamily="18" charset="0"/>
              </a:rPr>
              <a:t>fillna</a:t>
            </a:r>
            <a:r>
              <a:rPr lang="en-US" i="0" dirty="0">
                <a:solidFill>
                  <a:schemeClr val="tx2">
                    <a:lumMod val="10000"/>
                  </a:schemeClr>
                </a:solidFill>
                <a:effectLst/>
                <a:latin typeface="Times New Roman" panose="02020603050405020304" pitchFamily="18" charset="0"/>
                <a:cs typeface="Times New Roman" panose="02020603050405020304" pitchFamily="18" charset="0"/>
              </a:rPr>
              <a:t>() method replaces the NULL values with a specified value</a:t>
            </a:r>
            <a:r>
              <a:rPr lang="en-US" b="0" i="0" dirty="0">
                <a:solidFill>
                  <a:schemeClr val="tx2">
                    <a:lumMod val="10000"/>
                  </a:schemeClr>
                </a:solidFill>
                <a:effectLst/>
                <a:latin typeface="Times New Roman" panose="02020603050405020304" pitchFamily="18" charset="0"/>
                <a:cs typeface="Times New Roman" panose="02020603050405020304" pitchFamily="18" charset="0"/>
              </a:rPr>
              <a:t>.</a:t>
            </a:r>
            <a:endParaRPr lang="en-US" dirty="0">
              <a:solidFill>
                <a:schemeClr val="tx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31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4" name="Rectangle 3">
            <a:extLst>
              <a:ext uri="{FF2B5EF4-FFF2-40B4-BE49-F238E27FC236}">
                <a16:creationId xmlns:a16="http://schemas.microsoft.com/office/drawing/2014/main" id="{5F1FA0D0-358A-4FEC-966C-168B075B2800}"/>
              </a:ext>
            </a:extLst>
          </p:cNvPr>
          <p:cNvSpPr/>
          <p:nvPr/>
        </p:nvSpPr>
        <p:spPr>
          <a:xfrm>
            <a:off x="373690" y="397364"/>
            <a:ext cx="2544286" cy="338554"/>
          </a:xfrm>
          <a:prstGeom prst="rect">
            <a:avLst/>
          </a:prstGeom>
          <a:noFill/>
        </p:spPr>
        <p:txBody>
          <a:bodyPr wrap="none" lIns="91440" tIns="45720" rIns="91440" bIns="45720">
            <a:spAutoFit/>
          </a:bodyPr>
          <a:lstStyle/>
          <a:p>
            <a:pPr algn="ctr"/>
            <a:r>
              <a:rPr lang="en-US" sz="1600" b="1"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DATA VISUALIZATION:</a:t>
            </a:r>
          </a:p>
        </p:txBody>
      </p:sp>
      <p:sp>
        <p:nvSpPr>
          <p:cNvPr id="5" name="Rectangle 4">
            <a:extLst>
              <a:ext uri="{FF2B5EF4-FFF2-40B4-BE49-F238E27FC236}">
                <a16:creationId xmlns:a16="http://schemas.microsoft.com/office/drawing/2014/main" id="{F2B48683-AFA1-4CA8-ABF3-D38084A8493C}"/>
              </a:ext>
            </a:extLst>
          </p:cNvPr>
          <p:cNvSpPr/>
          <p:nvPr/>
        </p:nvSpPr>
        <p:spPr>
          <a:xfrm>
            <a:off x="463460" y="1078084"/>
            <a:ext cx="1850186"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COUNT OF GENDER</a:t>
            </a:r>
          </a:p>
        </p:txBody>
      </p:sp>
      <p:pic>
        <p:nvPicPr>
          <p:cNvPr id="6" name="Picture 5">
            <a:extLst>
              <a:ext uri="{FF2B5EF4-FFF2-40B4-BE49-F238E27FC236}">
                <a16:creationId xmlns:a16="http://schemas.microsoft.com/office/drawing/2014/main" id="{445D47A1-165C-4E14-A12A-47FE3138C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245" y="1494644"/>
            <a:ext cx="4816475" cy="3186259"/>
          </a:xfrm>
          <a:prstGeom prst="rect">
            <a:avLst/>
          </a:prstGeom>
        </p:spPr>
      </p:pic>
    </p:spTree>
    <p:extLst>
      <p:ext uri="{BB962C8B-B14F-4D97-AF65-F5344CB8AC3E}">
        <p14:creationId xmlns:p14="http://schemas.microsoft.com/office/powerpoint/2010/main" val="950224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B3B"/>
        </a:solidFill>
        <a:effectLst/>
      </p:bgPr>
    </p:bg>
    <p:spTree>
      <p:nvGrpSpPr>
        <p:cNvPr id="1" name="Shape 97"/>
        <p:cNvGrpSpPr/>
        <p:nvPr/>
      </p:nvGrpSpPr>
      <p:grpSpPr>
        <a:xfrm>
          <a:off x="0" y="0"/>
          <a:ext cx="0" cy="0"/>
          <a:chOff x="0" y="0"/>
          <a:chExt cx="0" cy="0"/>
        </a:xfrm>
      </p:grpSpPr>
      <p:sp>
        <p:nvSpPr>
          <p:cNvPr id="5" name="Rectangle 4">
            <a:extLst>
              <a:ext uri="{FF2B5EF4-FFF2-40B4-BE49-F238E27FC236}">
                <a16:creationId xmlns:a16="http://schemas.microsoft.com/office/drawing/2014/main" id="{9B5C534B-85C5-433E-8135-92D6E546C6B2}"/>
              </a:ext>
            </a:extLst>
          </p:cNvPr>
          <p:cNvSpPr/>
          <p:nvPr/>
        </p:nvSpPr>
        <p:spPr>
          <a:xfrm>
            <a:off x="310510" y="689464"/>
            <a:ext cx="2521845" cy="307777"/>
          </a:xfrm>
          <a:prstGeom prst="rect">
            <a:avLst/>
          </a:prstGeom>
          <a:noFill/>
        </p:spPr>
        <p:txBody>
          <a:bodyPr wrap="none" lIns="91440" tIns="45720" rIns="91440" bIns="45720">
            <a:spAutoFit/>
          </a:bodyPr>
          <a:lstStyle/>
          <a:p>
            <a:pPr algn="ctr"/>
            <a:r>
              <a:rPr lang="en-US" u="sng" cap="none" spc="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COUNT OF HYPERTENSION </a:t>
            </a:r>
          </a:p>
        </p:txBody>
      </p:sp>
      <p:pic>
        <p:nvPicPr>
          <p:cNvPr id="6" name="Picture 5">
            <a:extLst>
              <a:ext uri="{FF2B5EF4-FFF2-40B4-BE49-F238E27FC236}">
                <a16:creationId xmlns:a16="http://schemas.microsoft.com/office/drawing/2014/main" id="{ADF4F18F-5A78-42FF-AD12-FBAA35C0697E}"/>
              </a:ext>
            </a:extLst>
          </p:cNvPr>
          <p:cNvPicPr>
            <a:picLocks noChangeAspect="1"/>
          </p:cNvPicPr>
          <p:nvPr/>
        </p:nvPicPr>
        <p:blipFill rotWithShape="1">
          <a:blip r:embed="rId3">
            <a:extLst>
              <a:ext uri="{28A0092B-C50C-407E-A947-70E740481C1C}">
                <a14:useLocalDpi xmlns:a14="http://schemas.microsoft.com/office/drawing/2010/main" val="0"/>
              </a:ext>
            </a:extLst>
          </a:blip>
          <a:srcRect t="8031"/>
          <a:stretch/>
        </p:blipFill>
        <p:spPr>
          <a:xfrm>
            <a:off x="1855470" y="1059180"/>
            <a:ext cx="5021580" cy="3665220"/>
          </a:xfrm>
          <a:prstGeom prst="rect">
            <a:avLst/>
          </a:prstGeom>
        </p:spPr>
      </p:pic>
    </p:spTree>
    <p:extLst>
      <p:ext uri="{BB962C8B-B14F-4D97-AF65-F5344CB8AC3E}">
        <p14:creationId xmlns:p14="http://schemas.microsoft.com/office/powerpoint/2010/main" val="364252674"/>
      </p:ext>
    </p:extLst>
  </p:cSld>
  <p:clrMapOvr>
    <a:masterClrMapping/>
  </p:clrMapOvr>
</p:sld>
</file>

<file path=ppt/theme/theme1.xml><?xml version="1.0" encoding="utf-8"?>
<a:theme xmlns:a="http://schemas.openxmlformats.org/drawingml/2006/main"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3453</TotalTime>
  <Words>1267</Words>
  <Application>Microsoft Office PowerPoint</Application>
  <PresentationFormat>On-screen Show (16:9)</PresentationFormat>
  <Paragraphs>91</Paragraphs>
  <Slides>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vt:lpstr>
      <vt:lpstr>Arial</vt:lpstr>
      <vt:lpstr>Karla</vt:lpstr>
      <vt:lpstr>Symbol</vt:lpstr>
      <vt:lpstr>Calibri</vt:lpstr>
      <vt:lpstr>Montserrat</vt:lpstr>
      <vt:lpstr>noto_sansregular</vt:lpstr>
      <vt:lpstr>Arviragus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Subhajit</dc:creator>
  <cp:lastModifiedBy>SUBHAJIT TEWARY</cp:lastModifiedBy>
  <cp:revision>72</cp:revision>
  <dcterms:modified xsi:type="dcterms:W3CDTF">2022-04-11T16:16:39Z</dcterms:modified>
</cp:coreProperties>
</file>