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0" r:id="rId4"/>
    <p:sldId id="262" r:id="rId5"/>
    <p:sldId id="263" r:id="rId6"/>
    <p:sldId id="269" r:id="rId7"/>
    <p:sldId id="265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ABI\Marketing%20&amp;%20Retail%20Analytics%20(MRA)\Project\Cafe%20Coffee%20Nigh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Sales by Product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268-429B-9038-7AB0EBA0F6D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268-429B-9038-7AB0EBA0F6D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268-429B-9038-7AB0EBA0F6D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268-429B-9038-7AB0EBA0F6D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062C6EF-9314-40DF-B506-FFAF2ECC8F7D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</a:t>
                    </a:r>
                    <a:fld id="{4D4702DC-9209-42BE-8D3A-57AFB6285F0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268-429B-9038-7AB0EBA0F6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EC3B5FB-C904-4A3D-B245-5DFBDC8F0833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CDA9C6B5-4E17-46CF-BBF7-D5760CEB5206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268-429B-9038-7AB0EBA0F6D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75FFA13-99AA-4141-AD5C-E30C2FB53F94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145D0F8-2246-4E89-994F-496267887EC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268-429B-9038-7AB0EBA0F6D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7D05B6-AB31-4CD8-811F-FC4DD55B0F09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27A9007E-CEBE-425A-9396-44BCA4795CF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268-429B-9038-7AB0EBA0F6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Sheet4!$I$3:$I$6</c:f>
              <c:strCache>
                <c:ptCount val="4"/>
                <c:pt idx="0">
                  <c:v>F&amp;B</c:v>
                </c:pt>
                <c:pt idx="1">
                  <c:v>Alcohol</c:v>
                </c:pt>
                <c:pt idx="2">
                  <c:v>Tobacco</c:v>
                </c:pt>
                <c:pt idx="3">
                  <c:v>MISC</c:v>
                </c:pt>
              </c:strCache>
            </c:strRef>
          </c:cat>
          <c:val>
            <c:numRef>
              <c:f>Sheet4!$J$3:$J$6</c:f>
              <c:numCache>
                <c:formatCode>0.00%</c:formatCode>
                <c:ptCount val="4"/>
                <c:pt idx="0" formatCode="0%">
                  <c:v>0.47</c:v>
                </c:pt>
                <c:pt idx="1">
                  <c:v>7.0000000000000007E-2</c:v>
                </c:pt>
                <c:pt idx="2" formatCode="0%">
                  <c:v>0.45</c:v>
                </c:pt>
                <c:pt idx="3" formatCode="0%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68-429B-9038-7AB0EBA0F6DD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C268-429B-9038-7AB0EBA0F6D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C268-429B-9038-7AB0EBA0F6D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C268-429B-9038-7AB0EBA0F6D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C268-429B-9038-7AB0EBA0F6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Sheet4!$I$3:$I$6</c:f>
              <c:strCache>
                <c:ptCount val="4"/>
                <c:pt idx="0">
                  <c:v>F&amp;B</c:v>
                </c:pt>
                <c:pt idx="1">
                  <c:v>Alcohol</c:v>
                </c:pt>
                <c:pt idx="2">
                  <c:v>Tobacco</c:v>
                </c:pt>
                <c:pt idx="3">
                  <c:v>MISC</c:v>
                </c:pt>
              </c:strCache>
            </c:strRef>
          </c:cat>
          <c:val>
            <c:numRef>
              <c:f>Sheet4!$K$3:$K$6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1-C268-429B-9038-7AB0EBA0F6D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8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3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8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5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9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2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8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40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olympus.greatlearning.in/courses/7367/files/907753/download?verifier=CcKplnwzzucqw2kZCu8ejbgAwJLMbwmF0vnIcSCo&amp;wrap=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Macro-Enabled_Worksheet.xlsm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ubhajit.pal6324#!/vizhome/CoffeeCafeNightAnalysis_SubhajitPal/TotalSales?publish=y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F2B33-883C-43E9-8903-FC6C37D7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314" y="639097"/>
            <a:ext cx="6907757" cy="3686015"/>
          </a:xfrm>
        </p:spPr>
        <p:txBody>
          <a:bodyPr>
            <a:normAutofit/>
          </a:bodyPr>
          <a:lstStyle/>
          <a:p>
            <a:r>
              <a:rPr lang="en-IN" sz="6600" dirty="0">
                <a:hlinkClick r:id="rId2" tooltip="Cafe Coffee Night.xlsb"/>
              </a:rPr>
              <a:t>Coffee Cafe Night</a:t>
            </a:r>
            <a:br>
              <a:rPr lang="en-IN" sz="6600" dirty="0"/>
            </a:br>
            <a:br>
              <a:rPr lang="en-IN" sz="6600" dirty="0"/>
            </a:br>
            <a:r>
              <a:rPr lang="en-IN" sz="6600" dirty="0"/>
              <a:t>		</a:t>
            </a:r>
            <a:r>
              <a:rPr lang="en-IN" sz="4400" dirty="0"/>
              <a:t>Marketing Insight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9CA4-208C-4A7D-B91A-FA563A6B0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844137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Subhajit Pal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June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06C10-E1E3-4F8B-BDCB-6E97CFF73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5" r="36238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F4F-34A9-405D-B468-F116F229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Remove items from the menu 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CA7F7C-0FD1-4DAD-B4E8-69C98AB3C9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20900"/>
            <a:ext cx="4903788" cy="3748193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70EA61-0187-43C4-AD60-9BD9B0D735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2850" y="2120900"/>
            <a:ext cx="4964113" cy="36512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967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F4F-34A9-405D-B468-F116F229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Trends over month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DECB-C95B-4CAE-9263-8B7E8509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overall sales in December is the highest , mostly due to the Christmas and year end /new year festival .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Also there is a periodicity the data set for each quarter .For every middle of the quarter, there is slight did in the sales</a:t>
            </a:r>
          </a:p>
          <a:p>
            <a:r>
              <a:rPr lang="en-IN" sz="1400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 : 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café should hold exciting events  like live music or game show and offer goodies during the middle of each quarter 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0D89A7-53ED-4C0F-A98C-62E2DA9DC0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748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003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F4F-34A9-405D-B468-F116F229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Menu Analysis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DECB-C95B-4CAE-9263-8B7E8509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performed Market Basket analysis to have a better analytical view in the menu .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start with we will only focus on sales of food and beverages. 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analysis show the list of top 20 selling items by frequency </a:t>
            </a:r>
          </a:p>
          <a:p>
            <a:r>
              <a:rPr lang="en-IN" sz="14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 see </a:t>
            </a:r>
            <a:r>
              <a:rPr lang="en-IN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Cappucino</a:t>
            </a: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Great Lakes Shakes are very fast moving items , if we wish to increase the sale of relatively slow moving items ( say Country Roast Chicken) , we should offer some combo meals with these 2 .</a:t>
            </a:r>
          </a:p>
          <a:p>
            <a:endParaRPr lang="en-IN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1B7879-5E35-48E0-A0E1-9D6CEECA7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42782F-36D4-4B44-BE22-11288988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1978660"/>
            <a:ext cx="4964856" cy="39852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625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98D0-DF51-4E02-BF95-92C1197C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Basket Analysis – Food &amp; Beverages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7ACF-8081-47BF-91F3-73958660E7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This graph gives a good understanding of top associations for some of the items.</a:t>
            </a:r>
          </a:p>
          <a:p>
            <a:r>
              <a:rPr lang="en-IN" dirty="0"/>
              <a:t>We also have the complete set of rules , please refer to the attached data sheet .</a:t>
            </a:r>
          </a:p>
          <a:p>
            <a:r>
              <a:rPr lang="en-IN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 : </a:t>
            </a:r>
          </a:p>
          <a:p>
            <a:r>
              <a:rPr lang="en-IN" dirty="0"/>
              <a:t>Select the rules with more lift and more confidence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7A9EE-C42C-4133-AB84-CDFF761F6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9520" y="2235200"/>
            <a:ext cx="4835843" cy="352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0A1F12C-FB20-4E0A-B0B9-2853E5BA5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573109"/>
              </p:ext>
            </p:extLst>
          </p:nvPr>
        </p:nvGraphicFramePr>
        <p:xfrm>
          <a:off x="2324100" y="5062643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acro-Enabled Worksheet" showAsIcon="1" r:id="rId4" imgW="914400" imgH="806400" progId="Excel.SheetMacroEnabled.12">
                  <p:embed/>
                </p:oleObj>
              </mc:Choice>
              <mc:Fallback>
                <p:oleObj name="Macro-Enabled Worksheet" showAsIcon="1" r:id="rId4" imgW="914400" imgH="80640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4100" y="5062643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40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96A8-62A1-4D7C-8490-744650F6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Combo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4FB6-D21D-4047-998F-06B3B37E7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058400" cy="3748193"/>
          </a:xfrm>
        </p:spPr>
        <p:txBody>
          <a:bodyPr>
            <a:normAutofit/>
          </a:bodyPr>
          <a:lstStyle/>
          <a:p>
            <a:r>
              <a:rPr lang="en-IN" dirty="0"/>
              <a:t>1.Based on high lift and high  confidence , here is the list of top 50 rules.</a:t>
            </a:r>
          </a:p>
          <a:p>
            <a:r>
              <a:rPr lang="en-IN" dirty="0"/>
              <a:t>2. Considering the list of top selling items and these association rules , we need to design few combo items to increase the overall sales.</a:t>
            </a:r>
          </a:p>
          <a:p>
            <a:r>
              <a:rPr lang="en-IN" dirty="0"/>
              <a:t>3. We find the top 3 items (</a:t>
            </a:r>
            <a:r>
              <a:rPr lang="en-IN" dirty="0" err="1"/>
              <a:t>Cappacino</a:t>
            </a:r>
            <a:r>
              <a:rPr lang="en-IN" dirty="0"/>
              <a:t> , Great Lakes Shake and Avalanche) and match them with the suggested rules.</a:t>
            </a:r>
          </a:p>
          <a:p>
            <a:r>
              <a:rPr lang="en-IN" dirty="0"/>
              <a:t>Please note , this is just a recommendation and need to be reviewed in each quarter. For example , during peak summer , more deals should be given on chilled beer and cold coffee/shakes rather than hot coffee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60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96A8-62A1-4D7C-8490-744650F6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Combo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4FB6-D21D-4047-998F-06B3B37E7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399" cy="3748193"/>
          </a:xfrm>
        </p:spPr>
        <p:txBody>
          <a:bodyPr/>
          <a:lstStyle/>
          <a:p>
            <a:r>
              <a:rPr lang="en-IN" dirty="0"/>
              <a:t>1. Cappuccino : In café people mostly come in group and </a:t>
            </a:r>
            <a:r>
              <a:rPr lang="en-IN" dirty="0" err="1"/>
              <a:t>Cappacino</a:t>
            </a:r>
            <a:r>
              <a:rPr lang="en-IN" dirty="0"/>
              <a:t> is the top selling coffee. So there can be a combo pack of Cappuccino + Any 1 from the list ( Latte , Expresso, Doppio ) and a minimum discount ( say 10rs) can be offered . </a:t>
            </a:r>
          </a:p>
          <a:p>
            <a:r>
              <a:rPr lang="en-IN" dirty="0"/>
              <a:t>2. Great Lakes Shakes : There should be a combo of other fast moving food items like Maggi /Panini with this Shakes</a:t>
            </a:r>
          </a:p>
          <a:p>
            <a:r>
              <a:rPr lang="en-IN" dirty="0"/>
              <a:t>3. Poutine with Fries : Fries Combo should be offered with Maggi/Chicken Panni and Great Lakes Shakes</a:t>
            </a:r>
          </a:p>
          <a:p>
            <a:r>
              <a:rPr lang="en-IN" dirty="0"/>
              <a:t>4. Similar combo can also be considered for Beer and hookah combo and Wine and hookah combo.</a:t>
            </a:r>
          </a:p>
        </p:txBody>
      </p:sp>
    </p:spTree>
    <p:extLst>
      <p:ext uri="{BB962C8B-B14F-4D97-AF65-F5344CB8AC3E}">
        <p14:creationId xmlns:p14="http://schemas.microsoft.com/office/powerpoint/2010/main" val="88228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96A8-62A1-4D7C-8490-744650F6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Loyalty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4FB6-D21D-4047-998F-06B3B37E7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058400" cy="3748193"/>
          </a:xfrm>
        </p:spPr>
        <p:txBody>
          <a:bodyPr/>
          <a:lstStyle/>
          <a:p>
            <a:r>
              <a:rPr lang="en-IN" dirty="0"/>
              <a:t>1. It is important to build a customer loyalty program and the café should have the POS to collect the mobile number and email id for the customers.</a:t>
            </a:r>
          </a:p>
          <a:p>
            <a:r>
              <a:rPr lang="en-IN" dirty="0"/>
              <a:t>2. Customer segmentation need to be done and targeted marketing over </a:t>
            </a:r>
            <a:r>
              <a:rPr lang="en-IN" dirty="0" err="1"/>
              <a:t>sms</a:t>
            </a:r>
            <a:r>
              <a:rPr lang="en-IN" dirty="0"/>
              <a:t> and mail id to run various promotion should be carried away .</a:t>
            </a:r>
          </a:p>
          <a:p>
            <a:r>
              <a:rPr lang="en-IN" dirty="0"/>
              <a:t>3. The café should also introduce a survey option and for each </a:t>
            </a:r>
            <a:r>
              <a:rPr lang="en-IN" dirty="0" err="1"/>
              <a:t>deatil</a:t>
            </a:r>
            <a:r>
              <a:rPr lang="en-IN" dirty="0"/>
              <a:t> survey , they can offer a free cappuccino withing the 15 days time from the survey submission .</a:t>
            </a:r>
          </a:p>
          <a:p>
            <a:r>
              <a:rPr lang="en-IN" dirty="0"/>
              <a:t>4. These will increase customer retention as well as frequency of </a:t>
            </a:r>
            <a:r>
              <a:rPr lang="en-IN"/>
              <a:t>regular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3D08-74A6-4299-832A-652113EB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9D73-A3A6-46B2-9E51-4A8F4CF7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u="sng" dirty="0">
                <a:solidFill>
                  <a:srgbClr val="002060"/>
                </a:solidFill>
              </a:rPr>
              <a:t>Exploratory Analysis</a:t>
            </a:r>
            <a:r>
              <a:rPr lang="en-IN" dirty="0">
                <a:solidFill>
                  <a:srgbClr val="002060"/>
                </a:solidFill>
              </a:rPr>
              <a:t> </a:t>
            </a:r>
          </a:p>
          <a:p>
            <a:r>
              <a:rPr lang="en-IN" dirty="0">
                <a:solidFill>
                  <a:srgbClr val="002060"/>
                </a:solidFill>
              </a:rPr>
              <a:t>1. Review the dataset and find key findings , </a:t>
            </a:r>
          </a:p>
          <a:p>
            <a:r>
              <a:rPr lang="en-US" dirty="0">
                <a:solidFill>
                  <a:srgbClr val="002060"/>
                </a:solidFill>
              </a:rPr>
              <a:t>2. Find trends in terms of consumer behavior over different times of the day and week.</a:t>
            </a:r>
          </a:p>
          <a:p>
            <a:r>
              <a:rPr lang="en-US" dirty="0">
                <a:solidFill>
                  <a:srgbClr val="002060"/>
                </a:solidFill>
              </a:rPr>
              <a:t>3. Are there certain menu items that can be taken off the menu? </a:t>
            </a:r>
          </a:p>
          <a:p>
            <a:r>
              <a:rPr lang="en-US" dirty="0">
                <a:solidFill>
                  <a:srgbClr val="002060"/>
                </a:solidFill>
              </a:rPr>
              <a:t>4. Are there trends across months , provide meaningful recommendation based on trend.</a:t>
            </a:r>
          </a:p>
          <a:p>
            <a:r>
              <a:rPr lang="en-IN" b="1" u="sng" dirty="0">
                <a:solidFill>
                  <a:srgbClr val="002060"/>
                </a:solidFill>
              </a:rPr>
              <a:t>Menu Analysis </a:t>
            </a:r>
          </a:p>
          <a:p>
            <a:r>
              <a:rPr lang="en-IN" b="1" dirty="0">
                <a:solidFill>
                  <a:srgbClr val="002060"/>
                </a:solidFill>
              </a:rPr>
              <a:t>5. </a:t>
            </a:r>
            <a:r>
              <a:rPr lang="en-IN" sz="2100" dirty="0">
                <a:solidFill>
                  <a:srgbClr val="002060"/>
                </a:solidFill>
              </a:rPr>
              <a:t>Introduce  a combo meals in the menu to increase sale</a:t>
            </a:r>
            <a:r>
              <a:rPr lang="en-US" sz="2100" dirty="0">
                <a:solidFill>
                  <a:srgbClr val="002060"/>
                </a:solidFill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</a:rPr>
              <a:t>6. Explore the possibility of launching a new Loyalty system 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9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EB45-CBD4-40C7-8DC7-C28044EE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02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Key Findings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122E72-1B17-4D20-91B9-38348152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14451"/>
            <a:ext cx="10058400" cy="4554642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has been analysed in Tableau and excel. For more detail visualization , please refer to the below link :</a:t>
            </a:r>
          </a:p>
          <a:p>
            <a:endParaRPr lang="en-IN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Public link : </a:t>
            </a:r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https://public.tableau.com/profile/subhajit.pal6324#!/vizhome/CoffeeCafeNightAnalysis_SubhajitPal/TotalSales?publish=yes</a:t>
            </a:r>
            <a:endParaRPr lang="en-IN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data set contains the sales data of Coffee Café Night for one full financial year( April 1</a:t>
            </a:r>
            <a:r>
              <a:rPr lang="en-IN" sz="16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2010 to March 31 , 2011)</a:t>
            </a:r>
          </a:p>
          <a:p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2.The dataset contains total 140500 rows of data , however if we summarize it by bill number , we have 44668 unique customer bill which amounts to total of I</a:t>
            </a:r>
            <a:r>
              <a:rPr lang="en-IN" sz="16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NR 3.28 </a:t>
            </a:r>
            <a:r>
              <a:rPr lang="en-IN" sz="1600" dirty="0" err="1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IN" sz="16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average monthly sales is</a:t>
            </a:r>
            <a:r>
              <a:rPr lang="en-IN" sz="16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27.33 lacs </a:t>
            </a:r>
            <a:endParaRPr lang="en-IN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The dataset does not contain any customer information however it has all the details of all transactions and their timeline . Moreover there is no missing data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54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1CC-149E-4695-9D3B-CE1D5356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1957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Key Findings (</a:t>
            </a:r>
            <a:r>
              <a:rPr lang="en-IN" dirty="0" err="1">
                <a:solidFill>
                  <a:srgbClr val="002060"/>
                </a:solidFill>
              </a:rPr>
              <a:t>contd</a:t>
            </a:r>
            <a:r>
              <a:rPr lang="en-IN" dirty="0">
                <a:solidFill>
                  <a:srgbClr val="002060"/>
                </a:solidFill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99A5-8250-4B6B-A9A1-1E85FFB0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2108201"/>
            <a:ext cx="11094720" cy="3760891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Category 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café sells mainly below products :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1.Food and beverages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Alcoholic product – Beer and Wine 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Tobacco and Hookah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4.MISC &amp; Merchandise</a:t>
            </a:r>
          </a:p>
          <a:p>
            <a:endParaRPr lang="en-IN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it is evident that Food and Tobacco  are the most </a:t>
            </a:r>
          </a:p>
          <a:p>
            <a:r>
              <a:rPr lang="en-IN" sz="1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selling categories and contribute to more than 90% of sales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E1A256-17AC-4936-9B21-10908AEB1E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27847"/>
              </p:ext>
            </p:extLst>
          </p:nvPr>
        </p:nvGraphicFramePr>
        <p:xfrm>
          <a:off x="5438774" y="2181224"/>
          <a:ext cx="5859145" cy="3234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649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F4F-34A9-405D-B468-F116F229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Key Findings- Bill Amount trend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DECB-C95B-4CAE-9263-8B7E8509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total bill amount of 500 or less forms the more than 42% of sales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2.Bill amount 500-1000 contributes to another 40% sales. </a:t>
            </a:r>
          </a:p>
          <a:p>
            <a:r>
              <a:rPr lang="en-IN" sz="1400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café should try to focus on customers who are spending 500 or less and they should encourage those customers to move over to next bracket of 500-1000. There is a huge potential to boost sales by this technique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76C2D99-CADD-4A1B-8E03-3DCA41C00E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1"/>
            <a:ext cx="4638675" cy="36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F4F-34A9-405D-B468-F116F229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Key Findings- outliers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DECB-C95B-4CAE-9263-8B7E8509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huge spike in sales on December 31</a:t>
            </a:r>
            <a:r>
              <a:rPr lang="en-IN" sz="14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r>
              <a:rPr lang="en-IN" sz="1400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 : 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café should prepare itself with all logistics for year end night 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café should hire more temporary labour for this night as it is a crucial day for creating a distinguished brand value.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3.On this day , only the top selling items should be in the menu so that turnaround time can be reduced , resulting in enhancing customer satisfaction </a:t>
            </a:r>
          </a:p>
          <a:p>
            <a:endParaRPr lang="en-IN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6D7921-F9E0-4236-A3FD-2979EC2215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5136832" cy="38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F4F-34A9-405D-B468-F116F229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Trends over different days of the week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DECB-C95B-4CAE-9263-8B7E8509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the sale of merchandise is negligible ,we focus only on F&amp;B , alcohol and tobacco items .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sale is pretty consistent during Monday to Thursday and increase over the weekends .</a:t>
            </a:r>
          </a:p>
          <a:p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sale of tobacco is consistent over the week , there is a huge rise in sales for F&amp;B and alcohol on Saturday .</a:t>
            </a:r>
          </a:p>
          <a:p>
            <a:r>
              <a:rPr lang="en-IN" sz="1400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 </a:t>
            </a: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café should introduce promotional event and offer more discounts during the weekdays on F&amp;B and alcohols (only) to attract more crowds 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008C37C-7B3B-49CC-BA1F-55AB1B5DC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8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5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F4F-34A9-405D-B468-F116F229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Trends over different times of the day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DECB-C95B-4CAE-9263-8B7E8509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store hours : 9 am to 6 am(next day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hourly sales chart over the year is displayed here.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sale is very less from 2AM to 10 AM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the sale of alcohol is very less during morning and afternoon hours </a:t>
            </a:r>
          </a:p>
          <a:p>
            <a:r>
              <a:rPr lang="en-IN" sz="1400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 : </a:t>
            </a:r>
          </a:p>
          <a:p>
            <a:r>
              <a:rPr lang="en-I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Need to evaluate the operating cost during the late night and try to adjust the café timing . Keeping the café open late at night attracts lot of risk and </a:t>
            </a:r>
            <a:r>
              <a:rPr lang="en-IN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</a:t>
            </a:r>
            <a:r>
              <a:rPr lang="en-I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cost is also high .</a:t>
            </a:r>
          </a:p>
          <a:p>
            <a:r>
              <a:rPr lang="en-I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During  the noon , offer more discount on beer to increase sales </a:t>
            </a:r>
            <a:endParaRPr lang="en-IN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19ADD8-6937-4952-A461-A162CC0F59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899"/>
            <a:ext cx="5208587" cy="3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F4F-34A9-405D-B468-F116F229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Remove items from the menu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DECB-C95B-4CAE-9263-8B7E8509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first analyse the SKU level total sales and try to find out the least selling items for each category </a:t>
            </a: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food menu , if the total sales of an item over an year is less than 10k , we recommend to carefully consider them to remove from the menu .</a:t>
            </a: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slow moving items cause procurement of related raw ingredients which often go waste</a:t>
            </a: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these items will increase the operation efficiency of the café </a:t>
            </a: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also see the lease selling items in beverage and liquor segments 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DF40EC-EA93-46D5-8B3C-A4BD3E20F6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44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1355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Georgia Pro Cond Light</vt:lpstr>
      <vt:lpstr>Speak Pro</vt:lpstr>
      <vt:lpstr>Wingdings</vt:lpstr>
      <vt:lpstr>RetrospectVTI</vt:lpstr>
      <vt:lpstr>Microsoft Excel Macro-Enabled Worksheet</vt:lpstr>
      <vt:lpstr>Coffee Cafe Night    Marketing Insight </vt:lpstr>
      <vt:lpstr>Agenda</vt:lpstr>
      <vt:lpstr>Key Findings</vt:lpstr>
      <vt:lpstr>Key Findings (contd)</vt:lpstr>
      <vt:lpstr>Key Findings- Bill Amount trend</vt:lpstr>
      <vt:lpstr>Key Findings- outliers </vt:lpstr>
      <vt:lpstr>Trends over different days of the week</vt:lpstr>
      <vt:lpstr>Trends over different times of the day</vt:lpstr>
      <vt:lpstr>Remove items from the menu </vt:lpstr>
      <vt:lpstr>Remove items from the menu </vt:lpstr>
      <vt:lpstr>Trends over month</vt:lpstr>
      <vt:lpstr>Menu Analysis </vt:lpstr>
      <vt:lpstr>Market Basket Analysis – Food &amp; Beverages</vt:lpstr>
      <vt:lpstr>Combo Recommendation</vt:lpstr>
      <vt:lpstr>Combo Recommendation</vt:lpstr>
      <vt:lpstr>Customer Loyalty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Cafe Night    Marketing Insight </dc:title>
  <dc:creator>Subhajit</dc:creator>
  <cp:lastModifiedBy>Subhajit</cp:lastModifiedBy>
  <cp:revision>49</cp:revision>
  <dcterms:created xsi:type="dcterms:W3CDTF">2020-06-18T23:05:40Z</dcterms:created>
  <dcterms:modified xsi:type="dcterms:W3CDTF">2020-06-21T16:49:47Z</dcterms:modified>
</cp:coreProperties>
</file>