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64" r:id="rId4"/>
    <p:sldId id="265" r:id="rId5"/>
    <p:sldId id="272" r:id="rId6"/>
    <p:sldId id="275" r:id="rId7"/>
    <p:sldId id="276" r:id="rId8"/>
    <p:sldId id="277" r:id="rId9"/>
    <p:sldId id="278" r:id="rId10"/>
    <p:sldId id="279" r:id="rId11"/>
    <p:sldId id="270" r:id="rId12"/>
    <p:sldId id="28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62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6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62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38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364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86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73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854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1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4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43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7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2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3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3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8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6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14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929" y="1681316"/>
            <a:ext cx="7816645" cy="2500147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Amazon Sales Data Analysis Using Power BI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040612"/>
          </a:xfrm>
        </p:spPr>
        <p:txBody>
          <a:bodyPr>
            <a:normAutofit/>
          </a:bodyPr>
          <a:lstStyle/>
          <a:p>
            <a:pPr algn="ctr"/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in-depth analysis of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for a specified duration, Overview Metrics, Sales Breakdown, Profit Analysis, Regional Sales Analysis.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921A8-343D-6FAD-505F-B607A696E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C419-B4F3-1749-5FC5-90590B5EC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76748"/>
            <a:ext cx="7543800" cy="960613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2AB5F-B9EE-A528-6CBF-04778A8B6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1685015"/>
            <a:ext cx="7543801" cy="18447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➡️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Regional Sales Analysis: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Sum of Sales by Region is visualized through a map.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Larger circles represent greater sales concentrations.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largest sales hubs seem to be located in North America, Europe, and some areas of Asia.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ADB363-DDEB-5D28-E6A0-D1351B0BBCD6}"/>
              </a:ext>
            </a:extLst>
          </p:cNvPr>
          <p:cNvSpPr/>
          <p:nvPr/>
        </p:nvSpPr>
        <p:spPr>
          <a:xfrm>
            <a:off x="6489290" y="115317"/>
            <a:ext cx="2408904" cy="908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A73471-9836-5B86-E6DF-684325B1B1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7" t="17110" b="17112"/>
          <a:stretch/>
        </p:blipFill>
        <p:spPr>
          <a:xfrm>
            <a:off x="6609929" y="179908"/>
            <a:ext cx="2216788" cy="7876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02821B-7FE9-236C-3142-48F934BD6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434" y="3529780"/>
            <a:ext cx="4404852" cy="298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68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B6354-56A4-71C2-DD84-A5AA617F8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A3BF-48B3-9E41-7D67-788A658DF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76748"/>
            <a:ext cx="7543800" cy="960613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C2A87-1340-626F-5086-90767C6FD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5"/>
            <a:ext cx="7543801" cy="6811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Power BI was utilized to design informative bar charts, pie charts, donut charts, and maps.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517066-D8B6-F896-B278-BD220D33B6C3}"/>
              </a:ext>
            </a:extLst>
          </p:cNvPr>
          <p:cNvSpPr/>
          <p:nvPr/>
        </p:nvSpPr>
        <p:spPr>
          <a:xfrm>
            <a:off x="6489290" y="115317"/>
            <a:ext cx="2408904" cy="908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5DE1DA-BB4C-9D2F-FE36-4C1707D173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7" t="17110" b="17112"/>
          <a:stretch/>
        </p:blipFill>
        <p:spPr>
          <a:xfrm>
            <a:off x="6609929" y="179908"/>
            <a:ext cx="2216788" cy="7876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434025-99D0-C9AB-3329-4CF564F27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2635264"/>
            <a:ext cx="7543800" cy="361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09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CF440-23C4-E4FC-E31F-393BE3887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5CED-EF6D-CE22-C257-66211DA4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76748"/>
            <a:ext cx="7543800" cy="960613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DA242-5084-A245-EAC4-7C66B1D80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562460"/>
            <a:ext cx="7543801" cy="555712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Intensify Emphasis on the Consumer Segment for Increased Revenue Generation: As 51.48% of sales are generated from consumers, targeted marketing campaigns and promotions for them could generate even more revenue.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Increase Market Share in Underperforming Regions: Asia Pacific and Africa have lower percentages of sales. Marketing and logistics investments in these markets may increase sales.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 Product Profitability: The Cubify CubeX 3D Printer has the largest loss. Analysis of pricing, cost of suppliers, or dropping low-selling products may be worthwhile.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Leverage High-Profit Products: Canon image CLASS 2200 and Cisco Smart Phone, Full Size are the most profitable. Increasing inventory, promotions, and advertising of these items can increase profits even more.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Track High Returns: Return count is 1,464. Examining return reasons (defective goods, wrong shipments, etc.) can save costs and enhance customer satisfaction.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8FB63C-F1AA-593E-2744-3EC18D3BA5C3}"/>
              </a:ext>
            </a:extLst>
          </p:cNvPr>
          <p:cNvSpPr/>
          <p:nvPr/>
        </p:nvSpPr>
        <p:spPr>
          <a:xfrm>
            <a:off x="6489290" y="115317"/>
            <a:ext cx="2408904" cy="908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AFAF0C-D77E-0809-4C91-E80CE989D4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7" t="17110" b="17112"/>
          <a:stretch/>
        </p:blipFill>
        <p:spPr>
          <a:xfrm>
            <a:off x="6609929" y="179908"/>
            <a:ext cx="2216788" cy="78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9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40032-9CDC-7773-3E5B-A17D83A33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9AE90-DB6F-FAB0-B250-D540FCAC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76748"/>
            <a:ext cx="7543800" cy="960613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D96F9-C840-9CD1-1A79-D43A546E8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1845733"/>
            <a:ext cx="7543801" cy="14284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Power BI dashboard provides actionable insights into Amazon's sales performance, profitability, and regional trends. Using these data-driven recommendations, Amazon can improve sales strategies, optimize resource allocation, and maximize profitability.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596F22-5A93-E118-35CB-8D2F940DBC8B}"/>
              </a:ext>
            </a:extLst>
          </p:cNvPr>
          <p:cNvSpPr/>
          <p:nvPr/>
        </p:nvSpPr>
        <p:spPr>
          <a:xfrm>
            <a:off x="6489290" y="115317"/>
            <a:ext cx="2408904" cy="908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9D118-276E-7000-E7EA-16101A3E41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7" t="17110" b="17112"/>
          <a:stretch/>
        </p:blipFill>
        <p:spPr>
          <a:xfrm>
            <a:off x="6609929" y="179908"/>
            <a:ext cx="2216788" cy="78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01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D9DEAA2-6D63-BF9B-3122-252D071E46BC}"/>
              </a:ext>
            </a:extLst>
          </p:cNvPr>
          <p:cNvSpPr/>
          <p:nvPr/>
        </p:nvSpPr>
        <p:spPr>
          <a:xfrm>
            <a:off x="6489290" y="115317"/>
            <a:ext cx="2408904" cy="908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76748"/>
            <a:ext cx="7543800" cy="960613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1826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this project is to assess Amazon's sales performance for a specified duration based on interactive visualizations. By examining essential metrics, and draw conclusions that will inform improved future sales plans and enhanced business decision-making.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0A7707-083A-F3E4-704B-715F2B9904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7" t="17110" b="17112"/>
          <a:stretch/>
        </p:blipFill>
        <p:spPr>
          <a:xfrm>
            <a:off x="6609929" y="179908"/>
            <a:ext cx="2216788" cy="7876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AA57B-AA20-64F1-3C7C-AAB8D8EAE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BFC5-CEC4-5DD9-D85F-81C429D23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76748"/>
            <a:ext cx="7543800" cy="960613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EFA20-FC59-3EF9-5E37-3E04E7042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450" y="1779193"/>
            <a:ext cx="7543801" cy="111001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(Power Query Editor): Power Query Editor was utilized to clean the dataset such as making the first-row headers for the People and Returns tables, adding a new column for Delivery Date and pulling Year values for trend analysis.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DBDB40-CACE-BB4F-F848-B57C5C2E532D}"/>
              </a:ext>
            </a:extLst>
          </p:cNvPr>
          <p:cNvSpPr/>
          <p:nvPr/>
        </p:nvSpPr>
        <p:spPr>
          <a:xfrm>
            <a:off x="6489290" y="115317"/>
            <a:ext cx="2408904" cy="908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CD5480-5CE1-6169-5E33-83094828E8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7" t="17110" b="17112"/>
          <a:stretch/>
        </p:blipFill>
        <p:spPr>
          <a:xfrm>
            <a:off x="6609929" y="179908"/>
            <a:ext cx="2216788" cy="78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99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98CA1-9C9D-1AAE-71A2-7005381CF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84F2E-A2E5-5825-F2EF-C1E5FF31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76748"/>
            <a:ext cx="7543800" cy="960613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D22B-050E-FD38-7548-DC71519A4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1685016"/>
            <a:ext cx="7543801" cy="15697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➡️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Metrics: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performance metrics give the general picture of the sales performance, including projected revenue, quantity of product units sold, key performance indicators, and number of product returns.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726673-87D6-5477-9F39-B2A21B5F6DF4}"/>
              </a:ext>
            </a:extLst>
          </p:cNvPr>
          <p:cNvSpPr/>
          <p:nvPr/>
        </p:nvSpPr>
        <p:spPr>
          <a:xfrm>
            <a:off x="6489290" y="115317"/>
            <a:ext cx="2408904" cy="908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8D1F6-19BC-EE90-10AB-D7D4F7BEE0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7" t="17110" b="17112"/>
          <a:stretch/>
        </p:blipFill>
        <p:spPr>
          <a:xfrm>
            <a:off x="6609929" y="179908"/>
            <a:ext cx="2216788" cy="7876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17AE97-60FC-7C7F-EF1F-AF609C6CC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1" y="3776887"/>
            <a:ext cx="7543800" cy="134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06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23DCD-3FBF-1218-C396-23514E677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7298-D136-1F30-4353-65483F7F4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76748"/>
            <a:ext cx="7543800" cy="960613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3472A-6A50-AB66-DEF5-91212608E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1685016"/>
            <a:ext cx="7543801" cy="15697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➡️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Breakdown: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by Segment: Consumer earns the maximum revenue, followed by Corporate and Home Office.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D7A3A58-95AD-4718-BFCF-E870093EE0A4}"/>
              </a:ext>
            </a:extLst>
          </p:cNvPr>
          <p:cNvSpPr/>
          <p:nvPr/>
        </p:nvSpPr>
        <p:spPr>
          <a:xfrm>
            <a:off x="6489290" y="115317"/>
            <a:ext cx="2408904" cy="908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21CF53-35A6-30DA-2599-6C8FB789E5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7" t="17110" b="17112"/>
          <a:stretch/>
        </p:blipFill>
        <p:spPr>
          <a:xfrm>
            <a:off x="6609929" y="179908"/>
            <a:ext cx="2216788" cy="7876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3778E3-727F-34BF-0E4F-B31C5C557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3254720"/>
            <a:ext cx="7543800" cy="282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B0A93-3DC5-AA1B-53F5-630664E48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F05E5-2C90-D43C-C130-5E2694E5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76748"/>
            <a:ext cx="7543800" cy="960613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5D44-6C9C-2B89-9419-EDA1DC3DD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1685016"/>
            <a:ext cx="7543801" cy="15697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➡️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Breakdown: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by Market (Region-Wise): US &amp; Canada (USCA) is the biggest sales region, followed by LATAM and Europe.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D1004D-01FF-05C8-7A22-3EB835FF1C97}"/>
              </a:ext>
            </a:extLst>
          </p:cNvPr>
          <p:cNvSpPr/>
          <p:nvPr/>
        </p:nvSpPr>
        <p:spPr>
          <a:xfrm>
            <a:off x="6489290" y="115317"/>
            <a:ext cx="2408904" cy="908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5B7BB3-79B5-70A4-D47E-686F2EAC30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7" t="17110" b="17112"/>
          <a:stretch/>
        </p:blipFill>
        <p:spPr>
          <a:xfrm>
            <a:off x="6609929" y="179908"/>
            <a:ext cx="2216788" cy="7876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2961F0-B2B7-A7B6-A9A6-2FC5E0B7B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3254720"/>
            <a:ext cx="7543800" cy="282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55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5D2FF-378E-5914-E1A4-83412BA3C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EBB95-8A33-CD51-1B78-C9D723285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76748"/>
            <a:ext cx="7543800" cy="960613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85703-A802-C4B1-A975-321AF5B54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1685016"/>
            <a:ext cx="7543801" cy="15697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➡️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Profit Analysis: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Profit by Customer Name (Top 10 Customers): Tamara Chand provides the highest profit, followed by Raymond Buch and Sanjit Chand.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46B874-A7E5-A9C6-8481-60EF3769C8FC}"/>
              </a:ext>
            </a:extLst>
          </p:cNvPr>
          <p:cNvSpPr/>
          <p:nvPr/>
        </p:nvSpPr>
        <p:spPr>
          <a:xfrm>
            <a:off x="6489290" y="115317"/>
            <a:ext cx="2408904" cy="908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A809D4-24DC-80A4-EA8E-0DC2B6DB55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7" t="17110" b="17112"/>
          <a:stretch/>
        </p:blipFill>
        <p:spPr>
          <a:xfrm>
            <a:off x="6609929" y="179908"/>
            <a:ext cx="2216788" cy="7876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F643BC-DA8A-AD35-2B4C-7F933ED9F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934" y="3175819"/>
            <a:ext cx="7543799" cy="290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29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69154-149D-F7D0-6565-6DDD078F4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E69E-FB42-EA5C-76B5-22B97B91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76748"/>
            <a:ext cx="7543800" cy="960613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70C28-CA6C-A7EF-BDB8-3400E8669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1685016"/>
            <a:ext cx="7543801" cy="15697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➡️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Profit Analysis: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5 Most Profitable Products: Canon image CLASS 2200 is the most profitable product, with a contribution of 25K in profit.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D45D4D-5D73-75DD-E231-CE3173D304EB}"/>
              </a:ext>
            </a:extLst>
          </p:cNvPr>
          <p:cNvSpPr/>
          <p:nvPr/>
        </p:nvSpPr>
        <p:spPr>
          <a:xfrm>
            <a:off x="6489290" y="115317"/>
            <a:ext cx="2408904" cy="908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7E455-5A01-AA16-85BA-D5017F7EF1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7" t="17110" b="17112"/>
          <a:stretch/>
        </p:blipFill>
        <p:spPr>
          <a:xfrm>
            <a:off x="6609929" y="179908"/>
            <a:ext cx="2216788" cy="7876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565D18-5C4B-1934-808D-81B9FBFDD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479" y="3116826"/>
            <a:ext cx="3749040" cy="296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8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B5303-5B85-9C24-63F6-93FADE0E6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03549-5940-F690-D408-0EF2DA212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76748"/>
            <a:ext cx="7543800" cy="960613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6FE98-18D7-2BF5-9F1F-A64673262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99" y="1685016"/>
            <a:ext cx="7543801" cy="15697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➡️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Profit Analysis: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 5 Least Profitable Products: Cubify CubeX 3D Printer is the least profitable product, which generates -8.9K in losses.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9D9053-D476-87EB-AC1E-9EFF874E4901}"/>
              </a:ext>
            </a:extLst>
          </p:cNvPr>
          <p:cNvSpPr/>
          <p:nvPr/>
        </p:nvSpPr>
        <p:spPr>
          <a:xfrm>
            <a:off x="6489290" y="115317"/>
            <a:ext cx="2408904" cy="9082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50367-1B0B-15EF-964A-A4A392F67C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7" t="17110" b="17112"/>
          <a:stretch/>
        </p:blipFill>
        <p:spPr>
          <a:xfrm>
            <a:off x="6609929" y="179908"/>
            <a:ext cx="2216788" cy="7876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4394E4-9694-2A5A-562B-CB614AED9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311" y="3146567"/>
            <a:ext cx="3481097" cy="293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4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205</TotalTime>
  <Words>564</Words>
  <Application>Microsoft Office PowerPoint</Application>
  <PresentationFormat>On-screen Show (4:3)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Celestial</vt:lpstr>
      <vt:lpstr> Amazon Sales Data Analysis Using Power BI</vt:lpstr>
      <vt:lpstr>Project Objective</vt:lpstr>
      <vt:lpstr>Data Cleaning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Visualization</vt:lpstr>
      <vt:lpstr>Recommendation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SUBHAJIT DEY</dc:creator>
  <cp:keywords/>
  <dc:description>generated using python-pptx</dc:description>
  <cp:lastModifiedBy>SUBHAJIT DEY</cp:lastModifiedBy>
  <cp:revision>6</cp:revision>
  <dcterms:created xsi:type="dcterms:W3CDTF">2025-03-04T19:20:25Z</dcterms:created>
  <dcterms:modified xsi:type="dcterms:W3CDTF">2025-03-16T18:09:31Z</dcterms:modified>
  <cp:category/>
</cp:coreProperties>
</file>