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64" r:id="rId4"/>
    <p:sldId id="265" r:id="rId5"/>
    <p:sldId id="266" r:id="rId6"/>
    <p:sldId id="267" r:id="rId7"/>
    <p:sldId id="268" r:id="rId8"/>
    <p:sldId id="272" r:id="rId9"/>
    <p:sldId id="269" r:id="rId10"/>
    <p:sldId id="270" r:id="rId11"/>
    <p:sldId id="27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snapToObjects="1">
      <p:cViewPr varScale="1">
        <p:scale>
          <a:sx n="78" d="100"/>
          <a:sy n="78" d="100"/>
        </p:scale>
        <p:origin x="162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57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976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543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821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35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072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113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144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3/7/2025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756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3/7/2025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9477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627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3/7/2025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8595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2556387"/>
            <a:ext cx="7816645" cy="1625076"/>
          </a:xfrm>
        </p:spPr>
        <p:txBody>
          <a:bodyPr>
            <a:normAutofit fontScale="90000"/>
          </a:bodyPr>
          <a:lstStyle/>
          <a:p>
            <a:pPr algn="ctr"/>
            <a:br>
              <a:rPr lang="en-US" sz="6000" b="1" dirty="0">
                <a:solidFill>
                  <a:schemeClr val="tx1"/>
                </a:solidFill>
                <a:latin typeface="Times New Roman" panose="02020603050405020304" pitchFamily="18" charset="0"/>
                <a:cs typeface="Times New Roman" panose="02020603050405020304" pitchFamily="18" charset="0"/>
              </a:rPr>
            </a:br>
            <a:r>
              <a:rPr lang="en-US" sz="6000" b="1" dirty="0">
                <a:solidFill>
                  <a:schemeClr val="tx1"/>
                </a:solidFill>
                <a:latin typeface="Times New Roman" panose="02020603050405020304" pitchFamily="18" charset="0"/>
                <a:cs typeface="Times New Roman" panose="02020603050405020304" pitchFamily="18" charset="0"/>
              </a:rPr>
              <a:t>Customer Lifetime Value Analysis Using Python</a:t>
            </a:r>
          </a:p>
        </p:txBody>
      </p:sp>
      <p:sp>
        <p:nvSpPr>
          <p:cNvPr id="3" name="Subtitle 2"/>
          <p:cNvSpPr>
            <a:spLocks noGrp="1"/>
          </p:cNvSpPr>
          <p:nvPr>
            <p:ph type="subTitle" idx="1"/>
          </p:nvPr>
        </p:nvSpPr>
        <p:spPr>
          <a:xfrm>
            <a:off x="825038" y="4455620"/>
            <a:ext cx="7543800" cy="1625075"/>
          </a:xfrm>
        </p:spPr>
        <p:txBody>
          <a:bodyPr>
            <a:normAutofit/>
          </a:bodyPr>
          <a:lstStyle/>
          <a:p>
            <a:r>
              <a:rPr dirty="0">
                <a:solidFill>
                  <a:schemeClr val="tx1"/>
                </a:solidFill>
                <a:latin typeface="Times New Roman" panose="02020603050405020304" pitchFamily="18" charset="0"/>
                <a:cs typeface="Times New Roman" panose="02020603050405020304" pitchFamily="18" charset="0"/>
              </a:rPr>
              <a:t>An in-depth analysis of </a:t>
            </a:r>
            <a:r>
              <a:rPr lang="en-US" dirty="0">
                <a:solidFill>
                  <a:schemeClr val="tx1"/>
                </a:solidFill>
                <a:latin typeface="Times New Roman" panose="02020603050405020304" pitchFamily="18" charset="0"/>
                <a:cs typeface="Times New Roman" panose="02020603050405020304" pitchFamily="18" charset="0"/>
              </a:rPr>
              <a:t>Customer Acquisition Cost, revenue generated, acquisition cost across various channels ETC.</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B6354-56A4-71C2-DD84-A5AA617F8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1CA3BF-48B3-9E41-7D67-788A658DFA4D}"/>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Visualization</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2C2A87-1340-626F-5086-90767C6FDDF8}"/>
              </a:ext>
            </a:extLst>
          </p:cNvPr>
          <p:cNvSpPr>
            <a:spLocks noGrp="1"/>
          </p:cNvSpPr>
          <p:nvPr>
            <p:ph idx="1"/>
          </p:nvPr>
        </p:nvSpPr>
        <p:spPr>
          <a:xfrm>
            <a:off x="822959" y="1845735"/>
            <a:ext cx="7543801" cy="681155"/>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Plotly </a:t>
            </a:r>
            <a:r>
              <a:rPr lang="en-US" dirty="0">
                <a:solidFill>
                  <a:schemeClr val="tx1"/>
                </a:solidFill>
                <a:latin typeface="Times New Roman" panose="02020603050405020304" pitchFamily="18" charset="0"/>
                <a:cs typeface="Times New Roman" panose="02020603050405020304" pitchFamily="18" charset="0"/>
              </a:rPr>
              <a:t>Library): Utilized Plotly library to create insightful bar, line,  pie and scatter charts.</a:t>
            </a:r>
          </a:p>
        </p:txBody>
      </p:sp>
    </p:spTree>
    <p:extLst>
      <p:ext uri="{BB962C8B-B14F-4D97-AF65-F5344CB8AC3E}">
        <p14:creationId xmlns:p14="http://schemas.microsoft.com/office/powerpoint/2010/main" val="200750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40032-9CDC-7773-3E5B-A17D83A33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E9AE90-DB6F-FAB0-B250-D540FCACCC38}"/>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CFD96F9-C840-9CD1-1A79-D43A546E8EB0}"/>
              </a:ext>
            </a:extLst>
          </p:cNvPr>
          <p:cNvSpPr>
            <a:spLocks noGrp="1"/>
          </p:cNvSpPr>
          <p:nvPr>
            <p:ph idx="1"/>
          </p:nvPr>
        </p:nvSpPr>
        <p:spPr>
          <a:xfrm>
            <a:off x="800099" y="1845732"/>
            <a:ext cx="7543801" cy="2342809"/>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CLV analysis indicates that referrals and email marketing are most profitable and inexpensive channels, but social media achieves high conversion yet lower revenue per acquisition. The most expensive cost and lowest return on investment goes to paid advertising, thus is the least profitable. Businesses maximize long-term profitability by putting greater emphasis on referrals, maximizing on email marketing, and optimizing on social media, while restructuring or redirecting paid advertising budgets.</a:t>
            </a:r>
          </a:p>
        </p:txBody>
      </p:sp>
    </p:spTree>
    <p:extLst>
      <p:ext uri="{BB962C8B-B14F-4D97-AF65-F5344CB8AC3E}">
        <p14:creationId xmlns:p14="http://schemas.microsoft.com/office/powerpoint/2010/main" val="156120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Project </a:t>
            </a:r>
            <a:r>
              <a:rPr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22959" y="1845734"/>
            <a:ext cx="7543801" cy="1182601"/>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The aim of this analysis is to assess sales performance for a specified time period using graphical illustrations. By decoding significant trends, we seek to glean insights that can be used to enhance future sales plans and business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AA57B-AA20-64F1-3C7C-AAB8D8EAE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5BFC5-CEC4-5DD9-D85F-81C429D235F5}"/>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Cleaning</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6EFA20-FC59-3EF9-5E37-3E04E7042592}"/>
              </a:ext>
            </a:extLst>
          </p:cNvPr>
          <p:cNvSpPr>
            <a:spLocks noGrp="1"/>
          </p:cNvSpPr>
          <p:nvPr>
            <p:ph idx="1"/>
          </p:nvPr>
        </p:nvSpPr>
        <p:spPr>
          <a:xfrm>
            <a:off x="822959" y="1845734"/>
            <a:ext cx="7543801" cy="67132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Pandas </a:t>
            </a:r>
            <a:r>
              <a:rPr lang="en-US" dirty="0">
                <a:solidFill>
                  <a:schemeClr val="tx1"/>
                </a:solidFill>
                <a:latin typeface="Times New Roman" panose="02020603050405020304" pitchFamily="18" charset="0"/>
                <a:cs typeface="Times New Roman" panose="02020603050405020304" pitchFamily="18" charset="0"/>
              </a:rPr>
              <a:t>Library): </a:t>
            </a:r>
            <a:r>
              <a:rPr lang="en-US" b="1" dirty="0">
                <a:solidFill>
                  <a:schemeClr val="tx1"/>
                </a:solidFill>
                <a:latin typeface="Times New Roman" panose="02020603050405020304" pitchFamily="18" charset="0"/>
                <a:cs typeface="Times New Roman" panose="02020603050405020304" pitchFamily="18" charset="0"/>
              </a:rPr>
              <a:t>Pandas</a:t>
            </a:r>
            <a:r>
              <a:rPr lang="en-US" dirty="0">
                <a:solidFill>
                  <a:schemeClr val="tx1"/>
                </a:solidFill>
                <a:latin typeface="Times New Roman" panose="02020603050405020304" pitchFamily="18" charset="0"/>
                <a:cs typeface="Times New Roman" panose="02020603050405020304" pitchFamily="18" charset="0"/>
              </a:rPr>
              <a:t> was utilized for data manipulation and structuring the dataset for effective analysis. </a:t>
            </a:r>
          </a:p>
        </p:txBody>
      </p:sp>
    </p:spTree>
    <p:extLst>
      <p:ext uri="{BB962C8B-B14F-4D97-AF65-F5344CB8AC3E}">
        <p14:creationId xmlns:p14="http://schemas.microsoft.com/office/powerpoint/2010/main" val="138299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98CA1-9C9D-1AAE-71A2-7005381CF3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84F2E-A2E5-5825-F2EF-C1E5FF31626F}"/>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8388D22B-050E-FD38-7548-DC71519A4BC3}"/>
              </a:ext>
            </a:extLst>
          </p:cNvPr>
          <p:cNvSpPr>
            <a:spLocks noGrp="1"/>
          </p:cNvSpPr>
          <p:nvPr>
            <p:ph idx="1"/>
          </p:nvPr>
        </p:nvSpPr>
        <p:spPr>
          <a:xfrm>
            <a:off x="800099" y="1773264"/>
            <a:ext cx="7543801" cy="156970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Make a visualization for the distribution of Customer Acquisition Cost:</a:t>
            </a:r>
          </a:p>
          <a:p>
            <a:r>
              <a:rPr lang="en-US"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Most customer acquisitions are at a cost of 10, with minor peaks at 5 and 30, showing an efficient acquisition strategy around 10, but higher costs at 30 implying potential areas of optimization.</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1ABBCD1-B326-C05B-43F2-51E826515664}"/>
              </a:ext>
            </a:extLst>
          </p:cNvPr>
          <p:cNvPicPr>
            <a:picLocks noChangeAspect="1"/>
          </p:cNvPicPr>
          <p:nvPr/>
        </p:nvPicPr>
        <p:blipFill>
          <a:blip r:embed="rId2"/>
          <a:srcRect l="2044" t="7622" r="5699" b="8115"/>
          <a:stretch/>
        </p:blipFill>
        <p:spPr>
          <a:xfrm>
            <a:off x="800099" y="3564194"/>
            <a:ext cx="7566661" cy="25170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006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EABFF-F8F3-AF58-FB47-D949AD079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BD9DA-9F1F-B20F-0E85-2849564FD880}"/>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AC9F985D-F552-F002-254B-F08A77860A9E}"/>
              </a:ext>
            </a:extLst>
          </p:cNvPr>
          <p:cNvSpPr>
            <a:spLocks noGrp="1"/>
          </p:cNvSpPr>
          <p:nvPr>
            <p:ph idx="1"/>
          </p:nvPr>
        </p:nvSpPr>
        <p:spPr>
          <a:xfrm>
            <a:off x="822959" y="1935319"/>
            <a:ext cx="7543800" cy="1810772"/>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Create a visualization for the revenue generated by the customer:</a:t>
            </a:r>
            <a:endParaRPr lang="en-US" b="1"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Revenue is spread evenly throughout brackets, peaking at 1000, 3000, and 4000, which reflects a varying customer base. The absence of skew reflects stable inflow, although profitability would be improved by targeting high-value segments.</a:t>
            </a:r>
          </a:p>
        </p:txBody>
      </p:sp>
      <p:pic>
        <p:nvPicPr>
          <p:cNvPr id="5" name="Picture 4">
            <a:extLst>
              <a:ext uri="{FF2B5EF4-FFF2-40B4-BE49-F238E27FC236}">
                <a16:creationId xmlns:a16="http://schemas.microsoft.com/office/drawing/2014/main" id="{2F279805-96A3-8187-EE23-8248EE681220}"/>
              </a:ext>
            </a:extLst>
          </p:cNvPr>
          <p:cNvPicPr>
            <a:picLocks noChangeAspect="1"/>
          </p:cNvPicPr>
          <p:nvPr/>
        </p:nvPicPr>
        <p:blipFill>
          <a:blip r:embed="rId2"/>
          <a:srcRect l="2151" t="8280" r="6237" b="9432"/>
          <a:stretch/>
        </p:blipFill>
        <p:spPr>
          <a:xfrm>
            <a:off x="822960" y="3795251"/>
            <a:ext cx="7543800" cy="2335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609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A823-1FB8-D458-ABE9-15D1D5CD0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A296D-D05D-8FBA-AEB6-4599502DCCAD}"/>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65BC08B6-72CA-F722-6E2D-38A439E7FA8D}"/>
              </a:ext>
            </a:extLst>
          </p:cNvPr>
          <p:cNvSpPr>
            <a:spLocks noGrp="1"/>
          </p:cNvSpPr>
          <p:nvPr>
            <p:ph idx="1"/>
          </p:nvPr>
        </p:nvSpPr>
        <p:spPr>
          <a:xfrm>
            <a:off x="822960" y="1870118"/>
            <a:ext cx="7543800" cy="1816979"/>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Acquisition cost across channels and identify which one are the least and most profitable</a:t>
            </a:r>
            <a:r>
              <a:rPr lang="en-US" b="1" i="0" dirty="0">
                <a:solidFill>
                  <a:schemeClr val="tx1"/>
                </a:solidFill>
                <a:effectLst/>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  ✔ </a:t>
            </a:r>
            <a:r>
              <a:rPr lang="en-US" sz="1800" dirty="0">
                <a:solidFill>
                  <a:schemeClr val="tx1"/>
                </a:solidFill>
                <a:latin typeface="Times New Roman" panose="02020603050405020304" pitchFamily="18" charset="0"/>
                <a:cs typeface="Times New Roman" panose="02020603050405020304" pitchFamily="18" charset="0"/>
              </a:rPr>
              <a:t>Paid advertising has the highest cost of acquisition, so it is the least profitable, whereas email marketing is the most affordable. Referral and social media have middle-level costs, trading off costs and gains. Maximizing the use of referral and email marketing can increase overall profitability.</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D6AFEA-B6F6-F7FF-9572-CB339BD9DD09}"/>
              </a:ext>
            </a:extLst>
          </p:cNvPr>
          <p:cNvPicPr>
            <a:picLocks noChangeAspect="1"/>
          </p:cNvPicPr>
          <p:nvPr/>
        </p:nvPicPr>
        <p:blipFill>
          <a:blip r:embed="rId2"/>
          <a:srcRect l="2688" t="7622" r="6452" b="9760"/>
          <a:stretch/>
        </p:blipFill>
        <p:spPr>
          <a:xfrm>
            <a:off x="822961" y="3797731"/>
            <a:ext cx="7543800" cy="2283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126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D138-A173-80F2-E6B0-98B45F849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C9803-F20A-A40F-42F8-C16C69B230F3}"/>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A5DFE065-9D06-BFE0-9DA8-377585045C98}"/>
              </a:ext>
            </a:extLst>
          </p:cNvPr>
          <p:cNvSpPr>
            <a:spLocks noGrp="1"/>
          </p:cNvSpPr>
          <p:nvPr>
            <p:ph idx="1"/>
          </p:nvPr>
        </p:nvSpPr>
        <p:spPr>
          <a:xfrm>
            <a:off x="822960" y="1870117"/>
            <a:ext cx="7543800" cy="1482683"/>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Channels which are most and least effective at converting customers</a:t>
            </a:r>
            <a:r>
              <a:rPr lang="en-US" b="1" dirty="0">
                <a:solidFill>
                  <a:schemeClr val="tx1"/>
                </a:solidFill>
                <a:latin typeface="Times New Roman" panose="02020603050405020304" pitchFamily="18" charset="0"/>
                <a:cs typeface="Times New Roman" panose="02020603050405020304" pitchFamily="18" charset="0"/>
              </a:rPr>
              <a:t>:</a:t>
            </a:r>
          </a:p>
          <a:p>
            <a:r>
              <a:rPr lang="en-US" sz="1800" dirty="0">
                <a:solidFill>
                  <a:schemeClr val="tx1"/>
                </a:solidFill>
                <a:latin typeface="Times New Roman" panose="02020603050405020304" pitchFamily="18" charset="0"/>
                <a:cs typeface="Times New Roman" panose="02020603050405020304" pitchFamily="18" charset="0"/>
              </a:rPr>
              <a:t>✔  Social media produces the highest rate of conversion and is therefore the most efficient medium, followed by referrals. The rate of email marketing is average, and that of paid advertisements is the lowest. Placing social media and referrals above expensive paid advertising improves customer acquisition.</a:t>
            </a:r>
          </a:p>
        </p:txBody>
      </p:sp>
      <p:pic>
        <p:nvPicPr>
          <p:cNvPr id="6" name="Picture 5">
            <a:extLst>
              <a:ext uri="{FF2B5EF4-FFF2-40B4-BE49-F238E27FC236}">
                <a16:creationId xmlns:a16="http://schemas.microsoft.com/office/drawing/2014/main" id="{BABE55F5-1B2E-ED67-D3F5-AE006E5B6411}"/>
              </a:ext>
            </a:extLst>
          </p:cNvPr>
          <p:cNvPicPr>
            <a:picLocks noChangeAspect="1"/>
          </p:cNvPicPr>
          <p:nvPr/>
        </p:nvPicPr>
        <p:blipFill>
          <a:blip r:embed="rId2"/>
          <a:srcRect l="1505" t="8661" r="6451" b="9381"/>
          <a:stretch/>
        </p:blipFill>
        <p:spPr>
          <a:xfrm>
            <a:off x="822961" y="3633020"/>
            <a:ext cx="7543800" cy="24482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038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CA057-3B6F-2607-C3FF-33E7EABC2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FC57A-9558-219E-33D0-8F00B67A952C}"/>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63281861-D0DC-EF18-7FC0-984295DD7D05}"/>
              </a:ext>
            </a:extLst>
          </p:cNvPr>
          <p:cNvSpPr>
            <a:spLocks noGrp="1"/>
          </p:cNvSpPr>
          <p:nvPr>
            <p:ph idx="1"/>
          </p:nvPr>
        </p:nvSpPr>
        <p:spPr>
          <a:xfrm>
            <a:off x="822960" y="1870117"/>
            <a:ext cx="7543800" cy="1816980"/>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Total Revenue by Channels</a:t>
            </a:r>
            <a:r>
              <a:rPr lang="en-US" b="1" dirty="0">
                <a:solidFill>
                  <a:schemeClr val="tx1"/>
                </a:solidFill>
                <a:latin typeface="Times New Roman" panose="02020603050405020304" pitchFamily="18" charset="0"/>
                <a:cs typeface="Times New Roman" panose="02020603050405020304" pitchFamily="18" charset="0"/>
              </a:rPr>
              <a:t>:</a:t>
            </a:r>
          </a:p>
          <a:p>
            <a:r>
              <a:rPr lang="en-US" sz="1800" dirty="0">
                <a:solidFill>
                  <a:schemeClr val="tx1"/>
                </a:solidFill>
                <a:latin typeface="Times New Roman" panose="02020603050405020304" pitchFamily="18" charset="0"/>
                <a:cs typeface="Times New Roman" panose="02020603050405020304" pitchFamily="18" charset="0"/>
              </a:rPr>
              <a:t>✔  Referrals earn the most in revenue (25.7%), and hence, are the most profitable source, followed by email marketing (27.3%) and paid ads (24.8%). Social media, as high as its conversion rate may be, generates the least (22.2%), which suggests lower revenue per acquisition. By focusing on referrals, profitability can be maximized.</a:t>
            </a:r>
          </a:p>
        </p:txBody>
      </p:sp>
      <p:pic>
        <p:nvPicPr>
          <p:cNvPr id="5" name="Picture 4">
            <a:extLst>
              <a:ext uri="{FF2B5EF4-FFF2-40B4-BE49-F238E27FC236}">
                <a16:creationId xmlns:a16="http://schemas.microsoft.com/office/drawing/2014/main" id="{F601B0DA-C792-D923-8F23-5B72C89C841F}"/>
              </a:ext>
            </a:extLst>
          </p:cNvPr>
          <p:cNvPicPr>
            <a:picLocks noChangeAspect="1"/>
          </p:cNvPicPr>
          <p:nvPr/>
        </p:nvPicPr>
        <p:blipFill>
          <a:blip r:embed="rId2"/>
          <a:srcRect l="4947" t="7951" r="1290" b="19306"/>
          <a:stretch/>
        </p:blipFill>
        <p:spPr>
          <a:xfrm>
            <a:off x="822959" y="3908322"/>
            <a:ext cx="7543801" cy="2172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255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CA6D-FC87-6E0B-D394-F6991FBBA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A534F-79F2-6C56-09CD-6C3CF26A3794}"/>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C054E6B8-59C9-B548-5DD5-147A74FECF07}"/>
              </a:ext>
            </a:extLst>
          </p:cNvPr>
          <p:cNvSpPr>
            <a:spLocks noGrp="1"/>
          </p:cNvSpPr>
          <p:nvPr>
            <p:ph idx="1"/>
          </p:nvPr>
        </p:nvSpPr>
        <p:spPr>
          <a:xfrm>
            <a:off x="822960" y="1870118"/>
            <a:ext cx="7543800" cy="1558882"/>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Return On Investment (ROI) for each channel</a:t>
            </a:r>
            <a:r>
              <a:rPr lang="en-US" b="1" i="0" dirty="0">
                <a:solidFill>
                  <a:schemeClr val="tx1"/>
                </a:solidFill>
                <a:effectLst/>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Email marketing yields the highest ROI, and thus it is the most economical channel, followed by referrals and social media, while paid advertising yields the lowest ROI. Companies should give the highest priority to email marketing and referrals and optimize or re-evaluate paid advertising for maximum returns.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67CD54A-5EBE-2744-85A0-8D44E0A0847B}"/>
              </a:ext>
            </a:extLst>
          </p:cNvPr>
          <p:cNvPicPr>
            <a:picLocks noChangeAspect="1"/>
          </p:cNvPicPr>
          <p:nvPr/>
        </p:nvPicPr>
        <p:blipFill>
          <a:blip r:embed="rId2"/>
          <a:srcRect l="2258" t="9597" r="6774" b="9432"/>
          <a:stretch/>
        </p:blipFill>
        <p:spPr>
          <a:xfrm>
            <a:off x="822960" y="3596638"/>
            <a:ext cx="7543800" cy="2484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5101803"/>
      </p:ext>
    </p:extLst>
  </p:cSld>
  <p:clrMapOvr>
    <a:masterClrMapping/>
  </p:clrMapOvr>
</p:sld>
</file>

<file path=ppt/theme/theme1.xml><?xml version="1.0" encoding="utf-8"?>
<a:theme xmlns:a="http://schemas.openxmlformats.org/drawingml/2006/main" name="Retrospec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148</TotalTime>
  <Words>573</Words>
  <Application>Microsoft Office PowerPoint</Application>
  <PresentationFormat>On-screen Show (4:3)</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Times New Roman</vt:lpstr>
      <vt:lpstr>Retrospect</vt:lpstr>
      <vt:lpstr> Customer Lifetime Value Analysis Using Python</vt:lpstr>
      <vt:lpstr>Project Objective</vt:lpstr>
      <vt:lpstr>Data Cleaning</vt:lpstr>
      <vt:lpstr>Data Analysis</vt:lpstr>
      <vt:lpstr>Data Analysis</vt:lpstr>
      <vt:lpstr>Data Analysis</vt:lpstr>
      <vt:lpstr>Data Analysis</vt:lpstr>
      <vt:lpstr>Data Analysis</vt:lpstr>
      <vt:lpstr>Data Analysis</vt:lpstr>
      <vt:lpstr>Data Visualization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SUBHAJIT DEY</dc:creator>
  <cp:keywords/>
  <dc:description>generated using python-pptx</dc:description>
  <cp:lastModifiedBy>SUBHAJIT DEY</cp:lastModifiedBy>
  <cp:revision>5</cp:revision>
  <dcterms:created xsi:type="dcterms:W3CDTF">2025-03-04T19:20:25Z</dcterms:created>
  <dcterms:modified xsi:type="dcterms:W3CDTF">2025-03-07T11:29:16Z</dcterms:modified>
  <cp:category/>
</cp:coreProperties>
</file>