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sldIdLst>
    <p:sldId id="256" r:id="rId2"/>
    <p:sldId id="257" r:id="rId3"/>
    <p:sldId id="264" r:id="rId4"/>
    <p:sldId id="265" r:id="rId5"/>
    <p:sldId id="266" r:id="rId6"/>
    <p:sldId id="267" r:id="rId7"/>
    <p:sldId id="268" r:id="rId8"/>
    <p:sldId id="272" r:id="rId9"/>
    <p:sldId id="269" r:id="rId10"/>
    <p:sldId id="273" r:id="rId11"/>
    <p:sldId id="270" r:id="rId12"/>
    <p:sldId id="271"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72" autoAdjust="0"/>
    <p:restoredTop sz="94660"/>
  </p:normalViewPr>
  <p:slideViewPr>
    <p:cSldViewPr snapToGrid="0" snapToObjects="1">
      <p:cViewPr varScale="1">
        <p:scale>
          <a:sx n="78" d="100"/>
          <a:sy n="78" d="100"/>
        </p:scale>
        <p:origin x="1622" y="6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758952"/>
            <a:ext cx="75438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4455621"/>
            <a:ext cx="75438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5766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39769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412302"/>
            <a:ext cx="1971675"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412302"/>
            <a:ext cx="5800725"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8554329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482119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758952"/>
            <a:ext cx="75438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4453128"/>
            <a:ext cx="75438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3/6/2025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9" name="Straight Connector 8"/>
          <p:cNvCxnSpPr/>
          <p:nvPr/>
        </p:nvCxnSpPr>
        <p:spPr>
          <a:xfrm>
            <a:off x="905744" y="434340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44356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60" y="1845734"/>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845735"/>
            <a:ext cx="370332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207252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86604"/>
            <a:ext cx="75438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2296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846052"/>
            <a:ext cx="370332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3440" y="2582334"/>
            <a:ext cx="370332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3/6/2025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0811363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3/6/2025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144481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6400800"/>
            <a:ext cx="9141619"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633431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BCAD085-E8A6-8845-BD4E-CB4CCA059FC4}" type="datetimeFigureOut">
              <a:rPr lang="en-US" smtClean="0"/>
              <a:t>3/6/2025</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627561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594359"/>
            <a:ext cx="24003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731520"/>
            <a:ext cx="486918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926080"/>
            <a:ext cx="24003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349134" y="6459786"/>
            <a:ext cx="1963883" cy="365125"/>
          </a:xfrm>
        </p:spPr>
        <p:txBody>
          <a:bodyPr/>
          <a:lstStyle>
            <a:lvl1pPr algn="l">
              <a:defRPr/>
            </a:lvl1p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a:xfrm>
            <a:off x="3600450" y="6459786"/>
            <a:ext cx="348615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94778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9141619"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4915076"/>
            <a:ext cx="9141619"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074920"/>
            <a:ext cx="7585234" cy="822960"/>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22960" y="5907024"/>
            <a:ext cx="7589520"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3/6/2025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1062781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0" y="6400800"/>
            <a:ext cx="9144001"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5"/>
            <a:ext cx="9144001" cy="65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86604"/>
            <a:ext cx="75438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59" y="1845734"/>
            <a:ext cx="75438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6459786"/>
            <a:ext cx="1854203" cy="365125"/>
          </a:xfrm>
          <a:prstGeom prst="rect">
            <a:avLst/>
          </a:prstGeom>
        </p:spPr>
        <p:txBody>
          <a:bodyPr vert="horz" lIns="91440" tIns="45720" rIns="91440" bIns="45720" rtlCol="0" anchor="ctr"/>
          <a:lstStyle>
            <a:lvl1pPr algn="l">
              <a:defRPr sz="900">
                <a:solidFill>
                  <a:srgbClr val="FFFFFF"/>
                </a:solidFill>
              </a:defRPr>
            </a:lvl1pPr>
          </a:lstStyle>
          <a:p>
            <a:fld id="{5BCAD085-E8A6-8845-BD4E-CB4CCA059FC4}" type="datetimeFigureOut">
              <a:rPr lang="en-US" smtClean="0"/>
              <a:t>3/6/2025</a:t>
            </a:fld>
            <a:endParaRPr lang="en-US"/>
          </a:p>
        </p:txBody>
      </p:sp>
      <p:sp>
        <p:nvSpPr>
          <p:cNvPr id="5" name="Footer Placeholder 4"/>
          <p:cNvSpPr>
            <a:spLocks noGrp="1"/>
          </p:cNvSpPr>
          <p:nvPr>
            <p:ph type="ftr" sz="quarter" idx="3"/>
          </p:nvPr>
        </p:nvSpPr>
        <p:spPr>
          <a:xfrm>
            <a:off x="2764639" y="6459786"/>
            <a:ext cx="3617103"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6459786"/>
            <a:ext cx="984019" cy="365125"/>
          </a:xfrm>
          <a:prstGeom prst="rect">
            <a:avLst/>
          </a:prstGeom>
        </p:spPr>
        <p:txBody>
          <a:bodyPr vert="horz" lIns="91440" tIns="45720" rIns="91440" bIns="45720" rtlCol="0" anchor="ctr"/>
          <a:lstStyle>
            <a:lvl1pPr algn="r">
              <a:defRPr sz="1050">
                <a:solidFill>
                  <a:srgbClr val="FFFFFF"/>
                </a:solidFill>
              </a:defRPr>
            </a:lvl1pPr>
          </a:lstStyle>
          <a:p>
            <a:fld id="{C1FF6DA9-008F-8B48-92A6-B652298478BF}" type="slidenum">
              <a:rPr lang="en-US" smtClean="0"/>
              <a:t>‹#›</a:t>
            </a:fld>
            <a:endParaRPr lang="en-US"/>
          </a:p>
        </p:txBody>
      </p:sp>
      <p:cxnSp>
        <p:nvCxnSpPr>
          <p:cNvPr id="10" name="Straight Connector 9"/>
          <p:cNvCxnSpPr/>
          <p:nvPr/>
        </p:nvCxnSpPr>
        <p:spPr>
          <a:xfrm>
            <a:off x="895149" y="1737845"/>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8085952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48929" y="1995949"/>
            <a:ext cx="7816645" cy="2185514"/>
          </a:xfrm>
        </p:spPr>
        <p:txBody>
          <a:bodyPr>
            <a:normAutofit fontScale="90000"/>
          </a:bodyPr>
          <a:lstStyle/>
          <a:p>
            <a:pPr algn="ctr"/>
            <a:br>
              <a:rPr lang="en-US" sz="6000" b="1" dirty="0">
                <a:solidFill>
                  <a:schemeClr val="tx1"/>
                </a:solidFill>
                <a:latin typeface="Times New Roman" panose="02020603050405020304" pitchFamily="18" charset="0"/>
                <a:cs typeface="Times New Roman" panose="02020603050405020304" pitchFamily="18" charset="0"/>
              </a:rPr>
            </a:br>
            <a:r>
              <a:rPr lang="en-US" sz="6000" b="1" dirty="0">
                <a:solidFill>
                  <a:schemeClr val="tx1"/>
                </a:solidFill>
                <a:latin typeface="Times New Roman" panose="02020603050405020304" pitchFamily="18" charset="0"/>
                <a:cs typeface="Times New Roman" panose="02020603050405020304" pitchFamily="18" charset="0"/>
              </a:rPr>
              <a:t>E-Commerce Supply Chain Analysis Using Python</a:t>
            </a:r>
          </a:p>
        </p:txBody>
      </p:sp>
      <p:sp>
        <p:nvSpPr>
          <p:cNvPr id="3" name="Subtitle 2"/>
          <p:cNvSpPr>
            <a:spLocks noGrp="1"/>
          </p:cNvSpPr>
          <p:nvPr>
            <p:ph type="subTitle" idx="1"/>
          </p:nvPr>
        </p:nvSpPr>
        <p:spPr/>
        <p:txBody>
          <a:bodyPr>
            <a:normAutofit fontScale="92500"/>
          </a:bodyPr>
          <a:lstStyle/>
          <a:p>
            <a:r>
              <a:rPr dirty="0">
                <a:solidFill>
                  <a:schemeClr val="tx1"/>
                </a:solidFill>
                <a:latin typeface="Times New Roman" panose="02020603050405020304" pitchFamily="18" charset="0"/>
                <a:cs typeface="Times New Roman" panose="02020603050405020304" pitchFamily="18" charset="0"/>
              </a:rPr>
              <a:t>An in-depth analysis of </a:t>
            </a:r>
            <a:r>
              <a:rPr lang="en-US" dirty="0">
                <a:solidFill>
                  <a:schemeClr val="tx1"/>
                </a:solidFill>
                <a:latin typeface="Times New Roman" panose="02020603050405020304" pitchFamily="18" charset="0"/>
                <a:cs typeface="Times New Roman" panose="02020603050405020304" pitchFamily="18" charset="0"/>
              </a:rPr>
              <a:t>Price, revenue &amp; sales by product wise, Revenue generated by shipping carriers etc </a:t>
            </a:r>
            <a:r>
              <a:rPr dirty="0">
                <a:solidFill>
                  <a:schemeClr val="tx1"/>
                </a:solidFill>
                <a:latin typeface="Times New Roman" panose="02020603050405020304" pitchFamily="18" charset="0"/>
                <a:cs typeface="Times New Roman" panose="02020603050405020304" pitchFamily="18" charset="0"/>
              </a:rPr>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B1C038-9A80-E780-4410-E4656FFE71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C2C3FD-8EDE-15B5-1D9B-4A5A2A44DCEF}"/>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319D5940-C930-B7A1-5250-D5CE479FF014}"/>
              </a:ext>
            </a:extLst>
          </p:cNvPr>
          <p:cNvSpPr>
            <a:spLocks noGrp="1"/>
          </p:cNvSpPr>
          <p:nvPr>
            <p:ph idx="1"/>
          </p:nvPr>
        </p:nvSpPr>
        <p:spPr>
          <a:xfrm>
            <a:off x="822960" y="1870117"/>
            <a:ext cx="7543800" cy="1286037"/>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Product Defect Rate During Shipping</a:t>
            </a:r>
            <a:r>
              <a:rPr lang="en-US" b="1" i="0" dirty="0">
                <a:solidFill>
                  <a:schemeClr val="tx1"/>
                </a:solidFill>
                <a:effectLst/>
                <a:latin typeface="Times New Roman" panose="02020603050405020304" pitchFamily="18" charset="0"/>
                <a:cs typeface="Times New Roman" panose="02020603050405020304" pitchFamily="18" charset="0"/>
              </a:rPr>
              <a:t>:</a:t>
            </a:r>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 highest average defect rates during shipping are found in haircare products, followed by skincare and cosmetics, which would require better packaging or handling for these products.</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908723D-BC8B-1B4E-F315-B4C4CC0148E7}"/>
              </a:ext>
            </a:extLst>
          </p:cNvPr>
          <p:cNvPicPr>
            <a:picLocks noChangeAspect="1"/>
          </p:cNvPicPr>
          <p:nvPr/>
        </p:nvPicPr>
        <p:blipFill>
          <a:blip r:embed="rId2"/>
          <a:srcRect l="2151" t="8646" r="6559" b="8811"/>
          <a:stretch/>
        </p:blipFill>
        <p:spPr>
          <a:xfrm>
            <a:off x="822960" y="3426542"/>
            <a:ext cx="7543800" cy="26547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3293447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7B6354-56A4-71C2-DD84-A5AA617F8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1CA3BF-48B3-9E41-7D67-788A658DFA4D}"/>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Visualization</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A2C2A87-1340-626F-5086-90767C6FDDF8}"/>
              </a:ext>
            </a:extLst>
          </p:cNvPr>
          <p:cNvSpPr>
            <a:spLocks noGrp="1"/>
          </p:cNvSpPr>
          <p:nvPr>
            <p:ph idx="1"/>
          </p:nvPr>
        </p:nvSpPr>
        <p:spPr>
          <a:xfrm>
            <a:off x="822959" y="1845735"/>
            <a:ext cx="7543801" cy="681155"/>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Plotly </a:t>
            </a:r>
            <a:r>
              <a:rPr lang="en-US" dirty="0">
                <a:solidFill>
                  <a:schemeClr val="tx1"/>
                </a:solidFill>
                <a:latin typeface="Times New Roman" panose="02020603050405020304" pitchFamily="18" charset="0"/>
                <a:cs typeface="Times New Roman" panose="02020603050405020304" pitchFamily="18" charset="0"/>
              </a:rPr>
              <a:t>Library): Utilized Plotly library to create insightful bar, line,  pie and scatter charts.</a:t>
            </a:r>
          </a:p>
        </p:txBody>
      </p:sp>
    </p:spTree>
    <p:extLst>
      <p:ext uri="{BB962C8B-B14F-4D97-AF65-F5344CB8AC3E}">
        <p14:creationId xmlns:p14="http://schemas.microsoft.com/office/powerpoint/2010/main" val="20075099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40032-9CDC-7773-3E5B-A17D83A33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E9AE90-DB6F-FAB0-B250-D540FCACCC38}"/>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Conclusion</a:t>
            </a:r>
          </a:p>
        </p:txBody>
      </p:sp>
      <p:sp>
        <p:nvSpPr>
          <p:cNvPr id="3" name="Content Placeholder 2">
            <a:extLst>
              <a:ext uri="{FF2B5EF4-FFF2-40B4-BE49-F238E27FC236}">
                <a16:creationId xmlns:a16="http://schemas.microsoft.com/office/drawing/2014/main" id="{0CFD96F9-C840-9CD1-1A79-D43A546E8EB0}"/>
              </a:ext>
            </a:extLst>
          </p:cNvPr>
          <p:cNvSpPr>
            <a:spLocks noGrp="1"/>
          </p:cNvSpPr>
          <p:nvPr>
            <p:ph idx="1"/>
          </p:nvPr>
        </p:nvSpPr>
        <p:spPr>
          <a:xfrm>
            <a:off x="822959" y="1845733"/>
            <a:ext cx="7543801" cy="1457906"/>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Skincare is the top-selling category, Carrier B's high revenue comes with the highest shipping cost, road transport is the most expensive mode, and Haircare products have the highest defect rate, highlighting the need for cost optimization, strategic transport management, and better packaging.</a:t>
            </a:r>
          </a:p>
        </p:txBody>
      </p:sp>
    </p:spTree>
    <p:extLst>
      <p:ext uri="{BB962C8B-B14F-4D97-AF65-F5344CB8AC3E}">
        <p14:creationId xmlns:p14="http://schemas.microsoft.com/office/powerpoint/2010/main" val="15612014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Project </a:t>
            </a:r>
            <a:r>
              <a:rPr b="1" dirty="0">
                <a:solidFill>
                  <a:schemeClr val="tx1"/>
                </a:solidFill>
                <a:latin typeface="Times New Roman" panose="02020603050405020304" pitchFamily="18" charset="0"/>
                <a:cs typeface="Times New Roman" panose="02020603050405020304" pitchFamily="18" charset="0"/>
              </a:rPr>
              <a:t>Objective</a:t>
            </a:r>
          </a:p>
        </p:txBody>
      </p:sp>
      <p:sp>
        <p:nvSpPr>
          <p:cNvPr id="3" name="Content Placeholder 2"/>
          <p:cNvSpPr>
            <a:spLocks noGrp="1"/>
          </p:cNvSpPr>
          <p:nvPr>
            <p:ph idx="1"/>
          </p:nvPr>
        </p:nvSpPr>
        <p:spPr>
          <a:xfrm>
            <a:off x="822959" y="1845734"/>
            <a:ext cx="7543801" cy="1182601"/>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The main goal of this analysis is to graph product prices and the resulting revenue generation, examine sales distribution by product type, measure revenue contributions from different shipping carriers, and measure defect rates in shipping, using Python for thorough data analysis.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EAA57B-AA20-64F1-3C7C-AAB8D8EAED1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35BFC5-CEC4-5DD9-D85F-81C429D235F5}"/>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Cleaning</a:t>
            </a:r>
            <a:endParaRPr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76EFA20-FC59-3EF9-5E37-3E04E7042592}"/>
              </a:ext>
            </a:extLst>
          </p:cNvPr>
          <p:cNvSpPr>
            <a:spLocks noGrp="1"/>
          </p:cNvSpPr>
          <p:nvPr>
            <p:ph idx="1"/>
          </p:nvPr>
        </p:nvSpPr>
        <p:spPr>
          <a:xfrm>
            <a:off x="822959" y="1845734"/>
            <a:ext cx="7543801" cy="67132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a:t>
            </a:r>
            <a:r>
              <a:rPr lang="en-US" b="1" dirty="0">
                <a:solidFill>
                  <a:schemeClr val="tx1"/>
                </a:solidFill>
                <a:latin typeface="Times New Roman" panose="02020603050405020304" pitchFamily="18" charset="0"/>
                <a:cs typeface="Times New Roman" panose="02020603050405020304" pitchFamily="18" charset="0"/>
              </a:rPr>
              <a:t>Pandas </a:t>
            </a:r>
            <a:r>
              <a:rPr lang="en-US" dirty="0">
                <a:solidFill>
                  <a:schemeClr val="tx1"/>
                </a:solidFill>
                <a:latin typeface="Times New Roman" panose="02020603050405020304" pitchFamily="18" charset="0"/>
                <a:cs typeface="Times New Roman" panose="02020603050405020304" pitchFamily="18" charset="0"/>
              </a:rPr>
              <a:t>Library): </a:t>
            </a:r>
            <a:r>
              <a:rPr lang="en-US" b="1" dirty="0">
                <a:solidFill>
                  <a:schemeClr val="tx1"/>
                </a:solidFill>
                <a:latin typeface="Times New Roman" panose="02020603050405020304" pitchFamily="18" charset="0"/>
                <a:cs typeface="Times New Roman" panose="02020603050405020304" pitchFamily="18" charset="0"/>
              </a:rPr>
              <a:t>Pandas</a:t>
            </a:r>
            <a:r>
              <a:rPr lang="en-US" dirty="0">
                <a:solidFill>
                  <a:schemeClr val="tx1"/>
                </a:solidFill>
                <a:latin typeface="Times New Roman" panose="02020603050405020304" pitchFamily="18" charset="0"/>
                <a:cs typeface="Times New Roman" panose="02020603050405020304" pitchFamily="18" charset="0"/>
              </a:rPr>
              <a:t> was utilized for data manipulation and structuring the dataset for effective analysis. </a:t>
            </a:r>
          </a:p>
        </p:txBody>
      </p:sp>
    </p:spTree>
    <p:extLst>
      <p:ext uri="{BB962C8B-B14F-4D97-AF65-F5344CB8AC3E}">
        <p14:creationId xmlns:p14="http://schemas.microsoft.com/office/powerpoint/2010/main" val="1382990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698CA1-9C9D-1AAE-71A2-7005381CF34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C84F2E-A2E5-5825-F2EF-C1E5FF31626F}"/>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8388D22B-050E-FD38-7548-DC71519A4BC3}"/>
              </a:ext>
            </a:extLst>
          </p:cNvPr>
          <p:cNvSpPr>
            <a:spLocks noGrp="1"/>
          </p:cNvSpPr>
          <p:nvPr>
            <p:ph idx="1"/>
          </p:nvPr>
        </p:nvSpPr>
        <p:spPr>
          <a:xfrm>
            <a:off x="800099" y="1773264"/>
            <a:ext cx="7543801" cy="1569704"/>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Create a visualization of product price and revenue that it generates:</a:t>
            </a:r>
          </a:p>
          <a:p>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There is a positive relationship between product price and revenue, especially evident in skincare products, showing that more expensive skincare products make a major contribution to revenue.</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4B61234-06F0-211B-354A-88D16652155A}"/>
              </a:ext>
            </a:extLst>
          </p:cNvPr>
          <p:cNvPicPr>
            <a:picLocks noChangeAspect="1"/>
          </p:cNvPicPr>
          <p:nvPr/>
        </p:nvPicPr>
        <p:blipFill>
          <a:blip r:embed="rId2"/>
          <a:srcRect l="1720" t="13578" r="1398" b="9800"/>
          <a:stretch/>
        </p:blipFill>
        <p:spPr>
          <a:xfrm>
            <a:off x="800100" y="3613354"/>
            <a:ext cx="7543800" cy="24678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200062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5EABFF-F8F3-AF58-FB47-D949AD079B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9BD9DA-9F1F-B20F-0E85-2849564FD880}"/>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C9F985D-F552-F002-254B-F08A77860A9E}"/>
              </a:ext>
            </a:extLst>
          </p:cNvPr>
          <p:cNvSpPr>
            <a:spLocks noGrp="1"/>
          </p:cNvSpPr>
          <p:nvPr>
            <p:ph idx="1"/>
          </p:nvPr>
        </p:nvSpPr>
        <p:spPr>
          <a:xfrm>
            <a:off x="822959" y="1935318"/>
            <a:ext cx="7543800" cy="1068986"/>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i="0" dirty="0">
                <a:solidFill>
                  <a:schemeClr val="tx1"/>
                </a:solidFill>
                <a:effectLst/>
                <a:latin typeface="Times New Roman" panose="02020603050405020304" pitchFamily="18" charset="0"/>
                <a:cs typeface="Times New Roman" panose="02020603050405020304" pitchFamily="18" charset="0"/>
              </a:rPr>
              <a:t>Sales by Product Type:</a:t>
            </a:r>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sz="1800" b="0" i="0" dirty="0">
                <a:solidFill>
                  <a:schemeClr val="tx1"/>
                </a:solidFill>
                <a:effectLst/>
                <a:latin typeface="-apple-system"/>
              </a:rPr>
              <a:t>Skincare products dominate sales, accounting for 45% of total sales, followed by haircare (29.5%) and cosmetics (25.5%).</a:t>
            </a:r>
            <a:br>
              <a:rPr lang="en-US" sz="1600" dirty="0">
                <a:solidFill>
                  <a:schemeClr val="tx1"/>
                </a:solidFill>
              </a:rPr>
            </a:b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71D49893-6621-7866-6145-76565363BFF7}"/>
              </a:ext>
            </a:extLst>
          </p:cNvPr>
          <p:cNvPicPr>
            <a:picLocks noChangeAspect="1"/>
          </p:cNvPicPr>
          <p:nvPr/>
        </p:nvPicPr>
        <p:blipFill>
          <a:blip r:embed="rId2"/>
          <a:srcRect l="4408" t="7332" r="1291" b="18348"/>
          <a:stretch/>
        </p:blipFill>
        <p:spPr>
          <a:xfrm>
            <a:off x="822961" y="3409607"/>
            <a:ext cx="7543800" cy="270387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1360905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AA823-1FB8-D458-ABE9-15D1D5CD07A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6A296D-D05D-8FBA-AEB6-4599502DCCAD}"/>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65BC08B6-72CA-F722-6E2D-38A439E7FA8D}"/>
              </a:ext>
            </a:extLst>
          </p:cNvPr>
          <p:cNvSpPr>
            <a:spLocks noGrp="1"/>
          </p:cNvSpPr>
          <p:nvPr>
            <p:ph idx="1"/>
          </p:nvPr>
        </p:nvSpPr>
        <p:spPr>
          <a:xfrm>
            <a:off x="822960" y="1870118"/>
            <a:ext cx="7543800" cy="1059895"/>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T</a:t>
            </a:r>
            <a:r>
              <a:rPr lang="en-US" b="1" i="0" dirty="0">
                <a:solidFill>
                  <a:schemeClr val="tx1"/>
                </a:solidFill>
                <a:effectLst/>
                <a:latin typeface="Times New Roman" panose="02020603050405020304" pitchFamily="18" charset="0"/>
                <a:cs typeface="Times New Roman" panose="02020603050405020304" pitchFamily="18" charset="0"/>
              </a:rPr>
              <a:t>otal revenue generated from shipping carriers:</a:t>
            </a:r>
          </a:p>
          <a:p>
            <a:r>
              <a:rPr lang="en-US" dirty="0">
                <a:solidFill>
                  <a:schemeClr val="tx1"/>
                </a:solidFill>
                <a:latin typeface="Times New Roman" panose="02020603050405020304" pitchFamily="18" charset="0"/>
                <a:cs typeface="Times New Roman" panose="02020603050405020304" pitchFamily="18" charset="0"/>
              </a:rPr>
              <a:t>  ✔ </a:t>
            </a:r>
            <a:r>
              <a:rPr lang="en-US" sz="1800" dirty="0">
                <a:solidFill>
                  <a:schemeClr val="tx1"/>
                </a:solidFill>
                <a:latin typeface="Times New Roman" panose="02020603050405020304" pitchFamily="18" charset="0"/>
                <a:cs typeface="Times New Roman" panose="02020603050405020304" pitchFamily="18" charset="0"/>
              </a:rPr>
              <a:t>Carrier B generated the highest revenue at $250.09k, followed by Carrier C at $184.88k and Carrier A at $142.63k.</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63153EE5-3688-D29C-ED80-98B8FE8991C9}"/>
              </a:ext>
            </a:extLst>
          </p:cNvPr>
          <p:cNvPicPr>
            <a:picLocks noChangeAspect="1"/>
          </p:cNvPicPr>
          <p:nvPr/>
        </p:nvPicPr>
        <p:blipFill>
          <a:blip r:embed="rId2"/>
          <a:srcRect l="1075" t="7003" r="4731" b="7824"/>
          <a:stretch/>
        </p:blipFill>
        <p:spPr>
          <a:xfrm>
            <a:off x="822960" y="3215170"/>
            <a:ext cx="7543800" cy="286608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451263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1D138-A173-80F2-E6B0-98B45F84992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0C9803-F20A-A40F-42F8-C16C69B230F3}"/>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A5DFE065-9D06-BFE0-9DA8-377585045C98}"/>
              </a:ext>
            </a:extLst>
          </p:cNvPr>
          <p:cNvSpPr>
            <a:spLocks noGrp="1"/>
          </p:cNvSpPr>
          <p:nvPr>
            <p:ph idx="1"/>
          </p:nvPr>
        </p:nvSpPr>
        <p:spPr>
          <a:xfrm>
            <a:off x="822960" y="1870117"/>
            <a:ext cx="7543800" cy="1030399"/>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R</a:t>
            </a:r>
            <a:r>
              <a:rPr lang="en-US" b="1" dirty="0">
                <a:solidFill>
                  <a:schemeClr val="tx1"/>
                </a:solidFill>
                <a:latin typeface="Times New Roman" panose="02020603050405020304" pitchFamily="18" charset="0"/>
                <a:cs typeface="Times New Roman" panose="02020603050405020304" pitchFamily="18" charset="0"/>
              </a:rPr>
              <a:t>evenue generated by each SKU:</a:t>
            </a:r>
          </a:p>
          <a:p>
            <a:r>
              <a:rPr lang="en-US" sz="1800" dirty="0">
                <a:solidFill>
                  <a:schemeClr val="tx1"/>
                </a:solidFill>
                <a:latin typeface="Times New Roman" panose="02020603050405020304" pitchFamily="18" charset="0"/>
                <a:cs typeface="Times New Roman" panose="02020603050405020304" pitchFamily="18" charset="0"/>
              </a:rPr>
              <a:t>✔  Specific SKUs exhibit higher revenue and order quantities, highlighting their popularity and demand.</a:t>
            </a:r>
          </a:p>
        </p:txBody>
      </p:sp>
      <p:pic>
        <p:nvPicPr>
          <p:cNvPr id="5" name="Picture 4">
            <a:extLst>
              <a:ext uri="{FF2B5EF4-FFF2-40B4-BE49-F238E27FC236}">
                <a16:creationId xmlns:a16="http://schemas.microsoft.com/office/drawing/2014/main" id="{3C6AF0BB-0FE9-54D1-50D5-845944607622}"/>
              </a:ext>
            </a:extLst>
          </p:cNvPr>
          <p:cNvPicPr>
            <a:picLocks noChangeAspect="1"/>
          </p:cNvPicPr>
          <p:nvPr/>
        </p:nvPicPr>
        <p:blipFill>
          <a:blip r:embed="rId2"/>
          <a:srcRect l="-3442" t="7989" r="5162"/>
          <a:stretch/>
        </p:blipFill>
        <p:spPr>
          <a:xfrm>
            <a:off x="822960" y="3121763"/>
            <a:ext cx="7543800" cy="295948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19103814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ECA057-3B6F-2607-C3FF-33E7EABC2E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3FC57A-9558-219E-33D0-8F00B67A952C}"/>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63281861-D0DC-EF18-7FC0-984295DD7D05}"/>
              </a:ext>
            </a:extLst>
          </p:cNvPr>
          <p:cNvSpPr>
            <a:spLocks noGrp="1"/>
          </p:cNvSpPr>
          <p:nvPr>
            <p:ph idx="1"/>
          </p:nvPr>
        </p:nvSpPr>
        <p:spPr>
          <a:xfrm>
            <a:off x="822960" y="1870117"/>
            <a:ext cx="7543800" cy="1558883"/>
          </a:xfrm>
        </p:spPr>
        <p:txBody>
          <a:bodyPr>
            <a:noAutofit/>
          </a:bodyPr>
          <a:lstStyle/>
          <a:p>
            <a:r>
              <a:rPr lang="en-US" sz="1800" dirty="0">
                <a:solidFill>
                  <a:schemeClr val="tx1"/>
                </a:solidFill>
                <a:latin typeface="Times New Roman" panose="02020603050405020304" pitchFamily="18" charset="0"/>
                <a:cs typeface="Times New Roman" panose="02020603050405020304" pitchFamily="18" charset="0"/>
              </a:rPr>
              <a:t>➡️ </a:t>
            </a:r>
            <a:r>
              <a:rPr lang="en-US" sz="1800" b="1" dirty="0">
                <a:solidFill>
                  <a:schemeClr val="tx1"/>
                </a:solidFill>
                <a:latin typeface="Times New Roman" panose="02020603050405020304" pitchFamily="18" charset="0"/>
                <a:cs typeface="Times New Roman" panose="02020603050405020304" pitchFamily="18" charset="0"/>
              </a:rPr>
              <a:t>C</a:t>
            </a:r>
            <a:r>
              <a:rPr lang="en-US" b="1" dirty="0">
                <a:solidFill>
                  <a:schemeClr val="tx1"/>
                </a:solidFill>
                <a:latin typeface="Times New Roman" panose="02020603050405020304" pitchFamily="18" charset="0"/>
                <a:cs typeface="Times New Roman" panose="02020603050405020304" pitchFamily="18" charset="0"/>
              </a:rPr>
              <a:t>arrier Shipping Cost:</a:t>
            </a:r>
          </a:p>
          <a:p>
            <a:r>
              <a:rPr lang="en-US" sz="1800" dirty="0">
                <a:solidFill>
                  <a:schemeClr val="tx1"/>
                </a:solidFill>
                <a:latin typeface="Times New Roman" panose="02020603050405020304" pitchFamily="18" charset="0"/>
                <a:cs typeface="Times New Roman" panose="02020603050405020304" pitchFamily="18" charset="0"/>
              </a:rPr>
              <a:t>✔  Carrier B carries the highest cost of shipping above $20K, potentially resulting from more volume shipped or costly rates, and Carrier A and Carrier C each cost between $10K and $15K, representing lower volume shipped or better bargained rates.</a:t>
            </a:r>
          </a:p>
        </p:txBody>
      </p:sp>
      <p:pic>
        <p:nvPicPr>
          <p:cNvPr id="8" name="Picture 7">
            <a:extLst>
              <a:ext uri="{FF2B5EF4-FFF2-40B4-BE49-F238E27FC236}">
                <a16:creationId xmlns:a16="http://schemas.microsoft.com/office/drawing/2014/main" id="{75E8E35D-AEBD-D453-AAE6-AD6DC73C0178}"/>
              </a:ext>
            </a:extLst>
          </p:cNvPr>
          <p:cNvPicPr>
            <a:picLocks noChangeAspect="1"/>
          </p:cNvPicPr>
          <p:nvPr/>
        </p:nvPicPr>
        <p:blipFill>
          <a:blip r:embed="rId2"/>
          <a:srcRect l="1829" t="7332" r="5914" b="8482"/>
          <a:stretch/>
        </p:blipFill>
        <p:spPr>
          <a:xfrm>
            <a:off x="822961" y="3564193"/>
            <a:ext cx="7543800" cy="25170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2062553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C8CA6D-FC87-6E0B-D394-F6991FBBA8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1A534F-79F2-6C56-09CD-6C3CF26A3794}"/>
              </a:ext>
            </a:extLst>
          </p:cNvPr>
          <p:cNvSpPr>
            <a:spLocks noGrp="1"/>
          </p:cNvSpPr>
          <p:nvPr>
            <p:ph type="title"/>
          </p:nvPr>
        </p:nvSpPr>
        <p:spPr>
          <a:xfrm>
            <a:off x="822960" y="776748"/>
            <a:ext cx="7543800" cy="960613"/>
          </a:xfrm>
        </p:spPr>
        <p:txBody>
          <a:bodyPr/>
          <a:lstStyle/>
          <a:p>
            <a:r>
              <a:rPr lang="en-IN" b="1" dirty="0">
                <a:solidFill>
                  <a:schemeClr val="tx1"/>
                </a:solidFill>
                <a:latin typeface="Times New Roman" panose="02020603050405020304" pitchFamily="18" charset="0"/>
                <a:cs typeface="Times New Roman" panose="02020603050405020304" pitchFamily="18" charset="0"/>
              </a:rPr>
              <a:t>Data Analysis</a:t>
            </a:r>
          </a:p>
        </p:txBody>
      </p:sp>
      <p:sp>
        <p:nvSpPr>
          <p:cNvPr id="3" name="Content Placeholder 2">
            <a:extLst>
              <a:ext uri="{FF2B5EF4-FFF2-40B4-BE49-F238E27FC236}">
                <a16:creationId xmlns:a16="http://schemas.microsoft.com/office/drawing/2014/main" id="{C054E6B8-59C9-B548-5DD5-147A74FECF07}"/>
              </a:ext>
            </a:extLst>
          </p:cNvPr>
          <p:cNvSpPr>
            <a:spLocks noGrp="1"/>
          </p:cNvSpPr>
          <p:nvPr>
            <p:ph idx="1"/>
          </p:nvPr>
        </p:nvSpPr>
        <p:spPr>
          <a:xfrm>
            <a:off x="822960" y="1870118"/>
            <a:ext cx="7543800" cy="1118888"/>
          </a:xfrm>
        </p:spPr>
        <p:txBody>
          <a:bodyPr>
            <a:noAutofit/>
          </a:bodyPr>
          <a:lstStyle/>
          <a:p>
            <a:r>
              <a:rPr lang="en-US" dirty="0">
                <a:solidFill>
                  <a:schemeClr val="tx1"/>
                </a:solidFill>
                <a:latin typeface="Times New Roman" panose="02020603050405020304" pitchFamily="18" charset="0"/>
                <a:cs typeface="Times New Roman" panose="02020603050405020304" pitchFamily="18" charset="0"/>
              </a:rPr>
              <a:t>➡️ </a:t>
            </a:r>
            <a:r>
              <a:rPr lang="en-US" b="1" dirty="0">
                <a:solidFill>
                  <a:schemeClr val="tx1"/>
                </a:solidFill>
                <a:latin typeface="Times New Roman" panose="02020603050405020304" pitchFamily="18" charset="0"/>
                <a:cs typeface="Times New Roman" panose="02020603050405020304" pitchFamily="18" charset="0"/>
              </a:rPr>
              <a:t>C</a:t>
            </a:r>
            <a:r>
              <a:rPr lang="en-US" b="1" i="0" dirty="0">
                <a:solidFill>
                  <a:schemeClr val="tx1"/>
                </a:solidFill>
                <a:effectLst/>
                <a:latin typeface="Times New Roman" panose="02020603050405020304" pitchFamily="18" charset="0"/>
                <a:cs typeface="Times New Roman" panose="02020603050405020304" pitchFamily="18" charset="0"/>
              </a:rPr>
              <a:t>ost </a:t>
            </a:r>
            <a:r>
              <a:rPr lang="en-US" b="1" dirty="0">
                <a:solidFill>
                  <a:schemeClr val="tx1"/>
                </a:solidFill>
                <a:latin typeface="Times New Roman" panose="02020603050405020304" pitchFamily="18" charset="0"/>
                <a:cs typeface="Times New Roman" panose="02020603050405020304" pitchFamily="18" charset="0"/>
              </a:rPr>
              <a:t>A</a:t>
            </a:r>
            <a:r>
              <a:rPr lang="en-US" b="1" i="0" dirty="0">
                <a:solidFill>
                  <a:schemeClr val="tx1"/>
                </a:solidFill>
                <a:effectLst/>
                <a:latin typeface="Times New Roman" panose="02020603050405020304" pitchFamily="18" charset="0"/>
                <a:cs typeface="Times New Roman" panose="02020603050405020304" pitchFamily="18" charset="0"/>
              </a:rPr>
              <a:t>llocation by Transport </a:t>
            </a:r>
            <a:r>
              <a:rPr lang="en-US" b="1" dirty="0">
                <a:solidFill>
                  <a:schemeClr val="tx1"/>
                </a:solidFill>
                <a:latin typeface="Times New Roman" panose="02020603050405020304" pitchFamily="18" charset="0"/>
                <a:cs typeface="Times New Roman" panose="02020603050405020304" pitchFamily="18" charset="0"/>
              </a:rPr>
              <a:t>M</a:t>
            </a:r>
            <a:r>
              <a:rPr lang="en-US" b="1" i="0" dirty="0">
                <a:solidFill>
                  <a:schemeClr val="tx1"/>
                </a:solidFill>
                <a:effectLst/>
                <a:latin typeface="Times New Roman" panose="02020603050405020304" pitchFamily="18" charset="0"/>
                <a:cs typeface="Times New Roman" panose="02020603050405020304" pitchFamily="18" charset="0"/>
              </a:rPr>
              <a:t>odes:</a:t>
            </a:r>
            <a:endParaRPr lang="en-US" b="1"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 </a:t>
            </a:r>
            <a:r>
              <a:rPr lang="en-US" sz="1800" dirty="0">
                <a:solidFill>
                  <a:schemeClr val="tx1"/>
                </a:solidFill>
                <a:latin typeface="Times New Roman" panose="02020603050405020304" pitchFamily="18" charset="0"/>
                <a:cs typeface="Times New Roman" panose="02020603050405020304" pitchFamily="18" charset="0"/>
              </a:rPr>
              <a:t>Road transport is seen to be the costliest mode, taking up 30.3% of the overall cost. Rail and Air transport are close behind at 28.7% each.</a:t>
            </a:r>
            <a:endParaRPr lang="en-US" dirty="0">
              <a:solidFill>
                <a:schemeClr val="tx1"/>
              </a:solidFill>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A65DC016-8324-EB10-F875-034437EE0BCB}"/>
              </a:ext>
            </a:extLst>
          </p:cNvPr>
          <p:cNvPicPr>
            <a:picLocks noChangeAspect="1"/>
          </p:cNvPicPr>
          <p:nvPr/>
        </p:nvPicPr>
        <p:blipFill>
          <a:blip r:embed="rId2"/>
          <a:srcRect l="4517" t="7002" r="1183" b="18677"/>
          <a:stretch/>
        </p:blipFill>
        <p:spPr>
          <a:xfrm>
            <a:off x="822961" y="3244645"/>
            <a:ext cx="7543800" cy="272845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extLst>
      <p:ext uri="{BB962C8B-B14F-4D97-AF65-F5344CB8AC3E}">
        <p14:creationId xmlns:p14="http://schemas.microsoft.com/office/powerpoint/2010/main" val="795101803"/>
      </p:ext>
    </p:extLst>
  </p:cSld>
  <p:clrMapOvr>
    <a:masterClrMapping/>
  </p:clrMapOvr>
</p:sld>
</file>

<file path=ppt/theme/theme1.xml><?xml version="1.0" encoding="utf-8"?>
<a:theme xmlns:a="http://schemas.openxmlformats.org/drawingml/2006/main" name="Retrospect">
  <a:themeElements>
    <a:clrScheme name="Yellow">
      <a:dk1>
        <a:sysClr val="windowText" lastClr="000000"/>
      </a:dk1>
      <a:lt1>
        <a:sysClr val="window" lastClr="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docProps/app.xml><?xml version="1.0" encoding="utf-8"?>
<Properties xmlns="http://schemas.openxmlformats.org/officeDocument/2006/extended-properties" xmlns:vt="http://schemas.openxmlformats.org/officeDocument/2006/docPropsVTypes">
  <Template>Retrospect</Template>
  <TotalTime>131</TotalTime>
  <Words>443</Words>
  <Application>Microsoft Office PowerPoint</Application>
  <PresentationFormat>On-screen Show (4:3)</PresentationFormat>
  <Paragraphs>31</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-apple-system</vt:lpstr>
      <vt:lpstr>Calibri</vt:lpstr>
      <vt:lpstr>Calibri Light</vt:lpstr>
      <vt:lpstr>Times New Roman</vt:lpstr>
      <vt:lpstr>Retrospect</vt:lpstr>
      <vt:lpstr> E-Commerce Supply Chain Analysis Using Python</vt:lpstr>
      <vt:lpstr>Project Objective</vt:lpstr>
      <vt:lpstr>Data Cleaning</vt:lpstr>
      <vt:lpstr>Data Analysis</vt:lpstr>
      <vt:lpstr>Data Analysis</vt:lpstr>
      <vt:lpstr>Data Analysis</vt:lpstr>
      <vt:lpstr>Data Analysis</vt:lpstr>
      <vt:lpstr>Data Analysis</vt:lpstr>
      <vt:lpstr>Data Analysis</vt:lpstr>
      <vt:lpstr>Data Analysis</vt:lpstr>
      <vt:lpstr>Data Visualization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SUBHAJIT DEY</dc:creator>
  <cp:keywords/>
  <dc:description>generated using python-pptx</dc:description>
  <cp:lastModifiedBy>SUBHAJIT DEY</cp:lastModifiedBy>
  <cp:revision>4</cp:revision>
  <dcterms:created xsi:type="dcterms:W3CDTF">2025-03-04T19:20:25Z</dcterms:created>
  <dcterms:modified xsi:type="dcterms:W3CDTF">2025-03-06T16:56:31Z</dcterms:modified>
  <cp:category/>
</cp:coreProperties>
</file>