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64" r:id="rId4"/>
    <p:sldId id="265" r:id="rId5"/>
    <p:sldId id="266" r:id="rId6"/>
    <p:sldId id="267" r:id="rId7"/>
    <p:sldId id="268" r:id="rId8"/>
    <p:sldId id="269" r:id="rId9"/>
    <p:sldId id="270" r:id="rId10"/>
    <p:sldId id="27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snapToObjects="1">
      <p:cViewPr varScale="1">
        <p:scale>
          <a:sx n="78" d="100"/>
          <a:sy n="78" d="100"/>
        </p:scale>
        <p:origin x="162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66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93730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230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1238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306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402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90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027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3/5/2025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5038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3/5/2025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90635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613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3/5/2025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045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2166931"/>
            <a:ext cx="7816645" cy="2014531"/>
          </a:xfrm>
        </p:spPr>
        <p:txBody>
          <a:bodyPr>
            <a:normAutofit/>
          </a:bodyPr>
          <a:lstStyle/>
          <a:p>
            <a:pPr algn="ctr"/>
            <a:r>
              <a:rPr lang="en-IN" sz="6000" b="1" dirty="0">
                <a:solidFill>
                  <a:schemeClr val="tx1"/>
                </a:solidFill>
                <a:latin typeface="Times New Roman" panose="02020603050405020304" pitchFamily="18" charset="0"/>
                <a:cs typeface="Times New Roman" panose="02020603050405020304" pitchFamily="18" charset="0"/>
              </a:rPr>
              <a:t>Employee Career Survey </a:t>
            </a:r>
            <a:r>
              <a:rPr sz="6000" b="1" dirty="0">
                <a:solidFill>
                  <a:schemeClr val="tx1"/>
                </a:solidFill>
                <a:latin typeface="Times New Roman" panose="02020603050405020304" pitchFamily="18" charset="0"/>
                <a:cs typeface="Times New Roman" panose="02020603050405020304" pitchFamily="18" charset="0"/>
              </a:rPr>
              <a:t>Using Python</a:t>
            </a:r>
          </a:p>
        </p:txBody>
      </p:sp>
      <p:sp>
        <p:nvSpPr>
          <p:cNvPr id="3" name="Subtitle 2"/>
          <p:cNvSpPr>
            <a:spLocks noGrp="1"/>
          </p:cNvSpPr>
          <p:nvPr>
            <p:ph type="subTitle" idx="1"/>
          </p:nvPr>
        </p:nvSpPr>
        <p:spPr/>
        <p:txBody>
          <a:bodyPr/>
          <a:lstStyle/>
          <a:p>
            <a:r>
              <a:rPr dirty="0">
                <a:solidFill>
                  <a:schemeClr val="tx1"/>
                </a:solidFill>
                <a:latin typeface="Times New Roman" panose="02020603050405020304" pitchFamily="18" charset="0"/>
                <a:cs typeface="Times New Roman" panose="02020603050405020304" pitchFamily="18" charset="0"/>
              </a:rPr>
              <a:t>An in-depth analysis of </a:t>
            </a:r>
            <a:r>
              <a:rPr lang="en-US" dirty="0">
                <a:solidFill>
                  <a:schemeClr val="tx1"/>
                </a:solidFill>
                <a:latin typeface="Times New Roman" panose="02020603050405020304" pitchFamily="18" charset="0"/>
                <a:cs typeface="Times New Roman" panose="02020603050405020304" pitchFamily="18" charset="0"/>
              </a:rPr>
              <a:t>education trends, work preferences</a:t>
            </a:r>
            <a:r>
              <a:rPr dirty="0">
                <a:solidFill>
                  <a:schemeClr val="tx1"/>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40032-9CDC-7773-3E5B-A17D83A331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E9AE90-DB6F-FAB0-B250-D540FCACCC38}"/>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CFD96F9-C840-9CD1-1A79-D43A546E8EB0}"/>
              </a:ext>
            </a:extLst>
          </p:cNvPr>
          <p:cNvSpPr>
            <a:spLocks noGrp="1"/>
          </p:cNvSpPr>
          <p:nvPr>
            <p:ph idx="1"/>
          </p:nvPr>
        </p:nvSpPr>
        <p:spPr>
          <a:xfrm>
            <a:off x="822959" y="1845733"/>
            <a:ext cx="7543801" cy="960613"/>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Gen Z's career choices are highly driven by family, education prospects, and work environment and organizations need to prioritize engagement, flexibility, and learning opportunities to attract and retain young talent.</a:t>
            </a:r>
          </a:p>
        </p:txBody>
      </p:sp>
    </p:spTree>
    <p:extLst>
      <p:ext uri="{BB962C8B-B14F-4D97-AF65-F5344CB8AC3E}">
        <p14:creationId xmlns:p14="http://schemas.microsoft.com/office/powerpoint/2010/main" val="156120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Project </a:t>
            </a:r>
            <a:r>
              <a:rPr b="1" dirty="0">
                <a:solidFill>
                  <a:schemeClr val="tx1"/>
                </a:solidFill>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822959" y="1845734"/>
            <a:ext cx="7543801" cy="1289352"/>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The main objective of this analysis is to investigate the most important factors that affect the career goals of employees, particularly Gen Z, and detect education trends, work preferences, and turnover rates based on Python.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AA57B-AA20-64F1-3C7C-AAB8D8EAE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35BFC5-CEC4-5DD9-D85F-81C429D235F5}"/>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Cleaning</a:t>
            </a:r>
            <a:endParaRPr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6EFA20-FC59-3EF9-5E37-3E04E7042592}"/>
              </a:ext>
            </a:extLst>
          </p:cNvPr>
          <p:cNvSpPr>
            <a:spLocks noGrp="1"/>
          </p:cNvSpPr>
          <p:nvPr>
            <p:ph idx="1"/>
          </p:nvPr>
        </p:nvSpPr>
        <p:spPr>
          <a:xfrm>
            <a:off x="822959" y="1845734"/>
            <a:ext cx="7543801" cy="1123608"/>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Pandas &amp; NumPy</a:t>
            </a:r>
            <a:r>
              <a:rPr lang="en-US" dirty="0">
                <a:solidFill>
                  <a:schemeClr val="tx1"/>
                </a:solidFill>
                <a:latin typeface="Times New Roman" panose="02020603050405020304" pitchFamily="18" charset="0"/>
                <a:cs typeface="Times New Roman" panose="02020603050405020304" pitchFamily="18" charset="0"/>
              </a:rPr>
              <a:t> Library): </a:t>
            </a:r>
            <a:r>
              <a:rPr lang="en-US" b="1" dirty="0">
                <a:solidFill>
                  <a:schemeClr val="tx1"/>
                </a:solidFill>
                <a:latin typeface="Times New Roman" panose="02020603050405020304" pitchFamily="18" charset="0"/>
                <a:cs typeface="Times New Roman" panose="02020603050405020304" pitchFamily="18" charset="0"/>
              </a:rPr>
              <a:t>Pandas</a:t>
            </a:r>
            <a:r>
              <a:rPr lang="en-US" dirty="0">
                <a:solidFill>
                  <a:schemeClr val="tx1"/>
                </a:solidFill>
                <a:latin typeface="Times New Roman" panose="02020603050405020304" pitchFamily="18" charset="0"/>
                <a:cs typeface="Times New Roman" panose="02020603050405020304" pitchFamily="18" charset="0"/>
              </a:rPr>
              <a:t> was employed for data manipulation, missing value management, and organizing the dataset for efficient analysis. </a:t>
            </a:r>
            <a:r>
              <a:rPr lang="en-US" b="1" dirty="0">
                <a:solidFill>
                  <a:schemeClr val="tx1"/>
                </a:solidFill>
                <a:latin typeface="Times New Roman" panose="02020603050405020304" pitchFamily="18" charset="0"/>
                <a:cs typeface="Times New Roman" panose="02020603050405020304" pitchFamily="18" charset="0"/>
              </a:rPr>
              <a:t>NumPy</a:t>
            </a:r>
            <a:r>
              <a:rPr lang="en-US" dirty="0">
                <a:solidFill>
                  <a:schemeClr val="tx1"/>
                </a:solidFill>
                <a:latin typeface="Times New Roman" panose="02020603050405020304" pitchFamily="18" charset="0"/>
                <a:cs typeface="Times New Roman" panose="02020603050405020304" pitchFamily="18" charset="0"/>
              </a:rPr>
              <a:t> was employed for numerical calculations, facilitating fast data processing and conversion.</a:t>
            </a:r>
          </a:p>
        </p:txBody>
      </p:sp>
    </p:spTree>
    <p:extLst>
      <p:ext uri="{BB962C8B-B14F-4D97-AF65-F5344CB8AC3E}">
        <p14:creationId xmlns:p14="http://schemas.microsoft.com/office/powerpoint/2010/main" val="138299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98CA1-9C9D-1AAE-71A2-7005381CF3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84F2E-A2E5-5825-F2EF-C1E5FF31626F}"/>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8388D22B-050E-FD38-7548-DC71519A4BC3}"/>
              </a:ext>
            </a:extLst>
          </p:cNvPr>
          <p:cNvSpPr>
            <a:spLocks noGrp="1"/>
          </p:cNvSpPr>
          <p:nvPr>
            <p:ph idx="1"/>
          </p:nvPr>
        </p:nvSpPr>
        <p:spPr>
          <a:xfrm>
            <a:off x="800099" y="1773264"/>
            <a:ext cx="7543801" cy="1352026"/>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What is the analysis of the country?</a:t>
            </a:r>
          </a:p>
          <a:p>
            <a:r>
              <a:rPr lang="en-US" dirty="0">
                <a:solidFill>
                  <a:schemeClr val="tx1"/>
                </a:solidFill>
                <a:latin typeface="Times New Roman" panose="02020603050405020304" pitchFamily="18" charset="0"/>
                <a:cs typeface="Times New Roman" panose="02020603050405020304" pitchFamily="18" charset="0"/>
              </a:rPr>
              <a:t>✔ Our analysis shows that India has the maximum number of employees, which can imply a requirement for further segmentation by certain areas in India in future analyses.</a:t>
            </a:r>
          </a:p>
        </p:txBody>
      </p:sp>
      <p:pic>
        <p:nvPicPr>
          <p:cNvPr id="6" name="Picture 5">
            <a:extLst>
              <a:ext uri="{FF2B5EF4-FFF2-40B4-BE49-F238E27FC236}">
                <a16:creationId xmlns:a16="http://schemas.microsoft.com/office/drawing/2014/main" id="{1F856516-6AF1-4F96-A3AC-8B7712507C8C}"/>
              </a:ext>
            </a:extLst>
          </p:cNvPr>
          <p:cNvPicPr>
            <a:picLocks noChangeAspect="1"/>
          </p:cNvPicPr>
          <p:nvPr/>
        </p:nvPicPr>
        <p:blipFill>
          <a:blip r:embed="rId2"/>
          <a:srcRect b="11771"/>
          <a:stretch/>
        </p:blipFill>
        <p:spPr>
          <a:xfrm>
            <a:off x="822959" y="3429000"/>
            <a:ext cx="7543801" cy="2652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006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EABFF-F8F3-AF58-FB47-D949AD079B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9BD9DA-9F1F-B20F-0E85-2849564FD880}"/>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AC9F985D-F552-F002-254B-F08A77860A9E}"/>
              </a:ext>
            </a:extLst>
          </p:cNvPr>
          <p:cNvSpPr>
            <a:spLocks noGrp="1"/>
          </p:cNvSpPr>
          <p:nvPr>
            <p:ph idx="1"/>
          </p:nvPr>
        </p:nvSpPr>
        <p:spPr>
          <a:xfrm>
            <a:off x="822959" y="1935318"/>
            <a:ext cx="7543800" cy="1068986"/>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What are the factors influencing the career aspirations of Genz?  </a:t>
            </a:r>
          </a:p>
          <a:p>
            <a:r>
              <a:rPr lang="en-US" dirty="0">
                <a:solidFill>
                  <a:schemeClr val="tx1"/>
                </a:solidFill>
                <a:latin typeface="Times New Roman" panose="02020603050405020304" pitchFamily="18" charset="0"/>
                <a:cs typeface="Times New Roman" panose="02020603050405020304" pitchFamily="18" charset="0"/>
              </a:rPr>
              <a:t>✔  Parental influence is a very important factor that affects career choice for </a:t>
            </a:r>
            <a:r>
              <a:rPr lang="en-US" dirty="0" err="1">
                <a:solidFill>
                  <a:schemeClr val="tx1"/>
                </a:solidFill>
                <a:latin typeface="Times New Roman" panose="02020603050405020304" pitchFamily="18" charset="0"/>
                <a:cs typeface="Times New Roman" panose="02020603050405020304" pitchFamily="18" charset="0"/>
              </a:rPr>
              <a:t>GenZ</a:t>
            </a:r>
            <a:r>
              <a:rPr lang="en-US" dirty="0">
                <a:solidFill>
                  <a:schemeClr val="tx1"/>
                </a:solidFill>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B05310D3-4628-C9CB-42B8-B3493C55B636}"/>
              </a:ext>
            </a:extLst>
          </p:cNvPr>
          <p:cNvPicPr>
            <a:picLocks noChangeAspect="1"/>
          </p:cNvPicPr>
          <p:nvPr/>
        </p:nvPicPr>
        <p:blipFill>
          <a:blip r:embed="rId2"/>
          <a:stretch>
            <a:fillRect/>
          </a:stretch>
        </p:blipFill>
        <p:spPr>
          <a:xfrm>
            <a:off x="822960" y="3091388"/>
            <a:ext cx="7543801" cy="29898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3609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AA823-1FB8-D458-ABE9-15D1D5CD0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6A296D-D05D-8FBA-AEB6-4599502DCCAD}"/>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65BC08B6-72CA-F722-6E2D-38A439E7FA8D}"/>
              </a:ext>
            </a:extLst>
          </p:cNvPr>
          <p:cNvSpPr>
            <a:spLocks noGrp="1"/>
          </p:cNvSpPr>
          <p:nvPr>
            <p:ph idx="1"/>
          </p:nvPr>
        </p:nvSpPr>
        <p:spPr>
          <a:xfrm>
            <a:off x="822960" y="1870118"/>
            <a:ext cx="7543800" cy="1266372"/>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How many want to pursue higher education outside India with their investment?</a:t>
            </a:r>
          </a:p>
          <a:p>
            <a:pPr marL="0" indent="0">
              <a:buNone/>
            </a:pPr>
            <a:r>
              <a:rPr lang="en-US" dirty="0">
                <a:solidFill>
                  <a:schemeClr val="tx1"/>
                </a:solidFill>
                <a:latin typeface="Times New Roman" panose="02020603050405020304" pitchFamily="18" charset="0"/>
                <a:cs typeface="Times New Roman" panose="02020603050405020304" pitchFamily="18" charset="0"/>
              </a:rPr>
              <a:t>  ✔ 46.8% of workers are interested in investing in studying higher education abroad, whereas 27.7% are not.</a:t>
            </a:r>
          </a:p>
        </p:txBody>
      </p:sp>
      <p:pic>
        <p:nvPicPr>
          <p:cNvPr id="6" name="Picture 5">
            <a:extLst>
              <a:ext uri="{FF2B5EF4-FFF2-40B4-BE49-F238E27FC236}">
                <a16:creationId xmlns:a16="http://schemas.microsoft.com/office/drawing/2014/main" id="{5500BA74-96E5-0B01-799E-D9D26BBAE2D5}"/>
              </a:ext>
            </a:extLst>
          </p:cNvPr>
          <p:cNvPicPr>
            <a:picLocks noChangeAspect="1"/>
          </p:cNvPicPr>
          <p:nvPr/>
        </p:nvPicPr>
        <p:blipFill>
          <a:blip r:embed="rId2"/>
          <a:stretch>
            <a:fillRect/>
          </a:stretch>
        </p:blipFill>
        <p:spPr>
          <a:xfrm>
            <a:off x="822960" y="3328239"/>
            <a:ext cx="7543800" cy="28120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5126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1D138-A173-80F2-E6B0-98B45F8499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0C9803-F20A-A40F-42F8-C16C69B230F3}"/>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A5DFE065-9D06-BFE0-9DA8-377585045C98}"/>
              </a:ext>
            </a:extLst>
          </p:cNvPr>
          <p:cNvSpPr>
            <a:spLocks noGrp="1"/>
          </p:cNvSpPr>
          <p:nvPr>
            <p:ph idx="1"/>
          </p:nvPr>
        </p:nvSpPr>
        <p:spPr>
          <a:xfrm>
            <a:off x="822960" y="1870117"/>
            <a:ext cx="7543800" cy="1374528"/>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How likely Genz is to work for One Company for three years or more?  </a:t>
            </a:r>
          </a:p>
          <a:p>
            <a:r>
              <a:rPr lang="en-US" dirty="0">
                <a:solidFill>
                  <a:schemeClr val="tx1"/>
                </a:solidFill>
                <a:latin typeface="Times New Roman" panose="02020603050405020304" pitchFamily="18" charset="0"/>
                <a:cs typeface="Times New Roman" panose="02020603050405020304" pitchFamily="18" charset="0"/>
              </a:rPr>
              <a:t>✔ 59% of Gen Z workers find it difficult to remain at a company for over three years.</a:t>
            </a:r>
          </a:p>
        </p:txBody>
      </p:sp>
      <p:pic>
        <p:nvPicPr>
          <p:cNvPr id="8" name="Picture 7">
            <a:extLst>
              <a:ext uri="{FF2B5EF4-FFF2-40B4-BE49-F238E27FC236}">
                <a16:creationId xmlns:a16="http://schemas.microsoft.com/office/drawing/2014/main" id="{6BA94A3C-4B6D-E222-E804-8565F10DFFD4}"/>
              </a:ext>
            </a:extLst>
          </p:cNvPr>
          <p:cNvPicPr>
            <a:picLocks noChangeAspect="1"/>
          </p:cNvPicPr>
          <p:nvPr/>
        </p:nvPicPr>
        <p:blipFill>
          <a:blip r:embed="rId2"/>
          <a:stretch>
            <a:fillRect/>
          </a:stretch>
        </p:blipFill>
        <p:spPr>
          <a:xfrm>
            <a:off x="822960" y="3293805"/>
            <a:ext cx="7543800" cy="2836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10381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8CA6D-FC87-6E0B-D394-F6991FBBA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A534F-79F2-6C56-09CD-6C3CF26A3794}"/>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C054E6B8-59C9-B548-5DD5-147A74FECF07}"/>
              </a:ext>
            </a:extLst>
          </p:cNvPr>
          <p:cNvSpPr>
            <a:spLocks noGrp="1"/>
          </p:cNvSpPr>
          <p:nvPr>
            <p:ph idx="1"/>
          </p:nvPr>
        </p:nvSpPr>
        <p:spPr>
          <a:xfrm>
            <a:off x="822960" y="1870118"/>
            <a:ext cx="7543800" cy="1875972"/>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What is the preferred working environment of Genz?  </a:t>
            </a:r>
          </a:p>
          <a:p>
            <a:r>
              <a:rPr lang="en-US" dirty="0">
                <a:solidFill>
                  <a:schemeClr val="tx1"/>
                </a:solidFill>
                <a:latin typeface="Times New Roman" panose="02020603050405020304" pitchFamily="18" charset="0"/>
                <a:cs typeface="Times New Roman" panose="02020603050405020304" pitchFamily="18" charset="0"/>
              </a:rPr>
              <a:t>✔ Most employees want flexible work arrangements, with 25.5% wanting fully remote with travel options, 24.3% wanting a hybrid model (≤15 days in-office), and 21.3% wanting a daily office setup, while smaller segments want hybrid models with less in-office days or fully remote with no office access.</a:t>
            </a:r>
          </a:p>
        </p:txBody>
      </p:sp>
      <p:pic>
        <p:nvPicPr>
          <p:cNvPr id="6" name="Picture 5">
            <a:extLst>
              <a:ext uri="{FF2B5EF4-FFF2-40B4-BE49-F238E27FC236}">
                <a16:creationId xmlns:a16="http://schemas.microsoft.com/office/drawing/2014/main" id="{8499AA35-2E7C-1732-AAC7-F89AF8849592}"/>
              </a:ext>
            </a:extLst>
          </p:cNvPr>
          <p:cNvPicPr>
            <a:picLocks noChangeAspect="1"/>
          </p:cNvPicPr>
          <p:nvPr/>
        </p:nvPicPr>
        <p:blipFill>
          <a:blip r:embed="rId2"/>
          <a:srcRect l="4804" b="10030"/>
          <a:stretch/>
        </p:blipFill>
        <p:spPr>
          <a:xfrm>
            <a:off x="822961" y="3878847"/>
            <a:ext cx="7543800" cy="22024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510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B6354-56A4-71C2-DD84-A5AA617F81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1CA3BF-48B3-9E41-7D67-788A658DFA4D}"/>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Visualization</a:t>
            </a:r>
            <a:endParaRPr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2C2A87-1340-626F-5086-90767C6FDDF8}"/>
              </a:ext>
            </a:extLst>
          </p:cNvPr>
          <p:cNvSpPr>
            <a:spLocks noGrp="1"/>
          </p:cNvSpPr>
          <p:nvPr>
            <p:ph idx="1"/>
          </p:nvPr>
        </p:nvSpPr>
        <p:spPr>
          <a:xfrm>
            <a:off x="822959" y="1845735"/>
            <a:ext cx="7543801" cy="523839"/>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Plotly</a:t>
            </a:r>
            <a:r>
              <a:rPr lang="en-US" dirty="0">
                <a:solidFill>
                  <a:schemeClr val="tx1"/>
                </a:solidFill>
                <a:latin typeface="Times New Roman" panose="02020603050405020304" pitchFamily="18" charset="0"/>
                <a:cs typeface="Times New Roman" panose="02020603050405020304" pitchFamily="18" charset="0"/>
              </a:rPr>
              <a:t> Library): Used Plotly library to produce meaningful pie charts.</a:t>
            </a:r>
          </a:p>
        </p:txBody>
      </p:sp>
    </p:spTree>
    <p:extLst>
      <p:ext uri="{BB962C8B-B14F-4D97-AF65-F5344CB8AC3E}">
        <p14:creationId xmlns:p14="http://schemas.microsoft.com/office/powerpoint/2010/main" val="20075099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37</TotalTime>
  <Words>365</Words>
  <Application>Microsoft Office PowerPoint</Application>
  <PresentationFormat>On-screen Show (4:3)</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Times New Roman</vt:lpstr>
      <vt:lpstr>Retrospect</vt:lpstr>
      <vt:lpstr>Employee Career Survey Using Python</vt:lpstr>
      <vt:lpstr>Project Objective</vt:lpstr>
      <vt:lpstr>Data Cleaning</vt:lpstr>
      <vt:lpstr>Data Analysis</vt:lpstr>
      <vt:lpstr>Data Analysis</vt:lpstr>
      <vt:lpstr>Data Analysis</vt:lpstr>
      <vt:lpstr>Data Analysis</vt:lpstr>
      <vt:lpstr>Data Analysis</vt:lpstr>
      <vt:lpstr>Data Visualization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SUBHAJIT DEY</dc:creator>
  <cp:keywords/>
  <dc:description>generated using python-pptx</dc:description>
  <cp:lastModifiedBy>SUBHAJIT DEY</cp:lastModifiedBy>
  <cp:revision>1</cp:revision>
  <dcterms:created xsi:type="dcterms:W3CDTF">2025-03-04T19:20:25Z</dcterms:created>
  <dcterms:modified xsi:type="dcterms:W3CDTF">2025-03-04T19:57:36Z</dcterms:modified>
  <cp:category/>
</cp:coreProperties>
</file>