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4" r:id="rId3"/>
    <p:sldId id="288" r:id="rId4"/>
    <p:sldId id="289" r:id="rId5"/>
    <p:sldId id="258" r:id="rId6"/>
    <p:sldId id="259" r:id="rId7"/>
    <p:sldId id="260" r:id="rId8"/>
    <p:sldId id="261" r:id="rId9"/>
    <p:sldId id="263" r:id="rId10"/>
    <p:sldId id="264" r:id="rId11"/>
    <p:sldId id="262" r:id="rId12"/>
    <p:sldId id="265" r:id="rId13"/>
    <p:sldId id="266" r:id="rId14"/>
    <p:sldId id="267" r:id="rId15"/>
    <p:sldId id="268" r:id="rId16"/>
    <p:sldId id="270" r:id="rId17"/>
    <p:sldId id="271" r:id="rId18"/>
    <p:sldId id="287" r:id="rId19"/>
    <p:sldId id="276"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8" autoAdjust="0"/>
    <p:restoredTop sz="94660"/>
  </p:normalViewPr>
  <p:slideViewPr>
    <p:cSldViewPr snapToGrid="0">
      <p:cViewPr varScale="1">
        <p:scale>
          <a:sx n="92" d="100"/>
          <a:sy n="92"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5DFEC9-3EFA-43F3-A179-E7E6B69D7F37}" type="datetimeFigureOut">
              <a:rPr lang="en-GB" smtClean="0"/>
              <a:t>2019-08-19</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23017E9-0F35-4E81-BAAD-EFEEF90B9917}" type="slidenum">
              <a:rPr lang="en-GB" smtClean="0"/>
              <a:t>‹#›</a:t>
            </a:fld>
            <a:endParaRPr lang="en-GB"/>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5DFEC9-3EFA-43F3-A179-E7E6B69D7F37}" type="datetimeFigureOut">
              <a:rPr lang="en-GB" smtClean="0"/>
              <a:t>2019-08-19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FEC9-3EFA-43F3-A179-E7E6B69D7F37}" type="datetimeFigureOut">
              <a:rPr lang="en-GB" smtClean="0"/>
              <a:t>2019-08-19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5DFEC9-3EFA-43F3-A179-E7E6B69D7F37}" type="datetimeFigureOut">
              <a:rPr lang="en-GB" smtClean="0"/>
              <a:t>2019-08-19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5DFEC9-3EFA-43F3-A179-E7E6B69D7F37}" type="datetimeFigureOut">
              <a:rPr lang="en-GB" smtClean="0"/>
              <a:t>2019-08-19</a:t>
            </a:fld>
            <a:endParaRPr lang="en-GB"/>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3017E9-0F35-4E81-BAAD-EFEEF90B9917}" type="slidenum">
              <a:rPr lang="en-GB" smtClean="0"/>
              <a:t>‹#›</a:t>
            </a:fld>
            <a:endParaRPr lang="en-GB"/>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5DFEC9-3EFA-43F3-A179-E7E6B69D7F37}" type="datetimeFigureOut">
              <a:rPr lang="en-GB" smtClean="0"/>
              <a:t>2019-08-19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5DFEC9-3EFA-43F3-A179-E7E6B69D7F37}" type="datetimeFigureOut">
              <a:rPr lang="en-GB" smtClean="0"/>
              <a:t>2019-08-19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5DFEC9-3EFA-43F3-A179-E7E6B69D7F37}" type="datetimeFigureOut">
              <a:rPr lang="en-GB" smtClean="0"/>
              <a:t>2019-08-19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35DFEC9-3EFA-43F3-A179-E7E6B69D7F37}" type="datetimeFigureOut">
              <a:rPr lang="en-GB" smtClean="0"/>
              <a:t>2019-08-19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3017E9-0F35-4E81-BAAD-EFEEF90B991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5DFEC9-3EFA-43F3-A179-E7E6B69D7F37}" type="datetimeFigureOut">
              <a:rPr lang="en-GB" smtClean="0"/>
              <a:t>2019-08-19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3017E9-0F35-4E81-BAAD-EFEEF90B9917}" type="slidenum">
              <a:rPr lang="en-GB" smtClean="0"/>
              <a:t>‹#›</a:t>
            </a:fld>
            <a:endParaRPr lang="en-GB"/>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35DFEC9-3EFA-43F3-A179-E7E6B69D7F37}" type="datetimeFigureOut">
              <a:rPr lang="en-GB" smtClean="0"/>
              <a:t>2019-08-19</a:t>
            </a:fld>
            <a:endParaRPr lang="en-GB"/>
          </a:p>
        </p:txBody>
      </p:sp>
      <p:sp>
        <p:nvSpPr>
          <p:cNvPr id="7" name="Slide Number Placeholder 6"/>
          <p:cNvSpPr>
            <a:spLocks noGrp="1"/>
          </p:cNvSpPr>
          <p:nvPr>
            <p:ph type="sldNum" sz="quarter" idx="12"/>
          </p:nvPr>
        </p:nvSpPr>
        <p:spPr/>
        <p:txBody>
          <a:bodyPr/>
          <a:lstStyle/>
          <a:p>
            <a:fld id="{F23017E9-0F35-4E81-BAAD-EFEEF90B9917}" type="slidenum">
              <a:rPr lang="en-GB" smtClean="0"/>
              <a:t>‹#›</a:t>
            </a:fld>
            <a:endParaRPr lang="en-GB"/>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D35DFEC9-3EFA-43F3-A179-E7E6B69D7F37}" type="datetimeFigureOut">
              <a:rPr lang="en-GB" smtClean="0"/>
              <a:t>2019-08-19</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23017E9-0F35-4E81-BAAD-EFEEF90B9917}" type="slidenum">
              <a:rPr lang="en-GB" smtClean="0"/>
              <a:t>‹#›</a:t>
            </a:fld>
            <a:endParaRPr lang="en-GB"/>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u="sng" dirty="0"/>
              <a:t>HELP International NGO</a:t>
            </a:r>
            <a:endParaRPr lang="en-GB" b="1" u="sng" dirty="0"/>
          </a:p>
        </p:txBody>
      </p:sp>
      <p:sp>
        <p:nvSpPr>
          <p:cNvPr id="3" name="Subtitle 2"/>
          <p:cNvSpPr>
            <a:spLocks noGrp="1"/>
          </p:cNvSpPr>
          <p:nvPr>
            <p:ph type="body" idx="1"/>
          </p:nvPr>
        </p:nvSpPr>
        <p:spPr/>
        <p:txBody>
          <a:bodyPr anchor="ctr">
            <a:normAutofit fontScale="70000" lnSpcReduction="20000"/>
          </a:bodyPr>
          <a:lstStyle/>
          <a:p>
            <a:r>
              <a:rPr lang="en-GB" dirty="0"/>
              <a:t>How to use funding money ($10 million) strategically and effectively</a:t>
            </a:r>
          </a:p>
          <a:p>
            <a:pPr algn="ctr"/>
            <a:r>
              <a:rPr lang="en-GB" dirty="0" smtClean="0"/>
              <a:t>.</a:t>
            </a:r>
            <a:endParaRPr lang="en-GB" dirty="0"/>
          </a:p>
        </p:txBody>
      </p:sp>
    </p:spTree>
    <p:extLst>
      <p:ext uri="{BB962C8B-B14F-4D97-AF65-F5344CB8AC3E}">
        <p14:creationId xmlns:p14="http://schemas.microsoft.com/office/powerpoint/2010/main" val="428249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smtClean="0"/>
              <a:t> </a:t>
            </a:r>
            <a:r>
              <a:rPr lang="en-GB" sz="2000" b="1" dirty="0" err="1"/>
              <a:t>Child_mort</a:t>
            </a:r>
            <a:r>
              <a:rPr lang="en-GB" sz="2000" b="1" dirty="0"/>
              <a:t> rate of all the Country Groups</a:t>
            </a:r>
            <a:endParaRPr lang="en-GB" dirty="0"/>
          </a:p>
        </p:txBody>
      </p:sp>
      <p:sp>
        <p:nvSpPr>
          <p:cNvPr id="3" name="Content Placeholder 2"/>
          <p:cNvSpPr>
            <a:spLocks noGrp="1"/>
          </p:cNvSpPr>
          <p:nvPr>
            <p:ph idx="1"/>
          </p:nvPr>
        </p:nvSpPr>
        <p:spPr>
          <a:xfrm>
            <a:off x="609599" y="1752601"/>
            <a:ext cx="11111345" cy="4980708"/>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smtClean="0"/>
          </a:p>
          <a:p>
            <a:endParaRPr lang="en-GB" sz="1800" dirty="0"/>
          </a:p>
          <a:p>
            <a:r>
              <a:rPr lang="en-GB" sz="1800" dirty="0" smtClean="0"/>
              <a:t>From </a:t>
            </a:r>
            <a:r>
              <a:rPr lang="en-GB" sz="1800" dirty="0"/>
              <a:t>the above plots we can see poor countries are falling under </a:t>
            </a:r>
            <a:r>
              <a:rPr lang="en-GB" sz="1800" dirty="0" smtClean="0"/>
              <a:t>group 2</a:t>
            </a:r>
            <a:r>
              <a:rPr lang="en-GB" sz="1800" dirty="0"/>
              <a:t>. So, the </a:t>
            </a:r>
            <a:r>
              <a:rPr lang="en-GB" sz="1800" dirty="0" smtClean="0"/>
              <a:t>child mort </a:t>
            </a:r>
            <a:r>
              <a:rPr lang="en-GB" sz="1800" dirty="0"/>
              <a:t>rate is more in these countries.</a:t>
            </a:r>
          </a:p>
          <a:p>
            <a:endParaRPr lang="en-GB" sz="1800" dirty="0"/>
          </a:p>
        </p:txBody>
      </p:sp>
      <p:pic>
        <p:nvPicPr>
          <p:cNvPr id="4" name="Picture 3"/>
          <p:cNvPicPr>
            <a:picLocks noChangeAspect="1"/>
          </p:cNvPicPr>
          <p:nvPr/>
        </p:nvPicPr>
        <p:blipFill>
          <a:blip r:embed="rId2"/>
          <a:stretch>
            <a:fillRect/>
          </a:stretch>
        </p:blipFill>
        <p:spPr>
          <a:xfrm>
            <a:off x="2049174" y="1243878"/>
            <a:ext cx="7324725" cy="4848225"/>
          </a:xfrm>
          <a:prstGeom prst="rect">
            <a:avLst/>
          </a:prstGeom>
        </p:spPr>
      </p:pic>
    </p:spTree>
    <p:extLst>
      <p:ext uri="{BB962C8B-B14F-4D97-AF65-F5344CB8AC3E}">
        <p14:creationId xmlns:p14="http://schemas.microsoft.com/office/powerpoint/2010/main" val="1370375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t>
            </a:r>
            <a:r>
              <a:rPr lang="en-GB" sz="2000" b="1" dirty="0"/>
              <a:t>GDP per Capita of all the developed Countries </a:t>
            </a:r>
            <a:endParaRPr lang="en-GB" dirty="0"/>
          </a:p>
        </p:txBody>
      </p:sp>
      <p:sp>
        <p:nvSpPr>
          <p:cNvPr id="7" name="AutoShape 2" descr="data:image/png;base64,iVBORw0KGgoAAAANSUhEUgAAAu4AAAHeCAYAAADEj476AAAABHNCSVQICAgIfAhkiAAAAAlwSFlzAAALEgAACxIB0t1+/AAAADl0RVh0U29mdHdhcmUAbWF0cGxvdGxpYiB2ZXJzaW9uIDIuMi4zLCBodHRwOi8vbWF0cGxvdGxpYi5vcmcvIxREBQAAIABJREFUeJzs3XtclGX+//HXAAOiUITOAFpbbm76KDW/fikP20IHFRVGk3RVSPO7qelWHkoKD4ForK2R0LoeVjttpKtWAmmA5hp2sHXFrYwO3775S3Mlh+GgIkoMML8/zFnHMwoMo+/n4+Gjua/7vu753K47vr245roMDofDgYiIiIiItGhe7i5AREREREQuTMFdRERERMQDKLiLiIiIiHgABXcREREREQ+g4C4iIiIi4gEU3EVEREREPICCu4iIiIiIB1BwFxERERHxAAruIiIiIiIeQMFdRERERMQDKLiLiIiIiHgABXcREREREQ+g4C4iIiIi4gF83F1AS1RRUUV9vcPdZYiIXDQvLwPXXdfG3WW4hT6zRcTTXOpntoL7WdTXO/SXgIiIh9BntohcLTRVRkRERETEAyi4i4iIiIh4AE2VEflZXV0tFRU2amtr3F3KJfHy8sbfP4CAgGsxGAzuLkdEREQamYK7yM8qKmy0atWaNm1CPS74OhwO6upqqaw8REWFjeBgs7tLEhERkUamqTIiP6utraFNm2s8LrQDGAwGfHyMBAW1paam2t3liIiISBNQcBc5hSeG9lMZDF6AVtcQERG5Eim4i4iIiIh4AM1xFzmP+fOT2LPnO44cOUxNTQ3t2plo1aoVy5e/ws6d/+CJJx7nb39bz/XX3wBAbu4Gli79E+3amTAY4Pjx43TqdAvJyc9iNBr56aefWLFiKdu3fwhAUFAQU6fOoEuXW/nXvwqZNWsGoaHtne/v7e3N8uWvMGHCQwBYrQcJCAikTZs29OjxX0ybltD8vykiIiLiFgruIufxzDPzgBOB/P/9vz089tg057n33ttE3753kZ//LuPHT3K2DxwY7bzO4XDwzDNP88EHBdx3X3/+8IcUfvGLG1m16i28vLzYvfsznnlmJm+8sRaA8PA7efbZhWfU8dprqwFITZ3L3Xffx69//Zsme2YRERFpmTRVRuQS1NTU8MknHzNhwu/Jz38Xh+Ps88p/+uknDh06RGBgIAcP/sjevd/z8MOP4OV14v963bv3YPz4Rzh27Hhzli/S6DZs2MDgwYMZMGAAq1atOud1BQUF3Hvvvc7jI0eOMHHiRAYNGkR8fDw2m605yhUR8UgacRe5BJ988hGdO3ehU6df0aZNAJ9+uouePcMByM9/l8LCf3LkyGFatWrF/fc/wJ139qag4O9069b9jHtFRQ0G4PvvobDwn4wbF+c8p+kw4gmsVivp6emsX78eX19fRo0aRa9evejUqZPLdaWlpfzxj390acvIyCA8PJwVK1aQnZ1NamoqGRkZzVm+iIjH0Ii7yCV4771NRETcA0Bk5D3k5m5wnhs4MJrXXltNevoSqqur6dWrL8DPo/L/WbXm+ef/wLhxcfz2t0P5+983Ayemyrz22mrnL4V28QTbt2+nd+/eBAUF0bp1a6KiosjPzz/jujlz5vDYY4+5tBUUFGCxWACIiYnhgw8+wG63N0vdIiKeRiPu5xEc1Apvo/GS+9fZ7ZQf0praV5pjx6r4xz8+5quvinj99Veora2lquooTzzxtMt1N954E6NGxbNwYSpLlqzkllu6kJn5qvN8QsIsAP785wx++umnZn0GkcZUUlKCyWRyHpvNZnbv3u1yzeuvv86tt97K7bfffs6+Pj4+BAQEUF5eTkhIyEW/f9u2Ac7X1TW1tPJt/r/a3PW+InJ10afMeXgbjZRuWX3J/dv1iwMU3K8027a9z+239+SFF/7kbJs4cRwFBX8/49phw0awZs0q/vnPf3Dnnb254YYbee21l3jwwXH4+PhQVlbKN998RadOv2rORxBpVPX19S57IDgcDpfjb7/9ls2bN/Paa69x8ODB897L4XA4vwNyscrKjlJff+J7JiZTIB2GpDaof2M48M5sbLbKZn9fEfFMXl4Gl0GHi6XgLtJAW7ZsJjp6iEtbbOwINm7MYfBgi0u70WhkzJj/4dVXV3Lnnb2ZPXsur7yygvHjx2K31+Dj40NMzP307z+Qzz//9Iw57gB//OMiQkJCm/y5RC5VaGgohYWFzmObzYbZbHYe5+fnY7PZeOCBB7Db7ZSUlBAXF8fq1asxm82UlpYSGhr680+vqggKCnLHY4iItHgGx7mWw2gER48eZdSoUSxfvpzrr7/e2f7GG2+wadMmMjMzASguLiYhIYGysjI6duxIWloabdq04ciRI8yYMYP9+/cTHBxMRkYGJpOJmpoaZs+eTVFREa1atSItLY2bb74Zh8PBwoULef/99/Hy8mL+/Pn893//d4PrPjl6YzIFXvaIu0ZgPMfBg/sIDb3R3WVctivlOaRhLnX0pjFYrVZGjx7NW2+9hb+/P6NGjWL+/Pl0737ml7H//e9/M3bsWLZu3QpASkoKISEhTJo0iXfeeYeNGzeyYsWKBr2/RtxFxNNc6md2k3059fPPP2f06NHs3bvXpf27774740M5JSWFuLg48vPz6dq1K0uXLgX+s9pAXl4eI0aMIDX1xIdxZmYm/v7+5OXlMWvWLGbOnAnApk2b2LNnD7m5uSxZsoSZM2dSW1vbVI8oIiJASEgI06dPZ+zYsdx///3ExMTQvXt3JkyYwBdffHHevlOnTuWzzz4jOjqa1atXk5SU1ExVi4h4niYL7uvWrSM5Odnlx6U1NTUkJSUxZcoUZ5vdbmfnzp1ERUUBEBsb61yN4FyrDRQUFDBkyImpCnfccQfl5eUUFxezbds2Bg8ejJeXFx07diQsLIxPP/20qR5RRER+ZrFY2LhxI5s2bWLChAkArFy5km7durlcd/311ztH2+HE7sHLly/n3XffZc2aNS4/nRUREVdNNsf95Oj4qV544QUeeOABlw/miooKAgIC8PE5UYrJZMJqtQLnXm3g9BUMTCYTBw8epKSkxOUfCifbRUREREQ8XbN9OfXjjz/mxx9/ZObMmezYscPZfvrqA8AZx6de6+XldUafk+1nW9mgoasTAI06T9RkCmy0e0nTKinxwsfH87c28PLy0p87ERGRK1CzBfeNGzfyf//3fwwdOpRjx45RWlrKtGnTeP7556msrKSurg5vb2+X1QjOtdpASEgIJSUl/OIXvwBO7MZnNpsJDQ2lpKTE+Z4n2xvq1C+nXi59Wclz1NfXU1tb7+4yLlt9fb3+3F2F3PnlVBERaR7NNry4YMEC8vLyyMnJ4dlnn6Vr165kZGRgNBoJDw8nNzcXgOzsbCIiIgCIjIwkOzsbgNzcXMLDwzEajURGRpKTkwNAYWEhfn5+tG/fnoiICDZs2EBdXR379u1j7969Z8yvFBERERHxRC1iHffk5GQSExNZtmwZYWFhLFq0CDix2kBiYiLR0dEEBgaSlpYGwJgxY0hKSiI6OhpfX18WLlwIwMCBA9m9e7fzi6upqam0atXKPQ8lV4zL3UH3XLSzroiIiDREk67j7qm0jvvV6Vzrn1/un4Nzacifj82b83n99Zepra1lxIjRPPDAb895rdZxvzpdzVNltI67iHga7ZwqcoWy2UpYuXIpL7+cidHoy6RJv6Nnz3A6dvylu0sTERGRZuT5S2iIXOEKC/9Jz57hXHPNtfj7+3PPPfdRUPB3d5clIiIizUzBXaSFKy210bZtO+dx27btXFZPEhERkauDgrtIC3f2/QnOvteBiIiIXLkU3EVaOLM5hLKyUudxeXkZ7dqZztNDRERErkQK7iItXHj4nezatZOKigqqq6spKNhKr1593F2WiIiINDOtKiNyAXV2O+36xTXJfS+GyWRmwoTfM2XKI9jttVgsQ7n11q6NXo+IiIi0bAruIhdwYpMk926UNGDAQAYMGOjWGkRERMS9NFVGRERERMQDKLiLiIiIiHgABXcREREREQ+g4C4iIiIi4gEU3EVEREREPICCu4iIiIiIB9BykCIXEHRda4w+3o1+X3ttHYcqjl3UtVVVR5k06XcsXJhBWFj7Rq9FREREWj4Fd5ELMPp4k/2vPY1+3/t73nxR1335ZRELFz7L/v0/NHoNIiIi4jkU3EVauA0bsnjiiaeZPz/J3aWIyCUKuKYV/n7GZn/f4z/ZOXrEvRvIiUjjUXAXaeESE59xdwkicpn8/Yx0n/xys7/v7mUPc9TNOz+LSOPRl1NFRERERDyAgruIiIiIiAdQcBcRERER8QAK7iIiIiIiHkBfThW5AHtt3UUv3djQ+zbEW29taPQaRERExHMouItcwMVukiQiIiLSlDRVRkRELtuGDRsYPHgwAwYMYNWqVWecf++997BYLERHR5OYmEhNTQ0AWVlZ3HXXXQwdOpShQ4eSnp7e3KWLiHgMjbiLiMhlsVqtpKens379enx9fRk1ahS9evWiU6dOABw7dox58+aRlZVFu3btmD59OllZWYwcOZKioiISExOJiYlx81OIiLR8GnEXOYXD4XB3CZfF4agHDO4uQ64y27dvp3fv3gQFBdG6dWuioqLIz893nm/dujVbt26lXbt2HD9+nLKyMq655hoAvvjiC7KysrBYLMyYMYPDhw+76zFERFo8jbiL/MzHx5eqqiO0aXMNBoNnhV+Hw0FdXS2VlRX4+rZydzlylSkpKcFkMjmPzWYzu3fvdrnGaDSybds2nnrqKcxmM3fddRcAJpOJ3/3ud/Ts2ZNFixYxb948XnjhhQa9f9u2AZf/EI3AZAp0dwln1VLrEpGGU3AX+dl115moqLBx9Oghd5dySby8vPH3DyAg4Fp3lyJXmfr6epd/7DocjrP+4zcyMpIdO3awaNEi5s6dywsvvMCSJUuc58ePH0///v0b/P5lZUeprz/x0zJ3hlSbrfKc51pqXSLiHl5ehksadFBwF/mZt7cP7dqFubsMEY8TGhpKYWGh89hms2E2m53Hhw4doqioyDnKbrFYmD59OpWVlbz99tuMGzcOOBH4vb29m7V2ERFPojnuIiJyWfr27csnn3xCeXk5x48fZ/PmzURERDjPOxwOEhISKC4uBiA/P5+ePXvSunVrXnrpJT7//HMA3njjjUsacRcRuVpoxF1ERC5LSEgI06dPZ+zYsdjtdoYPH0737t2ZMGECU6ZMoVu3bsyfP59HHnkEg8FAp06dSElJwdvbm4yMDObOnUt1dTU33XQTCxcudPfjiIi0WAruIiJy2SwWCxaLxaVt5cqVztf9+vWjX79+Z/QLDw8nKyuryesTEbkSaKqMiIiIiIgHUHAXEREREfEATR7cjx49SkxMDP/+978BWLt2LTExMVgsFmbOnOnc9vrrr78mNjaWqKgoZs+eTW1tLQDFxcXEx8czcOBAJk+eTFVVFQBHjhxh4sSJDBo0iPj4eGw2GwA1NTUkJCQwaNAghg0bxp49e5r6EUVEREREmlyTBvfPP/+c0aNHs3fvXgC+//57Xn75ZdasWcM777xDfX09q1evBiAhIYGkpCQ2bdqEw+Fg3bp1AKSkpBAXF0d+fj5du3Zl6dKlAGRkZBAeHk5eXh4jRowgNTUVgMzMTPz9/cnLy2PWrFnMnDmzKR9RRERERKRZNGlwX7duHcnJyc71fH19fUlOTiYgIACDwcAtt9xCcXExBw4coLq6mh49egAQGxtLfn4+drudnTt3EhUV5dIOUFBQ4PwiVExMDB988AF2u52CggKGDBkCwB133EF5eblzCTIREREREU/VpKvKnBwFP6lDhw506NABgPLyclatWsWCBQvO2C7bZDJhtVqpqKggICAAHx8fl3Zw3WLbx8eHgIAAysvLz3qvgwcP0r59+4uuuzG3z9ZW0yIiIiLSGNyyHKTVamX8+PE88MAD9OrVi127dp11u+yzbZt9tm20T/bx8vI6o8/J9oY4uX12Y4RubTUtIs3hUrfPFhERz9Hsq8rs2bOHUaNGMWzYMB599FHgxHbZJ79cClBaWorZbCY4OJjKykrq6uoA1220zWYzpaWlANTW1lJVVUVQUBAhISGUlJSccS8REREREU/WrMH96NGjPPzww0ydOpXf/e53zvYOHTrg5+fHrl27AMjJySEiIgKj0Uh4eDi5ubkAZGdnO7fRjoyMJDs7G4Dc3FzCw8MxGo1ERkaSk5MDQGFhIX5+fg2aJiMiIiIi0hI1a3B/6623KC0t5dVXX2Xo0KEMHTqUF198EYC0tDQWLFjAwIEDOXbsGGPHjgUgOTmZdevWMXjwYAoLC5k2bRoAU6dO5bPPPiM6OprVq1eTlJQEwJgxY6ipqSE6OprU1FRtny0iIiIiVwSDw+FwuLuIlubUOe6lW1Zf8n3a9YvTHHcRaRZX8xz3k5/ZcGJBgA5DUi/Qo/EdeGf2eT/vTaZAuk9+uRkrOmH3sof195BIC3Spn9naOVVERERExAMouIuIiIiIeAAFdxERERERD6DgLiIiIiLiARTcRUREREQ8gIK7iIiIiIgHUHAXEREREfEACu4iIiIiIh5AwV1ERERExAMouIuIiIiIeAAFdxERERERD6DgLiIiIiLiARTcRUREREQ8gIK7iIiIiIgHUHAXEREREfEACu4iIiIiIh5AwV1ERERExAMouIuIiIiIeAAFdxERuWwbNmxg8ODBDBgwgFWrVp1x/r333sNisRAdHU1iYiI1NTUAFBcXEx8fz8CBA5k8eTJVVVXNXbqIiMfwcXcBIiLSMtx1113nPW8wGPjwww/PaLdaraSnp7N+/Xp8fX0ZNWoUvXr1olOnTgAcO3aMefPmkZWVRbt27Zg+fTpZWVmMHDmSlJQU4uLiiI6OZsmSJSxdupSEhIQmeT4REU+n4C4iIgB07NiRzMzMc54fM2bMWdu3b99O7969CQoKAiAqKor8/Hwee+wxAFq3bs3WrVsxGo0cP36csrIyrrnmGux2Ozt37mTJkiUAxMbG8uCDDyq4i4icg6bKiIgIAH/5y19cjqurqzly5Mg5z59UUlKCyWRyHpvNZqxWq8s1RqORbdu2cffdd1NRUcFdd91FRUUFAQEB+PicGEMymUxn9BMRkf/QiLuIiAAnRsZPevPNN9m2bRt1dXW0b9+eZ555xuX8qerr6zEYDM5jh8PhcnxSZGQkO3bsYNGiRcydO5ennnrqjOvO1u9C2rYNaHCfpmAyBbq7hLNqqXWJSMMpuIuICAC5ubkMHjwYgKKiIhYvXgzAyJEjz9svNDSUwsJC57HNZsNsNjuPDx06RFFRkXMOvcViYfr06QQHB1NZWUldXR3e3t5n9LtYZWVHqa93AO4NqTZb5TnPtdS6RMQ9vLwMlzTooKkyIiICQG1tLdOnT+fTTz/FYrEwceJEHnroIUaNGnXefn379uWTTz6hvLyc48ePs3nzZiIiIpznHQ4HCQkJFBcXA5Cfn0/Pnj0xGo2Eh4eTm5sLQHZ2tks/ERFxpRF3EREBYMiQIQwcOJBXX32VH374gaSkJG644YYL9gsJCWH69OmMHTsWu93O8OHD6d69OxMmTGDKlCl069aN+fPn88gjj2AwGOjUqRMpKSkAJCcnk5iYyLJlywgLC2PRokVN/ZgiIh5LwV1ERIATXzLNy8sjODiYwYMH89e//pVWrVrxyCOPEBh4/qkeFosFi8Xi0rZy5Urn6379+tGvX78z+nXo0OG8K9mIiMh/aKqMiIgA8OSTT9KhQwf8/PxYsWIFc+bMYciQIc7RcRERcS8FdxERAcBut2MwGDAYDNTV1QFwyy23kJaW5ubKREQEFNxFRORnL774Ivv37+f48ePMmTPH3eWIiMhpFNxFRASAzMxMxo0bx29/+9uzrtmukXcREffSl1NFRASA9evX8+OPP571nMPhYMeOHcyYMaOZqxIRkZMU3EVEBICMjIzznr/Qeu4iItK0FNxFRASAO++8090liIjIeTT5HPejR48SExPDv//9bwC2b9+OxWJhwIABpKenO6/7+uuviY2NJSoqitmzZ1NbWwtAcXEx8fHxDBw4kMmTJ1NVVQXAkSNHmDhxIoMGDSI+Ph6bzQZATU0NCQkJDBo0iGHDhrFnz56mfkQRERERkSbXpMH9888/Z/To0ezduxeA6upqZs2axdKlS8nNzaWoqIht27YBkJCQQFJSEps2bcLhcLBu3ToAUlJSiIuLIz8/n65du7J06VLgxI90w8PDycvLY8SIEaSmpgInvlzl7+9PXl4es2bNYubMmU35iCIiIiIizaJJg/u6detITk7GbDYDsHv3bm688UZuuOEGfHx8sFgs5Ofnc+DAAaqrq+nRowcAsbGx5OfnY7fb2blzJ1FRUS7tAAUFBc5d+mJiYvjggw+w2+0UFBQwZMgQAO644w7Ky8spLi5uyscUEREREWlyTTrH/eQo+EklJSWYTCbnsdlsxmq1ntFuMpmwWq1UVFQQEBCAj4+PS/vp9/Lx8SEgIIDy8vKz3uvgwYO0b9++yZ5TRORKsGjRonOee+KJJ5qxEhEROZtm/XJqfX09BoPBeexwODAYDOdsP/nfU51+fGofLy+vM/qcbG+Itm0DGnT9+ZhMgY12LxGRphQcHMzf/vY3Jk+ejMPhcHc5IiJymmYN7qGhoc4vkQLYbDbMZvMZ7aWlpZjNZoKDg6msrKSurg5vb2/n9XBitL60tJTQ0FBqa2upqqoiKCiIkJAQSkpK+MUvfuFyr4YoKztKfb2jUUK3zVZ52fcQEbkQLy/DZQ86jBs3ji+//BKz2Uzfvn0bqTIREWkszbpz6u23387333/Pvn37qKurY+PGjURERNChQwf8/PzYtWsXADk5OURERGA0GgkPDyc3NxeA7OxsIiIiAIiMjCQ7OxuA3NxcwsPDMRqNREZGkpOTA0BhYSF+fn6aJiMicpGeffZZunbt6u4yRETkLJp1xN3Pz4/nnnuOxx9/nJ9++onIyEgGDhwInNhKe86cORw9epTbbruNsWPHApCcnExiYiLLli0jLCzMOQdz6tSpJCYmEh0dTWBgoHMr7jFjxpCUlER0dDS+vr4sXLiwOR9RRMSj+fn54efn5+4yRETkLAwOTWQ8w6lTZUq3rL7k+7TrF6epMiLSLBpjqoynOvmZDSe+V9RhSOoFejS+A+/MPu/nvckUSPfJLzdjRSfsXvaw/h4SaYEu9TO7WafKiIiIiIjIpWnWqTIiItLy1dXVsX79en788Ud69erFr371K4KDg91dlojIVU8j7iIi4iIpKYni4mI+/vhjqqqqePrpp91dkoiIoOAuIiKn+eGHH5g6dSp+fn7ce++9VFZqjrSISEug4C4iIi7q6uooLy8H4OjRow3exE5ERJqG5riLiIiLadOmMXr0aGw2GyNHjmTWrFnuLklERFBwFxGR09x5551s2rSJ8vJyrrvuOgwGg7tLEhERFNxFROQ0Y8aMOSOsv/76626qRkRETlJwFxERFykpKQA4HA6+/PJLvvnmGzdXJCIioOAuIiKn+eUvf+l8ffPNN/P222+7sRoRETlJwV1ERFysXbvW+dpms1FVVeXGakRE5CQFdxERcWGz2ZyvfX19ycjIcGM1IiJykoK7iIgA8P333wMQHR3t0m63291RjoiInEbBXUREAEhKSjpru8Fg0KoyIiItgIK7iIgAkJmZedb2mpqaC/bdsGEDy5Yto7a2loceeoj4+HiX81u2bGHx4sU4HA6uv/56FixYwLXXXktWVhYvvPACbdu2BeDuu+9m+vTpl/8wIiJXIAV3ERFxsWbNGl599VVqa2txOBwYjUY2bdp0zuutVivp6emsX78eX19fRo0aRa9evejUqRMAR48eZe7cubz99tuEhITw4osvsnjxYubMmUNRURGJiYnExMQ01+OJiHgsL3cXICIiLcu6devIzMwkIiKCBQsWcPPNN5/3+u3bt9O7d2+CgoJo3bo1UVFR5OfnO8/b7XaSk5MJCQkBoHPnzvz4448AfPHFF2RlZWGxWJgxYwaHDx9uugcTEfFwCu4iIuLiuuuuw2w2U1VVRa9evS4YpktKSjCZTM5js9mM1Wp1uV///v0BqK6uZsWKFfTr1w8Ak8nE73//e9555x3CwsKYN29eEzyRiMiVQVNlRETERWBgIFu2bMFgMLBmzRrKy8vPe319fT0Gg8F57HA4XI5Pqqys5NFHH6VLly4MGzYMgCVLljjPjx8/3hnwG6Jt24AG92kKJlOgu0s4q5Zal4g0nIK7iIi4ePbZZ/nhhx948skneeWVV5g7d+55rw8NDaWwsNB5bLPZMJvNLteUlJTw8MMP07t3b2bNmgWcCPJvv/0248aNA04Efm9v7wbXW1Z2lPp6B+DekGqzVZ7zXEutS0Tcw8vLcEmDDpoqIyIiLp5++mlsNhsmk4nExER69ep13uv79u3LJ598Qnl5OcePH2fz5s1EREQ4z9fV1TFp0iQGDRrE7NmznaPxrVu35qWXXuLzzz8H4I033rikEXcRkauFRtxFRMTFpEmTyMrKYtGiRfTr14/hw4cTFhZ2zutDQkKYPn06Y8eOxW63M3z4cLp3786ECROYMmUKBw8e5KuvvqKurs65Ok3Xrl1JTU0lIyODuXPnUl1dzU033cTChQub6zFFRDyOgruIiLjo1q0b3bp14/Dhw8ydO5f+/ftTVFR03j4WiwWLxeLStnLlSuf9vvnmm7P2Cw8PJysrq3EKFxG5wmmqjIiIuCgsLGTWrFk8+OCDdOrUiS1btri7JBERQSPuIiJymr/+9a+MGDGC1NTUs64OIyIi7qHgLiIiLhYvXuzuEkRE5Cw0VUZERERExAMouIuIiIiIeABNlRERERdffPEFWVlZHD9+3Nm2YMECN1YkIiKg4C4iIqeZO3cuDz74IO3atXN3KSIicgoFdxERcREQEMCwYcPcXYaIiJxGwV1ERAD46KOPAAgMDGT58uXcdtttzuUg77rrLneWJiIiKLiLiMjP3n33XeBEcN+3bx/79u1znlNwFxFxPwV3EREB/vMF1DfffJMRI0Y4219//XV3lSQiIqdQcBcREQA2btwzg7bLAAAgAElEQVTI1q1b2bFjB//4xz8AqK+v59tvv2Xs2LFurk5ERNwS3HNyclixYgUAERERPP3003z99dfMnj2bqqoqwsPDSUlJwcfHh+LiYhISEigrK6Njx46kpaXRpk0bjhw5wowZM9i/fz/BwcFkZGRgMpmoqalh9uzZFBUV0apVK9LS0rj55pvd8ZgiIh7lN7/5DSaTiUOHDjFy5EgAvLy8uOGGG9xcmYiIwEVuwGS1Ws9o++677y7pDY8fP05qaiqZmZnk5ORQWFjI9u3bSUhIICkpiU2bNuFwOFi3bh0AKSkpxMXFkZ+fT9euXVm6dCkAGRkZhIeHk5eXx4gRI0hNTQUgMzMTf39/8vLymDVrFjNnzrykOkVErjbHjx+nV69ezJkzB5PJhMlkom3bthw7dszdpYmICBcI7ocOHeLQoUNMmDCBw4cPO49LS0t57LHHLukN6+rqqK+v5/jx49TW1lJbW4uPjw/V1dX06NEDgNjYWPLz87Hb7ezcuZOoqCiXdoCCggIsFgsAMTExfPDBB9jtdgoKChgyZAgAd9xxB+Xl5RQXF19SrSIiV5NXX30VgOTkZJKSkpy/kpOT3VyZiIjABabKPPnkk3z88ccA9OrV6z+dfHycYbqhAgICmDp1KoMGDcLf35877rgDo9GIyWRyXmMymbBarVRUVBAQEICPj49LO0BJSYmzj4+PDwEBAZSXl7u0n+xz8OBB2rdvf9E1tm0bcEnPdjYmU2Cj3UtEpCmd/AnlyJEjueeee2jTpo2bKxIRkVOdN7i//PLLwIkP88ba7vqbb77h7bff5v333ycwMJAZM2bw8ccfO9cKBnA4HBgMBud/T3X68al9vLy8zuhzsr0hysqOUl/vaJTQbbNVXvY9REQuxMvL0GiDDvv372fixIkEBgYyYMAA7rvvPq699tpGubeIiFy6i0q0CxYs4MCBA3z11Vd8+eWXzl+X4qOPPqJPnz60bdsWX19fYmNj2bFjBzabzXlNaWkpZrOZ4OBgKisrqaurA8Bms2E2mwEwm82UlpYCUFtbS1VVFUFBQYSEhFBSUnLGvURE5OJMnjyZVatW8eijj7J27Vp+/etfu7skERHhIoP7n/70JwYPHsxjjz3G448/zuOPP86UKVMu6Q27dOnC9u3bOXbsGA6Hg61bt3LnnXfi5+fHrl27gBOrzkRERGA0GgkPDyc3NxeA7OxsIiIiAIiMjCQ7OxuA3NxcwsPDMRqNREZGkpOTA0BhYSF+fn4NmiYjInK1+8Mf/sDIkSNZsmQJMTExbNiwwd0liYgIF7kcZHZ2Nps3byYkJOSy3/Cuu+7iq6++IjY2FqPRSLdu3Zg4cSL9+/dnzpw5HD16lNtuu825ZnBycjKJiYksW7aMsLAwFi1aBMDUqVNJTEwkOjqawMBA0tLSABgzZgxJSUlER0fj6+vLwoULL7tmEZGrSXV1NX5+foSFhdG+fXv91FJEpIUwOBwOx4Uuio+PZ9WqVc1RT4tw6hz30i2rL/k+7frFaY67iDSLxpzjftLu3bt5/vnn+fTTTykqKmrUezemk5/ZcGJBgA5DUpu9hgPvzD7v573JFEj3yS83Y0Un7F72sP4eEmmBLvUz+6JG3Pv06cPChQu57777aNWqlbP9tttua/AbiohIy/bKK6/w0Ucfcfz4cSIjI5k7d667SxIRES4yuK9fvx7AuYY6nFjd5e9//3vTVCUiIm7j7e1NamoqYWFh7i5FREROcVHBfevWrU1dh4iItBAPPfSQu0sQEZGzuKjgfnI3vdP9z//8T6MWIyIiIiIiZ3dRwf3bb791vq6pqWHnzp306dOnyYoSERH3ef/997nnnnucx7m5uQwePNiNFYmICFxkcD9911Sr1crs2bObpCAREXGP999/n3/961+8++67fPrppwDU1dWxdetWBXcRkRbgooL76UJCQjhw4EBj1yIiIm7UpUsXDh06hJ+fHx07dgROLEQQExPj5spERAQuYY67w+GgqKiItm3bNllRIiLS/MLCwhg2bBhDhw7Fy+uiNtYWEZFm1OA57nDiw/2pp55qkoJERMS9Vq5cycqVK1327fjoo4/cWJGIiEAD57gfOHCA2tpabrzxxiYtSkRE3Cc3N5cPP/wQf3//i+6zYcMGli1bRm1tLQ899BDx8fEu57ds2cLixYtxOBxcf/31LFiwgGuvvZbi4mISEhIoKyujY8eOpKWl0aZNm8Z+JBGRK8JF/Sx03759REdHc//99xMbG0u/fv3Ys2dPU9cmIiJu0KFDB5fR9guxWq2kp6ezevVqsrOzWbt2Ld99953z/NGjR5k7dy4rVqzgnXfeoXPnzixevBiAlJQU4uLiyM/Pp2vXrixdurTRn0dE5EpxUcF93rx5jB8/np07d7Jr1y4mT55MSkpKU9cmIiJuYLfbsVgsPPHEEzz55JM8+eST571++/bt9O7dm6CgIFq3bk1UVJTLTtt2u53k5GRCQkIA6Ny5Mz/++CN2u52dO3cSFRUFQGxsrEs/ERFxdVFTZcrKyhg2bJjz+IEHHuC1115rqppERMSNJkyY0KDrS0pKMJlMzmOz2czu3budx9dddx39+/cHoLq6mhUrVjBmzBgqKioICAjAx+fEX0Umkwmr1drgetu2DWhwn6ZgMgW6u4Szaql1iUjDXVRwr6ur49ChQwQFBQFQXl7epEWJiIj73HrrraxcuRKbzcbdd99N586dz3t9fX09BoPBeexwOFyOT6qsrOTRRx+lS5cuDBs2DKvVesZ1Z+t3IWVlR6mvdwDuDak2W+U5z7XUukTEPby8DJc06HBRU2UefPBBRo4cSUZGBi+++CKjR49m9OjRDX4zERFp+WbNmsUNN9zA3r17adeu3QU33AsNDcVmszmPbTYbZrPZ5ZqSkhLi4uLo3LkzqampAAQHB1NZWUldXd05+4mIyH9cVHCPjIwETsxT3LNnD1ar1fljTxERubIcOnSI4cOH4+PjQ8+ePXE4HOe9vm/fvnzyySeUl5dz/PhxNm/eTEREhPN8XV0dkyZNYtCgQcyePds5qm40GgkPDyc3NxeA7Oxsl34iIuLqoqbKJCYmEh8fz9ixY/npp5/429/+xqxZs1i5cmVT1yciIm5wcuWwgwcPXnAzppCQEKZPn87YsWOx2+0MHz6c7t27M2HCBKZMmcLBgwf56quvqKurY9OmTQB07dqV1NRUkpOTSUxMZNmyZYSFhbFo0aImfzYREU91UcG9oqKCsWPHAuDn58e4cePIzs5u0sJERMQ95syZw6xZs9izZw9TpkwhOTn5gn0sFgsWi8Wl7eTgTrdu3fjmm2/O2q9Dhw5kZmZeftEiIleBi/5yqtVqdS7lVVpaesEfnYqIiGe66aabSE5O5tZbb2XLli3ccsst7i5JRES4yOA+btw47r//fn7zm99gMBjYvn07Tz31VFPXJiIibjBjxgz69OnDrbfeyvfff09eXh4vvPCCu8sSEbnqXVRwHz58OF27duUf//gH3t7ePPzwwxqBERG5QlmtVufKYRMmTGDMmDFurkhEROAigztAly5d6NKlS1PWIiIiLcT3339Px44d+eGHH6ivr3d3OSIiQgOCu4iIXB1mz57NtGnTKCsrw2w2M2/ePHeXJCIiKLiLiMhpdu7cSU5OjrvLEBGR01zUBkwiInL12LZtm3M3UxERaTk04i4iIi4qKir4zW9+w/XXX4/BYMBgMLBmzRp3lyUictVTcJdGExzUCm+j8ZL719ntlB+qbsSKRORSLF++3N0liIjIWSi4S6PxNhop3bL6kvu36xcHKLiLuJuPjw/PP/88FRUVREVF0blzZzp06ODuskRErnqa4y4iIi6eeeYZHnjgAWpqaggPDyc1NdXdJYmICAruIiJymp9++ok+ffpgMBj45S9/iZ+fn7tLEhERFNxFROQ0vr6+fPjhh9TX1/PZZ5/h6+vr7pJERAQFdxEROc38+fNZv349FRUVvPLKK8ydO9fdJYmICPpyqoiInOLbb7/F39+f9PR0d5ciIiKnUXAXEREA0tPT2bFjBzU1NTz00EMMHTrU3SWJiMgp3DJVZuvWrcTGxjJo0CCeffZZALZv347FYmHAgAEuIz1ff/01sbGxREVFMXv2bGprawEoLi4mPj6egQMHMnnyZKqqqgA4cuQIEydOZNCgQcTHx2Oz2Zr/AUVEPNCOHTtYs2YNb7zxBjk5Oe4uR0RETtPswX3//v0kJyezdOlS3nnnHb766iu2bdvGrFmzWLp0Kbm5uRQVFbFt2zYAEhISSEpKYtOmTTgcDtatWwdASkoKcXFx5Ofn07VrV5YuXQpARkYG4eHh5OXlMWLECC1jJiJykU5+CbV169bOQRIREWk5mj24v/feewwePJjQ0FCMRiPp6en4+/tz4403csMNN+Dj44PFYiE/P58DBw5QXV1Njx49AIiNjSU/Px+73c7OnTuJiopyaQcoKCjAYrEAEBMTwwcffIDdbm/uxxQRERERaVTNPsd93759GI1GJk2axI8//sjdd9/Nr371K0wmk/Mas9mM1WqlpKTEpd1kMmG1WqmoqCAgIAAfHx+XdsClj4+PDwEBAZSXlxMSEtKMTyki4nm+/PJLRo0ahcPh4LvvvnO+NhgMrFmzxt3liYhc9Zo9uNfV1VFYWEhmZiatW7dm8uTJtGrVCoPB4Lzm5F8U9fX1Z20/+d9TnX58ah8vr4b9YKFt24AGXX8+JlNgo93raqDfLxH3eeedd9xdgoiInEezB/d27drRp08fgoODAejXrx/5+fl4e3s7r7HZbJjNZkJDQ12+XFpaWorZbCY4OJjKykrq6urw9vZ2Xg8nRutLS0sJDQ2ltraWqqoqgoKCGlRjWdlR6usdjRIibbbKy76Hp9Dvl4j7eHkZLnvQoUOHDo1UjYiINIVmn+N+zz338NFHH3HkyBHq6ur48MMPGThwIN9//z379u2jrq6OjRs3EhERQYcOHfDz82PXrl0A5OTkEBERgdFoJDw8nNzcXACys7OJiIgAIDIykuzsbAByc3MJDw/HaDQ292OKiIiIiDSqZh9xv/322xk/fjxxcXHY7XZ+/etfM3r0aH75y1/y+OOP89NPPxEZGcnAgQMBSEtLY86cORw9epTbbruNsWPHApCcnExiYiLLli0jLCyMRYsWATB16lQSExOJjo4mMDCQtLS05n5EERGPVFJS4vzppYiItDxu2YBp+PDhDB8+3KWtT58+Z51f2aVLF956660z2jt06EBmZuYZ7UFBQSxfvrzxihURuUrMmDGD119/3d1liIjIObhlAyYREREREWkYt4y4i4hIy3NyOchTaTlIEZGWQ8FdREQA6NSpEy+88IK7yxARkXNQcBcREQB8fX21JKSISAumOe4iIgJwxqIBIiLSsii4i4gIALW1tc7X//d//+d8/ec///mCfTds2MDgwYMZMGAAq1atOud1Tz31FOvXr3ceZ2VlcddddzF06FCGDh1Kenr6JVYvInLlU3AXERHgxCZ3J82fP9/5+p///Od5+1mtVtLT01m9ejXZ2dmsXbuW77777oxrJk2axKZNm1zai4qKSExMJCcnh5ycHKZPn94ITyIicmVScBcREeDECjIXen0227dvp3fv3gQFBdG6dWuioqLIz893uWbDhg3cd999DBo0yKX9iy++ICsrC4vFwowZMzh8+HAjPImIyJVJX04VEREADAbDBV+fTUlJCSaTyXlsNpvZvXu3yzXjx48HYNeuXS7tJpOJ3/3ud/Ts2ZNFixYxb968Bq9s07ZtQIOubyomU6C7SzirllqXiDScgruIiABw6NAhPv74Y+rr6zl8+DAfffQRDofjgqPg9fX1LuH+5NrvF2PJkiXO1+PHj6d///4Nrrus7Cj19Sd+KuDOkGqzVZ7zXEutS0Tcw8vLcEmDDgruIiICwG233cbGjRsBuPXWW3n33Xedr88nNDSUwsJC57HNZsNsNl/w/SorK3n77bcZN24ccCLwe3t7X2L1IiJXPgV3uSoEB7XC22i8pL51djvlh6obuSKRlmfBggWX1K9v374sXryY8vJy/P392bx5s8uXW8+ldevWvPTSS/zXf/0Xt99+O2+88cYljbiLiFwtFNzlquBtNFK6ZfUl9W3XLw5QcJcrn9VqJS0tjeeff57+/ftz/Phxjh07xmuvvUb37t3P2S8kJITp06czduxY7HY7w4cPp3v37kyYMIEpU6bQrVu3s/bz9vYmIyODuXPnUl1dzU033cTChQub6vFERDyegruIiACQmprK0KFDgRPTXzIzMykqKuJPf/oTK1asOG9fi8WCxWJxaVu5cuUZ1z333HMux+Hh4WRlZV1m5SIiVwctBykiIgAcPnyY++67z6Wta9euWqJRRKSFUHAXEREAampqnK9feukl52s/Pz93lCMiIqdRcBcREQACAwPZt28f8J+wvm/fPlq3bu3OskRE5Gea4y4iIgBMmzaN3//+94wYMYIbb7yR/fv38+abb5KWlubu0kREBI24i4jIz2699VZee+017HY7BQUFHDt2jJUrV9K5c2d3lyYiImjEXURETuHt7U18fLzL9JjVq1cTFxfnxqpERAQ04i4iIj/7y1/+wsiRI4mJieGTTz6huLiYkSNH8ve//93dpYmICBpxFxGRn7377ru8++67VFRU8MQTT1BaWsqECRMYPny4u0sTEREU3EVE5GfXXnstvr6+hISEYLVaefHFF7ntttvcXZaIiPxMU2VERAQAg8HgfB0WFqbQLiLSwmjEXUREALBaraxduxaHw0FJSQlr1651nhs5cqQbKxMREVBwFxGRn1ksFmw22xmvRUSkZVBwFxERAB577LEz2v73f/+XVatWuaEaERE5nYK7iIi4qKurY/PmzaxatYrS0lJGjBjh7pJERAQFdxER+ZnNZmPt2rXk5OTQo0cPampqyM/Pd3dZIiLyM60qIyIiAAwYMICamhqysrJ4/vnnueaaa9xdkoiInELBXUREAEhNTaWoqIiHHnqI1atXY7fb3V2SiIicQsFdREQAGDx4MK+88govvvgiJSUl7N+/n2nTpvH++++7uzQREUHBXURETnP99dczbdo0tmzZwpAhQ3jzzTfdXZKIiKDgLiIiP5s2bZrLsZeXF/feey9Lly51U0UiInIqBXcREQGgvLzc3SWIiMh5uHU5yD/+8Y9UVFTw3HPP8fXXXzN79myqqqoIDw8nJSUFHx8fiouLSUhIoKysjI4dO5KWlkabNm04cuQIM2bMYP/+/QQHB5ORkYHJZKKmpobZs2dTVFREq1atSEtL4+abb3bnY4qIeIT9+/ezaNGis5574oknmrkaERE5ndtG3D/55BOysrKcxwkJCSQlJbFp0yYcDgfr1q0DICUlhbi4OPLz8+natavzR7YZGRmEh4eTl5fHiBEjSE1NBSAzMxN/f3/y8vKYNWsWM2fObP6HExHxQK1ataJjx45n/SUiIu7nluB+6NAh0tPTmTRpEgAHDhygurqaHj16ABAbG0t+fj52u52dO3cSFRXl0g5QUFCAxWIBICYmhg8++AC73U5BQQFDhgwB4I477qC8vJzi4uLmfkQREY/Trl07hg0bdtZfIiLifm6ZKpOUlMT06dP58ccfASgpKcFkMjnPm0wmrFYrFRUVBAQE4OPj49J+eh8fHx8CAgIoLy8/670OHjxI+/btL7q+tm0DLvsZ//P+gY12r6tBS/39aql1iTSmrl27ursEERE5j2YP7m+++SZhYWH06dOH9evXA1BfX4/BYHBe43A4MBgMzv+e6vTjU/t4eXmd0edke0OUlR2lvt7RKGHNZqu87Ht4ipb8+3W5tV1N/zuKZ/LyMlz2oMPTTz/dSNWIiEhTaPbgnpubi81mY+jQoRw+fJhjx45hMBiw2WzOa0pLSzGbzQQHB1NZWUldXR3e3t7YbDbMZjMAZrOZ0tJSQkNDqa2tpaqqiqCgIEJCQigpKeEXv/iFy71ERERERDxZs89xf/XVV9m4cSM5OTlMmTKFe++9lwULFuDn58euXbsAyMnJISIiAqPRSHh4OLm5uQBkZ2cTEREBQGRkJNnZ2cCJfwyEh4djNBqJjIwkJycHgMLCQvz8/Bo0TUZEREREpCVqMeu4p6WlsWDBAgYOHMixY8cYO3YsAMnJyaxbt47BgwdTWFjo3CBk6tSpfPbZZ0RHR7N69WqSkpIAGDNmDDU1NURHR5OamsrChQvd9kwiIiIiIo3Freu4x8bGEhsbC0CXLl146623zrimQ4cOZGZmntEeFBTE8uXLz2j38/Pjj3/8Y+MXKyIiIiLiRi1mxF1ERDzXhg0bGDx4MAMGDGDVqlXnvO6pp55yLkwAUFxcTHx8PAMHDmTy5MlUVVU1R7kiIh5JwV1ERC6L1WolPT2d1atXk52dzdq1a/nuu+/OuGbSpEls2rTJpf1cm+yJiMiZFNxFROSybN++nd69exMUFETr1q2JiopybpZ30oYNG7jvvvsYNGiQs+18m+yJiMiZ3DrHXUREPN/pG9+ZzWZ2797tcs348eMBnKuHAefdZK8hGnPTvMvRUjdqa6l1iUjDKbiLiMhlOdcmehfSkE32zufkpnng3pB6vo3aWmpdIuIel7ppnqbKiIjIZQkNDXXZRO/UzfLO59RN9hrST0TkaqURdxERuSx9+/Zl8eLFlJeX4+/vz+bNm5k/f/4F+526yZ7FYnHZZE+aR+C1/rTybf4oUF1TS+Xh483+viKeTsFdREQuS0hICNOnT2fs2LHY7XaGDx9O9+7dmTBhAlOmTKFbt27n7JucnExiYiLLli0jLCyMRYsWNWPl0srXh0Gp2c3+vnmz70cTeEQaTsFdREQum8ViwWKxuLStXLnyjOuee+45l+NzbbInIiJn0hx3EREREREPoOAuIiIiIuIBFNxFRERERDyAgruIiIiIiAdQcBcRERER8QAK7iIiIiIiHkDBXURERETEAyi4i4iIiIh4AAV3EREREREPoOAuIiIiIuIBFNxFRERERDyAgruIiIiIiAdQcBcRERER8QA+7i5ARERE5FTXXOuPn2/zR5Sfamo5cvh4s7+vyMVScBcREZEWxc/Xh0mvbmv2913+P5HN/p4iDaGpMiIiIiIiHkDBXURERETEAyi4i4iIiIh4AAV3EREREREPoOAuIiIiIuIBFNxFRERERDyAgruIiIiIiAdQcBcRERER8QAK7iIiIiIiHkDBXURERETEA7gluP/5z38mOjqa6OhoFi5cCMD27duxWCwMGDCA9PR057Vff/01sbGxREVFMXv2bGprawEoLi4mPj6egQMHMnnyZKqqqgA4cuQIEydOZNCgQcTHx2Oz2Zr/AUVEREREGlmzB/ft27fz0UcfkZWVRXZ2Nl9++SUbN25k1qxZLF26lNzcXIqKiti2bRsACQkJJCUlsWnTJhwOB+vWrQMgJSWFuLg48vPz6dq1K0uXLgUgIyOD8PBw8vLyGDFiBKmpqc39iCIiIiIijc6nud/QZDKRmJiIr68vADfffDN79+7lxhtv5IYbbgDAYrGQn59Pp06dqK6upkePHgDExsbypz/9iREjRrBz506WLFnibH/wwQdJSEigoKCAVatWARATE8O8efOw2+0YjcbmflQRERG5glwb1Bpfo3ezv2+NvY7Dh441+/tKy9Pswf1Xv/qV8/XevXvJy8vjwQcfxGQyOdvNZjNWq5WSkhKXdpPJhNVqpaKigoCAAHx8fFzaAZc+Pj4+BAQEUF5eTkhIyEXX2LZtwGU946lMpsBGu9dJjrq6/9/efYdFce1vAH+XooBEUSP2GAuRa+8SwYZGCR0xSiLqz3r1xprECmLFAtiNRE0MKhZsFJVY8ZrEhqDGBrkaTYhYYxQhgLDs/P7gYeMKBgtyzrLv53nyxJ1h5UXOnO/ZmTNnoDJ+9Y7jdd//Jr2Jf6+SIGsuIiIqPeVMjbHkwE+l/n0/692y1L8nyanUB+4Frl69in//+9+YPHkyjI2N8euvv2r3KYoClUoFjUYDlUpVaHvB/5/27Oun32Nk9HIzgh48yIBGo5TIYO3+/fTX/jueVa3aW/jj8JZXfv/bPT95Y7le15vIBbx+tjeVi6ikGBmpSvSkAxERyUfIwD0xMRHjxo3D9OnT4eLigvj4eJ2bSO/fvw9ra2vUqFFDZ/sff/wBa2trVKlSBenp6cjLy4OxsbH264H8s/V//PEHatSoAbVajb/++gtWVlal/jMSERmSPXv2IDQ0FGq1GoMHD8aAAQN09iclJcHPzw9//fUX2rVrh9mzZ8PExASRkZFYvHgxqlatCgDo1q0bJk6cKOJHINJbVpUtYGpS+lfSc9V5ePSQU3hKU6kP3G/fvo1PP/0US5cuxfvvvw8AaNmyJW7cuIHffvsNderUwd69e+Ht7Y3atWujfPnySExMRNu2bREdHY0uXbrA1NQU7dq1Q2xsLNzc3BAVFYUuXboAALp27YqoqCiMGjUKsbGxaNeuHee3ExG9QXfv3sXSpUuxe/dulCtXDj4+PujYsSMaNWqk/ZpJkyZh3rx5aNWqFaZPn47t27fjk08+waVLlzB16lS4uroK/AmI9JupiTH2nrtR6t/XtXX9Uv+ehq7UV5X55ptv8OTJEyxcuBAeHh7w8PDA7t27sXDhQowdOxbOzs5o0KABnJycAAAhISFYsGABnJyckJmZiUGDBgEAZs6cie3bt8PZ2RkJCQmYMGECAGD8+PE4f/48XFxcsGXLFgQEBJT2j0hEZFBOnDgBOzs7WFlZwcLCAr1798b+/fu1+1NTUwstNFCw/+LFi4iMjISbmxu++OILpKWlCfkZiIj0Qamfcff394e/v3+R+2JiYgpts7W1xc6dOwttr127NjZt2lRou5WVFb766qvXD0pERC/k2YUErK2tceHChefuf3pBgWrVqmHo0GU7GjQAACAASURBVKFo06YNlixZgjlz5mDx4sUv9f1lmdsv603szPVymOvlyJqrrBJ2cyoREZUNz1tI4EX2FyzrCwDDhw/HBx988NLfv2BBAUDsIOKfbmJnrsKY6+XoYy56vlddUEDIk1OJiKjseHYhgacXDChqf8FCA+np6QgLC9NuVxQFxpIuVUtEJAMO3ImI6LV06tQJJ0+exJ9//omsrCwcPHhQu2AAAJ2FBgBoFxqwsLDA119/jZ9+yl8XOzw8/JXOuBMRGQpOlSEiotdSvXp1TJw4EYMGDUJubi769u2LFi1aYMSIERg3bhyaN2+OkJAQ+Pv7IyMjA02bNsWgQYNgbGyMZcuWYdasWcjOzsa7776LoKAg0T8OEZG0OHAnIqLX5ubmBjc3N51t69at0/75eQsNtGvXDpGRkW88HxFRWcCB+xuUp9G88g0jfKgBERERET2NA/c3yNjICFFnf3ml93q2aVjCaYiIiIhIn/HmVCIiIiIiPcCBOxERERGRHuDAnYiIiIhID3DgTkRERESkBzhwJyIiIiLSAxy4ExERERHpAQ7ciYiIiIj0AAfuRERERER6gAN3IiIiIiI9wIE7EREREZEe4MCdiIiIiEgPcOBORERERKQHOHAnIiIiItIDHLgTEREREekBDtyJiIiIiPQAB+5ERERERHqAA3ciIiIiIj3AgTsRERERkR7gwJ2IiIiISA+YiA5AVCBPo0G1am+90ntz1Xl49DCzhBMRERERyYMDd5KGsZERos7+8krv9WzTsITTEBEREcmFU2WIiIiIiPQAB+5ERERERHqAA3ciIiIiIj3AOe5ExeBNs0RERCQDDtyJisGbZomIiEgGnCpDRERERKQHyuTAfc+ePXB2dkavXr2wefNm0XGIiMq84vrdpKQk9OnTB71794afnx/UajUA4NatWxgwYACcnJwwevRo/PXXX6UdnYhIb5S5gfvdu3exdOlSbNmyBVFRUYiIiMC1a9dEx5JKwZztV/nPqrKF6PhEJJkX6XcnTZqEgIAAHDhwAIqiYPv27QCA2bNn45NPPsH+/fvRrFkzrF69WsSPQESkF8rcHPcTJ07Azs4OVlZWAIDevXtj//79GDNmjOBk8uCcbSIqScX1u6mpqcjOzkarVq0AAH369MGKFSvw0Ucf4cyZM/jyyy+12319fTFp0iQxPwgRkeTK3MD93r17qFatmva1tbU1Lly48FJ/h5GR6u8/m1V4rTwW5V79n/jpHIX2MVfh7/0PuYDXy/YmcxGVBJHtrLh+99n91apVw927d/Hw4UNYWlrCxMREZ/vLevZnr2Nd6aX/jpJQ3O+gVhXLUkqiq7hc1pXEXEktLldVy/KllERXcbkqmpmWUhJdxeUyf4069TpY417Nq/67lbmBu0ajgUr19z+Goig6r19E5cp/D/CqOHi8Vp5ezeq98nurVn1+J89chf1TLuD1sr3JXET6rrh+93n7i+qfX7a/BnT7bAA4/bWYK6zFHev7A/uXUhJdxeXaMKZXKSXRVVyuwI/sSimJruJyDe/apJSS6CouV4+mdUspiS7WuNJV5ua416hRA/fv39e+vn//PqytrQUmIiIq24rrd5/d/8cff8Da2hpVqlRBeno68vLyinwfERHpKnMD906dOuHkyZP4888/kZWVhYMHD6JLly6iYxERlVnF9bu1a9dG+fLlkZiYCACIjo5Gly5dYGpqinbt2iE2NhYAEBUVxf6aiOgfqBRFUUSHKGl79uzBmjVrkJubi759+2LEiBGiIxERlWlF9bsjRozAuHHj0Lx5cyQnJ8Pf3x8ZGRlo2rQpFixYgHLlyiE1NRVTp07FgwcPULNmTSxZsgSVKomZo05EJLsyOXAnIiIiIiprytxUGSIiIiKisogDdyIiIiIiPcCBOxERERGRHuDAnYiIiIhID3DgTkRERESkBzhwJyIiIiLSAxy4G4C5c+cW2jZlyhQBSXSlpqZiyJAh6NWrF+7du4dBgwbh5s2bomMBAJYuXSo6ApWAxMREbN26FTk5OThz5ozoOCQhthH9J2stkbX2Aqxx+sxEdICyZODAgVCpVNrXKpUKZmZmaNCgAUaNGlXqDxXx8/PD77//jkuXLuHq1ava7Wq1Gunp6aWapSgBAQEYNmwYFi9ejGrVqsHV1RVTpkzB5s2bRUfD0aNHMWHCBJ3fp0i3bt36x/21atUqpSSFjR07FitXrtTZNnjwYGzYsEFQonwbNmzA4cOHce/ePTg5OSEgIAB9+/bFsGHDhOYqkJGRgfT0dDz9KA2Rv0dDJGMbkflYl63GFZCtlsheewH5atzTZOwbZapzHLiXoEaNGsHExATe3t4AgL179+LOnTuoXr06/Pz8sGrVqlLNM3r0aKSmpiIwMBBjxozRbjc2NkbDhg1LNUtRHj58CAcHB4SEhEClUqFfv35SDNoBwMrKCk5OTmjatCnKly+v3b5gwQIheXx9faFSqfDkyRM8ePAAdevWhZGREVJSUlC3bl0cOHCg1DONGTMGSUlJuHfvHnr06KHdnpeXhxo1apR6nmdFRkZi+/bt6NevHypXroydO3fio48+kmLg/tVXX2Ht2rWwsrLSblOpVDhy5IjAVIZHxjYi47FeQLYaV0C2WiJ77QXkq3EFZOsbZaxzHLiXoJ9++gm7d+/Wvra1tYW3tzdCQkIQFRVV6nnq1KmDOnXqICYmptAn2MzMTJ0DQwQzMzPcuXNH+4k/ISEB5cqVE5qpgJeXl+gIOuLi4gAAEydOxIABA9CuXTsAwIULF/D1118LybRw4UI8evQIgYGB8Pf31243MTFB1apVhWR6mpGRkU57Kl++PIyNjQUm+tvOnTtx+PBhVKlSRXQUgyZjG5HxWC8gW40rIFstkb32AvLVuAKy9Y0y1jkO3EtQbm4url69ChsbGwDA1atXodFokJ2djdzcXGG51qxZgzVr1kjzCbbA1KlT8e9//xspKSnw8PBAWloali9fLjRTAS8vL9y8eRPXrl2Dg4MDbt++jbp164qOhV9++UVbyAGgRYsWuHHjhpAslpaWsLS0RGhoKK5evYq0tDRtcUpJSUH79u2F5CrQoUMHLFq0CFlZWTh8+DAiIiJgZ2cnNFOBmjVrCptWQH+TuY3IdKwXkLXGyVpLZK29gLw1Tra+UcY6p1KenkREr+X06dOYMmUKqlatCo1Gg8ePHyMoKAhxcXGoVKkSRo4cKSRXz549sX37dmk+wRZIS0uDhYUFfv31V+Tl5aFBgwa4f/8+ateuLToaYmNjERoaiuzsbGzbtg3u7u6YPHkyPDw8hOYaOXIkmjZtCmdnZyiKgujoaKSkpBSae1ea5syZg7i4OJ1OX6VSYePGjcIyAYBGo8H27dtx4sQJaDQa2NnZwcfHByYm4s9XzJgxA//73//QsWNHnTODT19WpzdP5jYi47Eua42TtZbIWnsBeWucrH2jTHWOA/cSplar8b///Q9GRkZo2LAhTE1NoSiK0BtABg4ciLCwMOGXgAvcvn0biqJg5MiRWLdunfbTa15eHkaMGIH9+/cLTph/NmLTpk3w9fVFVFQU7t27hyFDhmDfvn1Cc6WlpWHFihWIj48HAHTq1Aljx46FpaWlsEy9evVCTEwMzMzMhGUoyvz58+Hu7o5mzZqJjlLI8+YCiy5OhkbmNiLjsQ7IVeNkryWy1d6nyVrjZO0bZapz4k8rlCGpqakIDw/XuZQCiL/Z491338Unn3wizSfYFStW4PTp07h37x4GDBig3W5iYoJu3boJyfQsIyMjnQJpbW0NIyPxq6dWqlQJn3/+OVJSUvDee+8hOzsbFhYWQjPVrVsXMn7+f+eddxAYGIi0tDS4ubnBzc0NderUER0LQOFjT1EUKZavMzQytxEZj3XZapzstUS22vs0WWucrH2jTHWOA/cSNGHCBLRr1w7t2rWTaoml6tWro3r16qJjaBV08mvXrhV2abU4NjY2CA8Ph1qtRlJSErZs2QJbW1vRsXDy5EkEBAQgLy8P27dvh4uLCxYvXgwHBwdhmSpVqgQXFxe0bt1apziJ/sDq6+sLX19f3L59G7Gxsfj0009RoUIFbNmyRWguAIiIiNDOrS5Qp04dHDp0SGAqwyNzG5HxWJetxsleS2SrvU+TtcbJ2jfKVOc4cC9BarVamocrPE3WT7De3t4ICwvDX3/9BUVRoNFocPPmTQQFBYmOhoCAAISGhqJ8+fKYPn067OzspPjdLlmyBFu2bMGIESPw9ttvY/Pmzfjss8+EFvPOnTujc+fOwr7/P0lPT8fx48dx/Phx5OXlwd7eXnQkAPk3rUVHR2PZsmWYOHEijh07hrNnz4qOZZBkbSMyHuuy1jhZa4mstReQt8bJ2jfKVOc4cC9Bbdu2RVxcHBwcHKRZ1hCQ9xPsxIkTUbNmTZw/fx49e/bEf//7XzRv3lxopgIWFhb4/PPP8fnnn4uOokOj0aBatWra140aNRKYJp+sqxOMGjUKV65cwQcffIDx48ejZcuWoiNpVa1aFXXr1kXjxo3xv//9DwMGDMDWrVtFxzI4MrcRGY91WWucrLVE1toLyFvjZO0bZapzHLiXoP379yM8PFxnm0qlQlJSkqBE+WT9BHvv3j1s3LgRixYtQq9evTB8+HAMHjxYdCwAwO7du7Fo0SI8fvwYALQ3X4n+XdaoUQNHjx6FSqXC48ePsXnzZuFPlHt2dQIfHx8pVifo168funTpIsUKIc8yNzfHqVOn0LhxYxw+fBjNmzdHdna26FgGR+Y2IuOxLmuNk7WWyFp7AXlrnKx9o0x1Tr7eSo/9+OOPoiMUSdZPsAVrtdavXx/JyclSne1avXo1Nm3ahPfee090FB1z5sxBYGAgbt++jQ8++AAdO3bEnDlzhGZat24dtm7dCl9fX1StWhWRkZEYMmSI8IF7gwYNsHDhQmRmZupcPpfh6bwzZszAjh07MHXqVOzcuRNOTk4YO3as6FgGR+Y2IuOxLmuNk7WWyFp7AXlrnKx9o0x1jgP3EhAREYH+/ftLu4yRrJ9g7ezsMG7cOEyZMgVDhw7F5cuXpVhqCci/w162Dg0A4uPjsXDhQqkuU8u6OsFnn32Gbt26ITExEV5eXjh06JD2wTGi2djYYPr06QAgdF1uQydzG5HpWJe9xslaS2StvYC8NU7WvlGmOseBewmQZYmg53n2E+yHH34ovKMF8uclpqSkoHbt2liyZAnOnDkjRS4AaNq0KcaNGwd7e3uUL19eu93T01NgKuD7779HcHAwunbtCi8vL7Ro0UJoHkDe1Qlyc3Mxbtw4qNVqNGnSBP369YO3t7foWADypxysXbsWaWlpOttleKKiIZG5jch0rMte42StJbLWXkDeGidr3yhTneMDmErQ77//rnOzgqIoCA8Px8CBAwWmAg4fPoxu3bpJM4/z6NGj6N69O6KioorcL7rjAIBp06YVuV30EocAkJWVhYMHD2Lv3r148OABXFxc4OnpiapVqwrJk5mZidDQUJ2nT3766afCHxTTr18/hIeHY+/evUhPT8fgwYPh4uIi/AEjANC9e3cEBQUVmrMs+kmPhkbmNgLId6zLVuNkryWy1d6nyVrjZO0bZapzHLiXoN69e2Pt2rWoV68efv75Z/j7+6NChQoICwsTmmvcuHE4f/48unfvDnd3d7Rt21ZonhUrVmDcuHHSdhwFcnNzcePGDeTl5cHGxkaqzjchIQExMTE4deoUWrVqhaSkJPTv3x++vr6io0kjPDwccXFxCAkJQf/+/VGvXj1oNBqsX79edDQMHjwY3377rRRTigyZzG2kgEzHumw1TvZaIlvtfZaMNY59Y/E4cC9BZ8+ehb+/Pzp16oSDBw/is88+E/6Jv0BGRgYOHz6M7777DikpKXBycsL48eNFx8KVK1fQpEkTpKen49KlS3j//fdFRwIAXLp0CePGjYOVlRU0Gg3++OMPfPnll8Jvelq6dCn27t2LOnXqoE+fPnByckL58uWRkZGBHj164PTp06WWxdbWVuchLCYmJjA2NsaTJ09gaWmJM2fOlFqW58nIyIClpSXu3LmDixcvwt7eXvjTJwHg2LFjWLduHdq3b6/zOHRZLqMbElnbiEzHegGZa5ystUTW2itrjZOtb5Sxzon/eFWGtGnTBkuWLMHw4cOxePFidOzYUXQkLUtLS7Rt2xZ37tzB7du3ce7cOdGRsHjxYly+fBnr169HVlYWVq9ejYSEBCnuIJ83bx6WLl2q7cTOnz+PuXPnYufOnUJzGRkZISwsrND6sZaWlli3bl2pZklOTgYAzJw5E23atIG7uztUKhUOHDiAH374oVSzFCUnJwfh4eG4fv06AgIC8PPPP6Nr166iYwEAQkNDUb9+fZ3CRKVP5jYi07FeQNYaJ3MtkbH2AvLWONn6RhnrHM+4l4BnP5EVrIcqy7qo3377Lfbu3YucnBy4u7vDzc0NNWrUEJoJAFxdXREdHa09QNVqNby8vLBnzx7ByQB3d3fExMTobHNzcxOeTaPRYNu2bTh16hTUajU6duyIgQMHCr2s6OXlhcjISJ1tnp6ez513Wlr8/f1RpUoVxMXFYceOHZg5cyY0Gg1CQkKE5gLyn/S4a9cu0TEMnsxtRKZjXfYaJ2stkbX2AvLWOFn7RpnqHM+4l4CCT2TJyclSrKbxrGvXrmHevHn417/+JTqKDrVajezsbFSoUAFA/nw7WVSqVAmHDx9Gz549AeTfZGRlZSU4FRAcHIzffvsN3t7eUBQFu3fvxs2bN+Hn5ycsk7m5OXbt2oUPP/wQGo0G0dHR2nWVRbp8+TIiIyPx/fffw9zcHIsWLYKbm5voWAAAe3t7hIeHo3PnzjA1NdVuF/2AHUMjcxuR6ViXvcbJWktkrb2AvDVO1r5RpjrHgXsJmjhxIr777jvRMQo5e/YsAgMDRccoxMfHB3369IGjoyOA/OXPBgwYIDhVvjlz5mDy5MnaIlm3bl0EBQUJTgUcP34cUVFR2rNu3bp1Ez7QCA4Oxty5czFv3jyoVCrY29tL8W+lUqmQk5OjPVP48OFDnbOGIu3duxcAdG6CVKlUwpc8MzQytxEZj3VZa5ystUTW2gvIW+Nk7RtlqnOcKlOCxo4di8aNG6Nly5Y6D39o3769wFT5nW3Xrl3RokULnVyiP8ECwMWLF3HmzBmYmpqibdu2aNKkiehIOjIzM6HRaIQvbVjAxcUFkZGR2oeyPHnyBN7e3trOjv4WFRWFHTt24LfffsOHH36Iw4cP49NPP0Xfvn1FRyNJyNxGZDzWZa1xgJy1RObaW0C2GkfF4xn3EvTo0SOcPn1a525/lUqFjRs3CkwF/PTTT/jpp590tsnwCVZRFFy8eBHnzp1DXl4eNBoNbG1thc7XnjFjBubOnYuBAwcWeeZN9O/Szc0NgwYNgouLCwBg37592j+L4ujoWOS/lej25enpiWbNmuH06dPIy8tDaGioNJf5L1y4gMTERAwYMACjRo3ClStXEBQUhC5duoiOZlBkbiMyHuuy1jgZawkgZ+2VvcbJ2jfKVOd4xv0NyMjIgEajQcWKFUVHkdqiRYsKzeGsVasW/P39hWW6dOkSmjVrhvj4+CL3d+jQoZQTFfb999/j5MmTUBQFdnZ26Natm9A8qamp2j+r1WocOnQIOTk5+M9//iMkT3E3C8mwfF2/fv0wduxYPHr0CLGxsZgxYwbGjh0r5U1ZZZE+tBFAvmO9gGw1TsZaIivZa5ysfaNMdY5n3EvQ77//jokTJ+L333+HoiioVasWli1bhnfffVdorrS0NAQHByMlJQUrVqzAokWLMG3aNOGdroxzOJs1awYAaNWqFa5fvw5bW1vs2bMHV65cwYgRI4TlenqtWHNzc+1czoJ9Ii9VP/tEu+HDh6NPnz7CBu7FrW8tw6BMo9Ggc+fO+Pzzz9G7d2/UqlULeXl5omMZDJnbiMzHuqw1TsZaAshZe2WtcQVk7RtlqnMcuJeggIAADB8+HE5OTgCg/bS4adMmoblmzJgBe3t7XLhwARYWFrC2tsYXX3yBtWvXCs2Vl5cHtVqtncOZl5cnzdqtkyZNQp06dZCTk4OVK1fCw8MD06ZNw5o1a4TkWbFixXP3ib5U/fRAQ1EUXL16FU+ePBGWR/TTEl+Eubk51q9fj9OnTyMgIAAbN27UrohBb57MbUTmY13WGidrLZG19gLy1bgCsvaNMtU5DtxL0MOHD7UdGgA4OzsjNDRUYKJ8N2/eRP/+/bF161aUK1cOEydOhLu7u+hYRc7hdHV1FZwq382bN7F8+XIEBwejb9++GDlyJLy9vYXlebYwPnr0CMbGxnjrrbcEJfrb0wMNlUqFypUrY+HChQITyS8kJAQ7duzAihUrUKlSJdy9exeLFy8WHYskIPOxLmuNk7WWyFp7AflqXAFZ+0aZ6hwH7iWoXLlyuHz5Mpo2bQogfy6Zubm54FSAsbEx0tPTtTdW/Prrr8Jv2gGAUaNGoUmTJto5nKNHj5bmqYV5eXn4888/cfjwYaxcuRL3798Xeha5QHJyMiZPnoy7d+9CURQ0aNAAQUFBeOedd4RlmjFjBt577z2dbefPnxeURj9UrlwZPXv21F6m1mg02rOFRICcx7qsNU7WWiJr7QXkrXGy9o1S1TmFXltqaqqiKIpy/vx5pXv37oqXl5fi6empdO/eXTl//rzgdIry/fffKx4eHkqHDh2U0aNHK++//75y9OhR0bGUJ0+eKElJSYqiKEp0dLSycOFC5cGDB4JT5YuJiVF69OihBAYGKoqiKL169VL27dsnOJWieHl5KXFxcdrXBw8eVD7++GMhWRISEpT4+HilV69eypkzZ5T4+HglPj5eOXHihNKrVy8hmZ4WGxurPHnyRHSMIo0bN04JCgpSfvrpJ+WDDz5QVq1apYwcOVJ0LIMjcxuR6ViXvcbJWktkrb2KIm+Nk61vlLHOcVWZEtC5c2dYWFjAwcEB7du3R/369QEA9evXl+KTIgD8+eefuHDhAvLy8tCqVStUrVpVdCSMHz8ederUQe/evTFp0iS4u7vjwoULwufYFUWWOZMyPXZ55cqViI+P165SAORfQjQxMYGDgwOGDh1a6pmeNm3aNJw+fRpdu3aFl5cXWrRoITTP0woe6x0cHIxKlSppL1OLXjnB0MjcRmQ61mWvcTLXEhlrb1FkqXGy9Y0y1jlOlSkBP/zwA1JSUpCQkIBjx45h+fLlqFKlCuzt7WFvb4+WLVsKzZeSkoLz58/D1dUVM2fOxOrVqzF79mxtIxTl6Tl23t7e0syxA/J/p8uWLUNaWhqe/mwrem3yTp06YfXq1ejXrx+MjY0RGxuLhg0b4tatWwBK98EeY8eORVxcHJKSkvDpp5/i0KFD2LlzJ5o0aYKBAweWWo7nWbBgAbKzs3HgwAGsXLkSDx48gIuLCzw9PYUXT1kvUxsamduITMe67DVO1loia+0F5K1xsvWNMtY5nnF/Ax4/fowjR45g/fr1uHHjBi5duiQ0z4ABA/DRRx/B0tISGzZswPjx4xESEoJt27YJzeXp6Yn169fj448/xsqVK1G5cmUMGTJEiqeA9u7dG1OnToWNjY3OQxeeXRKqtD29NNyzSvvBHuvXr8e+ffuwaNEiqNVq+Pj4wM/PD0lJSTA2NtY+Slu0hIQExMTE4NSpU2jVqhWSkpLQv39/+Pr6Csu0Z88eLF++HI6Ojpg+fTp69+6N8ePHw9nZWVgmQyZjG5HpWH+WbDVO1loia+0F5K1xsvWNUtY5IRN0ypjc3Fzl1KlTSnBwsOLh4aH07t1bmT17tnLo0CElPT1ddDzF29tbURRFmT59uhIREaEoSv78SdFknWOnKIrSv39/0RGk5+bmpmRmZiqKoijBwcHKxIkTFUVRFI1Gozg5OYmMpiiKoixZskRxdHRUBg0apERHRyvZ2dmKoihKenq60qFDB8Hp8j169EhRlPw+hEqfPrQRGche42StJbLWXkWRv8bJ0jfKWOc4VaYEtG/fHm3atEHv3r2xatUq1KlTR3QkHcbGxjhw4AD++9//Yvz48Th8+LAUd7a7ublpH5KRkZGBVatWwcbGRnCqfG3btsWCBQvQuXNnlC9fXrtd5MNPAOD69evYvn070tLSdLaLWJdapVJpV5Q4ffo0PvnkE+12GRgZGSEsLAx169bV2W5paYl169YJSpUvOTkZEyZMQHZ2NiIiIuDr64tly5ZpV+ug0iFzG5HpWJe9xslaS2StvYC8NU62vlHGOseBewnw8fHByZMnsWvXLty5cwf29vZo3bq1NAfonDlzEBYWhoCAAFhbW2Pfvn2YN2+e6FjYsWMHEhMTMXnyZHh6eqJChQrw8PDAqFGjREfDhQsXAABXrlzRbhP98BMAGDNmDJydndG4cWOhOYD8ovT48WNkZmYiKSkJ9vb2APIfDW1iIr5ruXbtWqEB2eDBg7FhwwbhNyHOnTsXX375JT7//HNUr14ds2bNwsyZM7Fz506huQyNzG1EpmNd9honay2RtfYC8tY42fpGGesc57iXoHv37uHHH3/Ejz/+iIsXL+K9996Dg4MDPv74Y9HRpNSnTx989dVX2L9/P27cuAE/Pz/069cPu3fvFh1NWj4+PlLMjwSA/fv3IygoCGq1Go6Ojpg1axZiY2OxdOlSfPrpp8IeGz9mzBgkJSXh3r17sLa21m7Py8tDjRo1pPj369OnD3bv3q2zSoi7uztiYmIEJzMM+tBGZDrWC8ha41hLyg7Z+kYZ65z402JliLW1NVxdXVGvXj2cPXsW0dHR+Omnn4R3ajKztrbGsWPHMGjQIJiYmEizskZqair8/f2RmpqKzZs34/PPP8f8+fOFXyL28vLC0qVLYWdnp/NpX8TlTScnJ7Ru3RoPHz6Era0tAKBChQqYN28eOnbsWOp5CixcuBCPHj1CYGAg/P39tdtNTEyErxRSVKqgCgAAGgtJREFUwMrKCsnJydrLrTExMahUqZLgVIZDH9qITMd6AZlrnKy1RFay1jjZ+kYZ6xzPuJeAI0eO4OzZs0hMTMTNmzfRsmVL2NnZwc7OTop5drKaPHky0tLS8Ouvv2LPnj2YPHkyzMzMhD1G+GnDhg3DkCFDEBISgsjISOzYsQPR0dHYvHmz0FxTp07F2bNnUb16de02GS5vyqTgyY7x8fFFzkMUPYcTyF8mbsqUKbh48SLMzMxQr149BAcHo0GDBqKjGQR9aCMyHeuy1ziZa4msZK1x7BuLx4F7CRg6dKi2E2vWrJk08/6edvPmTVy7dg2dO3fGrVu3Cs3rFEGtVuPcuXOwsbGBlZUV4uLi0LVrVykeAlHU5ToPDw9ER0cLzeXm5oY9e/YIzSA7f39/zJs3r8g1dmX7kJOZmQmNRgNLS0vRUQyKPrQRmY512WuczLVExtoLyFvjCrBvfD5OlSkB69evFx3hH8XGxiI0NBRZWVmIiIiAj48PJk+eDA8PD6G5Hj9+jMuXLyM+Ph6KokCj0Wjnk4lmZmaGO3fuaM/GJSQkSPGEQBsbGyQnJ2sv2VFhBTd/bdq0SXCS57ty5Qq++uqrQg8/kWHAaAj0oY3IdKzLXuNkrSWy1l5A3hrHvrF4HLgbgHXr1mHr1q3w9fVF1apVERkZiSFDhgjvPCZMmICaNWvi/Pnz6NmzJ/773/+iefPmQjMVmDZtGv79738jJSUFHh4eSEtLw/Lly0XHwvXr1+Hl5YVq1arB1NQUiqIIfxiLrGQuAFOmTEH//v0LPfyESpfMbYTH+ouTtZbIWnsBeWsc+8biceBuAIyMjHQuN1lbW0txqfPevXvYuHEjFi1ahF69emH48OEYPHiw0Ex3795FUFAQrl69iubNm2PGjBmwtLREgwYNpDgb8eWXX4qOoDdkLgBmZmZCn8pJ+WRuIzzWX5yMtQSQs/bKXuPYNxZP/OiN3jgbGxuEh4dDrVYjKSkJM2bMkOLya8Gd4vXr10dycjIqV64sOBEwffp0WFtb47PPPoNGo8GuXbtga2srRYcG5D+O+uzZs9i+fTuqVKmCM2fOCH9EtawKCkDHjh3RoUMH7X8ycHBwwKZNm3Djxg3cunVL+x+VLpnbCI/1FydjLQHkrL2y1zj2jcXjzakGIDMzE6GhoThx4gQ0Gg3s7OwwZswYVKhQQWiupUuX4saNG5gyZQqGDh2Kjh07Ijk5Gdu3bxeWydXVFXv37gUA5ObmwtPTE/v27ROW51khISG4c+cOLl++jB07dmD06NFo2rQppk6dKjqadJYvX44qVarAwcFB58mAtWrVEpgqn6OjY6FtnAZR+mRuIzzWX5yMtQSQs/bKXuPYNxaPA3cDEBkZCS8vL51tmzdvxoABAwQl+ltKSgreeecdXL58GWfOnMGHH36os/xZafPy8kJkZKT29dN33MvA09NT+/uMioqCWq2Gu7s7YmNjRUeTDgsAFUfmNsJj/eXIVksAOWuv7DWOisc57mVYWFgYMjIysG3bNqSmpmq35+XlYc+ePVIM3N955x0AQNOmTdG0aVPBaQqTbd5rwfzIglw5OTnC50zKasaMGejevbvoGDpWrlyJsWPHYtq0aUXuX7BgQSknMmwytpECPNZfjky1RB9qbwFZahz7xhfHgXsZ9u677+LSpUuFtpcrV44PpniOq1evokePHtrXd+/eRY8ePaRZ0cHJyQkTJkxAWloawsLCEBMTA1dXV6GZZBUSEiLdoKxgQCHLPGpDJ2MbKcBjXX/JXHtlrXHsG18cp8oYgF9++QUNGzbU2ZadnQ0zMzNBieT19NmRoshwc9gPP/ygM2dS1oGHaKNGjULlypXRsmVLnbbu6ekpMNXf7t27B2trayQkJODnn3+Gt7c3j8lSJnsb4bGu32SsvfpQ49g3/jMO3A1AXFwcli5diqysLO3DKbKysnDq1CkheYqbTydL0ZTV1atXC607LcMj2mUj8yXXmTNnIjc3F0OHDsWwYcNgb2+PnJwchISEiI5mUGRuIwCP9eLIXktkq736gH1j8ThVxgAsWLAAc+fOxbfffotRo0bh8OHDyMrKEpbn9OnT/7hfdGcrs9mzZ+Po0aM6j82W5RHtsikYfKWlpWmXi5PFxYsXsWvXLqxatQp9+/bF2LFj4e3tLTqWwZG5jfBYL57stUS22qsP2DcWjwN3A/DWW2/Bzs4OZ8+eRXp6OiZNmgRnZ2dhef7pbFZ2dnYpJtE/x48fx/79+3nZ8AUkJydjwoQJyM7ORkREBHx9fbFs2TLhN64B+TepaTQaHDlyBLNnz0ZWVhYLugAytxEe68WTvZbIVnv1AfvG4vEWdQNgZmaGGzduoGHDhoiPj0dOTg5yc3NFx0JcXBzc3d3Rs2dP9OjRA927d+cczmLUrVsXnN32YubOnYsvv/wSVlZWqF69OmbNmoWZM2eKjgUg/0ygg4MDateujZYtW8Lb2xv9+/cXHcvgyNxGeKy/OFlriay1V2bsG4vHM+4GYMKECVi2bBmCg4Oxdu1aREREoG/fvqJj8TLiK6hUqRJcXFzQunVrnSfdyTInVyZZWVk6N4bZ29tj0aJFAhP9bciQIRg8eLB2eb/w8HBUqVJFcCrDI3Mb4bH+4mStJbLWXpmxbyweB+4GoHLlyli+fDkAYNeuXUhLS8ONGzcEp+JlxFfRpUsXdOnSRfuaZ+Sez8rKCsnJydp1imNiYqSZxzxw4MAi10/m/OXSJXMb4bH+4mStJbLWXpmxbyweB+5lWGJiIjQaDfz9/REYGKjt+NVqNWbNmoUDBw4IzffsZUQ7OzteRnwOW1tbqFQq7e9QpVKhUqVK6NSpEwICAgSnk9OsWbMwZcoUXL16Fe3atUO9evWkWZlg7Nix2j+r1WocOXIEFStWFJjIMMnYRnisvzzZaonstVdm7BuLx+Ugy7CVK1ciPj4ely5dQrNmzbTbTUxM0LlzZwwdOlRgOiA+Ph6bN29GcHAwPv74Y6SkpMDb2xtTp04VmktfPHjwABEREbh27RqWLFkiOo50rl69ChsbG2RmZkKj0cDS0hLnz59Hq1atREcr0kcffYQdO3aIjmFQ9KWN8Fj/Z7LVEtlrr75h36iLA3cDEBUVJXxZrBch45Js+sDFxQX79u0THUMa+nC269atW9o/K4qCa9euYd68eTh06JDAVIZDH9pIUXisvxhZaom+1F6ZsG8sHqfKlHFHjx5F27ZtAQCHDx/Gzp070aRJE4wePRqmpqZCMs2YMQNz587lXLYSIur3KKsTJ04gPj4e9+7d084vBfLPdsmyOoGvry+A/GkQKpUKlStXhr+/v+BUhkMf2khReKzrkrmWyFh79QH7xuLxjHsZ9s033yA2NhaLFi2CWq2Gj48P/Pz8kJSUBGNjY/j5+QnJVXD5MD4+vsj9HTp0KOVE+uvgwYPYsmULwsLCREeRjqxnu3755Re89dZbsLa2xtq1a3H27Fk0bdoUI0aM4JrdpUzWNlIUHuuFyVpLZK29smPf+GI4cC/D3N3dERERAXNzc4SEhODWrVtYsmQJFEWBs7MzvvvuO6H57t69i40bN2LSpEn4/fffsXLlSkyePBlvv/220FwycnR0LHRGKSMjA/Xq1UNwcDDq1asnKJm8fv31V4SHhyMzM1P7uPGbN29i8+bNwjJt3LgR69evh7GxMTp06IAbN27A2dkZ8fHxMDc3R3BwsLBshkjGNsJj/eXJVktkr70yYt/44jhVpgxTqVQwNzcHkP9o6E8++US7XQZffPEFXFxcAADVq1dHu3btMHnyZKxfv15wMvls2rRJ57WRkREqVqyIChUqCEokv88++wzdunVDYmIivLy8cOjQIdjY2AjNFBERgdjYWGRlZaFnz5748ccfUaFCBQwYMEBvzvyWJTK2ER7rL0+2WiJ77ZUR+8YXx4F7GWZsbIzHjx8jMzMTSUlJsLe3BwCkpqbCxET8rz4tLQ0+Pj4AgHLlyqFfv37YunWr4FRyql27tugIeic3Nxfjxo2DWq1GkyZN0K9fP3h7ewvNZGJiAgsLC1hYWKBu3brawZixsbEUx6ShkbGN8Fh/ebLVEtlrr4zYN744I9EB6M0ZOXIkPD090a9fP/Tt2xfW1taIjY3F//3f/2HYsGGi48HMzAzHjh3Tvj5x4oT2LAXR6zI3N0dOTg7effddXL58WYo5kgVPAwTyCxKJJWMboZcnWy2RvfbKiH3ji+Mc9zLu7t27ePjwIWxtbQEAx44dg5mZGTp27Cg4GZCcnIwvvvgC9+/fh0qlQo0aNRAcHCz8UjWVDeHh4YiLi0NISAj69++PevXqQaPRCJ2K1bp1azRv3hwAcPHiRe2fFUXB5cuXcfbsWWHZDJGMbYRenoy1RObaKyP2jS+OA3cSZtu2bfDx8cHDhw9hamoKS0tL0ZGojMnIyIClpSXu3LmDixcvwt7eHhYWFsLyPG/1iwJcUan0ydZG6OWxlug/9o0vjgN3EsbV1RV79+4VHYPKmKioqH/czxudiG2kbGEtIUPCgTsJM3z4cOTk5KBly5YoX768dvuYMWMEpiJ9Z2tri6pVq+L9998v8kEnCxYsEJCKZMI2UrawlpAh4a26JEyrVq1ER6AyKDIyErGxsTh+/DhsbW3h7OyMTp066dz8RIaNbaRsYS0hQ8Iz7iRUZmYmUlJS8N577yE7O5tzS6lEXbx4EbGxsTh9+jSaNWsGFxcX3hxGOthGygbWEjIUHLiTMCdPnkRAQADy8vIQEREBV1dXLF68GA4ODqKjURmTkJCAkJAQ/Pzzzzh37pzoOCQhthH9xVpChoTXBUmYJUuWYMuWLahYsSKqVauGzZs3IygoSHQsKgMURUF8fDzmzJmDnj17YsOGDRg4cCCOHz8uOhpJgm2k7GAtIUPCOe4kjEajQbVq1bSvGzVqJDANlRUzZ87EDz/8gCZNmuDDDz/EpEmT+GAv0sE2UrawlpAh4cCdhKlRowaOHj0KlUqFx48fY/PmzahVq5boWKTnIiIiYGVlhStXruDKlStYsmSJzv4jR44ISkayYBspW1hLyJBwjjsJ8+DBAwQGBuLEiRPQaDSws7ODv78/rK2tRUcjPZaamvqP+2vXrl1KSUhWbCNlC2sJGRIO3ImIiIiI9ACnypAw+/fvx9q1a5GWlqaznZepiYjoRbGWkCHhGXcSpnv37ggKCio0F5GXqYmI6EWxlpAh4Rl3Euadd95B27Zt+bRCIiJ6ZawlZEh4xp2EOXbsGNatW4f27dvD2NhYu33MmDECUxERkT5hLSFDwo+nJExoaCjq1q2r09ESERG9DNYSMiScKkPC5ObmYsGCBaJjEBGRHmMtIUNiPGvWrFmiQ5BhSk1NxS+//IJKlSohMzMT6enpSE9Px1tvvSU6GhER6QnWEjIknONOwjg6OhbaplKpuIQXERG9MNYSMiQcuBMRERER6QHOcSdhrl+/ju3btxd6aAbnKhIR0YtiLSFDwoE7CTNmzBg4OzujcePGoqMQEZGeYi0hQ8KBOwlTsWJFrrNLRESvhbWEDAnnuJMwERERuHXrFuzs7GBi8vdnyPbt2wtMRURE+oS1hAwJz7iTMOfOncPZs2dx9uxZ7TaVSoWNGzcKTEVERPqEtYQMCQfuJMzly5dx8OBB0TGIiEiPsZaQITESHYAMl42NDZKTk0XHICIiPcZaQoaEZ9xJmOvXr8PLywvVqlWDqakpFEXhQzOIiOilsJaQIeHNqSRMampqkdtr165dykmIiEhfsZaQIeHAnYRRFAVbt27FqVOnoFarYWdnB19fXxgZcQYXERG9GNYSMiQcuJMwixYtwm+//QZvb28oioLdu3ejdu3a8PPzEx2NiIj0BGsJGRLOcSdhjh8/jqioKO1ZkW7dusHNzU1wKiIi0iesJWRIeB2JhMnLy4NardZ5bWxsLDARERHpG9YSMiQ8407CuLm5YdCgQXBxcQEA7Nu3D66uroJTERGRPmEtIUPCOe4k1Pfff4+TJ09CURTY2dmhW7duoiMREZGeYS0hQ8GBOwmRlpaGvLw8VKlSBQBw+vRp2NjYaF8TEREVh7WEDA3nuFOpu3LlClxcXHDp0iXtthMnTsDDw4NPvyMiohfCWkKGiGfcqdQNHjwY//nPf9CxY0ed7T/88AO++eYbhIWFiQlGRER6g7WEDBHPuFOpe/z4caGOFgA6d+6Mhw8fCkhERET6hrWEDBEH7lTq1Go1NBpNoe0ajQa5ubkCEhERkb5hLSFDxIE7lbr27dtj1apVhbavXr0azZo1E5CIiIj0DWsJGSLOcadSl5GRgZEjR+LOnTuwtbVF+fLlceXKFVSpUgWhoaGwsrISHZGIiCTHWkKGiAN3EkJRFJw6dQpJSUkwMjJCs2bN0K5dO9GxiIhIj7CWkKHhwJ2IiIiISA9wjjsRERERkR7gwJ2IiIiISA9w4E5EREREpAdMRAcgw3Pz5k306NED8+bNw0cffaTd/s033+Dq1atYuHAhACAuLg6jR4/G0qVL4ezsrP26lStXYtWqVZg/fz68vb212zMzM2Fvb48OHTpgzZo12L17NwIDA1GnTh2d79+4cWMEBQX9Y8apU6fCxsYGw4YNw9SpU3H+/Hns3r0bFhYW2q9p3bo19uzZo/37IyMjsW3bNmRnZyM3Nxdt27bFpEmTULFiRW2+lStXIi4uDuXKlQMAODo6YvTo0TAzM9Nmq127No4cOQKVSlXoZ965cyeaN28OR0dHmJqaat9XYObMmWjTps1zfy4fHx9kZWUhNzcXN27cwHvvvQcAaNSoESpWrIjLly9j69atMDY2BgDk5eVhwIAB6NixIz766CN88MEH2vcA+TeGDRo0CH379sXNmzcL7S+wY8cO7c9MRPqFfTb7bJIHB+4khJGRERYtWoS2bduiQYMGRX7Nli1b4ObmhrCwMJ0iAAC1atVCdHS0ThE4ePCgTicNAO3atcOaNWteO29qaioCAwMRGBhY5P6vvvoK33//Pb788ku8/fbbyM3Nxfz58zFq1Chs2bIFarUaQ4YMQatWrRAVFQVzc3NkZWVh8eLFGDZsGDZs2AATk/zDUVEUJCQkoH379trX3333HSpVqqTzPUNCQtC8efOX+jm2bdsGIL8Qu7m5ITo6WrvvyZMn6Nu3L9asWYP//Oc/AIA1a9bA2NgY48aNw+3bt2FmZqbznrt378LV1RXNmjWDpaVlof1EVDawz2afTXLgVBkSwszMDEOGDMEXX3yBnJycQvt///13xMfHY9q0afjtt99w/vx5nf2dO3fGtWvXcOfOHe22yMhIuLu7v5G8gwYNwrFjx3DgwIFC+zIzM7FmzRrMnz8fb7/9NgDA1NQUkydPho+PD3JycrB//35oNBpMmzYN5ubmAABzc3P4+fkhIyMDhw4d0v597u7uiImJ0b5OTExEo0aNYGlp+UZ+tgLly5dHSEgIvv76ayQlJeHKlSvYsmULlixZoj2b86zq1aujXr16+PXXX99oNiISi302+2ySAwfuJMzo0aNhYWGBpUuXFtq3detWdOvWDVWrVoWzszPCwsJ09puYmODDDz/Udpa3bt3CX3/9BRsbG52vS0hIgIeHh85/u3bteumsVapUwcKFCxEQEIDbt2/r7Lt+/TrMzMzw7rvv6mw3NzeHu7s7ypUrh3PnzhW5trBKpcL777+PxMRE7TZXV1ccOnRIWxwjIyPh5eVV6L1ffPGFzs/19CXsV9W4cWNMnDgRfn5+mD59OgIDA1G9evXnfv25c+eQkpKCli1bAgCys7ML/XvPnj37tXMRkXjss9lnk3icKkPCGBkZITg4GJ6ennBwcNBuz8nJwe7duzF//nwAgJeXFz7++GPcvn0bNWvW1H6dh4cH/Pz8MHLkSERHR8PT07PQ9yipy64A4ODgAC8vL0yaNAkbN27U+Tk0Gk2x71er1UVuz8nJ0Tk7UrVqVbRo0QJHjx5F165dkZCQUGRH+iqXXV/EwIEDceDAATRs2BBdu3bV2VfQyQP5cykrV66M4OBg1KxZEzdv3uRlV6IyjH12PvbZJBLPuJNQNWvWxOzZszFlyhQ8fPgQABAbG4vHjx9j7ty5cHR0xIQJE6BSqbBp0yad97Zo0QJ5eXlISkpCbGwsXF1d33jezz77DH/99Re++uor7bZGjRpBrVYXuvT45MkTjBgxAnfv3kWbNm2QkJBQqFhoNBqcOXMGrVu31tnu6emJmJgYHDp0CI6Ojtq5lKWlTp06eOeddwptL+jko6OjsXfvXmzatKlQoSCisot9NvtsEosDdxLOyckJXbp0wYYNGwDk34wzatQoHD16FHFxcYiLi8OsWbOwY8cOZGZm6rzXw8MD8+fPR/369WFlZfXGs5YrVw6LFy/G+vXrkZ2drd02YsQI+Pn54Y8//gCQf0Zm/vz5yMrKQvXq1dG7d2+Ym5tj/vz52vdlZ2dj7ty5qFChAj744AOd79OjRw+cO3cOmzdvLvKSKxGRKOyz2WeTOJwqQ1Lw9/dHYmIi0tPTkZSUhNWrV+vs9/T0RGhoKCIjI3W2u7u7Y9myZYW+vkDBfMmnGRsbY/fu3a+ctUGDBpgyZQr8/f2120aNGgVzc3MMGzYMQP6Zmw4dOmhzmZiYYP369Vi9ejX69OkDIyMj5OXlwdHREevXr4epqanO9yhfvjwcHR1x5cqVIpfqAvLnSz67tJivr2+JzJt8VU9fln3awoUL8a9//UtAIiJ6E9hns88mMVSKoiiiQxARERER0T/jGXcySF9//TX27NlT5L5hw4a9sSXK3rSMjAwMGDCgyH0VKlTAli1bSjkREdHrY59NlI9n3ImIiIiI9ABvTiUiIiIi0gMcuBMRERER6QEO3ImIiIiI9AAH7kREREREeoADdyIiIiIiPfD/KHb1HU7tyA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Content Placeholder 3"/>
          <p:cNvSpPr>
            <a:spLocks noGrp="1"/>
          </p:cNvSpPr>
          <p:nvPr>
            <p:ph idx="1"/>
          </p:nvPr>
        </p:nvSpPr>
        <p:spPr>
          <a:xfrm>
            <a:off x="609599" y="1752601"/>
            <a:ext cx="11059391" cy="4939144"/>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From </a:t>
            </a:r>
            <a:r>
              <a:rPr lang="en-GB" sz="1800" dirty="0"/>
              <a:t>the above </a:t>
            </a:r>
            <a:r>
              <a:rPr lang="en-GB" sz="1800" dirty="0" smtClean="0"/>
              <a:t>bar chart</a:t>
            </a:r>
            <a:r>
              <a:rPr lang="en-GB" sz="1800" dirty="0"/>
              <a:t>, we can see all the developed countries like Luxembourg, Australia, </a:t>
            </a:r>
            <a:r>
              <a:rPr lang="en-GB" sz="1800" dirty="0" smtClean="0"/>
              <a:t>etc. are having high GDP per capita.</a:t>
            </a:r>
            <a:endParaRPr lang="en-GB" sz="1800" dirty="0"/>
          </a:p>
          <a:p>
            <a:endParaRPr lang="en-GB" sz="1800" dirty="0"/>
          </a:p>
        </p:txBody>
      </p:sp>
      <p:pic>
        <p:nvPicPr>
          <p:cNvPr id="6" name="Picture 5"/>
          <p:cNvPicPr>
            <a:picLocks noChangeAspect="1"/>
          </p:cNvPicPr>
          <p:nvPr/>
        </p:nvPicPr>
        <p:blipFill>
          <a:blip r:embed="rId2"/>
          <a:stretch>
            <a:fillRect/>
          </a:stretch>
        </p:blipFill>
        <p:spPr>
          <a:xfrm>
            <a:off x="1216603" y="1752601"/>
            <a:ext cx="9467850" cy="4181475"/>
          </a:xfrm>
          <a:prstGeom prst="rect">
            <a:avLst/>
          </a:prstGeom>
        </p:spPr>
      </p:pic>
    </p:spTree>
    <p:extLst>
      <p:ext uri="{BB962C8B-B14F-4D97-AF65-F5344CB8AC3E}">
        <p14:creationId xmlns:p14="http://schemas.microsoft.com/office/powerpoint/2010/main" val="1151110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a:t>GDP per Capita of all the Developing Countries </a:t>
            </a:r>
            <a:endParaRPr lang="en-GB" dirty="0"/>
          </a:p>
        </p:txBody>
      </p:sp>
      <p:sp>
        <p:nvSpPr>
          <p:cNvPr id="3" name="Content Placeholder 2"/>
          <p:cNvSpPr>
            <a:spLocks noGrp="1"/>
          </p:cNvSpPr>
          <p:nvPr>
            <p:ph idx="1"/>
          </p:nvPr>
        </p:nvSpPr>
        <p:spPr>
          <a:xfrm>
            <a:off x="609599" y="1752601"/>
            <a:ext cx="11100955" cy="4939144"/>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From </a:t>
            </a:r>
            <a:r>
              <a:rPr lang="en-GB" sz="1800" dirty="0"/>
              <a:t>the above </a:t>
            </a:r>
            <a:r>
              <a:rPr lang="en-GB" sz="1800" dirty="0" err="1"/>
              <a:t>barchart</a:t>
            </a:r>
            <a:r>
              <a:rPr lang="en-GB" sz="1800" dirty="0"/>
              <a:t>, we can see all the Developing countries like Iran, Albania, </a:t>
            </a:r>
            <a:r>
              <a:rPr lang="en-GB" sz="1800" dirty="0" smtClean="0"/>
              <a:t>etc. as per GDPP.</a:t>
            </a:r>
            <a:endParaRPr lang="en-GB" sz="1800" dirty="0"/>
          </a:p>
          <a:p>
            <a:endParaRPr lang="en-GB" sz="1800" dirty="0"/>
          </a:p>
        </p:txBody>
      </p:sp>
      <p:pic>
        <p:nvPicPr>
          <p:cNvPr id="4" name="Picture 3"/>
          <p:cNvPicPr>
            <a:picLocks noChangeAspect="1"/>
          </p:cNvPicPr>
          <p:nvPr/>
        </p:nvPicPr>
        <p:blipFill>
          <a:blip r:embed="rId2"/>
          <a:stretch>
            <a:fillRect/>
          </a:stretch>
        </p:blipFill>
        <p:spPr>
          <a:xfrm>
            <a:off x="1147330" y="1447800"/>
            <a:ext cx="9544050" cy="4610100"/>
          </a:xfrm>
          <a:prstGeom prst="rect">
            <a:avLst/>
          </a:prstGeom>
        </p:spPr>
      </p:pic>
    </p:spTree>
    <p:extLst>
      <p:ext uri="{BB962C8B-B14F-4D97-AF65-F5344CB8AC3E}">
        <p14:creationId xmlns:p14="http://schemas.microsoft.com/office/powerpoint/2010/main" val="3668983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smtClean="0"/>
              <a:t>       </a:t>
            </a:r>
            <a:r>
              <a:rPr lang="en-GB" sz="2000" b="1" dirty="0"/>
              <a:t>GDP per Capita of all the Under-Developed Countries</a:t>
            </a:r>
            <a:endParaRPr lang="en-GB" dirty="0"/>
          </a:p>
        </p:txBody>
      </p:sp>
      <p:sp>
        <p:nvSpPr>
          <p:cNvPr id="3" name="Content Placeholder 2"/>
          <p:cNvSpPr>
            <a:spLocks noGrp="1"/>
          </p:cNvSpPr>
          <p:nvPr>
            <p:ph idx="1"/>
          </p:nvPr>
        </p:nvSpPr>
        <p:spPr>
          <a:xfrm>
            <a:off x="609600" y="1752601"/>
            <a:ext cx="11204864" cy="5001490"/>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From </a:t>
            </a:r>
            <a:r>
              <a:rPr lang="en-GB" sz="1800" dirty="0"/>
              <a:t>the above </a:t>
            </a:r>
            <a:r>
              <a:rPr lang="en-GB" sz="1800" dirty="0" smtClean="0"/>
              <a:t>bar chart</a:t>
            </a:r>
            <a:r>
              <a:rPr lang="en-GB" sz="1800" dirty="0"/>
              <a:t>, we can see all the Under-developed countries like Burundi, Afghanistan, </a:t>
            </a:r>
            <a:r>
              <a:rPr lang="en-GB" sz="1800" dirty="0" err="1" smtClean="0"/>
              <a:t>etc</a:t>
            </a:r>
            <a:r>
              <a:rPr lang="en-GB" sz="1800" dirty="0" smtClean="0"/>
              <a:t>, where GDPP values are very low.</a:t>
            </a:r>
            <a:endParaRPr lang="en-GB" sz="1800" dirty="0"/>
          </a:p>
          <a:p>
            <a:endParaRPr lang="en-GB" sz="1800" dirty="0"/>
          </a:p>
        </p:txBody>
      </p:sp>
      <p:pic>
        <p:nvPicPr>
          <p:cNvPr id="4" name="Picture 3"/>
          <p:cNvPicPr>
            <a:picLocks noChangeAspect="1"/>
          </p:cNvPicPr>
          <p:nvPr/>
        </p:nvPicPr>
        <p:blipFill>
          <a:blip r:embed="rId2"/>
          <a:stretch>
            <a:fillRect/>
          </a:stretch>
        </p:blipFill>
        <p:spPr>
          <a:xfrm>
            <a:off x="940809" y="1595437"/>
            <a:ext cx="9686925" cy="4352925"/>
          </a:xfrm>
          <a:prstGeom prst="rect">
            <a:avLst/>
          </a:prstGeom>
        </p:spPr>
      </p:pic>
    </p:spTree>
    <p:extLst>
      <p:ext uri="{BB962C8B-B14F-4D97-AF65-F5344CB8AC3E}">
        <p14:creationId xmlns:p14="http://schemas.microsoft.com/office/powerpoint/2010/main" val="3619297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t> </a:t>
            </a:r>
            <a:r>
              <a:rPr lang="en-GB" sz="2000" b="1" dirty="0" err="1"/>
              <a:t>Child_mort</a:t>
            </a:r>
            <a:r>
              <a:rPr lang="en-GB" sz="2000" b="1" dirty="0"/>
              <a:t> Rate of all the Under-Developed Countries </a:t>
            </a:r>
            <a:endParaRPr lang="en-GB" sz="2000" b="1" dirty="0"/>
          </a:p>
        </p:txBody>
      </p:sp>
      <p:sp>
        <p:nvSpPr>
          <p:cNvPr id="3" name="Content Placeholder 2"/>
          <p:cNvSpPr>
            <a:spLocks noGrp="1"/>
          </p:cNvSpPr>
          <p:nvPr>
            <p:ph idx="1"/>
          </p:nvPr>
        </p:nvSpPr>
        <p:spPr>
          <a:xfrm>
            <a:off x="609599" y="1752601"/>
            <a:ext cx="11152909" cy="4949535"/>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From </a:t>
            </a:r>
            <a:r>
              <a:rPr lang="en-GB" sz="1800" dirty="0"/>
              <a:t>the above </a:t>
            </a:r>
            <a:r>
              <a:rPr lang="en-GB" sz="1800" dirty="0" err="1"/>
              <a:t>barchart</a:t>
            </a:r>
            <a:r>
              <a:rPr lang="en-GB" sz="1800" dirty="0"/>
              <a:t>, we can see all the Under-developed countries like Haiti, Sierra Leone, etc., where </a:t>
            </a:r>
            <a:r>
              <a:rPr lang="en-GB" sz="1800" dirty="0"/>
              <a:t>Death of children under 5 years of age per 1000 live </a:t>
            </a:r>
            <a:r>
              <a:rPr lang="en-GB" sz="1800" dirty="0" smtClean="0"/>
              <a:t>births (</a:t>
            </a:r>
            <a:r>
              <a:rPr lang="en-GB" sz="1800" dirty="0" err="1" smtClean="0"/>
              <a:t>child_mort</a:t>
            </a:r>
            <a:r>
              <a:rPr lang="en-GB" sz="1800" dirty="0" smtClean="0"/>
              <a:t> rate) </a:t>
            </a:r>
            <a:r>
              <a:rPr lang="en-GB" sz="1800" dirty="0"/>
              <a:t>is </a:t>
            </a:r>
            <a:r>
              <a:rPr lang="en-GB" sz="1800" dirty="0" smtClean="0"/>
              <a:t>high.</a:t>
            </a:r>
            <a:endParaRPr lang="en-GB" sz="1800" dirty="0"/>
          </a:p>
          <a:p>
            <a:endParaRPr lang="en-GB" sz="1800" dirty="0"/>
          </a:p>
        </p:txBody>
      </p:sp>
      <p:pic>
        <p:nvPicPr>
          <p:cNvPr id="4" name="Picture 3"/>
          <p:cNvPicPr>
            <a:picLocks noChangeAspect="1"/>
          </p:cNvPicPr>
          <p:nvPr/>
        </p:nvPicPr>
        <p:blipFill>
          <a:blip r:embed="rId2"/>
          <a:stretch>
            <a:fillRect/>
          </a:stretch>
        </p:blipFill>
        <p:spPr>
          <a:xfrm>
            <a:off x="890587" y="1551709"/>
            <a:ext cx="9496425" cy="4419600"/>
          </a:xfrm>
          <a:prstGeom prst="rect">
            <a:avLst/>
          </a:prstGeom>
        </p:spPr>
      </p:pic>
    </p:spTree>
    <p:extLst>
      <p:ext uri="{BB962C8B-B14F-4D97-AF65-F5344CB8AC3E}">
        <p14:creationId xmlns:p14="http://schemas.microsoft.com/office/powerpoint/2010/main" val="915080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a:t>GDPP of Top 8 the Under-Developed Countries </a:t>
            </a:r>
            <a:endParaRPr lang="en-GB" sz="2000" b="1" dirty="0"/>
          </a:p>
        </p:txBody>
      </p:sp>
      <p:sp>
        <p:nvSpPr>
          <p:cNvPr id="3" name="Content Placeholder 2"/>
          <p:cNvSpPr>
            <a:spLocks noGrp="1"/>
          </p:cNvSpPr>
          <p:nvPr>
            <p:ph idx="1"/>
          </p:nvPr>
        </p:nvSpPr>
        <p:spPr>
          <a:xfrm>
            <a:off x="609599" y="1752601"/>
            <a:ext cx="11225645" cy="5001490"/>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smtClean="0"/>
          </a:p>
          <a:p>
            <a:endParaRPr lang="en-GB" sz="1800" dirty="0"/>
          </a:p>
          <a:p>
            <a:r>
              <a:rPr lang="en-GB" sz="1800" dirty="0" smtClean="0"/>
              <a:t>Top </a:t>
            </a:r>
            <a:r>
              <a:rPr lang="en-GB" sz="1800" dirty="0"/>
              <a:t>8 under-developed countries in </a:t>
            </a:r>
            <a:r>
              <a:rPr lang="en-GB" sz="1800" dirty="0" smtClean="0"/>
              <a:t>under-development </a:t>
            </a:r>
            <a:r>
              <a:rPr lang="en-GB" sz="1800" dirty="0"/>
              <a:t>group, where GDPP is very low of countries like Burundi, Congo, etc.</a:t>
            </a:r>
          </a:p>
          <a:p>
            <a:endParaRPr lang="en-GB" sz="1800" dirty="0"/>
          </a:p>
        </p:txBody>
      </p:sp>
      <p:pic>
        <p:nvPicPr>
          <p:cNvPr id="4" name="Picture 3"/>
          <p:cNvPicPr>
            <a:picLocks noChangeAspect="1"/>
          </p:cNvPicPr>
          <p:nvPr/>
        </p:nvPicPr>
        <p:blipFill>
          <a:blip r:embed="rId2"/>
          <a:stretch>
            <a:fillRect/>
          </a:stretch>
        </p:blipFill>
        <p:spPr>
          <a:xfrm>
            <a:off x="1049914" y="1752601"/>
            <a:ext cx="9572625" cy="3457575"/>
          </a:xfrm>
          <a:prstGeom prst="rect">
            <a:avLst/>
          </a:prstGeom>
        </p:spPr>
      </p:pic>
    </p:spTree>
    <p:extLst>
      <p:ext uri="{BB962C8B-B14F-4D97-AF65-F5344CB8AC3E}">
        <p14:creationId xmlns:p14="http://schemas.microsoft.com/office/powerpoint/2010/main" val="271544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 </a:t>
            </a:r>
            <a:r>
              <a:rPr lang="en-GB" sz="2000" b="1" dirty="0" err="1"/>
              <a:t>Child_mort</a:t>
            </a:r>
            <a:r>
              <a:rPr lang="en-GB" sz="2000" b="1" dirty="0"/>
              <a:t> rate of Top 8 the Under-Developed Countries </a:t>
            </a:r>
            <a:endParaRPr lang="en-GB" sz="2000" b="1" dirty="0"/>
          </a:p>
        </p:txBody>
      </p:sp>
      <p:sp>
        <p:nvSpPr>
          <p:cNvPr id="3" name="Content Placeholder 2"/>
          <p:cNvSpPr>
            <a:spLocks noGrp="1"/>
          </p:cNvSpPr>
          <p:nvPr>
            <p:ph idx="1"/>
          </p:nvPr>
        </p:nvSpPr>
        <p:spPr>
          <a:xfrm>
            <a:off x="609599" y="1752601"/>
            <a:ext cx="11173691" cy="4949535"/>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Top </a:t>
            </a:r>
            <a:r>
              <a:rPr lang="en-GB" sz="1800" dirty="0"/>
              <a:t>8 under-developed countries in </a:t>
            </a:r>
            <a:r>
              <a:rPr lang="en-GB" sz="1800" dirty="0" smtClean="0"/>
              <a:t>under-development </a:t>
            </a:r>
            <a:r>
              <a:rPr lang="en-GB" sz="1800" dirty="0"/>
              <a:t>group, where child death is very high in countries like Haiti, Sierra, etc.</a:t>
            </a:r>
          </a:p>
          <a:p>
            <a:endParaRPr lang="en-GB" sz="1800" dirty="0"/>
          </a:p>
        </p:txBody>
      </p:sp>
      <p:pic>
        <p:nvPicPr>
          <p:cNvPr id="4" name="Picture 3"/>
          <p:cNvPicPr>
            <a:picLocks noChangeAspect="1"/>
          </p:cNvPicPr>
          <p:nvPr/>
        </p:nvPicPr>
        <p:blipFill>
          <a:blip r:embed="rId2"/>
          <a:stretch>
            <a:fillRect/>
          </a:stretch>
        </p:blipFill>
        <p:spPr>
          <a:xfrm>
            <a:off x="1327072" y="1752601"/>
            <a:ext cx="9496425" cy="3438525"/>
          </a:xfrm>
          <a:prstGeom prst="rect">
            <a:avLst/>
          </a:prstGeom>
        </p:spPr>
      </p:pic>
    </p:spTree>
    <p:extLst>
      <p:ext uri="{BB962C8B-B14F-4D97-AF65-F5344CB8AC3E}">
        <p14:creationId xmlns:p14="http://schemas.microsoft.com/office/powerpoint/2010/main" val="93859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t>  Income of Top 8 the Under-Developed Countries </a:t>
            </a:r>
            <a:endParaRPr lang="en-GB" dirty="0"/>
          </a:p>
        </p:txBody>
      </p:sp>
      <p:sp>
        <p:nvSpPr>
          <p:cNvPr id="3" name="Content Placeholder 2"/>
          <p:cNvSpPr>
            <a:spLocks noGrp="1"/>
          </p:cNvSpPr>
          <p:nvPr>
            <p:ph idx="1"/>
          </p:nvPr>
        </p:nvSpPr>
        <p:spPr>
          <a:xfrm>
            <a:off x="609600" y="1752601"/>
            <a:ext cx="11121736" cy="4959926"/>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smtClean="0"/>
          </a:p>
          <a:p>
            <a:endParaRPr lang="en-GB" sz="1800" dirty="0"/>
          </a:p>
          <a:p>
            <a:r>
              <a:rPr lang="en-GB" sz="1800" dirty="0" smtClean="0"/>
              <a:t>Top </a:t>
            </a:r>
            <a:r>
              <a:rPr lang="en-GB" sz="1800" dirty="0"/>
              <a:t>8 under-developed countries in </a:t>
            </a:r>
            <a:r>
              <a:rPr lang="en-GB" sz="1800" dirty="0" smtClean="0"/>
              <a:t>under-development </a:t>
            </a:r>
            <a:r>
              <a:rPr lang="en-GB" sz="1800" dirty="0"/>
              <a:t>group, where income is very low of countries like Congo, Burundi, etc.</a:t>
            </a:r>
          </a:p>
          <a:p>
            <a:endParaRPr lang="en-GB" sz="1800" dirty="0"/>
          </a:p>
        </p:txBody>
      </p:sp>
      <p:pic>
        <p:nvPicPr>
          <p:cNvPr id="4" name="Picture 3"/>
          <p:cNvPicPr>
            <a:picLocks noChangeAspect="1"/>
          </p:cNvPicPr>
          <p:nvPr/>
        </p:nvPicPr>
        <p:blipFill>
          <a:blip r:embed="rId3"/>
          <a:stretch>
            <a:fillRect/>
          </a:stretch>
        </p:blipFill>
        <p:spPr>
          <a:xfrm>
            <a:off x="1317547" y="1752601"/>
            <a:ext cx="9515475" cy="3476625"/>
          </a:xfrm>
          <a:prstGeom prst="rect">
            <a:avLst/>
          </a:prstGeom>
        </p:spPr>
      </p:pic>
    </p:spTree>
    <p:extLst>
      <p:ext uri="{BB962C8B-B14F-4D97-AF65-F5344CB8AC3E}">
        <p14:creationId xmlns:p14="http://schemas.microsoft.com/office/powerpoint/2010/main" val="28732114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Conclusion</a:t>
            </a:r>
            <a:r>
              <a:rPr lang="en-GB" b="1" dirty="0"/>
              <a:t/>
            </a:r>
            <a:br>
              <a:rPr lang="en-GB" b="1" dirty="0"/>
            </a:br>
            <a:endParaRPr lang="en-GB" dirty="0"/>
          </a:p>
        </p:txBody>
      </p:sp>
      <p:sp>
        <p:nvSpPr>
          <p:cNvPr id="3" name="Content Placeholder 2"/>
          <p:cNvSpPr>
            <a:spLocks noGrp="1"/>
          </p:cNvSpPr>
          <p:nvPr>
            <p:ph idx="1"/>
          </p:nvPr>
        </p:nvSpPr>
        <p:spPr/>
        <p:txBody>
          <a:bodyPr/>
          <a:lstStyle/>
          <a:p>
            <a:r>
              <a:rPr lang="en-GB" dirty="0"/>
              <a:t>After grouping all the countries into 3 groups by using some socio-economic and health factors, we can determine the overall development of the country.</a:t>
            </a:r>
          </a:p>
          <a:p>
            <a:r>
              <a:rPr lang="en-GB" dirty="0"/>
              <a:t>Here, the countries are categorised into list of developed countries, </a:t>
            </a:r>
            <a:r>
              <a:rPr lang="en-GB" dirty="0" smtClean="0"/>
              <a:t>developing </a:t>
            </a:r>
            <a:r>
              <a:rPr lang="en-GB" dirty="0"/>
              <a:t>countries and under-developed countries.</a:t>
            </a:r>
          </a:p>
          <a:p>
            <a:r>
              <a:rPr lang="en-GB" dirty="0"/>
              <a:t>In Developed countries, we can see the GDP per capita and income is high where as Death of children under 5 years of age per 1000 live births i.e. child-mort is very low, which is expected.</a:t>
            </a:r>
          </a:p>
          <a:p>
            <a:r>
              <a:rPr lang="en-GB" dirty="0"/>
              <a:t>In Developing countries and Under-developed countries, the GDP per capita and income are low and child-mort is high. Specifically, for under-developed countries, the death rate of children is very high.</a:t>
            </a:r>
          </a:p>
          <a:p>
            <a:endParaRPr lang="en-GB" dirty="0"/>
          </a:p>
        </p:txBody>
      </p:sp>
    </p:spTree>
    <p:extLst>
      <p:ext uri="{BB962C8B-B14F-4D97-AF65-F5344CB8AC3E}">
        <p14:creationId xmlns:p14="http://schemas.microsoft.com/office/powerpoint/2010/main" val="3439246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smtClean="0"/>
              <a:t>Recommendations</a:t>
            </a:r>
            <a:endParaRPr lang="en-GB" sz="2000" b="1" dirty="0"/>
          </a:p>
        </p:txBody>
      </p:sp>
      <p:sp>
        <p:nvSpPr>
          <p:cNvPr id="3" name="Content Placeholder 2"/>
          <p:cNvSpPr>
            <a:spLocks noGrp="1"/>
          </p:cNvSpPr>
          <p:nvPr>
            <p:ph idx="1"/>
          </p:nvPr>
        </p:nvSpPr>
        <p:spPr>
          <a:xfrm>
            <a:off x="609600" y="1752601"/>
            <a:ext cx="11049000" cy="4762499"/>
          </a:xfrm>
        </p:spPr>
        <p:txBody>
          <a:bodyPr>
            <a:normAutofit fontScale="85000" lnSpcReduction="20000"/>
          </a:bodyPr>
          <a:lstStyle/>
          <a:p>
            <a:r>
              <a:rPr lang="en-GB" dirty="0"/>
              <a:t>From bar chats, we can clearly see the socio-economic and heath situation of the under developed countries.</a:t>
            </a:r>
          </a:p>
          <a:p>
            <a:r>
              <a:rPr lang="en-GB" dirty="0"/>
              <a:t>In countries like Haiti, Sierra </a:t>
            </a:r>
            <a:r>
              <a:rPr lang="en-GB" dirty="0" smtClean="0"/>
              <a:t>Leone, Chad, </a:t>
            </a:r>
            <a:r>
              <a:rPr lang="en-GB" dirty="0"/>
              <a:t>etc., the death rate of children under 5 years of age per 1000 (child-mort) is high.</a:t>
            </a:r>
          </a:p>
          <a:p>
            <a:r>
              <a:rPr lang="en-GB" dirty="0"/>
              <a:t>In countries like Burundi, Congo, Niger, etc., GDP per capita is very low. So, in those countries, the income per person is also low. So, these countries are considered as poor </a:t>
            </a:r>
            <a:r>
              <a:rPr lang="en-GB" dirty="0" smtClean="0"/>
              <a:t>countries.</a:t>
            </a:r>
            <a:endParaRPr lang="en-GB" dirty="0"/>
          </a:p>
          <a:p>
            <a:r>
              <a:rPr lang="en-GB" dirty="0"/>
              <a:t>Finally, as per categories of the countries, top 8 under-developed countries which are in direst need of aid are as below:</a:t>
            </a:r>
          </a:p>
          <a:p>
            <a:pPr lvl="1"/>
            <a:r>
              <a:rPr lang="en-GB" dirty="0"/>
              <a:t>Burundi</a:t>
            </a:r>
          </a:p>
          <a:p>
            <a:pPr lvl="1"/>
            <a:r>
              <a:rPr lang="en-GB" dirty="0"/>
              <a:t>Congo, Dem. Rep.</a:t>
            </a:r>
          </a:p>
          <a:p>
            <a:pPr lvl="1"/>
            <a:r>
              <a:rPr lang="en-GB" dirty="0"/>
              <a:t>Niger</a:t>
            </a:r>
          </a:p>
          <a:p>
            <a:pPr lvl="1"/>
            <a:r>
              <a:rPr lang="en-GB" dirty="0"/>
              <a:t>Sierra Leone</a:t>
            </a:r>
          </a:p>
          <a:p>
            <a:pPr lvl="1"/>
            <a:r>
              <a:rPr lang="en-GB" dirty="0"/>
              <a:t>Haiti</a:t>
            </a:r>
          </a:p>
          <a:p>
            <a:pPr lvl="1"/>
            <a:r>
              <a:rPr lang="en-GB" dirty="0"/>
              <a:t>Chad</a:t>
            </a:r>
          </a:p>
          <a:p>
            <a:pPr lvl="1"/>
            <a:r>
              <a:rPr lang="en-GB" dirty="0"/>
              <a:t>Central African Republic</a:t>
            </a:r>
          </a:p>
          <a:p>
            <a:pPr lvl="1"/>
            <a:r>
              <a:rPr lang="en-GB" dirty="0"/>
              <a:t>Mozambique</a:t>
            </a:r>
          </a:p>
          <a:p>
            <a:endParaRPr lang="en-GB" dirty="0"/>
          </a:p>
        </p:txBody>
      </p:sp>
    </p:spTree>
    <p:extLst>
      <p:ext uri="{BB962C8B-B14F-4D97-AF65-F5344CB8AC3E}">
        <p14:creationId xmlns:p14="http://schemas.microsoft.com/office/powerpoint/2010/main" val="154946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cap="none" dirty="0"/>
              <a:t>Categories of countries on the basis of Components</a:t>
            </a:r>
            <a:endParaRPr lang="en-US" sz="2800" cap="none" dirty="0"/>
          </a:p>
        </p:txBody>
      </p:sp>
      <p:pic>
        <p:nvPicPr>
          <p:cNvPr id="4" name="Content Placeholder 3"/>
          <p:cNvPicPr>
            <a:picLocks noGrp="1" noChangeAspect="1"/>
          </p:cNvPicPr>
          <p:nvPr>
            <p:ph idx="1"/>
          </p:nvPr>
        </p:nvPicPr>
        <p:blipFill>
          <a:blip r:embed="rId2"/>
          <a:stretch>
            <a:fillRect/>
          </a:stretch>
        </p:blipFill>
        <p:spPr>
          <a:xfrm>
            <a:off x="386196" y="1690687"/>
            <a:ext cx="6906620" cy="4689331"/>
          </a:xfrm>
          <a:prstGeom prst="rect">
            <a:avLst/>
          </a:prstGeom>
        </p:spPr>
      </p:pic>
      <p:sp>
        <p:nvSpPr>
          <p:cNvPr id="5" name="Rectangle 4"/>
          <p:cNvSpPr/>
          <p:nvPr/>
        </p:nvSpPr>
        <p:spPr>
          <a:xfrm>
            <a:off x="7429499" y="1690687"/>
            <a:ext cx="4592783" cy="1754326"/>
          </a:xfrm>
          <a:prstGeom prst="rect">
            <a:avLst/>
          </a:prstGeom>
        </p:spPr>
        <p:txBody>
          <a:bodyPr wrap="square">
            <a:spAutoFit/>
          </a:bodyPr>
          <a:lstStyle/>
          <a:p>
            <a:r>
              <a:rPr lang="en-GB" dirty="0" smtClean="0"/>
              <a:t>we </a:t>
            </a:r>
            <a:r>
              <a:rPr lang="en-GB" dirty="0"/>
              <a:t>can clearly see </a:t>
            </a:r>
            <a:r>
              <a:rPr lang="en-GB" dirty="0" smtClean="0"/>
              <a:t>the 3 categories of countries here from plots.</a:t>
            </a:r>
            <a:endParaRPr lang="en-GB" dirty="0"/>
          </a:p>
          <a:p>
            <a:endParaRPr lang="en-US" dirty="0" smtClean="0"/>
          </a:p>
          <a:p>
            <a:r>
              <a:rPr lang="en-US" dirty="0" smtClean="0"/>
              <a:t>0:- Developed Countries</a:t>
            </a:r>
          </a:p>
          <a:p>
            <a:r>
              <a:rPr lang="en-US" dirty="0" smtClean="0"/>
              <a:t>1:- Developing Countries</a:t>
            </a:r>
          </a:p>
          <a:p>
            <a:r>
              <a:rPr lang="en-US" dirty="0" smtClean="0"/>
              <a:t>2:- Under-Developed Countries</a:t>
            </a:r>
            <a:endParaRPr lang="en-GB" dirty="0"/>
          </a:p>
        </p:txBody>
      </p:sp>
    </p:spTree>
    <p:extLst>
      <p:ext uri="{BB962C8B-B14F-4D97-AF65-F5344CB8AC3E}">
        <p14:creationId xmlns:p14="http://schemas.microsoft.com/office/powerpoint/2010/main" val="3885430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pPr algn="r"/>
            <a:r>
              <a:rPr lang="en-US" b="1" cap="none" dirty="0" smtClean="0"/>
              <a:t>- </a:t>
            </a:r>
            <a:r>
              <a:rPr lang="en-US" b="1" cap="none" dirty="0" smtClean="0"/>
              <a:t>Subhajit Nayak</a:t>
            </a:r>
            <a:endParaRPr lang="en-US" b="1" cap="none" dirty="0"/>
          </a:p>
        </p:txBody>
      </p:sp>
      <p:sp>
        <p:nvSpPr>
          <p:cNvPr id="2" name="Title 1"/>
          <p:cNvSpPr>
            <a:spLocks noGrp="1"/>
          </p:cNvSpPr>
          <p:nvPr>
            <p:ph type="ctrTitle"/>
          </p:nvPr>
        </p:nvSpPr>
        <p:spPr/>
        <p:txBody>
          <a:bodyPr/>
          <a:lstStyle/>
          <a:p>
            <a:r>
              <a:rPr lang="en-US" dirty="0" smtClean="0"/>
              <a:t>                                 Thank You</a:t>
            </a:r>
            <a:endParaRPr lang="en-GB" dirty="0"/>
          </a:p>
        </p:txBody>
      </p:sp>
    </p:spTree>
    <p:extLst>
      <p:ext uri="{BB962C8B-B14F-4D97-AF65-F5344CB8AC3E}">
        <p14:creationId xmlns:p14="http://schemas.microsoft.com/office/powerpoint/2010/main" val="4054700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GDP per Capita vs Income per Person</a:t>
            </a:r>
            <a:endParaRPr lang="en-GB" dirty="0"/>
          </a:p>
        </p:txBody>
      </p:sp>
      <p:sp>
        <p:nvSpPr>
          <p:cNvPr id="3" name="Content Placeholder 2"/>
          <p:cNvSpPr>
            <a:spLocks noGrp="1"/>
          </p:cNvSpPr>
          <p:nvPr>
            <p:ph idx="1"/>
          </p:nvPr>
        </p:nvSpPr>
        <p:spPr>
          <a:xfrm>
            <a:off x="609600" y="1752601"/>
            <a:ext cx="10972800" cy="4939144"/>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From </a:t>
            </a:r>
            <a:r>
              <a:rPr lang="en-GB" dirty="0"/>
              <a:t>above scatter plot of </a:t>
            </a:r>
            <a:r>
              <a:rPr lang="en-GB" dirty="0" smtClean="0"/>
              <a:t>GDPP and </a:t>
            </a:r>
            <a:r>
              <a:rPr lang="en-GB" dirty="0"/>
              <a:t>income, we can see there is some clustering like where </a:t>
            </a:r>
            <a:r>
              <a:rPr lang="en-GB" dirty="0" smtClean="0"/>
              <a:t>GDPP is </a:t>
            </a:r>
            <a:r>
              <a:rPr lang="en-GB" dirty="0"/>
              <a:t>more, then income is also more.</a:t>
            </a:r>
          </a:p>
          <a:p>
            <a:endParaRPr lang="en-GB" dirty="0"/>
          </a:p>
        </p:txBody>
      </p:sp>
      <p:pic>
        <p:nvPicPr>
          <p:cNvPr id="4" name="Picture 3"/>
          <p:cNvPicPr>
            <a:picLocks noChangeAspect="1"/>
          </p:cNvPicPr>
          <p:nvPr/>
        </p:nvPicPr>
        <p:blipFill>
          <a:blip r:embed="rId2"/>
          <a:stretch>
            <a:fillRect/>
          </a:stretch>
        </p:blipFill>
        <p:spPr>
          <a:xfrm>
            <a:off x="2142691" y="1537421"/>
            <a:ext cx="6575281" cy="4198261"/>
          </a:xfrm>
          <a:prstGeom prst="rect">
            <a:avLst/>
          </a:prstGeom>
        </p:spPr>
      </p:pic>
    </p:spTree>
    <p:extLst>
      <p:ext uri="{BB962C8B-B14F-4D97-AF65-F5344CB8AC3E}">
        <p14:creationId xmlns:p14="http://schemas.microsoft.com/office/powerpoint/2010/main" val="2637983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 per Capita vs </a:t>
            </a:r>
            <a:r>
              <a:rPr lang="en-GB" dirty="0" err="1" smtClean="0"/>
              <a:t>Child_morT</a:t>
            </a:r>
            <a:r>
              <a:rPr lang="en-GB" dirty="0" smtClean="0"/>
              <a:t> </a:t>
            </a:r>
            <a:r>
              <a:rPr lang="en-GB" dirty="0"/>
              <a:t>rate</a:t>
            </a:r>
          </a:p>
        </p:txBody>
      </p:sp>
      <p:sp>
        <p:nvSpPr>
          <p:cNvPr id="3" name="Content Placeholder 2"/>
          <p:cNvSpPr>
            <a:spLocks noGrp="1"/>
          </p:cNvSpPr>
          <p:nvPr>
            <p:ph idx="1"/>
          </p:nvPr>
        </p:nvSpPr>
        <p:spPr>
          <a:xfrm>
            <a:off x="609600" y="1752601"/>
            <a:ext cx="10972800" cy="4959926"/>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From </a:t>
            </a:r>
            <a:r>
              <a:rPr lang="en-GB" dirty="0"/>
              <a:t>above scatter plot of </a:t>
            </a:r>
            <a:r>
              <a:rPr lang="en-GB" dirty="0" smtClean="0"/>
              <a:t>GDPP and </a:t>
            </a:r>
            <a:r>
              <a:rPr lang="en-GB" dirty="0"/>
              <a:t>child-mort, we can see there is some </a:t>
            </a:r>
            <a:r>
              <a:rPr lang="en-GB" dirty="0" smtClean="0"/>
              <a:t>grouping where GDPP is </a:t>
            </a:r>
            <a:r>
              <a:rPr lang="en-GB" dirty="0"/>
              <a:t>more, there child-mort is low.</a:t>
            </a:r>
          </a:p>
          <a:p>
            <a:endParaRPr lang="en-GB" dirty="0"/>
          </a:p>
        </p:txBody>
      </p:sp>
      <p:pic>
        <p:nvPicPr>
          <p:cNvPr id="4" name="Picture 3"/>
          <p:cNvPicPr>
            <a:picLocks noChangeAspect="1"/>
          </p:cNvPicPr>
          <p:nvPr/>
        </p:nvPicPr>
        <p:blipFill>
          <a:blip r:embed="rId2"/>
          <a:stretch>
            <a:fillRect/>
          </a:stretch>
        </p:blipFill>
        <p:spPr>
          <a:xfrm>
            <a:off x="2340120" y="1291504"/>
            <a:ext cx="6650760" cy="4454670"/>
          </a:xfrm>
          <a:prstGeom prst="rect">
            <a:avLst/>
          </a:prstGeom>
        </p:spPr>
      </p:pic>
    </p:spTree>
    <p:extLst>
      <p:ext uri="{BB962C8B-B14F-4D97-AF65-F5344CB8AC3E}">
        <p14:creationId xmlns:p14="http://schemas.microsoft.com/office/powerpoint/2010/main" val="2253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sz="2000" b="1" dirty="0"/>
              <a:t>Country Groups On the basis of GDPP</a:t>
            </a:r>
            <a:endParaRPr lang="en-GB" sz="2000" b="1" dirty="0"/>
          </a:p>
        </p:txBody>
      </p:sp>
      <p:sp>
        <p:nvSpPr>
          <p:cNvPr id="3" name="Content Placeholder 2"/>
          <p:cNvSpPr>
            <a:spLocks noGrp="1"/>
          </p:cNvSpPr>
          <p:nvPr>
            <p:ph idx="1"/>
          </p:nvPr>
        </p:nvSpPr>
        <p:spPr>
          <a:xfrm>
            <a:off x="609600" y="1752601"/>
            <a:ext cx="11069782" cy="4959926"/>
          </a:xfrm>
        </p:spPr>
        <p:txBody>
          <a:bodyPr>
            <a:normAutofit fontScale="92500"/>
          </a:bodyPr>
          <a:lstStyle/>
          <a:p>
            <a:endParaRPr lang="en-GB"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GB" dirty="0"/>
              <a:t>Above bar chart shows that, all the developed countries are having high GDP per capita values, developing countries are having average GDP per capita values and poor countries are having the least GDPP values.</a:t>
            </a:r>
          </a:p>
          <a:p>
            <a:endParaRPr lang="en-US" dirty="0"/>
          </a:p>
          <a:p>
            <a:endParaRPr lang="en-GB" dirty="0"/>
          </a:p>
        </p:txBody>
      </p:sp>
      <p:pic>
        <p:nvPicPr>
          <p:cNvPr id="6" name="Picture 5"/>
          <p:cNvPicPr>
            <a:picLocks noChangeAspect="1"/>
          </p:cNvPicPr>
          <p:nvPr/>
        </p:nvPicPr>
        <p:blipFill>
          <a:blip r:embed="rId2"/>
          <a:stretch>
            <a:fillRect/>
          </a:stretch>
        </p:blipFill>
        <p:spPr>
          <a:xfrm>
            <a:off x="2957512" y="1576387"/>
            <a:ext cx="6276975" cy="3705225"/>
          </a:xfrm>
          <a:prstGeom prst="rect">
            <a:avLst/>
          </a:prstGeom>
        </p:spPr>
      </p:pic>
    </p:spTree>
    <p:extLst>
      <p:ext uri="{BB962C8B-B14F-4D97-AF65-F5344CB8AC3E}">
        <p14:creationId xmlns:p14="http://schemas.microsoft.com/office/powerpoint/2010/main" val="200499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    </a:t>
            </a:r>
            <a:r>
              <a:rPr lang="en-GB" sz="2000" b="1" dirty="0"/>
              <a:t>Country Groups On the basis of Income</a:t>
            </a:r>
            <a:endParaRPr lang="en-GB" sz="2000" b="1" dirty="0"/>
          </a:p>
        </p:txBody>
      </p:sp>
      <p:sp>
        <p:nvSpPr>
          <p:cNvPr id="3" name="Content Placeholder 2"/>
          <p:cNvSpPr>
            <a:spLocks noGrp="1"/>
          </p:cNvSpPr>
          <p:nvPr>
            <p:ph idx="1"/>
          </p:nvPr>
        </p:nvSpPr>
        <p:spPr>
          <a:xfrm>
            <a:off x="609599" y="1752601"/>
            <a:ext cx="11173691" cy="4949535"/>
          </a:xfrm>
        </p:spPr>
        <p:txBody>
          <a:bodyPr>
            <a:normAutofit fontScale="925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Similarly</a:t>
            </a:r>
            <a:r>
              <a:rPr lang="en-GB" dirty="0"/>
              <a:t>, Above bar chart shows that, all the developed countries are having high income per person, developing countries are having average income per person and poor countries are having the least income per person.</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GB" dirty="0"/>
          </a:p>
        </p:txBody>
      </p:sp>
      <p:pic>
        <p:nvPicPr>
          <p:cNvPr id="6" name="Picture 5"/>
          <p:cNvPicPr>
            <a:picLocks noChangeAspect="1"/>
          </p:cNvPicPr>
          <p:nvPr/>
        </p:nvPicPr>
        <p:blipFill>
          <a:blip r:embed="rId2"/>
          <a:stretch>
            <a:fillRect/>
          </a:stretch>
        </p:blipFill>
        <p:spPr>
          <a:xfrm>
            <a:off x="3067050" y="1604962"/>
            <a:ext cx="6057900" cy="3648075"/>
          </a:xfrm>
          <a:prstGeom prst="rect">
            <a:avLst/>
          </a:prstGeom>
        </p:spPr>
      </p:pic>
    </p:spTree>
    <p:extLst>
      <p:ext uri="{BB962C8B-B14F-4D97-AF65-F5344CB8AC3E}">
        <p14:creationId xmlns:p14="http://schemas.microsoft.com/office/powerpoint/2010/main" val="290383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sz="2000" b="1" dirty="0"/>
              <a:t>Country Groups On the basis of </a:t>
            </a:r>
            <a:r>
              <a:rPr lang="en-GB" sz="2000" b="1" dirty="0" err="1"/>
              <a:t>Child_mort</a:t>
            </a:r>
            <a:r>
              <a:rPr lang="en-GB" sz="2000" b="1" dirty="0"/>
              <a:t> Rate</a:t>
            </a:r>
            <a:endParaRPr lang="en-GB" sz="2000" b="1" dirty="0"/>
          </a:p>
        </p:txBody>
      </p:sp>
      <p:sp>
        <p:nvSpPr>
          <p:cNvPr id="3" name="Content Placeholder 2"/>
          <p:cNvSpPr>
            <a:spLocks noGrp="1"/>
          </p:cNvSpPr>
          <p:nvPr>
            <p:ph idx="1"/>
          </p:nvPr>
        </p:nvSpPr>
        <p:spPr>
          <a:xfrm>
            <a:off x="609600" y="1752601"/>
            <a:ext cx="10972800" cy="4970317"/>
          </a:xfrm>
        </p:spPr>
        <p:txBody>
          <a:bodyPr>
            <a:normAutofit fontScale="92500" lnSpcReduction="2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endParaRPr lang="en-GB" dirty="0"/>
          </a:p>
          <a:p>
            <a:r>
              <a:rPr lang="en-GB" dirty="0" smtClean="0"/>
              <a:t>So</a:t>
            </a:r>
            <a:r>
              <a:rPr lang="en-GB" dirty="0"/>
              <a:t>, Above bar chart shows that, all the developed countries are having low number of death of children under 5 years of age per 1000 live births, developing countries are having average death rate and poor countries are having </a:t>
            </a:r>
            <a:r>
              <a:rPr lang="en-GB" dirty="0" smtClean="0"/>
              <a:t>the higher death </a:t>
            </a:r>
            <a:r>
              <a:rPr lang="en-GB" dirty="0"/>
              <a:t>rate.</a:t>
            </a:r>
            <a:endParaRPr lang="en-GB" dirty="0"/>
          </a:p>
        </p:txBody>
      </p:sp>
      <p:pic>
        <p:nvPicPr>
          <p:cNvPr id="5" name="Picture 4"/>
          <p:cNvPicPr>
            <a:picLocks noChangeAspect="1"/>
          </p:cNvPicPr>
          <p:nvPr/>
        </p:nvPicPr>
        <p:blipFill>
          <a:blip r:embed="rId2"/>
          <a:stretch>
            <a:fillRect/>
          </a:stretch>
        </p:blipFill>
        <p:spPr>
          <a:xfrm>
            <a:off x="3143250" y="1600200"/>
            <a:ext cx="5905500" cy="3657600"/>
          </a:xfrm>
          <a:prstGeom prst="rect">
            <a:avLst/>
          </a:prstGeom>
        </p:spPr>
      </p:pic>
    </p:spTree>
    <p:extLst>
      <p:ext uri="{BB962C8B-B14F-4D97-AF65-F5344CB8AC3E}">
        <p14:creationId xmlns:p14="http://schemas.microsoft.com/office/powerpoint/2010/main" val="194411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a:t>GDP per Capita of all the Country Groups</a:t>
            </a:r>
            <a:endParaRPr lang="en-GB" sz="2000" b="1" dirty="0"/>
          </a:p>
        </p:txBody>
      </p:sp>
      <p:sp>
        <p:nvSpPr>
          <p:cNvPr id="3" name="Content Placeholder 2"/>
          <p:cNvSpPr>
            <a:spLocks noGrp="1"/>
          </p:cNvSpPr>
          <p:nvPr>
            <p:ph idx="1"/>
          </p:nvPr>
        </p:nvSpPr>
        <p:spPr>
          <a:xfrm>
            <a:off x="609599" y="1752601"/>
            <a:ext cx="11080173" cy="4959926"/>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r>
              <a:rPr lang="en-GB" sz="1800" dirty="0" smtClean="0"/>
              <a:t>Here</a:t>
            </a:r>
            <a:r>
              <a:rPr lang="en-GB" sz="1800" dirty="0"/>
              <a:t>, Developed countries are falling under </a:t>
            </a:r>
            <a:r>
              <a:rPr lang="en-GB" sz="1800" dirty="0" smtClean="0"/>
              <a:t>Group 0 because </a:t>
            </a:r>
            <a:r>
              <a:rPr lang="en-GB" sz="1800" dirty="0"/>
              <a:t>of high </a:t>
            </a:r>
            <a:r>
              <a:rPr lang="en-GB" sz="1800" dirty="0" smtClean="0"/>
              <a:t>GDPP range</a:t>
            </a:r>
            <a:r>
              <a:rPr lang="en-GB" sz="1800" dirty="0"/>
              <a:t>. Poor countries are falling under </a:t>
            </a:r>
            <a:r>
              <a:rPr lang="en-GB" sz="1800" dirty="0" smtClean="0"/>
              <a:t>Group 2, Where GDPP value is very low.</a:t>
            </a:r>
            <a:endParaRPr lang="en-GB" sz="1800" dirty="0"/>
          </a:p>
        </p:txBody>
      </p:sp>
      <p:pic>
        <p:nvPicPr>
          <p:cNvPr id="5" name="Picture 4"/>
          <p:cNvPicPr>
            <a:picLocks noChangeAspect="1"/>
          </p:cNvPicPr>
          <p:nvPr/>
        </p:nvPicPr>
        <p:blipFill>
          <a:blip r:embed="rId2"/>
          <a:stretch>
            <a:fillRect/>
          </a:stretch>
        </p:blipFill>
        <p:spPr>
          <a:xfrm>
            <a:off x="2184688" y="1303193"/>
            <a:ext cx="7219950" cy="4667250"/>
          </a:xfrm>
          <a:prstGeom prst="rect">
            <a:avLst/>
          </a:prstGeom>
        </p:spPr>
      </p:pic>
    </p:spTree>
    <p:extLst>
      <p:ext uri="{BB962C8B-B14F-4D97-AF65-F5344CB8AC3E}">
        <p14:creationId xmlns:p14="http://schemas.microsoft.com/office/powerpoint/2010/main" val="2174815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t>Income per person of all the Country Groups</a:t>
            </a:r>
            <a:r>
              <a:rPr lang="en-GB" b="1" dirty="0"/>
              <a:t/>
            </a:r>
            <a:br>
              <a:rPr lang="en-GB" b="1" dirty="0"/>
            </a:br>
            <a:endParaRPr lang="en-GB" dirty="0"/>
          </a:p>
        </p:txBody>
      </p:sp>
      <p:sp>
        <p:nvSpPr>
          <p:cNvPr id="4" name="Content Placeholder 3"/>
          <p:cNvSpPr>
            <a:spLocks noGrp="1"/>
          </p:cNvSpPr>
          <p:nvPr>
            <p:ph idx="1"/>
          </p:nvPr>
        </p:nvSpPr>
        <p:spPr>
          <a:xfrm>
            <a:off x="609599" y="1752601"/>
            <a:ext cx="11173691" cy="5001490"/>
          </a:xfrm>
        </p:spPr>
        <p:txBody>
          <a:bodyPr>
            <a:normAutofit/>
          </a:bodyPr>
          <a:lstStyle/>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a:p>
          <a:p>
            <a:endParaRPr lang="en-GB" sz="1800" dirty="0" smtClean="0"/>
          </a:p>
          <a:p>
            <a:endParaRPr lang="en-GB" sz="1800" dirty="0" smtClean="0"/>
          </a:p>
          <a:p>
            <a:endParaRPr lang="en-GB" sz="1800" dirty="0"/>
          </a:p>
          <a:p>
            <a:r>
              <a:rPr lang="en-GB" sz="1800" dirty="0" smtClean="0"/>
              <a:t>Here</a:t>
            </a:r>
            <a:r>
              <a:rPr lang="en-GB" sz="1800" dirty="0"/>
              <a:t>, As Developed countries are falling under 1st </a:t>
            </a:r>
            <a:r>
              <a:rPr lang="en-GB" sz="1800" dirty="0" smtClean="0"/>
              <a:t>group that </a:t>
            </a:r>
            <a:r>
              <a:rPr lang="en-GB" sz="1800" dirty="0"/>
              <a:t>is 0, So the income is in high range i.e. under </a:t>
            </a:r>
            <a:r>
              <a:rPr lang="en-GB" sz="1800" dirty="0" smtClean="0"/>
              <a:t>group 0</a:t>
            </a:r>
            <a:r>
              <a:rPr lang="en-GB" sz="1800" dirty="0"/>
              <a:t>. Poor </a:t>
            </a:r>
            <a:r>
              <a:rPr lang="en-GB" sz="1800" dirty="0" smtClean="0"/>
              <a:t>countries </a:t>
            </a:r>
            <a:r>
              <a:rPr lang="en-GB" sz="1800" dirty="0"/>
              <a:t>are falling under </a:t>
            </a:r>
            <a:r>
              <a:rPr lang="en-GB" sz="1800" dirty="0" smtClean="0"/>
              <a:t>group 2 </a:t>
            </a:r>
            <a:r>
              <a:rPr lang="en-GB" sz="1800" dirty="0"/>
              <a:t>as per the income also.</a:t>
            </a:r>
            <a:endParaRPr lang="en-GB" sz="1800" dirty="0"/>
          </a:p>
        </p:txBody>
      </p:sp>
      <p:pic>
        <p:nvPicPr>
          <p:cNvPr id="5" name="Picture 4"/>
          <p:cNvPicPr>
            <a:picLocks noChangeAspect="1"/>
          </p:cNvPicPr>
          <p:nvPr/>
        </p:nvPicPr>
        <p:blipFill>
          <a:blip r:embed="rId2"/>
          <a:stretch>
            <a:fillRect/>
          </a:stretch>
        </p:blipFill>
        <p:spPr>
          <a:xfrm>
            <a:off x="2027526" y="1277216"/>
            <a:ext cx="7305675" cy="4781550"/>
          </a:xfrm>
          <a:prstGeom prst="rect">
            <a:avLst/>
          </a:prstGeom>
        </p:spPr>
      </p:pic>
    </p:spTree>
    <p:extLst>
      <p:ext uri="{BB962C8B-B14F-4D97-AF65-F5344CB8AC3E}">
        <p14:creationId xmlns:p14="http://schemas.microsoft.com/office/powerpoint/2010/main" val="993215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956</TotalTime>
  <Words>884</Words>
  <Application>Microsoft Office PowerPoint</Application>
  <PresentationFormat>Widescreen</PresentationFormat>
  <Paragraphs>246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 Antiqua</vt:lpstr>
      <vt:lpstr>Century Gothic</vt:lpstr>
      <vt:lpstr>Apothecary</vt:lpstr>
      <vt:lpstr>HELP International NGO</vt:lpstr>
      <vt:lpstr>Categories of countries on the basis of Components</vt:lpstr>
      <vt:lpstr>GDP per Capita vs Income per Person</vt:lpstr>
      <vt:lpstr>GDP per Capita vs Child_morT rate</vt:lpstr>
      <vt:lpstr> Country Groups On the basis of GDPP</vt:lpstr>
      <vt:lpstr>    Country Groups On the basis of Income</vt:lpstr>
      <vt:lpstr>  Country Groups On the basis of Child_mort Rate</vt:lpstr>
      <vt:lpstr>GDP per Capita of all the Country Groups</vt:lpstr>
      <vt:lpstr>Income per person of all the Country Groups </vt:lpstr>
      <vt:lpstr> Child_mort rate of all the Country Groups</vt:lpstr>
      <vt:lpstr> GDP per Capita of all the developed Countries </vt:lpstr>
      <vt:lpstr>GDP per Capita of all the Developing Countries </vt:lpstr>
      <vt:lpstr>       GDP per Capita of all the Under-Developed Countries</vt:lpstr>
      <vt:lpstr> Child_mort Rate of all the Under-Developed Countries </vt:lpstr>
      <vt:lpstr>GDPP of Top 8 the Under-Developed Countries </vt:lpstr>
      <vt:lpstr> Child_mort rate of Top 8 the Under-Developed Countries </vt:lpstr>
      <vt:lpstr>  Income of Top 8 the Under-Developed Countries </vt:lpstr>
      <vt:lpstr>Conclusion </vt:lpstr>
      <vt:lpstr>Recommendations</vt:lpstr>
      <vt:lpstr>                                 Thank You</vt:lpstr>
    </vt:vector>
  </TitlesOfParts>
  <Company>BT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Nayak,S,Subhajit,TAQ5 R</dc:creator>
  <cp:lastModifiedBy>Nayak,S,Subhajit,TAQ5 R</cp:lastModifiedBy>
  <cp:revision>33</cp:revision>
  <dcterms:created xsi:type="dcterms:W3CDTF">2019-06-08T19:08:49Z</dcterms:created>
  <dcterms:modified xsi:type="dcterms:W3CDTF">2019-08-19T11:21:32Z</dcterms:modified>
</cp:coreProperties>
</file>