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85" r:id="rId4"/>
    <p:sldId id="287" r:id="rId5"/>
    <p:sldId id="286" r:id="rId6"/>
    <p:sldId id="258" r:id="rId7"/>
    <p:sldId id="272" r:id="rId8"/>
    <p:sldId id="280" r:id="rId9"/>
    <p:sldId id="261" r:id="rId10"/>
    <p:sldId id="262" r:id="rId11"/>
    <p:sldId id="269" r:id="rId12"/>
    <p:sldId id="260" r:id="rId13"/>
    <p:sldId id="273" r:id="rId14"/>
    <p:sldId id="281" r:id="rId15"/>
    <p:sldId id="288" r:id="rId16"/>
    <p:sldId id="289" r:id="rId17"/>
    <p:sldId id="291" r:id="rId18"/>
    <p:sldId id="290" r:id="rId19"/>
    <p:sldId id="292" r:id="rId20"/>
    <p:sldId id="294" r:id="rId21"/>
    <p:sldId id="263" r:id="rId22"/>
    <p:sldId id="274" r:id="rId23"/>
    <p:sldId id="276" r:id="rId24"/>
    <p:sldId id="275" r:id="rId25"/>
    <p:sldId id="268" r:id="rId26"/>
    <p:sldId id="270" r:id="rId27"/>
    <p:sldId id="271" r:id="rId28"/>
    <p:sldId id="282" r:id="rId29"/>
    <p:sldId id="29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79" d="5000"/>
        <a:sy n="5379" d="50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382A-4C60-4F7E-B0D1-6E931681141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6B03-4F3B-464E-8319-E68C684192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D148-8562-4C13-8369-1CD7436F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FE739-C6DB-41F5-A97A-9938689A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0081-2F58-4FB6-A1FC-21F53399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7C49-0EFD-47A4-8B18-7035723C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69AF-4773-48B1-B0C4-17E5501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13CD-70E9-438B-9E95-B6500E0C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9B103-62D1-4D55-9BDA-C9D4CAD6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4AA0-D9D2-48F3-9B61-841175E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4494-E254-49DC-B484-64C361DC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930E-458F-4DCB-A2E1-4C411B0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3692C-A383-4ABE-8EFD-EE7E06886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6E245-6A5B-40DC-8AB9-680839D6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EAEB-68B5-440A-9934-EE2E4398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12D3-77D4-4180-8122-18709B57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F160-BB09-4663-B906-35C76A1C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D9A-CFD8-406B-A172-C666E460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CC6A-87D1-43A2-9F8D-7818B086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30A0-F092-4246-ACBC-80D360D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B656-6445-4A44-812E-E3C746D9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C3FE-B48E-4591-9ABD-E223453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6308-509B-4E39-8F5A-EE6742E2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F40A-19C9-4E97-972C-DE9F75A8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DA77-DD17-4B00-A470-7A61BCF5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0970-0112-46AF-9BBA-61B982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1D69-0564-4143-8D2B-A6816323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6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3DFE-F3EE-43F1-B042-6630E99A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CC0F-39F9-4FFE-92F2-B31D4682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7199-DA52-433C-AF7E-A9676C26C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72E7-87EF-4078-93D4-AD685532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548F-3E8D-42E5-B77F-58A1D7C0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FDCB-F752-4874-9A19-0239933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8116-D652-4813-AB24-230A6A23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C47D-2313-46AC-B076-AFD2FAC5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0200C-DA25-4B13-B0EA-8649AAE4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B0520-9326-454C-8C74-53AE67C2E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390AA-3CAB-4DEC-BD97-39FDEAE0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7DA7F-8C30-46C9-9347-1AB198AA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740F1-9DC0-452B-868F-C369179A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319E6-3E6C-42E8-8EF1-F7F4C2D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C66E-4F88-48DB-A092-F23E6F70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57D36-3BFD-4C58-9F58-5FAB54AA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1E051-1AA1-4EAF-9926-DF4A31FF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55D08-DECF-4F7C-A0E5-2374D88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93154-E7BD-4856-9A36-658AD704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796A-4FF5-4825-A115-2BBA0523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25150-78EE-42AF-9C5E-BB04824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0AE6-E27D-4E78-9EF9-B091BD2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8007-7E47-4165-AEA5-2E585535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DEE00-49D9-4CF8-9AAD-C65AEDF2B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842A2-5959-4886-867B-52EFA39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D020-6C0F-455C-969C-B188A8C9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070EC-2648-4060-B54A-14ECFE0C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50B8-7FF7-4B0A-9BBF-B6392B9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1A70E-4A9E-4D4A-8269-9C9DE6C4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A9F41-F717-4361-AC60-DDB25868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9DFF-D2B2-4EB2-9D02-51CAD211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218A6-EA47-4588-B95C-5ACF4112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43FC-AAA5-42FB-B75A-3A9C554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1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ED9E5-8187-47FB-97A1-298423F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49FE-5E8B-4DF4-9898-220994AA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A737-BD33-48CB-BF09-998B1125E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78A8-132F-4EF5-9753-29D003BEFA39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381A-3E62-4A88-B684-B1ED181E1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1959-8E16-4C07-A316-2C2EA3917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B150-2CC8-4FB2-A9AE-B5100D7A2D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1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7206-1F83-4C6C-9760-6F1065404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259"/>
            <a:ext cx="9144000" cy="2387600"/>
          </a:xfrm>
        </p:spPr>
        <p:txBody>
          <a:bodyPr/>
          <a:lstStyle/>
          <a:p>
            <a:r>
              <a:rPr lang="en-US" dirty="0"/>
              <a:t>Banking Word Embedding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786E-B0F4-4F3C-8A96-CEE1D3657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Aritro</a:t>
            </a:r>
            <a:r>
              <a:rPr lang="en-US" dirty="0"/>
              <a:t> Biswas</a:t>
            </a:r>
          </a:p>
          <a:p>
            <a:r>
              <a:rPr lang="en-US" dirty="0"/>
              <a:t>PSID: 45102136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27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60BF-D241-49DC-B16F-8C0536B2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u="sng" dirty="0"/>
              <a:t>Pre-processing corpus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CA90-801D-416A-A53C-02B0743D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Removal of Named Entities</a:t>
            </a:r>
          </a:p>
          <a:p>
            <a:pPr marL="0" indent="0">
              <a:buNone/>
            </a:pPr>
            <a:r>
              <a:rPr lang="en-US" dirty="0"/>
              <a:t>Removal of non-</a:t>
            </a:r>
            <a:r>
              <a:rPr lang="en-US" dirty="0" err="1"/>
              <a:t>english</a:t>
            </a:r>
            <a:r>
              <a:rPr lang="en-US" dirty="0"/>
              <a:t> words</a:t>
            </a:r>
          </a:p>
          <a:p>
            <a:pPr marL="0" indent="0">
              <a:buNone/>
            </a:pPr>
            <a:r>
              <a:rPr lang="en-US" dirty="0"/>
              <a:t>Lower-casing</a:t>
            </a:r>
          </a:p>
          <a:p>
            <a:pPr marL="0" indent="0">
              <a:buNone/>
            </a:pPr>
            <a:r>
              <a:rPr lang="en-US" dirty="0"/>
              <a:t>Removing stop-words</a:t>
            </a:r>
          </a:p>
          <a:p>
            <a:pPr marL="0" indent="0">
              <a:buNone/>
            </a:pPr>
            <a:r>
              <a:rPr lang="en-US" dirty="0"/>
              <a:t>Removing numbers and punctuations</a:t>
            </a:r>
          </a:p>
          <a:p>
            <a:pPr marL="0" indent="0">
              <a:buNone/>
            </a:pPr>
            <a:r>
              <a:rPr lang="en-US" dirty="0"/>
              <a:t>Removing null statements.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948"/>
            <a:ext cx="10515600" cy="53520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\Desktop\Aritro\snap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480" y="1406254"/>
            <a:ext cx="7915039" cy="4770709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6227291" y="681037"/>
            <a:ext cx="5590903" cy="1619795"/>
            <a:chOff x="6766559" y="4193177"/>
            <a:chExt cx="5590903" cy="1619795"/>
          </a:xfrm>
        </p:grpSpPr>
        <p:sp>
          <p:nvSpPr>
            <p:cNvPr id="9" name="Rounded Rectangle 8"/>
            <p:cNvSpPr/>
            <p:nvPr/>
          </p:nvSpPr>
          <p:spPr>
            <a:xfrm>
              <a:off x="6766559" y="5003075"/>
              <a:ext cx="3056710" cy="809897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9444446" y="4402184"/>
              <a:ext cx="744584" cy="600891"/>
            </a:xfrm>
            <a:prstGeom prst="curvedConnector3">
              <a:avLst>
                <a:gd name="adj1" fmla="val 1026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flipH="1">
              <a:off x="10182494" y="4193177"/>
              <a:ext cx="21749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 number of unique tokens  appear to be saturating.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3C8CA1A-2DEB-439D-A4B5-3DE37D0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7"/>
            <a:ext cx="10283687" cy="644607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Corpus Adequacy Check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D286-D675-4385-A1F4-21615E5B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pPr>
              <a:buNone/>
            </a:pPr>
            <a:r>
              <a:rPr lang="en-US" dirty="0"/>
              <a:t>Checking  the frequency of occurrence of a few typical words</a:t>
            </a:r>
          </a:p>
          <a:p>
            <a:pPr>
              <a:buNone/>
            </a:pPr>
            <a:r>
              <a:rPr lang="en-US" dirty="0"/>
              <a:t>Commonly used in financial institutions.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63784"/>
              </p:ext>
            </p:extLst>
          </p:nvPr>
        </p:nvGraphicFramePr>
        <p:xfrm>
          <a:off x="1765063" y="2196621"/>
          <a:ext cx="655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Term-Frequency in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Document -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Mortgage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3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Overview of the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Before Pre-processing</a:t>
            </a:r>
          </a:p>
          <a:p>
            <a:r>
              <a:rPr lang="en-US" dirty="0"/>
              <a:t>Total number of sentences:  283,307</a:t>
            </a:r>
          </a:p>
          <a:p>
            <a:r>
              <a:rPr lang="en-US" dirty="0"/>
              <a:t>Total number of words:  5,031,475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After Pre-processing</a:t>
            </a:r>
          </a:p>
          <a:p>
            <a:r>
              <a:rPr lang="en-US" dirty="0"/>
              <a:t>Total number of sentences: 266,959</a:t>
            </a:r>
          </a:p>
          <a:p>
            <a:r>
              <a:rPr lang="en-US" dirty="0"/>
              <a:t>Total number of words: </a:t>
            </a:r>
            <a:r>
              <a:rPr lang="en-IN" dirty="0"/>
              <a:t>2,151,631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CE89A-EE3A-4C8A-AAEB-F0B765C0E7ED}"/>
              </a:ext>
            </a:extLst>
          </p:cNvPr>
          <p:cNvSpPr txBox="1"/>
          <p:nvPr/>
        </p:nvSpPr>
        <p:spPr>
          <a:xfrm>
            <a:off x="6274675" y="4529959"/>
            <a:ext cx="525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32A2D-D746-4E1B-8B2A-39FF37E20208}"/>
              </a:ext>
            </a:extLst>
          </p:cNvPr>
          <p:cNvSpPr txBox="1"/>
          <p:nvPr/>
        </p:nvSpPr>
        <p:spPr>
          <a:xfrm>
            <a:off x="6800192" y="4930426"/>
            <a:ext cx="4750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number of unique words:  22,242</a:t>
            </a:r>
            <a:endParaRPr lang="en-IN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D58785-E674-4F69-9CDF-A18FA5A01E32}"/>
              </a:ext>
            </a:extLst>
          </p:cNvPr>
          <p:cNvCxnSpPr/>
          <p:nvPr/>
        </p:nvCxnSpPr>
        <p:spPr>
          <a:xfrm>
            <a:off x="6926317" y="5884533"/>
            <a:ext cx="9249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DCD704-47D8-42F1-9713-D5CA701C073A}"/>
              </a:ext>
            </a:extLst>
          </p:cNvPr>
          <p:cNvCxnSpPr/>
          <p:nvPr/>
        </p:nvCxnSpPr>
        <p:spPr>
          <a:xfrm>
            <a:off x="6926317" y="5795195"/>
            <a:ext cx="9249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B6E-6461-4079-A4F9-49C5F9A4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Introduction of Glove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BF42-7DE6-4F46-A4CD-113D62B6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969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GloVe</a:t>
            </a:r>
            <a:r>
              <a:rPr lang="en-US" dirty="0"/>
              <a:t> is a word vector technique it is an abbreviation which stands for Global Vectors. The advantage of </a:t>
            </a:r>
            <a:r>
              <a:rPr lang="en-US" dirty="0" err="1"/>
              <a:t>GloVe</a:t>
            </a:r>
            <a:r>
              <a:rPr lang="en-US" dirty="0"/>
              <a:t> is that, unlike Word2vec, </a:t>
            </a:r>
            <a:r>
              <a:rPr lang="en-US" dirty="0" err="1"/>
              <a:t>GloVe</a:t>
            </a:r>
            <a:r>
              <a:rPr lang="en-US" dirty="0"/>
              <a:t> does not rely just on local statistics (local context information of words), but incorporates global statistics (word co-occurrence) to obtain word vectors.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/>
              <a:t>It efficiently leverages statistical information by training only on the non-zero elements in a word co-occurrence matrix, rather than on the entire sparse matrix or on individual context windows in a large corpus.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/>
              <a:t>Co-occurrence matrix</a:t>
            </a:r>
          </a:p>
          <a:p>
            <a:pPr marL="0" indent="0">
              <a:buNone/>
            </a:pPr>
            <a:r>
              <a:rPr lang="en-US" dirty="0"/>
              <a:t>A co-occurrence matrix will have unique words in rows and columns . The purpose of this matrix is to present the number of times each word  appears in the same context as each word in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7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D0B8-567D-4621-9EE5-A17C37CB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3548"/>
          </a:xfrm>
        </p:spPr>
        <p:txBody>
          <a:bodyPr/>
          <a:lstStyle/>
          <a:p>
            <a:r>
              <a:rPr lang="en-IN" dirty="0"/>
              <a:t>Construction of Word co-occurrence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50A56-521C-4E51-8029-9B066F69FC41}"/>
              </a:ext>
            </a:extLst>
          </p:cNvPr>
          <p:cNvSpPr txBox="1"/>
          <p:nvPr/>
        </p:nvSpPr>
        <p:spPr>
          <a:xfrm>
            <a:off x="838200" y="965132"/>
            <a:ext cx="5711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CORPUS     : Roses are red . Sky is blue</a:t>
            </a:r>
          </a:p>
          <a:p>
            <a:r>
              <a:rPr lang="en-US" dirty="0"/>
              <a:t>WINDOW  : 2</a:t>
            </a:r>
          </a:p>
          <a:p>
            <a:endParaRPr lang="en-US" dirty="0"/>
          </a:p>
          <a:p>
            <a:r>
              <a:rPr lang="en-US" dirty="0"/>
              <a:t>Unique words : </a:t>
            </a:r>
            <a:r>
              <a:rPr lang="en-US" dirty="0" err="1"/>
              <a:t>Roses,are,red,Sky,is,Blue</a:t>
            </a:r>
            <a:endParaRPr lang="en-US" dirty="0"/>
          </a:p>
          <a:p>
            <a:r>
              <a:rPr lang="en-US" dirty="0"/>
              <a:t>Now a term-term matrix is created with all the values initialized to “0”</a:t>
            </a:r>
          </a:p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6717BB-927E-4164-864B-DECA3797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7531"/>
              </p:ext>
            </p:extLst>
          </p:nvPr>
        </p:nvGraphicFramePr>
        <p:xfrm>
          <a:off x="838199" y="2996457"/>
          <a:ext cx="8733184" cy="3563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715">
                  <a:extLst>
                    <a:ext uri="{9D8B030D-6E8A-4147-A177-3AD203B41FA5}">
                      <a16:colId xmlns:a16="http://schemas.microsoft.com/office/drawing/2014/main" val="2940632193"/>
                    </a:ext>
                  </a:extLst>
                </a:gridCol>
                <a:gridCol w="994021">
                  <a:extLst>
                    <a:ext uri="{9D8B030D-6E8A-4147-A177-3AD203B41FA5}">
                      <a16:colId xmlns:a16="http://schemas.microsoft.com/office/drawing/2014/main" val="2684652272"/>
                    </a:ext>
                  </a:extLst>
                </a:gridCol>
                <a:gridCol w="899352">
                  <a:extLst>
                    <a:ext uri="{9D8B030D-6E8A-4147-A177-3AD203B41FA5}">
                      <a16:colId xmlns:a16="http://schemas.microsoft.com/office/drawing/2014/main" val="3341601426"/>
                    </a:ext>
                  </a:extLst>
                </a:gridCol>
                <a:gridCol w="1136024">
                  <a:extLst>
                    <a:ext uri="{9D8B030D-6E8A-4147-A177-3AD203B41FA5}">
                      <a16:colId xmlns:a16="http://schemas.microsoft.com/office/drawing/2014/main" val="1013429453"/>
                    </a:ext>
                  </a:extLst>
                </a:gridCol>
                <a:gridCol w="1136024">
                  <a:extLst>
                    <a:ext uri="{9D8B030D-6E8A-4147-A177-3AD203B41FA5}">
                      <a16:colId xmlns:a16="http://schemas.microsoft.com/office/drawing/2014/main" val="76745617"/>
                    </a:ext>
                  </a:extLst>
                </a:gridCol>
                <a:gridCol w="1136024">
                  <a:extLst>
                    <a:ext uri="{9D8B030D-6E8A-4147-A177-3AD203B41FA5}">
                      <a16:colId xmlns:a16="http://schemas.microsoft.com/office/drawing/2014/main" val="2181665058"/>
                    </a:ext>
                  </a:extLst>
                </a:gridCol>
                <a:gridCol w="1136024">
                  <a:extLst>
                    <a:ext uri="{9D8B030D-6E8A-4147-A177-3AD203B41FA5}">
                      <a16:colId xmlns:a16="http://schemas.microsoft.com/office/drawing/2014/main" val="214316587"/>
                    </a:ext>
                  </a:extLst>
                </a:gridCol>
              </a:tblGrid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8671956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Roses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141043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640492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2150268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Sky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7837347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7782845"/>
                  </a:ext>
                </a:extLst>
              </a:tr>
              <a:tr h="5090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Blue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200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92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346B37-14C3-401C-8E97-22389DA2AD67}"/>
              </a:ext>
            </a:extLst>
          </p:cNvPr>
          <p:cNvGrpSpPr/>
          <p:nvPr/>
        </p:nvGrpSpPr>
        <p:grpSpPr>
          <a:xfrm>
            <a:off x="494378" y="3854590"/>
            <a:ext cx="7890935" cy="1774075"/>
            <a:chOff x="1032932" y="3390592"/>
            <a:chExt cx="7890935" cy="17740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B630A0-86DB-4C1E-99D0-256CD54AF5DF}"/>
                </a:ext>
              </a:extLst>
            </p:cNvPr>
            <p:cNvSpPr txBox="1"/>
            <p:nvPr/>
          </p:nvSpPr>
          <p:spPr>
            <a:xfrm>
              <a:off x="1032932" y="3390592"/>
              <a:ext cx="40470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2</a:t>
              </a:r>
              <a:r>
                <a:rPr lang="en-IN" u="sng" baseline="30000" dirty="0"/>
                <a:t>nd</a:t>
              </a:r>
              <a:r>
                <a:rPr lang="en-IN" u="sng" dirty="0"/>
                <a:t>  iteration</a:t>
              </a:r>
            </a:p>
            <a:p>
              <a:endParaRPr lang="en-IN" u="sng" dirty="0"/>
            </a:p>
            <a:p>
              <a:r>
                <a:rPr lang="en-IN" dirty="0"/>
                <a:t>Focus Word: are</a:t>
              </a:r>
            </a:p>
            <a:p>
              <a:endParaRPr lang="en-IN" dirty="0"/>
            </a:p>
            <a:p>
              <a:r>
                <a:rPr lang="en-IN" dirty="0"/>
                <a:t>Context Word: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7BDCD-5787-4E69-B4AA-58359718B730}"/>
                </a:ext>
              </a:extLst>
            </p:cNvPr>
            <p:cNvSpPr/>
            <p:nvPr/>
          </p:nvSpPr>
          <p:spPr>
            <a:xfrm>
              <a:off x="2489200" y="4056671"/>
              <a:ext cx="6096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sz="6600" dirty="0"/>
                <a:t>{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D1215-78AD-4F76-BDA6-B6DD4A6894BC}"/>
                </a:ext>
              </a:extLst>
            </p:cNvPr>
            <p:cNvSpPr/>
            <p:nvPr/>
          </p:nvSpPr>
          <p:spPr>
            <a:xfrm>
              <a:off x="2827867" y="430566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/>
                <a:t>red     -&gt; word after Roses</a:t>
              </a:r>
            </a:p>
            <a:p>
              <a:r>
                <a:rPr lang="en-IN" dirty="0"/>
                <a:t>Roses -&gt; word before Roses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AD4A22-0115-4181-BFE2-AF4D0528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21741"/>
              </p:ext>
            </p:extLst>
          </p:nvPr>
        </p:nvGraphicFramePr>
        <p:xfrm>
          <a:off x="494378" y="5664992"/>
          <a:ext cx="8898102" cy="928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9067">
                  <a:extLst>
                    <a:ext uri="{9D8B030D-6E8A-4147-A177-3AD203B41FA5}">
                      <a16:colId xmlns:a16="http://schemas.microsoft.com/office/drawing/2014/main" val="3189651681"/>
                    </a:ext>
                  </a:extLst>
                </a:gridCol>
                <a:gridCol w="1012792">
                  <a:extLst>
                    <a:ext uri="{9D8B030D-6E8A-4147-A177-3AD203B41FA5}">
                      <a16:colId xmlns:a16="http://schemas.microsoft.com/office/drawing/2014/main" val="1075742952"/>
                    </a:ext>
                  </a:extLst>
                </a:gridCol>
                <a:gridCol w="916335">
                  <a:extLst>
                    <a:ext uri="{9D8B030D-6E8A-4147-A177-3AD203B41FA5}">
                      <a16:colId xmlns:a16="http://schemas.microsoft.com/office/drawing/2014/main" val="3733240289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13966587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81930468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51397937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554844467"/>
                    </a:ext>
                  </a:extLst>
                </a:gridCol>
              </a:tblGrid>
              <a:tr h="309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3167432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Roses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7967749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660626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98C5EAE-4D77-44A8-A5F3-1BB57FE00725}"/>
              </a:ext>
            </a:extLst>
          </p:cNvPr>
          <p:cNvSpPr txBox="1"/>
          <p:nvPr/>
        </p:nvSpPr>
        <p:spPr>
          <a:xfrm>
            <a:off x="469075" y="14097"/>
            <a:ext cx="4047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1</a:t>
            </a:r>
            <a:r>
              <a:rPr lang="en-IN" u="sng" baseline="30000" dirty="0"/>
              <a:t>st</a:t>
            </a:r>
            <a:r>
              <a:rPr lang="en-IN" u="sng" dirty="0"/>
              <a:t> iteration</a:t>
            </a:r>
          </a:p>
          <a:p>
            <a:endParaRPr lang="en-IN" u="sng" dirty="0"/>
          </a:p>
          <a:p>
            <a:r>
              <a:rPr lang="en-IN" dirty="0"/>
              <a:t>Focus Word: Roses</a:t>
            </a:r>
          </a:p>
          <a:p>
            <a:endParaRPr lang="en-IN" dirty="0"/>
          </a:p>
          <a:p>
            <a:r>
              <a:rPr lang="en-IN" dirty="0"/>
              <a:t>Context Word: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64CCA7E-A788-4450-9B7D-E0E9A45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83749"/>
              </p:ext>
            </p:extLst>
          </p:nvPr>
        </p:nvGraphicFramePr>
        <p:xfrm>
          <a:off x="469075" y="1946934"/>
          <a:ext cx="8538452" cy="50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525">
                  <a:extLst>
                    <a:ext uri="{9D8B030D-6E8A-4147-A177-3AD203B41FA5}">
                      <a16:colId xmlns:a16="http://schemas.microsoft.com/office/drawing/2014/main" val="2732532559"/>
                    </a:ext>
                  </a:extLst>
                </a:gridCol>
                <a:gridCol w="971857">
                  <a:extLst>
                    <a:ext uri="{9D8B030D-6E8A-4147-A177-3AD203B41FA5}">
                      <a16:colId xmlns:a16="http://schemas.microsoft.com/office/drawing/2014/main" val="2308995152"/>
                    </a:ext>
                  </a:extLst>
                </a:gridCol>
                <a:gridCol w="879298">
                  <a:extLst>
                    <a:ext uri="{9D8B030D-6E8A-4147-A177-3AD203B41FA5}">
                      <a16:colId xmlns:a16="http://schemas.microsoft.com/office/drawing/2014/main" val="3998063643"/>
                    </a:ext>
                  </a:extLst>
                </a:gridCol>
                <a:gridCol w="1110693">
                  <a:extLst>
                    <a:ext uri="{9D8B030D-6E8A-4147-A177-3AD203B41FA5}">
                      <a16:colId xmlns:a16="http://schemas.microsoft.com/office/drawing/2014/main" val="1561185720"/>
                    </a:ext>
                  </a:extLst>
                </a:gridCol>
                <a:gridCol w="1110693">
                  <a:extLst>
                    <a:ext uri="{9D8B030D-6E8A-4147-A177-3AD203B41FA5}">
                      <a16:colId xmlns:a16="http://schemas.microsoft.com/office/drawing/2014/main" val="3959257953"/>
                    </a:ext>
                  </a:extLst>
                </a:gridCol>
                <a:gridCol w="1110693">
                  <a:extLst>
                    <a:ext uri="{9D8B030D-6E8A-4147-A177-3AD203B41FA5}">
                      <a16:colId xmlns:a16="http://schemas.microsoft.com/office/drawing/2014/main" val="657709643"/>
                    </a:ext>
                  </a:extLst>
                </a:gridCol>
                <a:gridCol w="1110693">
                  <a:extLst>
                    <a:ext uri="{9D8B030D-6E8A-4147-A177-3AD203B41FA5}">
                      <a16:colId xmlns:a16="http://schemas.microsoft.com/office/drawing/2014/main" val="1710181850"/>
                    </a:ext>
                  </a:extLst>
                </a:gridCol>
              </a:tblGrid>
              <a:tr h="2165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3955268"/>
                  </a:ext>
                </a:extLst>
              </a:tr>
              <a:tr h="2165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339083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2A634BD-F1C3-4925-AF69-CD0178186CA3}"/>
              </a:ext>
            </a:extLst>
          </p:cNvPr>
          <p:cNvSpPr txBox="1"/>
          <p:nvPr/>
        </p:nvSpPr>
        <p:spPr>
          <a:xfrm>
            <a:off x="469075" y="2634079"/>
            <a:ext cx="892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every focus word appears in its own context, all the diagonal elements are incremented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49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5E9BB8-4000-4E16-8BEA-6C97F08A5562}"/>
              </a:ext>
            </a:extLst>
          </p:cNvPr>
          <p:cNvGrpSpPr/>
          <p:nvPr/>
        </p:nvGrpSpPr>
        <p:grpSpPr>
          <a:xfrm>
            <a:off x="554013" y="77025"/>
            <a:ext cx="7890935" cy="1774075"/>
            <a:chOff x="1032932" y="3390592"/>
            <a:chExt cx="7890935" cy="17740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8A6A24-5A70-4300-98C3-99F051C71E69}"/>
                </a:ext>
              </a:extLst>
            </p:cNvPr>
            <p:cNvSpPr txBox="1"/>
            <p:nvPr/>
          </p:nvSpPr>
          <p:spPr>
            <a:xfrm>
              <a:off x="1032932" y="3390592"/>
              <a:ext cx="40470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3</a:t>
              </a:r>
              <a:r>
                <a:rPr lang="en-IN" u="sng" baseline="30000" dirty="0"/>
                <a:t>rd</a:t>
              </a:r>
              <a:r>
                <a:rPr lang="en-IN" u="sng" dirty="0"/>
                <a:t> iteration</a:t>
              </a:r>
            </a:p>
            <a:p>
              <a:endParaRPr lang="en-IN" u="sng" dirty="0"/>
            </a:p>
            <a:p>
              <a:r>
                <a:rPr lang="en-IN" dirty="0"/>
                <a:t>Focus Word:  red</a:t>
              </a:r>
            </a:p>
            <a:p>
              <a:endParaRPr lang="en-IN" dirty="0"/>
            </a:p>
            <a:p>
              <a:r>
                <a:rPr lang="en-IN" dirty="0"/>
                <a:t>Context Word: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A197FE-42C0-4489-BA3D-BDF6A88D6A29}"/>
                </a:ext>
              </a:extLst>
            </p:cNvPr>
            <p:cNvSpPr/>
            <p:nvPr/>
          </p:nvSpPr>
          <p:spPr>
            <a:xfrm>
              <a:off x="2489200" y="4056671"/>
              <a:ext cx="6096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sz="6600" dirty="0"/>
                <a:t>{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2F3E65-F415-45A4-869E-A0FCA9DC5793}"/>
                </a:ext>
              </a:extLst>
            </p:cNvPr>
            <p:cNvSpPr/>
            <p:nvPr/>
          </p:nvSpPr>
          <p:spPr>
            <a:xfrm>
              <a:off x="2827867" y="430566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/>
                <a:t>No word after Roses</a:t>
              </a:r>
            </a:p>
            <a:p>
              <a:r>
                <a:rPr lang="en-IN" dirty="0"/>
                <a:t>Roses , are -&gt; words before Roses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C31E70-7232-49EB-B6C7-9DBE0E36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15212"/>
              </p:ext>
            </p:extLst>
          </p:nvPr>
        </p:nvGraphicFramePr>
        <p:xfrm>
          <a:off x="554012" y="1970189"/>
          <a:ext cx="8898103" cy="110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9067">
                  <a:extLst>
                    <a:ext uri="{9D8B030D-6E8A-4147-A177-3AD203B41FA5}">
                      <a16:colId xmlns:a16="http://schemas.microsoft.com/office/drawing/2014/main" val="4166961476"/>
                    </a:ext>
                  </a:extLst>
                </a:gridCol>
                <a:gridCol w="1012792">
                  <a:extLst>
                    <a:ext uri="{9D8B030D-6E8A-4147-A177-3AD203B41FA5}">
                      <a16:colId xmlns:a16="http://schemas.microsoft.com/office/drawing/2014/main" val="1934415592"/>
                    </a:ext>
                  </a:extLst>
                </a:gridCol>
                <a:gridCol w="916336">
                  <a:extLst>
                    <a:ext uri="{9D8B030D-6E8A-4147-A177-3AD203B41FA5}">
                      <a16:colId xmlns:a16="http://schemas.microsoft.com/office/drawing/2014/main" val="264589392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207087440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371094467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522104761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2040572812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507124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Roses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9662917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6945055"/>
                  </a:ext>
                </a:extLst>
              </a:tr>
              <a:tr h="276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727025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D15100F-9051-4544-8A58-3B7A805A7D40}"/>
              </a:ext>
            </a:extLst>
          </p:cNvPr>
          <p:cNvGrpSpPr/>
          <p:nvPr/>
        </p:nvGrpSpPr>
        <p:grpSpPr>
          <a:xfrm>
            <a:off x="554013" y="3494021"/>
            <a:ext cx="7890935" cy="1774075"/>
            <a:chOff x="1032932" y="3390592"/>
            <a:chExt cx="7890935" cy="17740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909AEF-48B5-4F52-9E34-BB9409246B1C}"/>
                </a:ext>
              </a:extLst>
            </p:cNvPr>
            <p:cNvSpPr txBox="1"/>
            <p:nvPr/>
          </p:nvSpPr>
          <p:spPr>
            <a:xfrm>
              <a:off x="1032932" y="3390592"/>
              <a:ext cx="40470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u="sng" dirty="0"/>
                <a:t>4</a:t>
              </a:r>
              <a:r>
                <a:rPr lang="en-IN" u="sng" baseline="30000" dirty="0"/>
                <a:t>th</a:t>
              </a:r>
              <a:r>
                <a:rPr lang="en-IN" u="sng" dirty="0"/>
                <a:t>   iteration</a:t>
              </a:r>
            </a:p>
            <a:p>
              <a:endParaRPr lang="en-IN" u="sng" dirty="0"/>
            </a:p>
            <a:p>
              <a:r>
                <a:rPr lang="en-IN" dirty="0"/>
                <a:t>Focus Word: Sky</a:t>
              </a:r>
            </a:p>
            <a:p>
              <a:endParaRPr lang="en-IN" dirty="0"/>
            </a:p>
            <a:p>
              <a:r>
                <a:rPr lang="en-IN" dirty="0"/>
                <a:t>Context Word: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D1EEB5-E650-402B-B243-54C82F9C2DAA}"/>
                </a:ext>
              </a:extLst>
            </p:cNvPr>
            <p:cNvSpPr/>
            <p:nvPr/>
          </p:nvSpPr>
          <p:spPr>
            <a:xfrm>
              <a:off x="2489200" y="4056671"/>
              <a:ext cx="6096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sz="6600" dirty="0"/>
                <a:t>{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6E804F-61BD-41E4-A54B-EA4331338F49}"/>
                </a:ext>
              </a:extLst>
            </p:cNvPr>
            <p:cNvSpPr/>
            <p:nvPr/>
          </p:nvSpPr>
          <p:spPr>
            <a:xfrm>
              <a:off x="2827867" y="4305667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IN" dirty="0"/>
                <a:t>is, blue -&gt; words after Sky</a:t>
              </a:r>
            </a:p>
            <a:p>
              <a:r>
                <a:rPr lang="en-IN" dirty="0"/>
                <a:t>No word before Sky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0B9F52C-4007-4B94-AF01-D560A167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71782"/>
              </p:ext>
            </p:extLst>
          </p:nvPr>
        </p:nvGraphicFramePr>
        <p:xfrm>
          <a:off x="554011" y="5279130"/>
          <a:ext cx="8898104" cy="147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9068">
                  <a:extLst>
                    <a:ext uri="{9D8B030D-6E8A-4147-A177-3AD203B41FA5}">
                      <a16:colId xmlns:a16="http://schemas.microsoft.com/office/drawing/2014/main" val="3485025954"/>
                    </a:ext>
                  </a:extLst>
                </a:gridCol>
                <a:gridCol w="1012792">
                  <a:extLst>
                    <a:ext uri="{9D8B030D-6E8A-4147-A177-3AD203B41FA5}">
                      <a16:colId xmlns:a16="http://schemas.microsoft.com/office/drawing/2014/main" val="881113552"/>
                    </a:ext>
                  </a:extLst>
                </a:gridCol>
                <a:gridCol w="916336">
                  <a:extLst>
                    <a:ext uri="{9D8B030D-6E8A-4147-A177-3AD203B41FA5}">
                      <a16:colId xmlns:a16="http://schemas.microsoft.com/office/drawing/2014/main" val="2820454022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954919248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4057691098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1411520596"/>
                    </a:ext>
                  </a:extLst>
                </a:gridCol>
                <a:gridCol w="1157477">
                  <a:extLst>
                    <a:ext uri="{9D8B030D-6E8A-4147-A177-3AD203B41FA5}">
                      <a16:colId xmlns:a16="http://schemas.microsoft.com/office/drawing/2014/main" val="4045311704"/>
                    </a:ext>
                  </a:extLst>
                </a:gridCol>
              </a:tblGrid>
              <a:tr h="295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4807067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Roses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1859445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5035922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4897514"/>
                  </a:ext>
                </a:extLst>
              </a:tr>
              <a:tr h="295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Sky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726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0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1DA0EC-4A32-47FC-9B6C-9EBC7028EB17}"/>
              </a:ext>
            </a:extLst>
          </p:cNvPr>
          <p:cNvSpPr txBox="1"/>
          <p:nvPr/>
        </p:nvSpPr>
        <p:spPr>
          <a:xfrm>
            <a:off x="478404" y="1032934"/>
            <a:ext cx="1151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Thus following this procedure till the 6</a:t>
            </a:r>
            <a:r>
              <a:rPr lang="en-IN" sz="2000" baseline="30000" dirty="0"/>
              <a:t>th</a:t>
            </a:r>
            <a:r>
              <a:rPr lang="en-IN" sz="2000" dirty="0"/>
              <a:t> </a:t>
            </a:r>
            <a:r>
              <a:rPr lang="en-IN" sz="2000" dirty="0" err="1"/>
              <a:t>iterartion</a:t>
            </a:r>
            <a:r>
              <a:rPr lang="en-IN" sz="2000" dirty="0"/>
              <a:t> (as there are six unique words in the corpus)</a:t>
            </a:r>
          </a:p>
          <a:p>
            <a:r>
              <a:rPr lang="en-IN" sz="2000" dirty="0"/>
              <a:t> we obtain the required word co-occurrence matrix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49CEB-671F-4FF4-BC3F-870B2280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44645"/>
              </p:ext>
            </p:extLst>
          </p:nvPr>
        </p:nvGraphicFramePr>
        <p:xfrm>
          <a:off x="609601" y="2368007"/>
          <a:ext cx="8991599" cy="3186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645">
                  <a:extLst>
                    <a:ext uri="{9D8B030D-6E8A-4147-A177-3AD203B41FA5}">
                      <a16:colId xmlns:a16="http://schemas.microsoft.com/office/drawing/2014/main" val="2735515236"/>
                    </a:ext>
                  </a:extLst>
                </a:gridCol>
                <a:gridCol w="1023434">
                  <a:extLst>
                    <a:ext uri="{9D8B030D-6E8A-4147-A177-3AD203B41FA5}">
                      <a16:colId xmlns:a16="http://schemas.microsoft.com/office/drawing/2014/main" val="954427892"/>
                    </a:ext>
                  </a:extLst>
                </a:gridCol>
                <a:gridCol w="925964">
                  <a:extLst>
                    <a:ext uri="{9D8B030D-6E8A-4147-A177-3AD203B41FA5}">
                      <a16:colId xmlns:a16="http://schemas.microsoft.com/office/drawing/2014/main" val="3886493326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1211135131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767283579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2225312101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7814980"/>
                    </a:ext>
                  </a:extLst>
                </a:gridCol>
              </a:tblGrid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Focus ↓ \Context →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Roses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are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Sky 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 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Blue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6800795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effectLst/>
                        </a:rPr>
                        <a:t>Roses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9590897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are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9864911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red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1084899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Sky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4198070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is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8052732"/>
                  </a:ext>
                </a:extLst>
              </a:tr>
              <a:tr h="4551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Blue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394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20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A064-AE64-426A-9417-0F8BA4C9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Loss function of Glove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88819-EE2A-4793-86B9-AAE430EA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87" y="1690688"/>
            <a:ext cx="5906825" cy="1181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B277A-7DBB-43FD-B343-321C83BC6B02}"/>
              </a:ext>
            </a:extLst>
          </p:cNvPr>
          <p:cNvSpPr txBox="1"/>
          <p:nvPr/>
        </p:nvSpPr>
        <p:spPr>
          <a:xfrm>
            <a:off x="1270000" y="3428999"/>
            <a:ext cx="9991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w</a:t>
            </a:r>
            <a:r>
              <a:rPr lang="en-IN" sz="2000" baseline="-25000" dirty="0" err="1"/>
              <a:t>i</a:t>
            </a:r>
            <a:r>
              <a:rPr lang="en-IN" sz="2000" baseline="-25000" dirty="0"/>
              <a:t> </a:t>
            </a:r>
            <a:r>
              <a:rPr lang="en-IN" sz="2000" dirty="0"/>
              <a:t>     = word-embedding of </a:t>
            </a:r>
            <a:r>
              <a:rPr lang="en-IN" sz="2000" dirty="0" err="1"/>
              <a:t>i</a:t>
            </a:r>
            <a:r>
              <a:rPr lang="en-IN" sz="2000" baseline="30000" dirty="0" err="1"/>
              <a:t>th</a:t>
            </a:r>
            <a:r>
              <a:rPr lang="en-IN" sz="2000" baseline="30000" dirty="0"/>
              <a:t> </a:t>
            </a:r>
            <a:r>
              <a:rPr lang="en-IN" sz="2000" dirty="0"/>
              <a:t> word in row of co-occurrence matrix (focus word)</a:t>
            </a:r>
          </a:p>
          <a:p>
            <a:r>
              <a:rPr lang="el-GR" sz="2000" dirty="0"/>
              <a:t>ῶ</a:t>
            </a:r>
            <a:r>
              <a:rPr lang="en-IN" sz="2000" dirty="0"/>
              <a:t> </a:t>
            </a:r>
            <a:r>
              <a:rPr lang="en-IN" sz="2000" baseline="-25000" dirty="0"/>
              <a:t>j </a:t>
            </a:r>
            <a:r>
              <a:rPr lang="en-IN" sz="2000" dirty="0"/>
              <a:t>    = word-embedding of </a:t>
            </a:r>
            <a:r>
              <a:rPr lang="en-IN" sz="2000" dirty="0" err="1"/>
              <a:t>j</a:t>
            </a:r>
            <a:r>
              <a:rPr lang="en-IN" sz="2000" baseline="30000" dirty="0" err="1"/>
              <a:t>th</a:t>
            </a:r>
            <a:r>
              <a:rPr lang="en-IN" sz="2000" baseline="30000" dirty="0"/>
              <a:t> </a:t>
            </a:r>
            <a:r>
              <a:rPr lang="en-IN" sz="2000" dirty="0"/>
              <a:t> word in column of co-occurrence matrix (context word)</a:t>
            </a:r>
          </a:p>
          <a:p>
            <a:r>
              <a:rPr lang="en-IN" sz="2000" dirty="0"/>
              <a:t>b</a:t>
            </a:r>
            <a:r>
              <a:rPr lang="en-IN" sz="2000" baseline="-25000" dirty="0"/>
              <a:t>i</a:t>
            </a:r>
            <a:r>
              <a:rPr lang="en-IN" sz="2000" dirty="0"/>
              <a:t>       = Bias term for </a:t>
            </a:r>
            <a:r>
              <a:rPr lang="en-IN" sz="2000" dirty="0" err="1"/>
              <a:t>i</a:t>
            </a:r>
            <a:r>
              <a:rPr lang="en-IN" sz="2000" baseline="30000" dirty="0" err="1"/>
              <a:t>th</a:t>
            </a:r>
            <a:r>
              <a:rPr lang="en-IN" sz="2000" dirty="0"/>
              <a:t> focus word</a:t>
            </a:r>
          </a:p>
          <a:p>
            <a:r>
              <a:rPr lang="en-IN" sz="2000" dirty="0" err="1"/>
              <a:t>b</a:t>
            </a:r>
            <a:r>
              <a:rPr lang="en-IN" sz="2000" baseline="-25000" dirty="0" err="1"/>
              <a:t>j</a:t>
            </a:r>
            <a:r>
              <a:rPr lang="en-IN" sz="2000" dirty="0"/>
              <a:t>       = Bias term for </a:t>
            </a:r>
            <a:r>
              <a:rPr lang="en-IN" sz="2000" dirty="0" err="1"/>
              <a:t>j</a:t>
            </a:r>
            <a:r>
              <a:rPr lang="en-IN" sz="2000" baseline="30000" dirty="0" err="1"/>
              <a:t>th</a:t>
            </a:r>
            <a:r>
              <a:rPr lang="en-IN" sz="2000" dirty="0"/>
              <a:t> context word.</a:t>
            </a:r>
          </a:p>
          <a:p>
            <a:r>
              <a:rPr lang="en-IN" sz="2000" dirty="0" err="1"/>
              <a:t>X</a:t>
            </a:r>
            <a:r>
              <a:rPr lang="en-IN" sz="2000" baseline="-25000" dirty="0" err="1"/>
              <a:t>ij</a:t>
            </a:r>
            <a:r>
              <a:rPr lang="en-IN" sz="2000" dirty="0"/>
              <a:t>      = (</a:t>
            </a:r>
            <a:r>
              <a:rPr lang="en-IN" sz="2000" dirty="0" err="1"/>
              <a:t>ij</a:t>
            </a:r>
            <a:r>
              <a:rPr lang="en-IN" sz="2000" dirty="0"/>
              <a:t>)</a:t>
            </a:r>
            <a:r>
              <a:rPr lang="en-IN" sz="2000" baseline="30000" dirty="0" err="1"/>
              <a:t>th</a:t>
            </a:r>
            <a:r>
              <a:rPr lang="en-IN" sz="2000" baseline="30000" dirty="0"/>
              <a:t> </a:t>
            </a:r>
            <a:r>
              <a:rPr lang="en-IN" sz="2000" dirty="0"/>
              <a:t> element of the co-occurrence matrix.</a:t>
            </a:r>
          </a:p>
          <a:p>
            <a:r>
              <a:rPr lang="en-IN" sz="2000" dirty="0"/>
              <a:t>f(</a:t>
            </a:r>
            <a:r>
              <a:rPr lang="en-IN" sz="2000" dirty="0" err="1"/>
              <a:t>X</a:t>
            </a:r>
            <a:r>
              <a:rPr lang="en-IN" sz="2000" baseline="-25000" dirty="0" err="1"/>
              <a:t>ij</a:t>
            </a:r>
            <a:r>
              <a:rPr lang="en-IN" sz="2000" dirty="0"/>
              <a:t> ) = min (1,  (</a:t>
            </a:r>
            <a:r>
              <a:rPr lang="en-IN" sz="2000" dirty="0" err="1"/>
              <a:t>X</a:t>
            </a:r>
            <a:r>
              <a:rPr lang="en-IN" sz="2000" baseline="-25000" dirty="0" err="1"/>
              <a:t>ij</a:t>
            </a:r>
            <a:r>
              <a:rPr lang="en-IN" sz="2000" dirty="0"/>
              <a:t> / </a:t>
            </a:r>
            <a:r>
              <a:rPr lang="en-IN" sz="2000" dirty="0" err="1"/>
              <a:t>X</a:t>
            </a:r>
            <a:r>
              <a:rPr lang="en-IN" sz="2000" baseline="-25000" dirty="0" err="1"/>
              <a:t>ij</a:t>
            </a:r>
            <a:r>
              <a:rPr lang="en-IN" sz="2000" dirty="0"/>
              <a:t> _max)</a:t>
            </a:r>
            <a:r>
              <a:rPr lang="en-IN" sz="2000" baseline="30000" dirty="0"/>
              <a:t> 3/4</a:t>
            </a:r>
            <a:r>
              <a:rPr lang="en-IN" sz="2000" dirty="0"/>
              <a:t> )     </a:t>
            </a:r>
            <a:r>
              <a:rPr lang="en-IN" sz="2000" dirty="0" err="1"/>
              <a:t>a.k.a</a:t>
            </a:r>
            <a:r>
              <a:rPr lang="en-IN" sz="2000" dirty="0"/>
              <a:t> weighing function</a:t>
            </a:r>
          </a:p>
          <a:p>
            <a:r>
              <a:rPr lang="en-IN" sz="2000" dirty="0"/>
              <a:t>v        = size of the vocabulary or simply number of unique words in the corpus</a:t>
            </a:r>
          </a:p>
        </p:txBody>
      </p:sp>
    </p:spTree>
    <p:extLst>
      <p:ext uri="{BB962C8B-B14F-4D97-AF65-F5344CB8AC3E}">
        <p14:creationId xmlns:p14="http://schemas.microsoft.com/office/powerpoint/2010/main" val="333413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EC4C-0E6E-4B74-9BB5-8DB94329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0855-4EC1-4C01-9BCA-3521F12D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Represention</a:t>
            </a:r>
            <a:r>
              <a:rPr lang="en-US" dirty="0"/>
              <a:t> a word with a very high-dimensional sparse vector, where each dimension reflects a context in which the word occurred in the corpus. A context could be another word that appeared in its proximity (pre-defined).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word vectors put words to a vector space, where similar words cluster together and different words repel from one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91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14AB-8C41-4FCB-A69B-FEE306B2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4A15-6CC6-47E0-B4FA-87BD42B6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word embeddings are obtained by minimising the loss function through gradient descent.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Since, the embeddings are a solution obtained through gradient descent they will always be slightly different each time we obtain them for the same set of hyper-parameters as every-time the solution we obtain will be sub-optimal.</a:t>
            </a:r>
          </a:p>
        </p:txBody>
      </p:sp>
    </p:spTree>
    <p:extLst>
      <p:ext uri="{BB962C8B-B14F-4D97-AF65-F5344CB8AC3E}">
        <p14:creationId xmlns:p14="http://schemas.microsoft.com/office/powerpoint/2010/main" val="224005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6DBE-04BF-467A-B4B7-72466A6B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18872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Feeding the corpus to the glove model</a:t>
            </a:r>
          </a:p>
          <a:p>
            <a:pPr marL="0" indent="0">
              <a:buNone/>
            </a:pPr>
            <a:r>
              <a:rPr lang="en-US" sz="2000" dirty="0"/>
              <a:t>In order to form the co-occurrence matrix we have to specify the window.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u="sng" dirty="0"/>
              <a:t>Selection of window size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09897" y="287383"/>
            <a:ext cx="376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Training the glove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38E59-5AF6-47D9-A9F0-812045EBD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334"/>
            <a:ext cx="11194288" cy="310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4EB64-4BA6-4DCD-B0B4-2D542AD2A12C}"/>
              </a:ext>
            </a:extLst>
          </p:cNvPr>
          <p:cNvSpPr txBox="1"/>
          <p:nvPr/>
        </p:nvSpPr>
        <p:spPr>
          <a:xfrm>
            <a:off x="1192695" y="5924286"/>
            <a:ext cx="565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  <a:r>
              <a:rPr lang="en-IN" baseline="30000" dirty="0"/>
              <a:t>th</a:t>
            </a:r>
            <a:r>
              <a:rPr lang="en-IN" dirty="0"/>
              <a:t> percentile of number of words = 10</a:t>
            </a:r>
          </a:p>
          <a:p>
            <a:r>
              <a:rPr lang="en-IN" dirty="0"/>
              <a:t>So let us consider windows=1,2,3,4 (as {2 X 4 + 1 = 9 &lt; 10})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0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2C45-9110-42F4-AAD2-BC3E82F5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6351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Number of Dimensions:</a:t>
            </a:r>
          </a:p>
          <a:p>
            <a:pPr marL="0" indent="0">
              <a:buNone/>
            </a:pPr>
            <a:r>
              <a:rPr lang="en-US" sz="2000" dirty="0"/>
              <a:t>Standard number of dimensions in pre-trained vectors are: 50,100,200,300.</a:t>
            </a:r>
          </a:p>
          <a:p>
            <a:pPr marL="0" indent="0">
              <a:buNone/>
            </a:pPr>
            <a:r>
              <a:rPr lang="en-US" sz="2000" dirty="0"/>
              <a:t>According to the literature (</a:t>
            </a:r>
            <a:r>
              <a:rPr lang="en-US" sz="2000" b="1" dirty="0"/>
              <a:t>provide the name</a:t>
            </a:r>
            <a:r>
              <a:rPr lang="en-US" sz="2000" dirty="0"/>
              <a:t>) for semantic task, there is a diminishing </a:t>
            </a:r>
            <a:r>
              <a:rPr lang="en-US" sz="2000" dirty="0" err="1"/>
              <a:t>performace</a:t>
            </a:r>
            <a:r>
              <a:rPr lang="en-US" sz="2000" dirty="0"/>
              <a:t> when the number of dimensions increases above 200.</a:t>
            </a:r>
          </a:p>
          <a:p>
            <a:pPr marL="0" indent="0">
              <a:buNone/>
            </a:pPr>
            <a:r>
              <a:rPr lang="en-US" sz="2000" dirty="0"/>
              <a:t>Let us consider the Number of dimensions =30,50,80,100</a:t>
            </a: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Hyper-parameter tuning</a:t>
            </a:r>
          </a:p>
          <a:p>
            <a:pPr marL="0" indent="0">
              <a:buNone/>
            </a:pPr>
            <a:r>
              <a:rPr lang="en-US" sz="2000" dirty="0"/>
              <a:t>Let us consider the following hyperparameters: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Window=[1,2,3,4,5]</a:t>
            </a:r>
          </a:p>
          <a:p>
            <a:pPr marL="0" indent="0">
              <a:buNone/>
            </a:pPr>
            <a:r>
              <a:rPr lang="en-US" sz="2000" dirty="0"/>
              <a:t>Number of dimensions=[30,50,80,100]</a:t>
            </a:r>
          </a:p>
          <a:p>
            <a:pPr marL="0" indent="0">
              <a:buNone/>
            </a:pPr>
            <a:r>
              <a:rPr lang="en-US" sz="2000" dirty="0"/>
              <a:t>Learning rate = [0.01,0.02,0.05,0.1]</a:t>
            </a:r>
          </a:p>
          <a:p>
            <a:pPr marL="0" indent="0">
              <a:buNone/>
            </a:pPr>
            <a:r>
              <a:rPr lang="en-US" sz="2000" dirty="0"/>
              <a:t>Number of epochs=[5,10,15,20]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8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32B4-3F57-4FEB-AD8A-59D19836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Objective functions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Cosine similarity between “credit” and “debit” based on the vectors obtained from the glove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 take 5 replications of cosine similarities for each combinations of hyper-parameters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NOTE1</a:t>
            </a:r>
            <a:r>
              <a:rPr lang="en-US" dirty="0"/>
              <a:t>: We are considering replications as each time the word embeddings will be slightly               different as the solution is obtained through gradient descent.</a:t>
            </a:r>
          </a:p>
          <a:p>
            <a:pPr marL="0" indent="0">
              <a:buNone/>
            </a:pPr>
            <a:r>
              <a:rPr lang="en-US" u="sng" dirty="0"/>
              <a:t>NOTE2</a:t>
            </a:r>
            <a:r>
              <a:rPr lang="en-US" dirty="0"/>
              <a:t>: We consider the similarity between “credit” and “debit” because their prominent paradigmatic relation, which means the words are basically interchangeable without changing the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The most optimum set of result should satisfy the following </a:t>
            </a:r>
            <a:r>
              <a:rPr lang="en-US" u="sng" dirty="0" err="1"/>
              <a:t>codition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ensure accuracy of solution :  MAX(average(</a:t>
            </a:r>
            <a:r>
              <a:rPr lang="en-US" dirty="0" err="1"/>
              <a:t>cosine_similarity</a:t>
            </a:r>
            <a:r>
              <a:rPr lang="en-US" dirty="0"/>
              <a:t>(“</a:t>
            </a:r>
            <a:r>
              <a:rPr lang="en-US" dirty="0" err="1"/>
              <a:t>credit”,”debit</a:t>
            </a:r>
            <a:r>
              <a:rPr lang="en-US" dirty="0"/>
              <a:t>”)))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ensure robustness of solution : MIN(variance(</a:t>
            </a:r>
            <a:r>
              <a:rPr lang="en-US" dirty="0" err="1"/>
              <a:t>cosine_similarity</a:t>
            </a:r>
            <a:r>
              <a:rPr lang="en-US" dirty="0"/>
              <a:t>(“</a:t>
            </a:r>
            <a:r>
              <a:rPr lang="en-US" dirty="0" err="1"/>
              <a:t>credit”,”debit</a:t>
            </a:r>
            <a:r>
              <a:rPr lang="en-US" dirty="0"/>
              <a:t>”)))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2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9928-7498-442A-AAFE-1C23E7C0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7"/>
            <a:ext cx="10515600" cy="56800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It was found that the set of hyper-parameters which gave optimum result were: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Window=3</a:t>
            </a:r>
          </a:p>
          <a:p>
            <a:pPr marL="0" indent="0">
              <a:buNone/>
            </a:pPr>
            <a:r>
              <a:rPr lang="en-US" dirty="0"/>
              <a:t>Number of dimensions=100</a:t>
            </a:r>
          </a:p>
          <a:p>
            <a:pPr marL="0" indent="0">
              <a:buNone/>
            </a:pPr>
            <a:r>
              <a:rPr lang="en-US" dirty="0"/>
              <a:t>Learning rate = 0.01</a:t>
            </a:r>
          </a:p>
          <a:p>
            <a:pPr marL="0" indent="0">
              <a:buNone/>
            </a:pPr>
            <a:r>
              <a:rPr lang="en-US" dirty="0"/>
              <a:t>Number of epochs=10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Thus, this combination is used to obtain the final word embeddings framework.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17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top 0.1 %-tile similar words to “CARD” using TSNE</a:t>
            </a:r>
          </a:p>
        </p:txBody>
      </p:sp>
      <p:pic>
        <p:nvPicPr>
          <p:cNvPr id="1026" name="Picture 2" descr="C:\Users\user\Desktop\Aritro\snaps\1.PNG"/>
          <p:cNvPicPr>
            <a:picLocks noChangeAspect="1" noChangeArrowheads="1"/>
          </p:cNvPicPr>
          <p:nvPr/>
        </p:nvPicPr>
        <p:blipFill rotWithShape="1">
          <a:blip r:embed="rId2" cstate="print"/>
          <a:srcRect b="1474"/>
          <a:stretch/>
        </p:blipFill>
        <p:spPr bwMode="auto">
          <a:xfrm>
            <a:off x="2262460" y="1597875"/>
            <a:ext cx="7667079" cy="4822803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7087281" y="4003216"/>
            <a:ext cx="783770" cy="4441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6979" y="2923438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38689" y="4134831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9733" y="2578350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top 0.1 %-tile similar words to “Loan” using TSNE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user\Desktop\Aritro\snap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976" y="1690688"/>
            <a:ext cx="7568737" cy="496202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566480" y="4171702"/>
            <a:ext cx="1059039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71947" y="4299540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0555" y="3750189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10149" y="5262033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40629" y="2973977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6182" y="3405052"/>
            <a:ext cx="96163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top 0.1 %-tile similar words to “Stock” using TSNE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\Desktop\Aritro\snap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173" y="1561947"/>
            <a:ext cx="7612017" cy="5123124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376159" y="3274423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8422" y="3531327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8205" y="4885509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3302" y="4123509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97381" y="2869476"/>
            <a:ext cx="892631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26182" y="3405052"/>
            <a:ext cx="757645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78091" y="3701143"/>
            <a:ext cx="988424" cy="4702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0527-CDD6-431B-A58F-7303409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top 0.1 %-tile similar words to “Currency” using TSNE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78772-89AB-480F-959C-E104C19A1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92" y="1635413"/>
            <a:ext cx="7884585" cy="5222587"/>
          </a:xfrm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ACC4A9-9DF6-47CE-ABDF-C67CA8EC608A}"/>
              </a:ext>
            </a:extLst>
          </p:cNvPr>
          <p:cNvSpPr/>
          <p:nvPr/>
        </p:nvSpPr>
        <p:spPr>
          <a:xfrm>
            <a:off x="3727718" y="2879521"/>
            <a:ext cx="1096529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597F31-FD09-4D7E-9D3A-0869370D4F94}"/>
              </a:ext>
            </a:extLst>
          </p:cNvPr>
          <p:cNvSpPr/>
          <p:nvPr/>
        </p:nvSpPr>
        <p:spPr>
          <a:xfrm>
            <a:off x="4486404" y="3578573"/>
            <a:ext cx="1096529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9A8910-9296-40E7-8AE9-F907CA386074}"/>
              </a:ext>
            </a:extLst>
          </p:cNvPr>
          <p:cNvSpPr/>
          <p:nvPr/>
        </p:nvSpPr>
        <p:spPr>
          <a:xfrm>
            <a:off x="4824247" y="2686236"/>
            <a:ext cx="1096529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28D9EA-617F-4FD8-87F5-5681E51D3A4E}"/>
              </a:ext>
            </a:extLst>
          </p:cNvPr>
          <p:cNvSpPr/>
          <p:nvPr/>
        </p:nvSpPr>
        <p:spPr>
          <a:xfrm>
            <a:off x="2948898" y="3747409"/>
            <a:ext cx="1096529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0FDA59-1551-4A53-99A1-99B2F964E368}"/>
              </a:ext>
            </a:extLst>
          </p:cNvPr>
          <p:cNvSpPr/>
          <p:nvPr/>
        </p:nvSpPr>
        <p:spPr>
          <a:xfrm>
            <a:off x="2180641" y="2960975"/>
            <a:ext cx="1096529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A6426D-C3AB-44D9-8389-739B8A050555}"/>
              </a:ext>
            </a:extLst>
          </p:cNvPr>
          <p:cNvSpPr/>
          <p:nvPr/>
        </p:nvSpPr>
        <p:spPr>
          <a:xfrm>
            <a:off x="2504950" y="4567929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9E0A28-425D-429A-82B9-6B0CD7AA9EA6}"/>
              </a:ext>
            </a:extLst>
          </p:cNvPr>
          <p:cNvSpPr/>
          <p:nvPr/>
        </p:nvSpPr>
        <p:spPr>
          <a:xfrm>
            <a:off x="6371325" y="2604781"/>
            <a:ext cx="1192353" cy="5494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8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F7AD-8E80-4658-8FC9-E0B299E0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top 0.1 %-tile similar words to “Assets” using TSNE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2E6C02-DFE3-46DE-A2DC-E332DC559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20" y="1635413"/>
            <a:ext cx="7865730" cy="503956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C15AC5-DB54-4E8E-AE5B-71ADE3EE0577}"/>
              </a:ext>
            </a:extLst>
          </p:cNvPr>
          <p:cNvSpPr/>
          <p:nvPr/>
        </p:nvSpPr>
        <p:spPr>
          <a:xfrm>
            <a:off x="3677767" y="5174216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1944F-05EE-44E9-AA51-6E46C4069580}"/>
              </a:ext>
            </a:extLst>
          </p:cNvPr>
          <p:cNvSpPr/>
          <p:nvPr/>
        </p:nvSpPr>
        <p:spPr>
          <a:xfrm>
            <a:off x="2634159" y="4519558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05BCB-5042-4434-9F98-4EF70DB92D72}"/>
              </a:ext>
            </a:extLst>
          </p:cNvPr>
          <p:cNvSpPr/>
          <p:nvPr/>
        </p:nvSpPr>
        <p:spPr>
          <a:xfrm>
            <a:off x="4133311" y="4322712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DA342-421F-429C-8A84-1F6E2B4BC3AE}"/>
              </a:ext>
            </a:extLst>
          </p:cNvPr>
          <p:cNvSpPr/>
          <p:nvPr/>
        </p:nvSpPr>
        <p:spPr>
          <a:xfrm>
            <a:off x="3121176" y="3673450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46D89-E337-4AA5-A2C4-3F31E2CAB062}"/>
              </a:ext>
            </a:extLst>
          </p:cNvPr>
          <p:cNvSpPr/>
          <p:nvPr/>
        </p:nvSpPr>
        <p:spPr>
          <a:xfrm>
            <a:off x="5539617" y="5700990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91C11B-8CDD-4F92-AE92-55641E477F6F}"/>
              </a:ext>
            </a:extLst>
          </p:cNvPr>
          <p:cNvSpPr/>
          <p:nvPr/>
        </p:nvSpPr>
        <p:spPr>
          <a:xfrm>
            <a:off x="6279361" y="4726998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90E05B-B84E-4D0B-A74D-C9270D314405}"/>
              </a:ext>
            </a:extLst>
          </p:cNvPr>
          <p:cNvSpPr/>
          <p:nvPr/>
        </p:nvSpPr>
        <p:spPr>
          <a:xfrm>
            <a:off x="7176916" y="5386200"/>
            <a:ext cx="1331554" cy="65465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CD71-989F-4873-AEF3-0718BCF7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Word Embedding?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2A93-C67C-49AE-B56D-E42D0EED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Represention</a:t>
            </a:r>
            <a:r>
              <a:rPr lang="en-US" dirty="0"/>
              <a:t> of a word with a low-dimensional vector (e.g. 100,200 dimensions). This vector is dense, and is computationally inexpensive compared to word vectors owing to its lower dimension.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0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A6B2-EF04-4C70-A5E5-B0289B61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0" y="218663"/>
            <a:ext cx="11353800" cy="1325563"/>
          </a:xfrm>
        </p:spPr>
        <p:txBody>
          <a:bodyPr>
            <a:normAutofit/>
          </a:bodyPr>
          <a:lstStyle/>
          <a:p>
            <a:r>
              <a:rPr lang="en-IN" dirty="0"/>
              <a:t>Comparing top 15 most similar words to “credit”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F62D71-96C9-43D5-913B-A9B3486BA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6" y="1431235"/>
            <a:ext cx="7040268" cy="4958626"/>
          </a:xfrm>
        </p:spPr>
      </p:pic>
    </p:spTree>
    <p:extLst>
      <p:ext uri="{BB962C8B-B14F-4D97-AF65-F5344CB8AC3E}">
        <p14:creationId xmlns:p14="http://schemas.microsoft.com/office/powerpoint/2010/main" val="200001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5DA-8D6B-4D45-AAEF-C2130A31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" y="169966"/>
            <a:ext cx="11675165" cy="1325563"/>
          </a:xfrm>
        </p:spPr>
        <p:txBody>
          <a:bodyPr/>
          <a:lstStyle/>
          <a:p>
            <a:r>
              <a:rPr lang="en-IN" dirty="0"/>
              <a:t>Comparing top 15 most similar words to “loan”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F882E2-8F7B-44B5-82F1-3DFCFD9E6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34" y="1343948"/>
            <a:ext cx="7000531" cy="5254634"/>
          </a:xfrm>
        </p:spPr>
      </p:pic>
    </p:spTree>
    <p:extLst>
      <p:ext uri="{BB962C8B-B14F-4D97-AF65-F5344CB8AC3E}">
        <p14:creationId xmlns:p14="http://schemas.microsoft.com/office/powerpoint/2010/main" val="12171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0186-AB05-4C5B-A7D0-F86BFEB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0353-A38E-4499-82E1-CDB17A81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 would like to thank Arindam Chatterjee, for giving me this exciting opportunity, working on which I learnt a lot.</a:t>
            </a:r>
          </a:p>
          <a:p>
            <a:pPr marL="0" indent="0">
              <a:buNone/>
            </a:pPr>
            <a:r>
              <a:rPr lang="en-IN" dirty="0"/>
              <a:t>I want to thank </a:t>
            </a:r>
            <a:r>
              <a:rPr lang="en-IN" dirty="0" err="1"/>
              <a:t>Subhajit</a:t>
            </a:r>
            <a:r>
              <a:rPr lang="en-IN" dirty="0"/>
              <a:t> Pal and Arindam </a:t>
            </a:r>
            <a:r>
              <a:rPr lang="en-IN" dirty="0" err="1"/>
              <a:t>Pramanik</a:t>
            </a:r>
            <a:r>
              <a:rPr lang="en-IN" dirty="0"/>
              <a:t> for their constant support, guidance, quick trouble-shooting in situations where I could not find a way out, without which this project would not have to a fruition.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0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7DF6-D31D-41D0-842A-049B3A56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these Low Dimension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903C-E504-4E9E-BD1D-2F24FF1A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These can be done in two ways :</a:t>
            </a:r>
          </a:p>
          <a:p>
            <a:r>
              <a:rPr lang="en-IN" dirty="0"/>
              <a:t>Matrix Factorisation :</a:t>
            </a:r>
          </a:p>
          <a:p>
            <a:pPr marL="457200" lvl="1" indent="0">
              <a:buNone/>
            </a:pPr>
            <a:r>
              <a:rPr lang="en-IN" dirty="0"/>
              <a:t>   </a:t>
            </a:r>
            <a:r>
              <a:rPr lang="en-IN" sz="2800" dirty="0"/>
              <a:t>In this method the word-content matrix built from the corpus is factorised</a:t>
            </a:r>
          </a:p>
          <a:p>
            <a:pPr marL="457200" lvl="1" indent="0">
              <a:buNone/>
            </a:pPr>
            <a:r>
              <a:rPr lang="en-IN" sz="2800" dirty="0"/>
              <a:t>   using Single Value </a:t>
            </a:r>
            <a:r>
              <a:rPr lang="en-IN" sz="2800" dirty="0" err="1"/>
              <a:t>Decompostion</a:t>
            </a:r>
            <a:r>
              <a:rPr lang="en-IN" sz="2800" dirty="0"/>
              <a:t> (SVD) to obtain a term – dimension matrix </a:t>
            </a:r>
          </a:p>
          <a:p>
            <a:pPr marL="457200" lvl="1" indent="0">
              <a:buNone/>
            </a:pPr>
            <a:r>
              <a:rPr lang="en-IN" sz="2800" dirty="0"/>
              <a:t>   which is the word embedding framework that is required. 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Neural Networks:</a:t>
            </a:r>
          </a:p>
          <a:p>
            <a:pPr marL="0" indent="0">
              <a:buNone/>
            </a:pPr>
            <a:r>
              <a:rPr lang="en-IN" dirty="0"/>
              <a:t>        In this method a neural network is trained on the word and its     </a:t>
            </a:r>
          </a:p>
          <a:p>
            <a:pPr marL="0" indent="0">
              <a:buNone/>
            </a:pPr>
            <a:r>
              <a:rPr lang="en-IN" dirty="0"/>
              <a:t>        context(window predefined). Once the </a:t>
            </a:r>
            <a:r>
              <a:rPr lang="en-US" dirty="0"/>
              <a:t>neural network has been trained,</a:t>
            </a:r>
          </a:p>
          <a:p>
            <a:pPr marL="0" indent="0">
              <a:buNone/>
            </a:pPr>
            <a:r>
              <a:rPr lang="en-US" dirty="0"/>
              <a:t>        the learned linear transformation in the hidden layer is taken as the word</a:t>
            </a:r>
          </a:p>
          <a:p>
            <a:pPr marL="0" indent="0">
              <a:buNone/>
            </a:pPr>
            <a:r>
              <a:rPr lang="en-US" dirty="0"/>
              <a:t>        embedding.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24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0FE7-190D-4C11-8D5C-8400A0A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CA24-3D0C-4778-A33C-E3C3B721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LSA (Latent Semantic Analysis)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Word2Vec (Skip-gram and Continuous Bag of Words)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Glove (Global Vectors)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Literature (</a:t>
            </a:r>
            <a:r>
              <a:rPr lang="en-IN" b="1" dirty="0"/>
              <a:t>Name</a:t>
            </a:r>
            <a:r>
              <a:rPr lang="en-IN" dirty="0"/>
              <a:t>) Words Embedding Framework from Glove model outperforms that from other models in Word Analogy, Word Similarity and Named Entity Recognition tasks on respective benchmark datasets.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6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3F18-1C20-4368-B776-3AEBCEF1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Obtaining text for corpus.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F28-B668-436A-90A0-F57CDF26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2"/>
            <a:ext cx="10515600" cy="51782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List of finance 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New Paradigm for Financial Markets- George Soros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Lords of Finance- Liaquat Ahamed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Intelligent Investor- Benjamin Graham, Jason Zweig, Warren E. Buffett.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Investment Banking- Joshua Rosenbaum, Joshua Pearl, Joseph R. </a:t>
            </a:r>
            <a:r>
              <a:rPr lang="en-US" dirty="0" err="1"/>
              <a:t>Perella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Accounting: Text and Cases-</a:t>
            </a:r>
            <a:r>
              <a:rPr lang="en-US" dirty="0" err="1"/>
              <a:t>Anthony,Hawkins,Merchant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Investments- Bodie, </a:t>
            </a:r>
            <a:r>
              <a:rPr lang="en-US" dirty="0" err="1"/>
              <a:t>Kane,Marcus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Financial </a:t>
            </a:r>
            <a:r>
              <a:rPr lang="en-US" dirty="0" err="1"/>
              <a:t>Managemment</a:t>
            </a:r>
            <a:r>
              <a:rPr lang="en-US" dirty="0"/>
              <a:t>: Theory and Practice : Brigham, Ehrhardt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Principles of Corporate Finance-</a:t>
            </a:r>
            <a:r>
              <a:rPr lang="en-US" dirty="0" err="1"/>
              <a:t>Brealy</a:t>
            </a:r>
            <a:r>
              <a:rPr lang="en-US" dirty="0"/>
              <a:t>, Myers, Allen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Financial Accounting and Its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Structured Finance- </a:t>
            </a:r>
            <a:r>
              <a:rPr lang="en-US" dirty="0" err="1"/>
              <a:t>Fabozzi</a:t>
            </a:r>
            <a:r>
              <a:rPr lang="en-US" dirty="0"/>
              <a:t>, Davis, Chowdhury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Accounting for managers- William Webster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Handbook of Financial Instruments- Frank J. </a:t>
            </a:r>
            <a:r>
              <a:rPr lang="en-US" dirty="0" err="1"/>
              <a:t>Fabozzi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98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478" y="606286"/>
            <a:ext cx="10515600" cy="5983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Barbarians at the Gate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Common Sense on Mutual Funds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Extraordinary Popular Delusions and the Madness of Crowds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Fundamentals of Corporate Finance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Guide to Financial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International corporate finance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Investment Leadership and Portfolio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Investment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Lessons in Corporate Finance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Liar's Poker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Mastering Market Timing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Mergers and acquisitions in banking and finance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Random Walk Down Wall Street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B2A4-F3CD-4C6B-9C74-2F15FD6E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953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Reducing the Risk of Black Swans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Strategy, Value and Risk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Alchemy of Finance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Little Book of Behavioral Investing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Venture Capital and the Finance of Innovation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283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0B7-E849-44D6-A669-C6100ABF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313290"/>
            <a:ext cx="10515600" cy="1009651"/>
          </a:xfrm>
        </p:spPr>
        <p:txBody>
          <a:bodyPr/>
          <a:lstStyle/>
          <a:p>
            <a:r>
              <a:rPr lang="en-US" u="sng" dirty="0"/>
              <a:t>Creating plain text corpus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18CE-2F52-4CD6-B52A-69D0AE19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59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Modules Used-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word_tokenize</a:t>
            </a:r>
            <a:r>
              <a:rPr lang="en-US" dirty="0"/>
              <a:t> , </a:t>
            </a:r>
            <a:r>
              <a:rPr lang="en-US" dirty="0" err="1"/>
              <a:t>sent_tokenize</a:t>
            </a:r>
            <a:r>
              <a:rPr lang="en-US" dirty="0"/>
              <a:t> from </a:t>
            </a:r>
            <a:r>
              <a:rPr lang="en-US" dirty="0" err="1"/>
              <a:t>nltk.tokenize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Format:</a:t>
            </a:r>
          </a:p>
          <a:p>
            <a:pPr marL="0" indent="0">
              <a:buNone/>
            </a:pPr>
            <a:r>
              <a:rPr lang="en-US" dirty="0"/>
              <a:t>One continuous text (.txt format) obtained by combining different discrete chunks of texts.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format:</a:t>
            </a:r>
          </a:p>
          <a:p>
            <a:pPr marL="0" indent="0">
              <a:buNone/>
            </a:pPr>
            <a:r>
              <a:rPr lang="en-US" dirty="0"/>
              <a:t>list of lists (as required by word embedding training models)</a:t>
            </a:r>
          </a:p>
          <a:p>
            <a:pPr marL="0" indent="0">
              <a:buNone/>
            </a:pPr>
            <a:r>
              <a:rPr lang="en-US" dirty="0"/>
              <a:t>Each sentence is list of words in the sentence.</a:t>
            </a:r>
          </a:p>
          <a:p>
            <a:pPr marL="0" indent="0">
              <a:buNone/>
            </a:pPr>
            <a:r>
              <a:rPr lang="en-US" dirty="0"/>
              <a:t>corpus is list of these lists (sentences).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97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37849</TotalTime>
  <Words>1814</Words>
  <Application>Microsoft Office PowerPoint</Application>
  <PresentationFormat>Widescreen</PresentationFormat>
  <Paragraphs>426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Banking Word Embedding</vt:lpstr>
      <vt:lpstr>What are Word Vectors?</vt:lpstr>
      <vt:lpstr>What are Word Embedding?</vt:lpstr>
      <vt:lpstr>Learning these Low Dimension Word Embeddings</vt:lpstr>
      <vt:lpstr>Models Available</vt:lpstr>
      <vt:lpstr>Obtaining text for corpus.</vt:lpstr>
      <vt:lpstr>PowerPoint Presentation</vt:lpstr>
      <vt:lpstr>PowerPoint Presentation</vt:lpstr>
      <vt:lpstr>Creating plain text corpus</vt:lpstr>
      <vt:lpstr>Pre-processing corpus</vt:lpstr>
      <vt:lpstr>Corpus Adequacy Check</vt:lpstr>
      <vt:lpstr>PowerPoint Presentation</vt:lpstr>
      <vt:lpstr>Overview of the corpus</vt:lpstr>
      <vt:lpstr>Introduction of Glove model</vt:lpstr>
      <vt:lpstr>Construction of Word co-occurrence matrix</vt:lpstr>
      <vt:lpstr>PowerPoint Presentation</vt:lpstr>
      <vt:lpstr>PowerPoint Presentation</vt:lpstr>
      <vt:lpstr>PowerPoint Presentation</vt:lpstr>
      <vt:lpstr>Loss function of Glove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projection of top 0.1 %-tile similar words to “CARD” using TSNE</vt:lpstr>
      <vt:lpstr>2D projection of top 0.1 %-tile similar words to “Loan” using TSNE</vt:lpstr>
      <vt:lpstr>2D projection of top 0.1 %-tile similar words to “Stock” using TSNE</vt:lpstr>
      <vt:lpstr>2D projection of top 0.1 %-tile similar words to “Currency” using TSNE</vt:lpstr>
      <vt:lpstr>2D projection of top 0.1 %-tile similar words to “Assets” using TSNE</vt:lpstr>
      <vt:lpstr>Comparing top 15 most similar words to “credit”</vt:lpstr>
      <vt:lpstr>Comparing top 15 most similar words to “loan”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Word Embedding</dc:title>
  <dc:creator>ritikabiswas200@gmail.com</dc:creator>
  <cp:lastModifiedBy>ritikabiswas200@gmail.com</cp:lastModifiedBy>
  <cp:revision>110</cp:revision>
  <dcterms:created xsi:type="dcterms:W3CDTF">2020-04-28T09:07:15Z</dcterms:created>
  <dcterms:modified xsi:type="dcterms:W3CDTF">2020-06-08T03:41:18Z</dcterms:modified>
</cp:coreProperties>
</file>