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71674-7B40-48EE-9D5A-684EBD70BC46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4CBEE-A39E-4931-808B-DBA448576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23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c0445ab717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c0445ab717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c0445ab717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c0445ab717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c0445ab717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c0445ab717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69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8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03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8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42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8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7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3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52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3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4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5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3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1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3E87-B9F4-40E3-B266-A6894C427B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89B2C9-5CA1-4800-88F0-AAB3F461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4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E0C7A-4BBA-43EA-B23D-C450DA0787E4}"/>
              </a:ext>
            </a:extLst>
          </p:cNvPr>
          <p:cNvSpPr txBox="1"/>
          <p:nvPr/>
        </p:nvSpPr>
        <p:spPr>
          <a:xfrm>
            <a:off x="3197586" y="279194"/>
            <a:ext cx="647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Vision Based 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CC5BF-B3B4-4D54-92BA-48863AF66B82}"/>
              </a:ext>
            </a:extLst>
          </p:cNvPr>
          <p:cNvSpPr txBox="1"/>
          <p:nvPr/>
        </p:nvSpPr>
        <p:spPr>
          <a:xfrm>
            <a:off x="3992350" y="1096167"/>
            <a:ext cx="244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Categories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" name="Google Shape;1038;p25">
            <a:extLst>
              <a:ext uri="{FF2B5EF4-FFF2-40B4-BE49-F238E27FC236}">
                <a16:creationId xmlns:a16="http://schemas.microsoft.com/office/drawing/2014/main" id="{DD0B1B09-7C5E-4A83-B3DD-8D8980B0B3B5}"/>
              </a:ext>
            </a:extLst>
          </p:cNvPr>
          <p:cNvGrpSpPr/>
          <p:nvPr/>
        </p:nvGrpSpPr>
        <p:grpSpPr>
          <a:xfrm>
            <a:off x="3737884" y="1828395"/>
            <a:ext cx="2296268" cy="3201209"/>
            <a:chOff x="3596790" y="1565873"/>
            <a:chExt cx="1722201" cy="2400907"/>
          </a:xfrm>
        </p:grpSpPr>
        <p:grpSp>
          <p:nvGrpSpPr>
            <p:cNvPr id="7" name="Google Shape;1039;p25">
              <a:extLst>
                <a:ext uri="{FF2B5EF4-FFF2-40B4-BE49-F238E27FC236}">
                  <a16:creationId xmlns:a16="http://schemas.microsoft.com/office/drawing/2014/main" id="{D4133033-B85A-485F-9E66-4C35719272A2}"/>
                </a:ext>
              </a:extLst>
            </p:cNvPr>
            <p:cNvGrpSpPr/>
            <p:nvPr/>
          </p:nvGrpSpPr>
          <p:grpSpPr>
            <a:xfrm>
              <a:off x="3729108" y="1565873"/>
              <a:ext cx="1585567" cy="2400907"/>
              <a:chOff x="3729108" y="1565873"/>
              <a:chExt cx="1585567" cy="2400907"/>
            </a:xfrm>
          </p:grpSpPr>
          <p:sp>
            <p:nvSpPr>
              <p:cNvPr id="16" name="Google Shape;1040;p25">
                <a:extLst>
                  <a:ext uri="{FF2B5EF4-FFF2-40B4-BE49-F238E27FC236}">
                    <a16:creationId xmlns:a16="http://schemas.microsoft.com/office/drawing/2014/main" id="{2F57901B-2044-41F2-86C7-43D6E7035036}"/>
                  </a:ext>
                </a:extLst>
              </p:cNvPr>
              <p:cNvSpPr/>
              <p:nvPr/>
            </p:nvSpPr>
            <p:spPr>
              <a:xfrm flipH="1">
                <a:off x="3745775" y="2064780"/>
                <a:ext cx="1561500" cy="1902000"/>
              </a:xfrm>
              <a:prstGeom prst="rect">
                <a:avLst/>
              </a:prstGeom>
              <a:solidFill>
                <a:srgbClr val="BEAF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" name="Google Shape;1041;p25">
                <a:extLst>
                  <a:ext uri="{FF2B5EF4-FFF2-40B4-BE49-F238E27FC236}">
                    <a16:creationId xmlns:a16="http://schemas.microsoft.com/office/drawing/2014/main" id="{E0CFE90C-7B1E-4A13-A34B-BF6B85CA3F78}"/>
                  </a:ext>
                </a:extLst>
              </p:cNvPr>
              <p:cNvSpPr/>
              <p:nvPr/>
            </p:nvSpPr>
            <p:spPr>
              <a:xfrm rot="155615" flipH="1">
                <a:off x="3729108" y="2262849"/>
                <a:ext cx="1564603" cy="1628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" name="Google Shape;1042;p25">
                <a:extLst>
                  <a:ext uri="{FF2B5EF4-FFF2-40B4-BE49-F238E27FC236}">
                    <a16:creationId xmlns:a16="http://schemas.microsoft.com/office/drawing/2014/main" id="{5F83531F-75A2-4857-ABBE-A6A81C0B1B33}"/>
                  </a:ext>
                </a:extLst>
              </p:cNvPr>
              <p:cNvSpPr/>
              <p:nvPr/>
            </p:nvSpPr>
            <p:spPr>
              <a:xfrm flipH="1">
                <a:off x="3745675" y="1940353"/>
                <a:ext cx="1569000" cy="414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" name="Google Shape;1043;p25">
                <a:extLst>
                  <a:ext uri="{FF2B5EF4-FFF2-40B4-BE49-F238E27FC236}">
                    <a16:creationId xmlns:a16="http://schemas.microsoft.com/office/drawing/2014/main" id="{90C357C1-2E5E-48A9-9CDF-476F7258F709}"/>
                  </a:ext>
                </a:extLst>
              </p:cNvPr>
              <p:cNvSpPr/>
              <p:nvPr/>
            </p:nvSpPr>
            <p:spPr>
              <a:xfrm>
                <a:off x="4193425" y="1565873"/>
                <a:ext cx="673500" cy="673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" name="Google Shape;1047;p25">
              <a:extLst>
                <a:ext uri="{FF2B5EF4-FFF2-40B4-BE49-F238E27FC236}">
                  <a16:creationId xmlns:a16="http://schemas.microsoft.com/office/drawing/2014/main" id="{5C72F261-28BA-46E9-851D-E6C883DDAFC0}"/>
                </a:ext>
              </a:extLst>
            </p:cNvPr>
            <p:cNvGrpSpPr/>
            <p:nvPr/>
          </p:nvGrpSpPr>
          <p:grpSpPr>
            <a:xfrm>
              <a:off x="3596790" y="1706468"/>
              <a:ext cx="1722201" cy="1997334"/>
              <a:chOff x="3596790" y="1706468"/>
              <a:chExt cx="1722201" cy="1997334"/>
            </a:xfrm>
          </p:grpSpPr>
          <p:grpSp>
            <p:nvGrpSpPr>
              <p:cNvPr id="10" name="Google Shape;1048;p25">
                <a:extLst>
                  <a:ext uri="{FF2B5EF4-FFF2-40B4-BE49-F238E27FC236}">
                    <a16:creationId xmlns:a16="http://schemas.microsoft.com/office/drawing/2014/main" id="{4EEDF743-91D6-418F-8A45-3F14C075E2BC}"/>
                  </a:ext>
                </a:extLst>
              </p:cNvPr>
              <p:cNvGrpSpPr/>
              <p:nvPr/>
            </p:nvGrpSpPr>
            <p:grpSpPr>
              <a:xfrm>
                <a:off x="3596790" y="2913488"/>
                <a:ext cx="1722201" cy="790314"/>
                <a:chOff x="3596790" y="2913488"/>
                <a:chExt cx="1722201" cy="790314"/>
              </a:xfrm>
            </p:grpSpPr>
            <p:sp>
              <p:nvSpPr>
                <p:cNvPr id="12" name="Google Shape;1049;p25">
                  <a:extLst>
                    <a:ext uri="{FF2B5EF4-FFF2-40B4-BE49-F238E27FC236}">
                      <a16:creationId xmlns:a16="http://schemas.microsoft.com/office/drawing/2014/main" id="{F103C18B-5185-43E7-8CE3-5A8F7184BD59}"/>
                    </a:ext>
                  </a:extLst>
                </p:cNvPr>
                <p:cNvSpPr txBox="1"/>
                <p:nvPr/>
              </p:nvSpPr>
              <p:spPr>
                <a:xfrm>
                  <a:off x="3916175" y="3267302"/>
                  <a:ext cx="1220700" cy="43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1600" dirty="0">
                      <a:latin typeface="Roboto"/>
                      <a:ea typeface="Roboto"/>
                      <a:cs typeface="Roboto"/>
                      <a:sym typeface="Roboto"/>
                    </a:rPr>
                    <a:t>Surveillance on Streets or Open area</a:t>
                  </a:r>
                  <a:endParaRPr sz="16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3" name="Google Shape;1050;p25">
                  <a:extLst>
                    <a:ext uri="{FF2B5EF4-FFF2-40B4-BE49-F238E27FC236}">
                      <a16:creationId xmlns:a16="http://schemas.microsoft.com/office/drawing/2014/main" id="{864C9D2C-F545-4C53-9968-393FBA8F6DFC}"/>
                    </a:ext>
                  </a:extLst>
                </p:cNvPr>
                <p:cNvSpPr txBox="1"/>
                <p:nvPr/>
              </p:nvSpPr>
              <p:spPr>
                <a:xfrm>
                  <a:off x="3596790" y="2913488"/>
                  <a:ext cx="1722201" cy="24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b="1" i="1" dirty="0">
                      <a:solidFill>
                        <a:srgbClr val="FF0000"/>
                      </a:solidFill>
                      <a:latin typeface="Fira Sans Extra Condensed SemiBold"/>
                      <a:sym typeface="Fira Sans Extra Condensed SemiBold"/>
                    </a:rPr>
                    <a:t>Street Surveillance</a:t>
                  </a:r>
                  <a:endParaRPr b="1" i="1" dirty="0">
                    <a:solidFill>
                      <a:srgbClr val="FF0000"/>
                    </a:solidFill>
                    <a:latin typeface="Fira Sans Extra Condensed SemiBold"/>
                    <a:sym typeface="Fira Sans Extra Condensed SemiBold"/>
                  </a:endParaRPr>
                </a:p>
              </p:txBody>
            </p:sp>
          </p:grpSp>
          <p:sp>
            <p:nvSpPr>
              <p:cNvPr id="11" name="Google Shape;1051;p25">
                <a:extLst>
                  <a:ext uri="{FF2B5EF4-FFF2-40B4-BE49-F238E27FC236}">
                    <a16:creationId xmlns:a16="http://schemas.microsoft.com/office/drawing/2014/main" id="{7647A363-BFEF-4A5D-A783-D6476B2CC38C}"/>
                  </a:ext>
                </a:extLst>
              </p:cNvPr>
              <p:cNvSpPr txBox="1"/>
              <p:nvPr/>
            </p:nvSpPr>
            <p:spPr>
              <a:xfrm>
                <a:off x="4193425" y="1706468"/>
                <a:ext cx="673500" cy="41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32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3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0" name="Google Shape;1052;p25">
            <a:extLst>
              <a:ext uri="{FF2B5EF4-FFF2-40B4-BE49-F238E27FC236}">
                <a16:creationId xmlns:a16="http://schemas.microsoft.com/office/drawing/2014/main" id="{130C3CA0-091F-4F5B-8299-2453AB5B9747}"/>
              </a:ext>
            </a:extLst>
          </p:cNvPr>
          <p:cNvGrpSpPr/>
          <p:nvPr/>
        </p:nvGrpSpPr>
        <p:grpSpPr>
          <a:xfrm>
            <a:off x="997450" y="1828395"/>
            <a:ext cx="2364350" cy="3201209"/>
            <a:chOff x="1541464" y="1565873"/>
            <a:chExt cx="1773263" cy="2400907"/>
          </a:xfrm>
        </p:grpSpPr>
        <p:grpSp>
          <p:nvGrpSpPr>
            <p:cNvPr id="21" name="Google Shape;1053;p25">
              <a:extLst>
                <a:ext uri="{FF2B5EF4-FFF2-40B4-BE49-F238E27FC236}">
                  <a16:creationId xmlns:a16="http://schemas.microsoft.com/office/drawing/2014/main" id="{4822FE92-EA7F-4194-BB11-8C26CA479D06}"/>
                </a:ext>
              </a:extLst>
            </p:cNvPr>
            <p:cNvGrpSpPr/>
            <p:nvPr/>
          </p:nvGrpSpPr>
          <p:grpSpPr>
            <a:xfrm>
              <a:off x="1554975" y="1565873"/>
              <a:ext cx="1600552" cy="2400907"/>
              <a:chOff x="1554975" y="1565873"/>
              <a:chExt cx="1600552" cy="2400907"/>
            </a:xfrm>
          </p:grpSpPr>
          <p:grpSp>
            <p:nvGrpSpPr>
              <p:cNvPr id="32" name="Google Shape;1054;p25">
                <a:extLst>
                  <a:ext uri="{FF2B5EF4-FFF2-40B4-BE49-F238E27FC236}">
                    <a16:creationId xmlns:a16="http://schemas.microsoft.com/office/drawing/2014/main" id="{AA32D18A-06B7-4CDA-B666-3835316CA4C5}"/>
                  </a:ext>
                </a:extLst>
              </p:cNvPr>
              <p:cNvGrpSpPr/>
              <p:nvPr/>
            </p:nvGrpSpPr>
            <p:grpSpPr>
              <a:xfrm>
                <a:off x="1554975" y="1940353"/>
                <a:ext cx="1600552" cy="2026427"/>
                <a:chOff x="1554975" y="1940353"/>
                <a:chExt cx="1600552" cy="2026427"/>
              </a:xfrm>
            </p:grpSpPr>
            <p:sp>
              <p:nvSpPr>
                <p:cNvPr id="34" name="Google Shape;1055;p25">
                  <a:extLst>
                    <a:ext uri="{FF2B5EF4-FFF2-40B4-BE49-F238E27FC236}">
                      <a16:creationId xmlns:a16="http://schemas.microsoft.com/office/drawing/2014/main" id="{6253E230-2E83-4EC6-B300-6F069D9A6017}"/>
                    </a:ext>
                  </a:extLst>
                </p:cNvPr>
                <p:cNvSpPr/>
                <p:nvPr/>
              </p:nvSpPr>
              <p:spPr>
                <a:xfrm>
                  <a:off x="1562375" y="2064780"/>
                  <a:ext cx="1561500" cy="1902000"/>
                </a:xfrm>
                <a:prstGeom prst="rect">
                  <a:avLst/>
                </a:prstGeom>
                <a:solidFill>
                  <a:srgbClr val="BEAF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5" name="Google Shape;1056;p25">
                  <a:extLst>
                    <a:ext uri="{FF2B5EF4-FFF2-40B4-BE49-F238E27FC236}">
                      <a16:creationId xmlns:a16="http://schemas.microsoft.com/office/drawing/2014/main" id="{755A0806-8099-4B50-93DA-A1AF86E33CA5}"/>
                    </a:ext>
                  </a:extLst>
                </p:cNvPr>
                <p:cNvSpPr/>
                <p:nvPr/>
              </p:nvSpPr>
              <p:spPr>
                <a:xfrm rot="21444385">
                  <a:off x="1590924" y="2262849"/>
                  <a:ext cx="1564603" cy="162826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6" name="Google Shape;1057;p25">
                  <a:extLst>
                    <a:ext uri="{FF2B5EF4-FFF2-40B4-BE49-F238E27FC236}">
                      <a16:creationId xmlns:a16="http://schemas.microsoft.com/office/drawing/2014/main" id="{0C735B2C-B872-4538-8013-88DDB5511CD9}"/>
                    </a:ext>
                  </a:extLst>
                </p:cNvPr>
                <p:cNvSpPr/>
                <p:nvPr/>
              </p:nvSpPr>
              <p:spPr>
                <a:xfrm>
                  <a:off x="1554975" y="1940353"/>
                  <a:ext cx="1569000" cy="414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33" name="Google Shape;1058;p25">
                <a:extLst>
                  <a:ext uri="{FF2B5EF4-FFF2-40B4-BE49-F238E27FC236}">
                    <a16:creationId xmlns:a16="http://schemas.microsoft.com/office/drawing/2014/main" id="{DEFAC175-5CED-4209-82D2-182F60CFF83C}"/>
                  </a:ext>
                </a:extLst>
              </p:cNvPr>
              <p:cNvSpPr/>
              <p:nvPr/>
            </p:nvSpPr>
            <p:spPr>
              <a:xfrm>
                <a:off x="2006375" y="1565873"/>
                <a:ext cx="673500" cy="673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" name="Google Shape;1064;p25">
              <a:extLst>
                <a:ext uri="{FF2B5EF4-FFF2-40B4-BE49-F238E27FC236}">
                  <a16:creationId xmlns:a16="http://schemas.microsoft.com/office/drawing/2014/main" id="{CA3589F3-2B9C-4184-8BB1-2E8C092F1465}"/>
                </a:ext>
              </a:extLst>
            </p:cNvPr>
            <p:cNvGrpSpPr/>
            <p:nvPr/>
          </p:nvGrpSpPr>
          <p:grpSpPr>
            <a:xfrm>
              <a:off x="1541464" y="1706043"/>
              <a:ext cx="1773263" cy="1998482"/>
              <a:chOff x="1541464" y="1706043"/>
              <a:chExt cx="1773263" cy="1998482"/>
            </a:xfrm>
          </p:grpSpPr>
          <p:grpSp>
            <p:nvGrpSpPr>
              <p:cNvPr id="24" name="Google Shape;1065;p25">
                <a:extLst>
                  <a:ext uri="{FF2B5EF4-FFF2-40B4-BE49-F238E27FC236}">
                    <a16:creationId xmlns:a16="http://schemas.microsoft.com/office/drawing/2014/main" id="{7986FB18-3F97-427C-BB5E-605669862764}"/>
                  </a:ext>
                </a:extLst>
              </p:cNvPr>
              <p:cNvGrpSpPr/>
              <p:nvPr/>
            </p:nvGrpSpPr>
            <p:grpSpPr>
              <a:xfrm>
                <a:off x="1541464" y="2906948"/>
                <a:ext cx="1773263" cy="797577"/>
                <a:chOff x="1541464" y="2906948"/>
                <a:chExt cx="1773263" cy="797577"/>
              </a:xfrm>
            </p:grpSpPr>
            <p:sp>
              <p:nvSpPr>
                <p:cNvPr id="26" name="Google Shape;1066;p25">
                  <a:extLst>
                    <a:ext uri="{FF2B5EF4-FFF2-40B4-BE49-F238E27FC236}">
                      <a16:creationId xmlns:a16="http://schemas.microsoft.com/office/drawing/2014/main" id="{9EE30938-3E31-4666-AB15-0DBE2A376065}"/>
                    </a:ext>
                  </a:extLst>
                </p:cNvPr>
                <p:cNvSpPr txBox="1"/>
                <p:nvPr/>
              </p:nvSpPr>
              <p:spPr>
                <a:xfrm>
                  <a:off x="1732316" y="3268025"/>
                  <a:ext cx="1391559" cy="43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1600" dirty="0">
                      <a:latin typeface="Roboto"/>
                      <a:ea typeface="Roboto"/>
                      <a:cs typeface="Roboto"/>
                      <a:sym typeface="Roboto"/>
                    </a:rPr>
                    <a:t>Surveillance within a Room or closed area</a:t>
                  </a:r>
                  <a:endParaRPr sz="16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7" name="Google Shape;1067;p25">
                  <a:extLst>
                    <a:ext uri="{FF2B5EF4-FFF2-40B4-BE49-F238E27FC236}">
                      <a16:creationId xmlns:a16="http://schemas.microsoft.com/office/drawing/2014/main" id="{57B3B06C-0DFB-4038-BB74-D5179E32FA41}"/>
                    </a:ext>
                  </a:extLst>
                </p:cNvPr>
                <p:cNvSpPr txBox="1"/>
                <p:nvPr/>
              </p:nvSpPr>
              <p:spPr>
                <a:xfrm>
                  <a:off x="1541464" y="2906948"/>
                  <a:ext cx="1773263" cy="2535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b="1" i="1" dirty="0">
                      <a:solidFill>
                        <a:srgbClr val="FF0000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Area Surveillance</a:t>
                  </a:r>
                  <a:endParaRPr b="1" i="1" dirty="0">
                    <a:solidFill>
                      <a:srgbClr val="FF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sp>
            <p:nvSpPr>
              <p:cNvPr id="25" name="Google Shape;1068;p25">
                <a:extLst>
                  <a:ext uri="{FF2B5EF4-FFF2-40B4-BE49-F238E27FC236}">
                    <a16:creationId xmlns:a16="http://schemas.microsoft.com/office/drawing/2014/main" id="{355CA49F-0C85-4E5B-B385-2C6DFA5F39A4}"/>
                  </a:ext>
                </a:extLst>
              </p:cNvPr>
              <p:cNvSpPr txBox="1"/>
              <p:nvPr/>
            </p:nvSpPr>
            <p:spPr>
              <a:xfrm>
                <a:off x="2002725" y="1706043"/>
                <a:ext cx="673500" cy="41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32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3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37" name="Google Shape;1069;p25">
            <a:extLst>
              <a:ext uri="{FF2B5EF4-FFF2-40B4-BE49-F238E27FC236}">
                <a16:creationId xmlns:a16="http://schemas.microsoft.com/office/drawing/2014/main" id="{590AA30E-06E8-449C-BAAA-6812B6915763}"/>
              </a:ext>
            </a:extLst>
          </p:cNvPr>
          <p:cNvGrpSpPr/>
          <p:nvPr/>
        </p:nvGrpSpPr>
        <p:grpSpPr>
          <a:xfrm>
            <a:off x="6677332" y="1828395"/>
            <a:ext cx="2182000" cy="3201209"/>
            <a:chOff x="5801375" y="1565873"/>
            <a:chExt cx="1636500" cy="2400907"/>
          </a:xfrm>
        </p:grpSpPr>
        <p:grpSp>
          <p:nvGrpSpPr>
            <p:cNvPr id="38" name="Google Shape;1070;p25">
              <a:extLst>
                <a:ext uri="{FF2B5EF4-FFF2-40B4-BE49-F238E27FC236}">
                  <a16:creationId xmlns:a16="http://schemas.microsoft.com/office/drawing/2014/main" id="{01A467AC-75ED-40E4-B688-CACEED36BB40}"/>
                </a:ext>
              </a:extLst>
            </p:cNvPr>
            <p:cNvGrpSpPr/>
            <p:nvPr/>
          </p:nvGrpSpPr>
          <p:grpSpPr>
            <a:xfrm>
              <a:off x="5801375" y="1565873"/>
              <a:ext cx="1636500" cy="2400907"/>
              <a:chOff x="5801375" y="1565873"/>
              <a:chExt cx="1636500" cy="2400907"/>
            </a:xfrm>
          </p:grpSpPr>
          <p:sp>
            <p:nvSpPr>
              <p:cNvPr id="47" name="Google Shape;1071;p25">
                <a:extLst>
                  <a:ext uri="{FF2B5EF4-FFF2-40B4-BE49-F238E27FC236}">
                    <a16:creationId xmlns:a16="http://schemas.microsoft.com/office/drawing/2014/main" id="{C4DC7829-F08C-42AD-988A-E0274B75BAF7}"/>
                  </a:ext>
                </a:extLst>
              </p:cNvPr>
              <p:cNvSpPr/>
              <p:nvPr/>
            </p:nvSpPr>
            <p:spPr>
              <a:xfrm>
                <a:off x="5808775" y="2064780"/>
                <a:ext cx="1561500" cy="1902000"/>
              </a:xfrm>
              <a:prstGeom prst="rect">
                <a:avLst/>
              </a:prstGeom>
              <a:solidFill>
                <a:srgbClr val="BEAF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" name="Google Shape;1072;p25">
                <a:extLst>
                  <a:ext uri="{FF2B5EF4-FFF2-40B4-BE49-F238E27FC236}">
                    <a16:creationId xmlns:a16="http://schemas.microsoft.com/office/drawing/2014/main" id="{BB2129F9-A100-46A2-A80D-AC93449D4847}"/>
                  </a:ext>
                </a:extLst>
              </p:cNvPr>
              <p:cNvSpPr/>
              <p:nvPr/>
            </p:nvSpPr>
            <p:spPr>
              <a:xfrm rot="-155615">
                <a:off x="5837324" y="2262849"/>
                <a:ext cx="1564603" cy="16282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" name="Google Shape;1073;p25">
                <a:extLst>
                  <a:ext uri="{FF2B5EF4-FFF2-40B4-BE49-F238E27FC236}">
                    <a16:creationId xmlns:a16="http://schemas.microsoft.com/office/drawing/2014/main" id="{14D6E838-A0D3-4CA5-B85E-6DB6D07EAB9C}"/>
                  </a:ext>
                </a:extLst>
              </p:cNvPr>
              <p:cNvSpPr/>
              <p:nvPr/>
            </p:nvSpPr>
            <p:spPr>
              <a:xfrm>
                <a:off x="5801375" y="1940353"/>
                <a:ext cx="1569000" cy="41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" name="Google Shape;1074;p25">
                <a:extLst>
                  <a:ext uri="{FF2B5EF4-FFF2-40B4-BE49-F238E27FC236}">
                    <a16:creationId xmlns:a16="http://schemas.microsoft.com/office/drawing/2014/main" id="{E63354D3-7A25-45C2-AFE8-67443CB3B9A1}"/>
                  </a:ext>
                </a:extLst>
              </p:cNvPr>
              <p:cNvSpPr/>
              <p:nvPr/>
            </p:nvSpPr>
            <p:spPr>
              <a:xfrm>
                <a:off x="6249125" y="1565873"/>
                <a:ext cx="673500" cy="673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0" name="Google Shape;1078;p25">
              <a:extLst>
                <a:ext uri="{FF2B5EF4-FFF2-40B4-BE49-F238E27FC236}">
                  <a16:creationId xmlns:a16="http://schemas.microsoft.com/office/drawing/2014/main" id="{BD097B0A-4A8A-4304-AFB8-59665F594B9B}"/>
                </a:ext>
              </a:extLst>
            </p:cNvPr>
            <p:cNvGrpSpPr/>
            <p:nvPr/>
          </p:nvGrpSpPr>
          <p:grpSpPr>
            <a:xfrm>
              <a:off x="6006753" y="1706368"/>
              <a:ext cx="1223217" cy="1930790"/>
              <a:chOff x="6006753" y="1706368"/>
              <a:chExt cx="1223217" cy="1930790"/>
            </a:xfrm>
          </p:grpSpPr>
          <p:grpSp>
            <p:nvGrpSpPr>
              <p:cNvPr id="41" name="Google Shape;1079;p25">
                <a:extLst>
                  <a:ext uri="{FF2B5EF4-FFF2-40B4-BE49-F238E27FC236}">
                    <a16:creationId xmlns:a16="http://schemas.microsoft.com/office/drawing/2014/main" id="{D53850B2-2A59-4AF1-B367-8F34245BCA42}"/>
                  </a:ext>
                </a:extLst>
              </p:cNvPr>
              <p:cNvGrpSpPr/>
              <p:nvPr/>
            </p:nvGrpSpPr>
            <p:grpSpPr>
              <a:xfrm>
                <a:off x="6006753" y="2891544"/>
                <a:ext cx="1223217" cy="745614"/>
                <a:chOff x="6006753" y="2891544"/>
                <a:chExt cx="1223217" cy="745614"/>
              </a:xfrm>
            </p:grpSpPr>
            <p:sp>
              <p:nvSpPr>
                <p:cNvPr id="43" name="Google Shape;1080;p25">
                  <a:extLst>
                    <a:ext uri="{FF2B5EF4-FFF2-40B4-BE49-F238E27FC236}">
                      <a16:creationId xmlns:a16="http://schemas.microsoft.com/office/drawing/2014/main" id="{9BF7D015-F96F-4754-97CF-C1C1F36BE842}"/>
                    </a:ext>
                  </a:extLst>
                </p:cNvPr>
                <p:cNvSpPr txBox="1"/>
                <p:nvPr/>
              </p:nvSpPr>
              <p:spPr>
                <a:xfrm>
                  <a:off x="6009270" y="3200658"/>
                  <a:ext cx="1220700" cy="43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sz="1600" dirty="0">
                      <a:latin typeface="Roboto"/>
                      <a:ea typeface="Roboto"/>
                      <a:cs typeface="Roboto"/>
                      <a:sym typeface="Roboto"/>
                    </a:rPr>
                    <a:t>Surveillance in Security/Banking use cases </a:t>
                  </a:r>
                  <a:endParaRPr sz="160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44" name="Google Shape;1081;p25">
                  <a:extLst>
                    <a:ext uri="{FF2B5EF4-FFF2-40B4-BE49-F238E27FC236}">
                      <a16:creationId xmlns:a16="http://schemas.microsoft.com/office/drawing/2014/main" id="{919D4BA5-C6CB-42B3-85FE-199596A58FC7}"/>
                    </a:ext>
                  </a:extLst>
                </p:cNvPr>
                <p:cNvSpPr txBox="1"/>
                <p:nvPr/>
              </p:nvSpPr>
              <p:spPr>
                <a:xfrm>
                  <a:off x="6006753" y="2891544"/>
                  <a:ext cx="1218300" cy="24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en" b="1" i="1" dirty="0">
                      <a:solidFill>
                        <a:srgbClr val="FF0000"/>
                      </a:solidFill>
                      <a:latin typeface="Fira Sans Extra Condensed SemiBold"/>
                      <a:sym typeface="Fira Sans Extra Condensed SemiBold"/>
                    </a:rPr>
                    <a:t>Security</a:t>
                  </a:r>
                  <a:endParaRPr b="1" i="1" dirty="0">
                    <a:solidFill>
                      <a:srgbClr val="FF0000"/>
                    </a:solidFill>
                    <a:latin typeface="Fira Sans Extra Condensed SemiBold"/>
                    <a:sym typeface="Fira Sans Extra Condensed SemiBold"/>
                  </a:endParaRPr>
                </a:p>
              </p:txBody>
            </p:sp>
          </p:grpSp>
          <p:sp>
            <p:nvSpPr>
              <p:cNvPr id="42" name="Google Shape;1082;p25">
                <a:extLst>
                  <a:ext uri="{FF2B5EF4-FFF2-40B4-BE49-F238E27FC236}">
                    <a16:creationId xmlns:a16="http://schemas.microsoft.com/office/drawing/2014/main" id="{38761269-78F1-4122-B30B-9C74320883C8}"/>
                  </a:ext>
                </a:extLst>
              </p:cNvPr>
              <p:cNvSpPr txBox="1"/>
              <p:nvPr/>
            </p:nvSpPr>
            <p:spPr>
              <a:xfrm>
                <a:off x="6249125" y="1706368"/>
                <a:ext cx="673500" cy="41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32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3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pic>
        <p:nvPicPr>
          <p:cNvPr id="52" name="Graphic 51" descr="Eye">
            <a:extLst>
              <a:ext uri="{FF2B5EF4-FFF2-40B4-BE49-F238E27FC236}">
                <a16:creationId xmlns:a16="http://schemas.microsoft.com/office/drawing/2014/main" id="{ADDFB6C8-453C-46B5-AD20-703957F03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788" y="2771742"/>
            <a:ext cx="914400" cy="914400"/>
          </a:xfrm>
          <a:prstGeom prst="rect">
            <a:avLst/>
          </a:prstGeom>
        </p:spPr>
      </p:pic>
      <p:pic>
        <p:nvPicPr>
          <p:cNvPr id="54" name="Graphic 53" descr="Security camera">
            <a:extLst>
              <a:ext uri="{FF2B5EF4-FFF2-40B4-BE49-F238E27FC236}">
                <a16:creationId xmlns:a16="http://schemas.microsoft.com/office/drawing/2014/main" id="{A2AC0872-38D7-43C2-8BE3-5F1B45F5A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602" y="2850362"/>
            <a:ext cx="719395" cy="719395"/>
          </a:xfrm>
          <a:prstGeom prst="rect">
            <a:avLst/>
          </a:prstGeom>
        </p:spPr>
      </p:pic>
      <p:pic>
        <p:nvPicPr>
          <p:cNvPr id="56" name="Graphic 55" descr="Web cam">
            <a:extLst>
              <a:ext uri="{FF2B5EF4-FFF2-40B4-BE49-F238E27FC236}">
                <a16:creationId xmlns:a16="http://schemas.microsoft.com/office/drawing/2014/main" id="{278C5791-13C0-404C-9312-5A39BA297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0784" y="27940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0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AAF1-DF2E-4FC3-AD36-5F93DE0B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035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Area Surveillance</a:t>
            </a:r>
          </a:p>
        </p:txBody>
      </p:sp>
      <p:pic>
        <p:nvPicPr>
          <p:cNvPr id="51" name="Graphic 50" descr="Eye">
            <a:extLst>
              <a:ext uri="{FF2B5EF4-FFF2-40B4-BE49-F238E27FC236}">
                <a16:creationId xmlns:a16="http://schemas.microsoft.com/office/drawing/2014/main" id="{3E1EC012-D3F5-4AA9-ADB9-B78B859E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9906" y="528917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E2AA0-B602-4D9A-A2E8-A3E45B4EE80A}"/>
              </a:ext>
            </a:extLst>
          </p:cNvPr>
          <p:cNvSpPr txBox="1"/>
          <p:nvPr/>
        </p:nvSpPr>
        <p:spPr>
          <a:xfrm>
            <a:off x="677334" y="1586753"/>
            <a:ext cx="69605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Room Occupancy (# of people in the room )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Object Detection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3. Object missing or removed – Image Classification</a:t>
            </a:r>
          </a:p>
          <a:p>
            <a:endParaRPr lang="en-IN" b="0" i="0" dirty="0">
              <a:solidFill>
                <a:srgbClr val="333333"/>
              </a:solidFill>
              <a:effectLst/>
              <a:latin typeface="Poppins" panose="020B0502040204020203" pitchFamily="2" charset="0"/>
            </a:endParaRPr>
          </a:p>
          <a:p>
            <a:r>
              <a:rPr lang="en-IN" dirty="0"/>
              <a:t>4.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Footfall management within a retail or branch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5. Facial emotion detection</a:t>
            </a:r>
          </a:p>
          <a:p>
            <a:endParaRPr lang="en-IN" dirty="0"/>
          </a:p>
          <a:p>
            <a:r>
              <a:rPr lang="en-IN" dirty="0"/>
              <a:t>6. </a:t>
            </a:r>
            <a:r>
              <a:rPr lang="en-IN" dirty="0">
                <a:solidFill>
                  <a:srgbClr val="333333"/>
                </a:solidFill>
                <a:latin typeface="Poppins" panose="00000500000000000000" pitchFamily="2" charset="0"/>
              </a:rPr>
              <a:t>Person Tracking </a:t>
            </a:r>
            <a:r>
              <a:rPr lang="en-IN" b="0" i="0" dirty="0">
                <a:solidFill>
                  <a:srgbClr val="334960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Loitering in the area beyond the allowed time</a:t>
            </a:r>
            <a:endParaRPr lang="en-IN" dirty="0"/>
          </a:p>
          <a:p>
            <a:endParaRPr lang="en-IN" dirty="0"/>
          </a:p>
          <a:p>
            <a:r>
              <a:rPr lang="en-IN" dirty="0"/>
              <a:t>7.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Age / Human Face Detection</a:t>
            </a:r>
          </a:p>
          <a:p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** 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be tested using Webcam</a:t>
            </a:r>
          </a:p>
          <a:p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AAF1-DF2E-4FC3-AD36-5F93DE0B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03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sym typeface="Fira Sans Extra Condensed SemiBold"/>
              </a:rPr>
              <a:t>Street Surveillance</a:t>
            </a:r>
            <a:br>
              <a:rPr lang="en-IN" b="1" i="1" dirty="0">
                <a:solidFill>
                  <a:srgbClr val="FF0000"/>
                </a:solidFill>
                <a:latin typeface="Fira Sans Extra Condensed SemiBold"/>
                <a:sym typeface="Fira Sans Extra Condensed SemiBold"/>
              </a:rPr>
            </a:b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E2AA0-B602-4D9A-A2E8-A3E45B4EE80A}"/>
              </a:ext>
            </a:extLst>
          </p:cNvPr>
          <p:cNvSpPr txBox="1"/>
          <p:nvPr/>
        </p:nvSpPr>
        <p:spPr>
          <a:xfrm>
            <a:off x="677334" y="1586753"/>
            <a:ext cx="69605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Parking Lot occupancy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Car/Truck License Plate recognition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3. Vehicle/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Pedistrian</a:t>
            </a:r>
            <a:r>
              <a:rPr lang="en-IN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/Bike detection</a:t>
            </a:r>
          </a:p>
          <a:p>
            <a:endParaRPr lang="en-IN" b="0" i="0" dirty="0">
              <a:solidFill>
                <a:srgbClr val="333333"/>
              </a:solidFill>
              <a:effectLst/>
              <a:latin typeface="Poppins" panose="020B0502040204020203" pitchFamily="2" charset="0"/>
            </a:endParaRPr>
          </a:p>
          <a:p>
            <a:r>
              <a:rPr lang="en-IN" dirty="0"/>
              <a:t>4. </a:t>
            </a:r>
            <a:r>
              <a:rPr lang="en-IN" dirty="0">
                <a:solidFill>
                  <a:srgbClr val="333333"/>
                </a:solidFill>
                <a:latin typeface="Poppins" panose="020B0502040204020203" pitchFamily="2" charset="0"/>
              </a:rPr>
              <a:t>Helmet detection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5. Speed of vehicles detection</a:t>
            </a:r>
          </a:p>
          <a:p>
            <a:endParaRPr lang="en-IN" dirty="0"/>
          </a:p>
          <a:p>
            <a:r>
              <a:rPr lang="en-IN" dirty="0"/>
              <a:t>6.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Counter - # of vehicles passing </a:t>
            </a:r>
          </a:p>
          <a:p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IN" dirty="0"/>
              <a:t>7. Crowd flow analysis – Human pose detection and crowd gathering</a:t>
            </a:r>
          </a:p>
          <a:p>
            <a:endParaRPr lang="en-IN" dirty="0"/>
          </a:p>
        </p:txBody>
      </p:sp>
      <p:pic>
        <p:nvPicPr>
          <p:cNvPr id="5" name="Graphic 4" descr="Security camera">
            <a:extLst>
              <a:ext uri="{FF2B5EF4-FFF2-40B4-BE49-F238E27FC236}">
                <a16:creationId xmlns:a16="http://schemas.microsoft.com/office/drawing/2014/main" id="{DE9A9467-F8C5-46F6-A3A8-CBBDA64BE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0378" y="482290"/>
            <a:ext cx="929480" cy="8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AAF1-DF2E-4FC3-AD36-5F93DE0B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035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  <a:sym typeface="Fira Sans Extra Condensed SemiBold"/>
              </a:rPr>
              <a:t>Security</a:t>
            </a:r>
            <a:br>
              <a:rPr lang="en-IN" b="1" i="1" dirty="0">
                <a:solidFill>
                  <a:srgbClr val="FF0000"/>
                </a:solidFill>
                <a:latin typeface="Fira Sans Extra Condensed SemiBold"/>
                <a:sym typeface="Fira Sans Extra Condensed SemiBold"/>
              </a:rPr>
            </a:b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E2AA0-B602-4D9A-A2E8-A3E45B4EE80A}"/>
              </a:ext>
            </a:extLst>
          </p:cNvPr>
          <p:cNvSpPr txBox="1"/>
          <p:nvPr/>
        </p:nvSpPr>
        <p:spPr>
          <a:xfrm>
            <a:off x="677334" y="1586753"/>
            <a:ext cx="69605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Suspicious Fraud detection within ATM Surveillance room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Authorized entry to a restricted area – People classification (Access Control)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3. Identification of unwanted items (pistol,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guns,etc</a:t>
            </a:r>
            <a:r>
              <a:rPr lang="en-IN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) – Image Classification</a:t>
            </a:r>
          </a:p>
          <a:p>
            <a:endParaRPr lang="en-IN" b="0" i="0" dirty="0">
              <a:solidFill>
                <a:srgbClr val="333333"/>
              </a:solidFill>
              <a:effectLst/>
              <a:latin typeface="Poppins" panose="020B0502040204020203" pitchFamily="2" charset="0"/>
            </a:endParaRPr>
          </a:p>
          <a:p>
            <a:r>
              <a:rPr lang="en-IN" dirty="0"/>
              <a:t>4. </a:t>
            </a:r>
            <a:r>
              <a:rPr lang="en-IN" dirty="0">
                <a:solidFill>
                  <a:srgbClr val="333333"/>
                </a:solidFill>
                <a:latin typeface="Poppins" panose="020B0502040204020203" pitchFamily="2" charset="0"/>
              </a:rPr>
              <a:t>Anomaly Detection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6" name="Graphic 5" descr="Web cam">
            <a:extLst>
              <a:ext uri="{FF2B5EF4-FFF2-40B4-BE49-F238E27FC236}">
                <a16:creationId xmlns:a16="http://schemas.microsoft.com/office/drawing/2014/main" id="{B5A8717C-4F74-44BF-ABFF-54DFE9D1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0798" y="4482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7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199</Words>
  <Application>Microsoft Office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Fira Sans Extra Condensed SemiBold</vt:lpstr>
      <vt:lpstr>Poppins</vt:lpstr>
      <vt:lpstr>Roboto</vt:lpstr>
      <vt:lpstr>Trebuchet MS</vt:lpstr>
      <vt:lpstr>Wingdings 3</vt:lpstr>
      <vt:lpstr>Facet</vt:lpstr>
      <vt:lpstr>PowerPoint Presentation</vt:lpstr>
      <vt:lpstr>Area Surveillance</vt:lpstr>
      <vt:lpstr>Street Surveillance </vt:lpstr>
      <vt:lpstr>Security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Subhajit Pal</dc:creator>
  <cp:lastModifiedBy>Subhajit Pal</cp:lastModifiedBy>
  <cp:revision>1</cp:revision>
  <dcterms:created xsi:type="dcterms:W3CDTF">2022-02-27T11:34:09Z</dcterms:created>
  <dcterms:modified xsi:type="dcterms:W3CDTF">2022-02-27T12:24:08Z</dcterms:modified>
</cp:coreProperties>
</file>