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12/11/2021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456C-4E36-48BE-9527-B4FFD71F49B2}"/>
              </a:ext>
            </a:extLst>
          </p:cNvPr>
          <p:cNvSpPr>
            <a:spLocks noGrp="1"/>
          </p:cNvSpPr>
          <p:nvPr>
            <p:ph type="ctrTitle"/>
          </p:nvPr>
        </p:nvSpPr>
        <p:spPr>
          <a:xfrm>
            <a:off x="1478728" y="423115"/>
            <a:ext cx="9001462" cy="1558084"/>
          </a:xfrm>
        </p:spPr>
        <p:txBody>
          <a:bodyPr/>
          <a:lstStyle/>
          <a:p>
            <a:r>
              <a:rPr lang="en-IN" dirty="0"/>
              <a:t>Malignant comment classifier</a:t>
            </a:r>
          </a:p>
        </p:txBody>
      </p:sp>
      <p:sp>
        <p:nvSpPr>
          <p:cNvPr id="3" name="Subtitle 2">
            <a:extLst>
              <a:ext uri="{FF2B5EF4-FFF2-40B4-BE49-F238E27FC236}">
                <a16:creationId xmlns:a16="http://schemas.microsoft.com/office/drawing/2014/main" id="{7F8C4977-4DF2-40EF-823F-DFF6B906043C}"/>
              </a:ext>
            </a:extLst>
          </p:cNvPr>
          <p:cNvSpPr>
            <a:spLocks noGrp="1"/>
          </p:cNvSpPr>
          <p:nvPr>
            <p:ph type="subTitle" idx="1"/>
          </p:nvPr>
        </p:nvSpPr>
        <p:spPr>
          <a:xfrm>
            <a:off x="2541746" y="3249805"/>
            <a:ext cx="6863616" cy="3321324"/>
          </a:xfrm>
        </p:spPr>
        <p:txBody>
          <a:bodyPr/>
          <a:lstStyle/>
          <a:p>
            <a:endParaRPr lang="en-IN" dirty="0"/>
          </a:p>
        </p:txBody>
      </p:sp>
      <p:pic>
        <p:nvPicPr>
          <p:cNvPr id="3074" name="Picture 2" descr="Malignant Comment Classification | Kaggle">
            <a:extLst>
              <a:ext uri="{FF2B5EF4-FFF2-40B4-BE49-F238E27FC236}">
                <a16:creationId xmlns:a16="http://schemas.microsoft.com/office/drawing/2014/main" id="{2205849E-DF30-47F6-8D43-A0116E035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952" y="1981199"/>
            <a:ext cx="9296401"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61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239A-0B21-49C6-AF42-93BA137174C9}"/>
              </a:ext>
            </a:extLst>
          </p:cNvPr>
          <p:cNvSpPr>
            <a:spLocks noGrp="1"/>
          </p:cNvSpPr>
          <p:nvPr>
            <p:ph type="title"/>
          </p:nvPr>
        </p:nvSpPr>
        <p:spPr>
          <a:xfrm>
            <a:off x="913795" y="188259"/>
            <a:ext cx="9207358" cy="977153"/>
          </a:xfrm>
        </p:spPr>
        <p:txBody>
          <a:bodyPr/>
          <a:lstStyle/>
          <a:p>
            <a:r>
              <a:rPr lang="en-IN" dirty="0"/>
              <a:t>Model building</a:t>
            </a:r>
          </a:p>
        </p:txBody>
      </p:sp>
      <p:pic>
        <p:nvPicPr>
          <p:cNvPr id="16" name="Content Placeholder 15">
            <a:extLst>
              <a:ext uri="{FF2B5EF4-FFF2-40B4-BE49-F238E27FC236}">
                <a16:creationId xmlns:a16="http://schemas.microsoft.com/office/drawing/2014/main" id="{5F96415C-54A0-45A7-9177-4337A0AF53AF}"/>
              </a:ext>
            </a:extLst>
          </p:cNvPr>
          <p:cNvPicPr>
            <a:picLocks noGrp="1" noChangeAspect="1"/>
          </p:cNvPicPr>
          <p:nvPr>
            <p:ph idx="1"/>
          </p:nvPr>
        </p:nvPicPr>
        <p:blipFill>
          <a:blip r:embed="rId2"/>
          <a:stretch>
            <a:fillRect/>
          </a:stretch>
        </p:blipFill>
        <p:spPr>
          <a:xfrm>
            <a:off x="978231" y="5509504"/>
            <a:ext cx="3528366" cy="617273"/>
          </a:xfrm>
        </p:spPr>
      </p:pic>
      <p:sp>
        <p:nvSpPr>
          <p:cNvPr id="4" name="Rectangle 3">
            <a:extLst>
              <a:ext uri="{FF2B5EF4-FFF2-40B4-BE49-F238E27FC236}">
                <a16:creationId xmlns:a16="http://schemas.microsoft.com/office/drawing/2014/main" id="{F895F0C7-E534-44B8-927C-BB33F60A7AC9}"/>
              </a:ext>
            </a:extLst>
          </p:cNvPr>
          <p:cNvSpPr/>
          <p:nvPr/>
        </p:nvSpPr>
        <p:spPr>
          <a:xfrm>
            <a:off x="978231" y="1111624"/>
            <a:ext cx="3199322" cy="304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Logistic regression</a:t>
            </a:r>
          </a:p>
        </p:txBody>
      </p:sp>
      <p:pic>
        <p:nvPicPr>
          <p:cNvPr id="6" name="Picture 5">
            <a:extLst>
              <a:ext uri="{FF2B5EF4-FFF2-40B4-BE49-F238E27FC236}">
                <a16:creationId xmlns:a16="http://schemas.microsoft.com/office/drawing/2014/main" id="{A726305F-C95F-42EB-A07B-0D1575CC9CFD}"/>
              </a:ext>
            </a:extLst>
          </p:cNvPr>
          <p:cNvPicPr>
            <a:picLocks noChangeAspect="1"/>
          </p:cNvPicPr>
          <p:nvPr/>
        </p:nvPicPr>
        <p:blipFill>
          <a:blip r:embed="rId3"/>
          <a:stretch>
            <a:fillRect/>
          </a:stretch>
        </p:blipFill>
        <p:spPr>
          <a:xfrm>
            <a:off x="978231" y="1525614"/>
            <a:ext cx="3528366" cy="579171"/>
          </a:xfrm>
          <a:prstGeom prst="rect">
            <a:avLst/>
          </a:prstGeom>
        </p:spPr>
      </p:pic>
      <p:sp>
        <p:nvSpPr>
          <p:cNvPr id="8" name="Rectangle 7">
            <a:extLst>
              <a:ext uri="{FF2B5EF4-FFF2-40B4-BE49-F238E27FC236}">
                <a16:creationId xmlns:a16="http://schemas.microsoft.com/office/drawing/2014/main" id="{4D30ACED-7DB2-43C5-9ED1-646A46CFD7A0}"/>
              </a:ext>
            </a:extLst>
          </p:cNvPr>
          <p:cNvSpPr/>
          <p:nvPr/>
        </p:nvSpPr>
        <p:spPr>
          <a:xfrm>
            <a:off x="978231" y="2410892"/>
            <a:ext cx="3128682" cy="304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Ada boost</a:t>
            </a:r>
          </a:p>
        </p:txBody>
      </p:sp>
      <p:pic>
        <p:nvPicPr>
          <p:cNvPr id="10" name="Picture 9">
            <a:extLst>
              <a:ext uri="{FF2B5EF4-FFF2-40B4-BE49-F238E27FC236}">
                <a16:creationId xmlns:a16="http://schemas.microsoft.com/office/drawing/2014/main" id="{B7E54A1D-A025-493A-AFA6-299453DA1320}"/>
              </a:ext>
            </a:extLst>
          </p:cNvPr>
          <p:cNvPicPr>
            <a:picLocks noChangeAspect="1"/>
          </p:cNvPicPr>
          <p:nvPr/>
        </p:nvPicPr>
        <p:blipFill>
          <a:blip r:embed="rId4"/>
          <a:stretch>
            <a:fillRect/>
          </a:stretch>
        </p:blipFill>
        <p:spPr>
          <a:xfrm>
            <a:off x="978231" y="2829004"/>
            <a:ext cx="3528366" cy="579170"/>
          </a:xfrm>
          <a:prstGeom prst="rect">
            <a:avLst/>
          </a:prstGeom>
        </p:spPr>
      </p:pic>
      <p:sp>
        <p:nvSpPr>
          <p:cNvPr id="11" name="Rectangle 10">
            <a:extLst>
              <a:ext uri="{FF2B5EF4-FFF2-40B4-BE49-F238E27FC236}">
                <a16:creationId xmlns:a16="http://schemas.microsoft.com/office/drawing/2014/main" id="{908973A1-2470-446C-8ECE-0728E7D5A8E5}"/>
              </a:ext>
            </a:extLst>
          </p:cNvPr>
          <p:cNvSpPr/>
          <p:nvPr/>
        </p:nvSpPr>
        <p:spPr>
          <a:xfrm>
            <a:off x="978231" y="3747246"/>
            <a:ext cx="3254188" cy="2868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KNeighbours</a:t>
            </a:r>
          </a:p>
        </p:txBody>
      </p:sp>
      <p:pic>
        <p:nvPicPr>
          <p:cNvPr id="13" name="Picture 12">
            <a:extLst>
              <a:ext uri="{FF2B5EF4-FFF2-40B4-BE49-F238E27FC236}">
                <a16:creationId xmlns:a16="http://schemas.microsoft.com/office/drawing/2014/main" id="{592D6F0C-F5C2-4FA2-9D87-DAD48E4F33D1}"/>
              </a:ext>
            </a:extLst>
          </p:cNvPr>
          <p:cNvPicPr>
            <a:picLocks noChangeAspect="1"/>
          </p:cNvPicPr>
          <p:nvPr/>
        </p:nvPicPr>
        <p:blipFill>
          <a:blip r:embed="rId5"/>
          <a:stretch>
            <a:fillRect/>
          </a:stretch>
        </p:blipFill>
        <p:spPr>
          <a:xfrm>
            <a:off x="978231" y="4132393"/>
            <a:ext cx="3528366" cy="586791"/>
          </a:xfrm>
          <a:prstGeom prst="rect">
            <a:avLst/>
          </a:prstGeom>
        </p:spPr>
      </p:pic>
      <p:sp>
        <p:nvSpPr>
          <p:cNvPr id="14" name="Rectangle 13">
            <a:extLst>
              <a:ext uri="{FF2B5EF4-FFF2-40B4-BE49-F238E27FC236}">
                <a16:creationId xmlns:a16="http://schemas.microsoft.com/office/drawing/2014/main" id="{736193F5-10F2-4056-9826-EA83A7BA59C9}"/>
              </a:ext>
            </a:extLst>
          </p:cNvPr>
          <p:cNvSpPr/>
          <p:nvPr/>
        </p:nvSpPr>
        <p:spPr>
          <a:xfrm>
            <a:off x="978231" y="5071766"/>
            <a:ext cx="3263153" cy="2942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MultinomialNB</a:t>
            </a:r>
          </a:p>
        </p:txBody>
      </p:sp>
      <p:sp>
        <p:nvSpPr>
          <p:cNvPr id="17" name="Arrow: Right 16">
            <a:extLst>
              <a:ext uri="{FF2B5EF4-FFF2-40B4-BE49-F238E27FC236}">
                <a16:creationId xmlns:a16="http://schemas.microsoft.com/office/drawing/2014/main" id="{61D8BA4D-4752-4AC5-8667-A11405CF5F74}"/>
              </a:ext>
            </a:extLst>
          </p:cNvPr>
          <p:cNvSpPr/>
          <p:nvPr/>
        </p:nvSpPr>
        <p:spPr>
          <a:xfrm>
            <a:off x="4930588" y="2976282"/>
            <a:ext cx="932330" cy="10578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E9103A8-657D-42CD-BE22-D452868F28B5}"/>
              </a:ext>
            </a:extLst>
          </p:cNvPr>
          <p:cNvSpPr/>
          <p:nvPr/>
        </p:nvSpPr>
        <p:spPr>
          <a:xfrm>
            <a:off x="6096000" y="2321859"/>
            <a:ext cx="1589405" cy="5071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Best model</a:t>
            </a:r>
          </a:p>
        </p:txBody>
      </p:sp>
      <p:sp>
        <p:nvSpPr>
          <p:cNvPr id="19" name="Rectangle 18">
            <a:extLst>
              <a:ext uri="{FF2B5EF4-FFF2-40B4-BE49-F238E27FC236}">
                <a16:creationId xmlns:a16="http://schemas.microsoft.com/office/drawing/2014/main" id="{A4A28547-1485-4BDE-BBF1-1CA10F55E8D0}"/>
              </a:ext>
            </a:extLst>
          </p:cNvPr>
          <p:cNvSpPr/>
          <p:nvPr/>
        </p:nvSpPr>
        <p:spPr>
          <a:xfrm>
            <a:off x="6096000" y="3155576"/>
            <a:ext cx="1589405" cy="126402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Logistic regression</a:t>
            </a:r>
          </a:p>
        </p:txBody>
      </p:sp>
      <p:sp>
        <p:nvSpPr>
          <p:cNvPr id="20" name="Arrow: Right 19">
            <a:extLst>
              <a:ext uri="{FF2B5EF4-FFF2-40B4-BE49-F238E27FC236}">
                <a16:creationId xmlns:a16="http://schemas.microsoft.com/office/drawing/2014/main" id="{4835CAB8-B0BE-45AF-8C06-1CEEE35450F6}"/>
              </a:ext>
            </a:extLst>
          </p:cNvPr>
          <p:cNvSpPr/>
          <p:nvPr/>
        </p:nvSpPr>
        <p:spPr>
          <a:xfrm>
            <a:off x="7951694" y="3429000"/>
            <a:ext cx="681318" cy="45271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6B4F905-DD8B-4FD9-BF5A-583D4DE1E147}"/>
              </a:ext>
            </a:extLst>
          </p:cNvPr>
          <p:cNvSpPr/>
          <p:nvPr/>
        </p:nvSpPr>
        <p:spPr>
          <a:xfrm>
            <a:off x="8633012" y="1721224"/>
            <a:ext cx="3424517" cy="44055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pic>
        <p:nvPicPr>
          <p:cNvPr id="22" name="Picture 21">
            <a:extLst>
              <a:ext uri="{FF2B5EF4-FFF2-40B4-BE49-F238E27FC236}">
                <a16:creationId xmlns:a16="http://schemas.microsoft.com/office/drawing/2014/main" id="{BF759FAC-987A-4425-84AE-22A295A7A3CE}"/>
              </a:ext>
            </a:extLst>
          </p:cNvPr>
          <p:cNvPicPr>
            <a:picLocks noChangeAspect="1"/>
          </p:cNvPicPr>
          <p:nvPr/>
        </p:nvPicPr>
        <p:blipFill>
          <a:blip r:embed="rId6"/>
          <a:stretch>
            <a:fillRect/>
          </a:stretch>
        </p:blipFill>
        <p:spPr>
          <a:xfrm>
            <a:off x="8633929" y="1721224"/>
            <a:ext cx="3423600" cy="4405552"/>
          </a:xfrm>
          <a:prstGeom prst="rect">
            <a:avLst/>
          </a:prstGeom>
        </p:spPr>
      </p:pic>
    </p:spTree>
    <p:extLst>
      <p:ext uri="{BB962C8B-B14F-4D97-AF65-F5344CB8AC3E}">
        <p14:creationId xmlns:p14="http://schemas.microsoft.com/office/powerpoint/2010/main" val="104685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40D5-ABDE-4327-A02E-EE9FAFC74F00}"/>
              </a:ext>
            </a:extLst>
          </p:cNvPr>
          <p:cNvSpPr>
            <a:spLocks noGrp="1"/>
          </p:cNvSpPr>
          <p:nvPr>
            <p:ph type="ctrTitle"/>
          </p:nvPr>
        </p:nvSpPr>
        <p:spPr>
          <a:xfrm>
            <a:off x="1632929" y="315539"/>
            <a:ext cx="7414260" cy="751261"/>
          </a:xfrm>
        </p:spPr>
        <p:txBody>
          <a:bodyPr/>
          <a:lstStyle/>
          <a:p>
            <a:r>
              <a:rPr lang="en-IN" dirty="0"/>
              <a:t>Metrics </a:t>
            </a:r>
          </a:p>
        </p:txBody>
      </p:sp>
      <p:sp>
        <p:nvSpPr>
          <p:cNvPr id="3" name="Subtitle 2">
            <a:extLst>
              <a:ext uri="{FF2B5EF4-FFF2-40B4-BE49-F238E27FC236}">
                <a16:creationId xmlns:a16="http://schemas.microsoft.com/office/drawing/2014/main" id="{0CD81C68-1040-4042-A3CD-6D3AAF15F54E}"/>
              </a:ext>
            </a:extLst>
          </p:cNvPr>
          <p:cNvSpPr>
            <a:spLocks noGrp="1"/>
          </p:cNvSpPr>
          <p:nvPr>
            <p:ph type="subTitle" idx="1"/>
          </p:nvPr>
        </p:nvSpPr>
        <p:spPr>
          <a:xfrm>
            <a:off x="80682" y="1192307"/>
            <a:ext cx="12111317" cy="5099142"/>
          </a:xfrm>
        </p:spPr>
        <p:txBody>
          <a:bodyPr/>
          <a:lstStyle/>
          <a:p>
            <a:pPr marL="457200" indent="-457200" algn="l">
              <a:buAutoNum type="arabicPeriod"/>
            </a:pPr>
            <a:r>
              <a:rPr lang="en-IN" dirty="0"/>
              <a:t>Accuracy score</a:t>
            </a:r>
          </a:p>
          <a:p>
            <a:pPr marL="457200" indent="-457200" algn="l">
              <a:buAutoNum type="arabicPeriod"/>
            </a:pPr>
            <a:r>
              <a:rPr lang="en-IN" dirty="0"/>
              <a:t>Confusion matrix</a:t>
            </a:r>
          </a:p>
          <a:p>
            <a:pPr marL="457200" indent="-457200" algn="l">
              <a:buAutoNum type="arabicPeriod"/>
            </a:pPr>
            <a:r>
              <a:rPr lang="en-IN" dirty="0"/>
              <a:t>Recall</a:t>
            </a:r>
          </a:p>
          <a:p>
            <a:pPr marL="457200" indent="-457200" algn="l">
              <a:buAutoNum type="arabicPeriod"/>
            </a:pPr>
            <a:r>
              <a:rPr lang="en-IN" dirty="0"/>
              <a:t>Precision</a:t>
            </a:r>
          </a:p>
          <a:p>
            <a:pPr marL="457200" indent="-457200" algn="l">
              <a:buAutoNum type="arabicPeriod"/>
            </a:pPr>
            <a:r>
              <a:rPr lang="en-IN" dirty="0"/>
              <a:t>Logloss</a:t>
            </a:r>
          </a:p>
          <a:p>
            <a:pPr marL="457200" indent="-457200" algn="l">
              <a:buAutoNum type="arabicPeriod"/>
            </a:pPr>
            <a:r>
              <a:rPr lang="en-IN" dirty="0"/>
              <a:t>Auc roc curve</a:t>
            </a:r>
          </a:p>
        </p:txBody>
      </p:sp>
      <p:pic>
        <p:nvPicPr>
          <p:cNvPr id="5" name="Picture 4">
            <a:extLst>
              <a:ext uri="{FF2B5EF4-FFF2-40B4-BE49-F238E27FC236}">
                <a16:creationId xmlns:a16="http://schemas.microsoft.com/office/drawing/2014/main" id="{A417B3C5-9A3D-4838-84D9-71E6EE787C97}"/>
              </a:ext>
            </a:extLst>
          </p:cNvPr>
          <p:cNvPicPr>
            <a:picLocks noChangeAspect="1"/>
          </p:cNvPicPr>
          <p:nvPr/>
        </p:nvPicPr>
        <p:blipFill>
          <a:blip r:embed="rId2"/>
          <a:stretch>
            <a:fillRect/>
          </a:stretch>
        </p:blipFill>
        <p:spPr>
          <a:xfrm>
            <a:off x="3714543" y="1249491"/>
            <a:ext cx="3098633" cy="2587403"/>
          </a:xfrm>
          <a:prstGeom prst="rect">
            <a:avLst/>
          </a:prstGeom>
        </p:spPr>
      </p:pic>
      <p:pic>
        <p:nvPicPr>
          <p:cNvPr id="7" name="Picture 6">
            <a:extLst>
              <a:ext uri="{FF2B5EF4-FFF2-40B4-BE49-F238E27FC236}">
                <a16:creationId xmlns:a16="http://schemas.microsoft.com/office/drawing/2014/main" id="{7AD39549-E5B8-4A23-ACE9-CAF581D5EB70}"/>
              </a:ext>
            </a:extLst>
          </p:cNvPr>
          <p:cNvPicPr>
            <a:picLocks noChangeAspect="1"/>
          </p:cNvPicPr>
          <p:nvPr/>
        </p:nvPicPr>
        <p:blipFill>
          <a:blip r:embed="rId3"/>
          <a:stretch>
            <a:fillRect/>
          </a:stretch>
        </p:blipFill>
        <p:spPr>
          <a:xfrm>
            <a:off x="3714543" y="3022143"/>
            <a:ext cx="3251033" cy="1943268"/>
          </a:xfrm>
          <a:prstGeom prst="rect">
            <a:avLst/>
          </a:prstGeom>
        </p:spPr>
      </p:pic>
      <p:pic>
        <p:nvPicPr>
          <p:cNvPr id="8" name="Picture 7">
            <a:extLst>
              <a:ext uri="{FF2B5EF4-FFF2-40B4-BE49-F238E27FC236}">
                <a16:creationId xmlns:a16="http://schemas.microsoft.com/office/drawing/2014/main" id="{3E3515E1-7BA5-480B-8812-384ABD16F158}"/>
              </a:ext>
            </a:extLst>
          </p:cNvPr>
          <p:cNvPicPr>
            <a:picLocks noChangeAspect="1"/>
          </p:cNvPicPr>
          <p:nvPr/>
        </p:nvPicPr>
        <p:blipFill>
          <a:blip r:embed="rId4"/>
          <a:stretch>
            <a:fillRect/>
          </a:stretch>
        </p:blipFill>
        <p:spPr>
          <a:xfrm>
            <a:off x="3714543" y="5318923"/>
            <a:ext cx="3251033" cy="579171"/>
          </a:xfrm>
          <a:prstGeom prst="rect">
            <a:avLst/>
          </a:prstGeom>
        </p:spPr>
      </p:pic>
      <p:pic>
        <p:nvPicPr>
          <p:cNvPr id="2050" name="Picture 2">
            <a:extLst>
              <a:ext uri="{FF2B5EF4-FFF2-40B4-BE49-F238E27FC236}">
                <a16:creationId xmlns:a16="http://schemas.microsoft.com/office/drawing/2014/main" id="{4D442639-5EAD-48E4-B4C2-5B21DA2ABC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5150" y="1376526"/>
            <a:ext cx="471487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13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69B3-D451-4CF4-9614-7A8AF7154CAB}"/>
              </a:ext>
            </a:extLst>
          </p:cNvPr>
          <p:cNvSpPr>
            <a:spLocks noGrp="1"/>
          </p:cNvSpPr>
          <p:nvPr>
            <p:ph type="ctrTitle"/>
          </p:nvPr>
        </p:nvSpPr>
        <p:spPr>
          <a:xfrm>
            <a:off x="1595269" y="544139"/>
            <a:ext cx="9001462" cy="805049"/>
          </a:xfrm>
        </p:spPr>
        <p:txBody>
          <a:bodyPr/>
          <a:lstStyle/>
          <a:p>
            <a:r>
              <a:rPr lang="en-IN" dirty="0"/>
              <a:t>conclusion</a:t>
            </a:r>
          </a:p>
        </p:txBody>
      </p:sp>
      <p:sp>
        <p:nvSpPr>
          <p:cNvPr id="3" name="Subtitle 2">
            <a:extLst>
              <a:ext uri="{FF2B5EF4-FFF2-40B4-BE49-F238E27FC236}">
                <a16:creationId xmlns:a16="http://schemas.microsoft.com/office/drawing/2014/main" id="{0D87EADC-D9EA-4408-9053-EF66DBD23D23}"/>
              </a:ext>
            </a:extLst>
          </p:cNvPr>
          <p:cNvSpPr>
            <a:spLocks noGrp="1"/>
          </p:cNvSpPr>
          <p:nvPr>
            <p:ph type="subTitle" idx="1"/>
          </p:nvPr>
        </p:nvSpPr>
        <p:spPr>
          <a:xfrm>
            <a:off x="1595269" y="1443317"/>
            <a:ext cx="9001462" cy="4383741"/>
          </a:xfrm>
        </p:spPr>
        <p:txBody>
          <a:bodyPr>
            <a:normAutofit fontScale="92500" lnSpcReduction="20000"/>
          </a:bodyPr>
          <a:lstStyle/>
          <a:p>
            <a:pPr marL="73025" marR="160655" algn="l">
              <a:lnSpc>
                <a:spcPct val="127000"/>
              </a:lnSpc>
              <a:spcAft>
                <a:spcPts val="0"/>
              </a:spcAft>
            </a:pPr>
            <a:r>
              <a:rPr lang="en-US" sz="1800" dirty="0">
                <a:effectLst/>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800" dirty="0">
              <a:effectLst/>
              <a:latin typeface="Calibri" panose="020F0502020204030204" pitchFamily="34" charset="0"/>
              <a:ea typeface="Calibri" panose="020F0502020204030204" pitchFamily="34"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p>
        </p:txBody>
      </p:sp>
    </p:spTree>
    <p:extLst>
      <p:ext uri="{BB962C8B-B14F-4D97-AF65-F5344CB8AC3E}">
        <p14:creationId xmlns:p14="http://schemas.microsoft.com/office/powerpoint/2010/main" val="32076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3F54-CF07-441D-97B4-294C03C278FD}"/>
              </a:ext>
            </a:extLst>
          </p:cNvPr>
          <p:cNvSpPr>
            <a:spLocks noGrp="1"/>
          </p:cNvSpPr>
          <p:nvPr>
            <p:ph type="ctrTitle"/>
          </p:nvPr>
        </p:nvSpPr>
        <p:spPr>
          <a:xfrm>
            <a:off x="1469763" y="405933"/>
            <a:ext cx="9001462" cy="952500"/>
          </a:xfrm>
        </p:spPr>
        <p:txBody>
          <a:bodyPr/>
          <a:lstStyle/>
          <a:p>
            <a:r>
              <a:rPr lang="en-IN" dirty="0"/>
              <a:t>introduction</a:t>
            </a:r>
          </a:p>
        </p:txBody>
      </p:sp>
      <p:sp>
        <p:nvSpPr>
          <p:cNvPr id="3" name="Subtitle 2">
            <a:extLst>
              <a:ext uri="{FF2B5EF4-FFF2-40B4-BE49-F238E27FC236}">
                <a16:creationId xmlns:a16="http://schemas.microsoft.com/office/drawing/2014/main" id="{169BB6E6-514F-4902-9985-61352DDFAF9E}"/>
              </a:ext>
            </a:extLst>
          </p:cNvPr>
          <p:cNvSpPr>
            <a:spLocks noGrp="1"/>
          </p:cNvSpPr>
          <p:nvPr>
            <p:ph type="subTitle" idx="1"/>
          </p:nvPr>
        </p:nvSpPr>
        <p:spPr>
          <a:xfrm>
            <a:off x="1595269" y="1272987"/>
            <a:ext cx="9001462" cy="4966448"/>
          </a:xfrm>
        </p:spPr>
        <p:txBody>
          <a:bodyPr>
            <a:normAutofit fontScale="92500" lnSpcReduction="10000"/>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Comments ca be classified as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Non- 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Loathe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Abuse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p>
          <a:p>
            <a:pPr marL="342900" indent="-342900" algn="l">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463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ABAC-C85C-4997-B67B-D06819CB7F81}"/>
              </a:ext>
            </a:extLst>
          </p:cNvPr>
          <p:cNvSpPr>
            <a:spLocks noGrp="1"/>
          </p:cNvSpPr>
          <p:nvPr>
            <p:ph type="ctrTitle"/>
          </p:nvPr>
        </p:nvSpPr>
        <p:spPr>
          <a:xfrm>
            <a:off x="1595269" y="584481"/>
            <a:ext cx="9001462" cy="822978"/>
          </a:xfrm>
        </p:spPr>
        <p:txBody>
          <a:bodyPr/>
          <a:lstStyle/>
          <a:p>
            <a:r>
              <a:rPr lang="en-IN" dirty="0"/>
              <a:t>objective</a:t>
            </a:r>
          </a:p>
        </p:txBody>
      </p:sp>
      <p:sp>
        <p:nvSpPr>
          <p:cNvPr id="3" name="Subtitle 2">
            <a:extLst>
              <a:ext uri="{FF2B5EF4-FFF2-40B4-BE49-F238E27FC236}">
                <a16:creationId xmlns:a16="http://schemas.microsoft.com/office/drawing/2014/main" id="{4F1A0143-E586-48C5-8DC9-AC56A9E2DA0D}"/>
              </a:ext>
            </a:extLst>
          </p:cNvPr>
          <p:cNvSpPr>
            <a:spLocks noGrp="1"/>
          </p:cNvSpPr>
          <p:nvPr>
            <p:ph type="subTitle" idx="1"/>
          </p:nvPr>
        </p:nvSpPr>
        <p:spPr>
          <a:xfrm>
            <a:off x="1595269" y="1264024"/>
            <a:ext cx="9001462" cy="3993776"/>
          </a:xfrm>
        </p:spPr>
        <p:txBody>
          <a:bodyPr/>
          <a:lstStyle/>
          <a:p>
            <a:pPr algn="l"/>
            <a:r>
              <a:rPr lang="en-IN" dirty="0"/>
              <a:t>The objective of comment classifier model is: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9697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B416-D522-4A49-ABE4-7CF101538B66}"/>
              </a:ext>
            </a:extLst>
          </p:cNvPr>
          <p:cNvSpPr>
            <a:spLocks noGrp="1"/>
          </p:cNvSpPr>
          <p:nvPr>
            <p:ph type="ctrTitle"/>
          </p:nvPr>
        </p:nvSpPr>
        <p:spPr>
          <a:xfrm>
            <a:off x="1478728" y="476905"/>
            <a:ext cx="9001462" cy="858837"/>
          </a:xfrm>
        </p:spPr>
        <p:txBody>
          <a:bodyPr/>
          <a:lstStyle/>
          <a:p>
            <a:r>
              <a:rPr lang="en-IN" dirty="0"/>
              <a:t>Scope of this project</a:t>
            </a:r>
          </a:p>
        </p:txBody>
      </p:sp>
      <p:sp>
        <p:nvSpPr>
          <p:cNvPr id="3" name="Subtitle 2">
            <a:extLst>
              <a:ext uri="{FF2B5EF4-FFF2-40B4-BE49-F238E27FC236}">
                <a16:creationId xmlns:a16="http://schemas.microsoft.com/office/drawing/2014/main" id="{1B43335D-D055-4D4C-BEA7-5A20A4B40BE2}"/>
              </a:ext>
            </a:extLst>
          </p:cNvPr>
          <p:cNvSpPr>
            <a:spLocks noGrp="1"/>
          </p:cNvSpPr>
          <p:nvPr>
            <p:ph type="subTitle" idx="1"/>
          </p:nvPr>
        </p:nvSpPr>
        <p:spPr>
          <a:xfrm>
            <a:off x="1595269" y="1335742"/>
            <a:ext cx="9001462" cy="3931023"/>
          </a:xfrm>
        </p:spPr>
        <p:txBody>
          <a:bodyPr/>
          <a:lstStyle/>
          <a:p>
            <a:pPr marL="457200" indent="-457200" algn="l">
              <a:buAutoNum type="arabicPeriod"/>
            </a:pPr>
            <a:r>
              <a:rPr lang="en-IN" dirty="0"/>
              <a:t>It reduces the memory storage.</a:t>
            </a:r>
          </a:p>
          <a:p>
            <a:pPr marL="457200" indent="-457200" algn="l">
              <a:buAutoNum type="arabicPeriod"/>
            </a:pPr>
            <a:r>
              <a:rPr lang="en-IN" dirty="0"/>
              <a:t>It increases security and controls.</a:t>
            </a:r>
          </a:p>
          <a:p>
            <a:pPr marL="457200" indent="-457200" algn="l">
              <a:buAutoNum type="arabicPeriod"/>
            </a:pPr>
            <a:r>
              <a:rPr lang="en-IN" dirty="0"/>
              <a:t>It helps in reducing cyberbullying and backlashes.</a:t>
            </a:r>
          </a:p>
          <a:p>
            <a:pPr marL="457200" indent="-457200" algn="l">
              <a:buAutoNum type="arabicPeriod"/>
            </a:pPr>
            <a:r>
              <a:rPr lang="en-IN" dirty="0"/>
              <a:t>It spreads positivity in the environment.</a:t>
            </a:r>
          </a:p>
        </p:txBody>
      </p:sp>
    </p:spTree>
    <p:extLst>
      <p:ext uri="{BB962C8B-B14F-4D97-AF65-F5344CB8AC3E}">
        <p14:creationId xmlns:p14="http://schemas.microsoft.com/office/powerpoint/2010/main" val="16257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1CEC-FF5D-4211-8895-9713E9DC70B0}"/>
              </a:ext>
            </a:extLst>
          </p:cNvPr>
          <p:cNvSpPr>
            <a:spLocks noGrp="1"/>
          </p:cNvSpPr>
          <p:nvPr>
            <p:ph type="title"/>
          </p:nvPr>
        </p:nvSpPr>
        <p:spPr>
          <a:xfrm>
            <a:off x="842078" y="152400"/>
            <a:ext cx="10353761" cy="824753"/>
          </a:xfrm>
        </p:spPr>
        <p:txBody>
          <a:bodyPr/>
          <a:lstStyle/>
          <a:p>
            <a:r>
              <a:rPr lang="en-IN" dirty="0"/>
              <a:t>Dataset description</a:t>
            </a:r>
          </a:p>
        </p:txBody>
      </p:sp>
      <p:sp>
        <p:nvSpPr>
          <p:cNvPr id="3" name="Content Placeholder 2">
            <a:extLst>
              <a:ext uri="{FF2B5EF4-FFF2-40B4-BE49-F238E27FC236}">
                <a16:creationId xmlns:a16="http://schemas.microsoft.com/office/drawing/2014/main" id="{C5B8C853-64C2-460A-8D52-F5AFB37E25E5}"/>
              </a:ext>
            </a:extLst>
          </p:cNvPr>
          <p:cNvSpPr>
            <a:spLocks noGrp="1"/>
          </p:cNvSpPr>
          <p:nvPr>
            <p:ph idx="1"/>
          </p:nvPr>
        </p:nvSpPr>
        <p:spPr>
          <a:xfrm>
            <a:off x="919119" y="779929"/>
            <a:ext cx="10353762" cy="4572000"/>
          </a:xfrm>
        </p:spPr>
        <p:txBody>
          <a:bodyPr>
            <a:normAutofit/>
          </a:bodyPr>
          <a:lstStyle/>
          <a:p>
            <a:r>
              <a:rPr lang="en-IN" dirty="0"/>
              <a:t>1. id : person who have written the comment is generalised by id.</a:t>
            </a:r>
          </a:p>
          <a:p>
            <a:r>
              <a:rPr lang="en-IN" dirty="0"/>
              <a:t>2.comment_text : thoughts of person.</a:t>
            </a:r>
          </a:p>
          <a:p>
            <a:r>
              <a:rPr lang="en-IN" dirty="0"/>
              <a:t>3. malignant : binary label which contains 0/1.</a:t>
            </a:r>
          </a:p>
          <a:p>
            <a:r>
              <a:rPr lang="en-IN" dirty="0"/>
              <a:t>4.highly-malignant: binary label which contains 0/1.</a:t>
            </a:r>
          </a:p>
          <a:p>
            <a:r>
              <a:rPr lang="en-IN" dirty="0"/>
              <a:t>5. rude: binary label which contains 0/1.</a:t>
            </a:r>
          </a:p>
          <a:p>
            <a:r>
              <a:rPr lang="en-IN" dirty="0"/>
              <a:t>6. loathe: binary label which contains 0/1.</a:t>
            </a:r>
          </a:p>
          <a:p>
            <a:r>
              <a:rPr lang="en-IN" dirty="0"/>
              <a:t>7. abuse : binary label which contains 0/1.</a:t>
            </a:r>
          </a:p>
          <a:p>
            <a:r>
              <a:rPr lang="en-IN" dirty="0"/>
              <a:t>8. threat : binary label which contains 0/1.</a:t>
            </a:r>
          </a:p>
          <a:p>
            <a:endParaRPr lang="en-IN" dirty="0"/>
          </a:p>
        </p:txBody>
      </p:sp>
      <p:pic>
        <p:nvPicPr>
          <p:cNvPr id="5" name="Picture 4">
            <a:extLst>
              <a:ext uri="{FF2B5EF4-FFF2-40B4-BE49-F238E27FC236}">
                <a16:creationId xmlns:a16="http://schemas.microsoft.com/office/drawing/2014/main" id="{C83C0093-C9B1-4476-90D9-4A5D97DA1AC6}"/>
              </a:ext>
            </a:extLst>
          </p:cNvPr>
          <p:cNvPicPr>
            <a:picLocks noChangeAspect="1"/>
          </p:cNvPicPr>
          <p:nvPr/>
        </p:nvPicPr>
        <p:blipFill>
          <a:blip r:embed="rId2"/>
          <a:stretch>
            <a:fillRect/>
          </a:stretch>
        </p:blipFill>
        <p:spPr>
          <a:xfrm>
            <a:off x="2127586" y="4853306"/>
            <a:ext cx="6645910" cy="1565424"/>
          </a:xfrm>
          <a:prstGeom prst="rect">
            <a:avLst/>
          </a:prstGeom>
        </p:spPr>
      </p:pic>
    </p:spTree>
    <p:extLst>
      <p:ext uri="{BB962C8B-B14F-4D97-AF65-F5344CB8AC3E}">
        <p14:creationId xmlns:p14="http://schemas.microsoft.com/office/powerpoint/2010/main" val="185679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4E9B-2AF0-45C6-A5EE-E7B6907BC2D0}"/>
              </a:ext>
            </a:extLst>
          </p:cNvPr>
          <p:cNvSpPr>
            <a:spLocks noGrp="1"/>
          </p:cNvSpPr>
          <p:nvPr>
            <p:ph type="title"/>
          </p:nvPr>
        </p:nvSpPr>
        <p:spPr>
          <a:xfrm>
            <a:off x="913794" y="277906"/>
            <a:ext cx="10353761" cy="878541"/>
          </a:xfrm>
        </p:spPr>
        <p:txBody>
          <a:bodyPr/>
          <a:lstStyle/>
          <a:p>
            <a:r>
              <a:rPr lang="en-IN" dirty="0"/>
              <a:t>Data pre-processing</a:t>
            </a:r>
          </a:p>
        </p:txBody>
      </p:sp>
      <p:sp>
        <p:nvSpPr>
          <p:cNvPr id="3" name="Content Placeholder 2">
            <a:extLst>
              <a:ext uri="{FF2B5EF4-FFF2-40B4-BE49-F238E27FC236}">
                <a16:creationId xmlns:a16="http://schemas.microsoft.com/office/drawing/2014/main" id="{FE331F96-43FA-4F39-8AC1-96F252D21B8B}"/>
              </a:ext>
            </a:extLst>
          </p:cNvPr>
          <p:cNvSpPr>
            <a:spLocks noGrp="1"/>
          </p:cNvSpPr>
          <p:nvPr>
            <p:ph idx="1"/>
          </p:nvPr>
        </p:nvSpPr>
        <p:spPr>
          <a:xfrm>
            <a:off x="913795" y="1004047"/>
            <a:ext cx="10353762" cy="4787153"/>
          </a:xfrm>
        </p:spPr>
        <p:txBody>
          <a:bodyPr/>
          <a:lstStyle/>
          <a:p>
            <a:r>
              <a:rPr lang="en-IN" dirty="0"/>
              <a:t>Converting lower case to upper case:</a:t>
            </a:r>
          </a:p>
          <a:p>
            <a:endParaRPr lang="en-IN" dirty="0"/>
          </a:p>
          <a:p>
            <a:r>
              <a:rPr lang="en-IN" dirty="0"/>
              <a:t>Text normalisation: it includes removing punctuation and symbols.</a:t>
            </a:r>
          </a:p>
          <a:p>
            <a:endParaRPr lang="en-IN" dirty="0"/>
          </a:p>
          <a:p>
            <a:endParaRPr lang="en-IN" dirty="0"/>
          </a:p>
        </p:txBody>
      </p:sp>
      <p:pic>
        <p:nvPicPr>
          <p:cNvPr id="4" name="Picture 3">
            <a:extLst>
              <a:ext uri="{FF2B5EF4-FFF2-40B4-BE49-F238E27FC236}">
                <a16:creationId xmlns:a16="http://schemas.microsoft.com/office/drawing/2014/main" id="{5FBA03CE-A261-46C0-858F-6D1435732C0C}"/>
              </a:ext>
            </a:extLst>
          </p:cNvPr>
          <p:cNvPicPr>
            <a:picLocks noChangeAspect="1"/>
          </p:cNvPicPr>
          <p:nvPr/>
        </p:nvPicPr>
        <p:blipFill>
          <a:blip r:embed="rId2"/>
          <a:stretch>
            <a:fillRect/>
          </a:stretch>
        </p:blipFill>
        <p:spPr>
          <a:xfrm>
            <a:off x="1247439" y="1372048"/>
            <a:ext cx="5501640" cy="510540"/>
          </a:xfrm>
          <a:prstGeom prst="rect">
            <a:avLst/>
          </a:prstGeom>
        </p:spPr>
      </p:pic>
      <p:pic>
        <p:nvPicPr>
          <p:cNvPr id="5" name="Picture 4">
            <a:extLst>
              <a:ext uri="{FF2B5EF4-FFF2-40B4-BE49-F238E27FC236}">
                <a16:creationId xmlns:a16="http://schemas.microsoft.com/office/drawing/2014/main" id="{7CD1ADE5-84C7-41E5-8B25-A22606C24240}"/>
              </a:ext>
            </a:extLst>
          </p:cNvPr>
          <p:cNvPicPr>
            <a:picLocks noChangeAspect="1"/>
          </p:cNvPicPr>
          <p:nvPr/>
        </p:nvPicPr>
        <p:blipFill>
          <a:blip r:embed="rId3"/>
          <a:stretch>
            <a:fillRect/>
          </a:stretch>
        </p:blipFill>
        <p:spPr>
          <a:xfrm>
            <a:off x="1338692" y="2462847"/>
            <a:ext cx="6645910" cy="3023105"/>
          </a:xfrm>
          <a:prstGeom prst="rect">
            <a:avLst/>
          </a:prstGeom>
        </p:spPr>
      </p:pic>
    </p:spTree>
    <p:extLst>
      <p:ext uri="{BB962C8B-B14F-4D97-AF65-F5344CB8AC3E}">
        <p14:creationId xmlns:p14="http://schemas.microsoft.com/office/powerpoint/2010/main" val="75197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397-1534-4DBD-AAD3-B0D6EC826ADE}"/>
              </a:ext>
            </a:extLst>
          </p:cNvPr>
          <p:cNvSpPr>
            <a:spLocks noGrp="1"/>
          </p:cNvSpPr>
          <p:nvPr>
            <p:ph type="title"/>
          </p:nvPr>
        </p:nvSpPr>
        <p:spPr>
          <a:xfrm>
            <a:off x="913796" y="233083"/>
            <a:ext cx="10353761" cy="968188"/>
          </a:xfrm>
        </p:spPr>
        <p:txBody>
          <a:bodyPr/>
          <a:lstStyle/>
          <a:p>
            <a:r>
              <a:rPr lang="en-IN" dirty="0"/>
              <a:t>Stop words &amp; lemmatisation</a:t>
            </a:r>
          </a:p>
        </p:txBody>
      </p:sp>
      <p:sp>
        <p:nvSpPr>
          <p:cNvPr id="3" name="Content Placeholder 2">
            <a:extLst>
              <a:ext uri="{FF2B5EF4-FFF2-40B4-BE49-F238E27FC236}">
                <a16:creationId xmlns:a16="http://schemas.microsoft.com/office/drawing/2014/main" id="{F8BC67E3-E192-4035-8BD1-3FC82E3114B3}"/>
              </a:ext>
            </a:extLst>
          </p:cNvPr>
          <p:cNvSpPr>
            <a:spLocks noGrp="1"/>
          </p:cNvSpPr>
          <p:nvPr>
            <p:ph idx="1"/>
          </p:nvPr>
        </p:nvSpPr>
        <p:spPr>
          <a:xfrm>
            <a:off x="913795" y="986118"/>
            <a:ext cx="10353762" cy="4805082"/>
          </a:xfrm>
        </p:spPr>
        <p:txBody>
          <a:bodyPr/>
          <a:lstStyle/>
          <a:p>
            <a:r>
              <a:rPr lang="en-IN" dirty="0"/>
              <a:t>Stop words : Stop words are those words that are frequently used in both written and verbal communication and thereby do not have either a positive/negative impact on our statement.</a:t>
            </a:r>
          </a:p>
          <a:p>
            <a:endParaRPr lang="en-IN" dirty="0"/>
          </a:p>
          <a:p>
            <a:endParaRPr lang="en-IN" dirty="0"/>
          </a:p>
          <a:p>
            <a:r>
              <a:rPr lang="en-IN" dirty="0"/>
              <a:t>Lemmatisation: lemmatisation is the process of grouping together of different inflated form words so they can be analysed as a single item.</a:t>
            </a:r>
          </a:p>
          <a:p>
            <a:endParaRPr lang="en-IN" dirty="0"/>
          </a:p>
        </p:txBody>
      </p:sp>
      <p:pic>
        <p:nvPicPr>
          <p:cNvPr id="4" name="Picture 3">
            <a:extLst>
              <a:ext uri="{FF2B5EF4-FFF2-40B4-BE49-F238E27FC236}">
                <a16:creationId xmlns:a16="http://schemas.microsoft.com/office/drawing/2014/main" id="{9A4F2E4D-BFC6-484D-A065-12C8F6AD35CA}"/>
              </a:ext>
            </a:extLst>
          </p:cNvPr>
          <p:cNvPicPr>
            <a:picLocks noChangeAspect="1"/>
          </p:cNvPicPr>
          <p:nvPr/>
        </p:nvPicPr>
        <p:blipFill>
          <a:blip r:embed="rId2"/>
          <a:stretch>
            <a:fillRect/>
          </a:stretch>
        </p:blipFill>
        <p:spPr>
          <a:xfrm>
            <a:off x="1231115" y="2111804"/>
            <a:ext cx="6645910" cy="680085"/>
          </a:xfrm>
          <a:prstGeom prst="rect">
            <a:avLst/>
          </a:prstGeom>
        </p:spPr>
      </p:pic>
      <p:pic>
        <p:nvPicPr>
          <p:cNvPr id="5" name="Picture 4">
            <a:extLst>
              <a:ext uri="{FF2B5EF4-FFF2-40B4-BE49-F238E27FC236}">
                <a16:creationId xmlns:a16="http://schemas.microsoft.com/office/drawing/2014/main" id="{4C02F037-5D9B-4940-B3C3-F6961840FEA8}"/>
              </a:ext>
            </a:extLst>
          </p:cNvPr>
          <p:cNvPicPr>
            <a:picLocks noChangeAspect="1"/>
          </p:cNvPicPr>
          <p:nvPr/>
        </p:nvPicPr>
        <p:blipFill>
          <a:blip r:embed="rId3"/>
          <a:stretch>
            <a:fillRect/>
          </a:stretch>
        </p:blipFill>
        <p:spPr>
          <a:xfrm>
            <a:off x="1231115" y="4066112"/>
            <a:ext cx="6080760" cy="708660"/>
          </a:xfrm>
          <a:prstGeom prst="rect">
            <a:avLst/>
          </a:prstGeom>
        </p:spPr>
      </p:pic>
    </p:spTree>
    <p:extLst>
      <p:ext uri="{BB962C8B-B14F-4D97-AF65-F5344CB8AC3E}">
        <p14:creationId xmlns:p14="http://schemas.microsoft.com/office/powerpoint/2010/main" val="334847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DEA-88B0-4A8F-AAC8-51E487310F53}"/>
              </a:ext>
            </a:extLst>
          </p:cNvPr>
          <p:cNvSpPr>
            <a:spLocks noGrp="1"/>
          </p:cNvSpPr>
          <p:nvPr>
            <p:ph type="title"/>
          </p:nvPr>
        </p:nvSpPr>
        <p:spPr>
          <a:xfrm>
            <a:off x="913795" y="367553"/>
            <a:ext cx="9270111" cy="959224"/>
          </a:xfrm>
        </p:spPr>
        <p:txBody>
          <a:bodyPr/>
          <a:lstStyle/>
          <a:p>
            <a:r>
              <a:rPr lang="en-IN" dirty="0"/>
              <a:t>vectorisation</a:t>
            </a:r>
          </a:p>
        </p:txBody>
      </p:sp>
      <p:sp>
        <p:nvSpPr>
          <p:cNvPr id="3" name="Content Placeholder 2">
            <a:extLst>
              <a:ext uri="{FF2B5EF4-FFF2-40B4-BE49-F238E27FC236}">
                <a16:creationId xmlns:a16="http://schemas.microsoft.com/office/drawing/2014/main" id="{B2598E28-E3AA-4EEB-8D7B-402628C0F3B3}"/>
              </a:ext>
            </a:extLst>
          </p:cNvPr>
          <p:cNvSpPr>
            <a:spLocks noGrp="1"/>
          </p:cNvSpPr>
          <p:nvPr>
            <p:ph idx="1"/>
          </p:nvPr>
        </p:nvSpPr>
        <p:spPr>
          <a:xfrm>
            <a:off x="913795" y="1084729"/>
            <a:ext cx="10353762" cy="4706471"/>
          </a:xfrm>
        </p:spPr>
        <p:txBody>
          <a:bodyPr/>
          <a:lstStyle/>
          <a:p>
            <a:r>
              <a:rPr lang="en-IN" dirty="0"/>
              <a:t>Tf-idf vectorisation : </a:t>
            </a:r>
          </a:p>
          <a:p>
            <a:endParaRPr lang="en-IN" dirty="0"/>
          </a:p>
        </p:txBody>
      </p:sp>
      <p:pic>
        <p:nvPicPr>
          <p:cNvPr id="4" name="Picture 3">
            <a:extLst>
              <a:ext uri="{FF2B5EF4-FFF2-40B4-BE49-F238E27FC236}">
                <a16:creationId xmlns:a16="http://schemas.microsoft.com/office/drawing/2014/main" id="{3E060542-A858-43F5-AD84-D16875CC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457" y="1753123"/>
            <a:ext cx="6645910" cy="3172460"/>
          </a:xfrm>
          <a:prstGeom prst="rect">
            <a:avLst/>
          </a:prstGeom>
          <a:noFill/>
          <a:ln>
            <a:noFill/>
          </a:ln>
        </p:spPr>
      </p:pic>
    </p:spTree>
    <p:extLst>
      <p:ext uri="{BB962C8B-B14F-4D97-AF65-F5344CB8AC3E}">
        <p14:creationId xmlns:p14="http://schemas.microsoft.com/office/powerpoint/2010/main" val="140414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24E-58F7-43E0-8E86-1A367749B8EF}"/>
              </a:ext>
            </a:extLst>
          </p:cNvPr>
          <p:cNvSpPr>
            <a:spLocks noGrp="1"/>
          </p:cNvSpPr>
          <p:nvPr>
            <p:ph type="title"/>
          </p:nvPr>
        </p:nvSpPr>
        <p:spPr>
          <a:xfrm>
            <a:off x="1003442" y="197224"/>
            <a:ext cx="9323899" cy="869576"/>
          </a:xfrm>
        </p:spPr>
        <p:txBody>
          <a:bodyPr/>
          <a:lstStyle/>
          <a:p>
            <a:r>
              <a:rPr lang="en-IN" dirty="0"/>
              <a:t>visualisation</a:t>
            </a:r>
          </a:p>
        </p:txBody>
      </p:sp>
      <p:sp>
        <p:nvSpPr>
          <p:cNvPr id="3" name="Content Placeholder 2">
            <a:extLst>
              <a:ext uri="{FF2B5EF4-FFF2-40B4-BE49-F238E27FC236}">
                <a16:creationId xmlns:a16="http://schemas.microsoft.com/office/drawing/2014/main" id="{5812149F-7DC8-469F-8081-3CFE0643EC2E}"/>
              </a:ext>
            </a:extLst>
          </p:cNvPr>
          <p:cNvSpPr>
            <a:spLocks noGrp="1"/>
          </p:cNvSpPr>
          <p:nvPr>
            <p:ph idx="1"/>
          </p:nvPr>
        </p:nvSpPr>
        <p:spPr>
          <a:xfrm>
            <a:off x="913795" y="842682"/>
            <a:ext cx="10353762" cy="4948518"/>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4" name="Picture 3">
            <a:extLst>
              <a:ext uri="{FF2B5EF4-FFF2-40B4-BE49-F238E27FC236}">
                <a16:creationId xmlns:a16="http://schemas.microsoft.com/office/drawing/2014/main" id="{C7C8DA52-B7DC-47B6-83AF-C3D4A2F00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0409" y="1964765"/>
            <a:ext cx="8916932" cy="4292600"/>
          </a:xfrm>
          <a:prstGeom prst="rect">
            <a:avLst/>
          </a:prstGeom>
          <a:noFill/>
          <a:ln>
            <a:noFill/>
          </a:ln>
        </p:spPr>
      </p:pic>
    </p:spTree>
    <p:extLst>
      <p:ext uri="{BB962C8B-B14F-4D97-AF65-F5344CB8AC3E}">
        <p14:creationId xmlns:p14="http://schemas.microsoft.com/office/powerpoint/2010/main" val="1835165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77</TotalTime>
  <Words>649</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Malignant comment classifier</vt:lpstr>
      <vt:lpstr>introduction</vt:lpstr>
      <vt:lpstr>objective</vt:lpstr>
      <vt:lpstr>Scope of this project</vt:lpstr>
      <vt:lpstr>Dataset description</vt:lpstr>
      <vt:lpstr>Data pre-processing</vt:lpstr>
      <vt:lpstr>Stop words &amp; lemmatisation</vt:lpstr>
      <vt:lpstr>vectorisation</vt:lpstr>
      <vt:lpstr>visualisation</vt:lpstr>
      <vt:lpstr>Model building</vt:lpstr>
      <vt:lpstr>Metrics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Gupta</dc:creator>
  <cp:lastModifiedBy>Subhajit Das</cp:lastModifiedBy>
  <cp:revision>2</cp:revision>
  <dcterms:created xsi:type="dcterms:W3CDTF">2021-12-10T05:43:22Z</dcterms:created>
  <dcterms:modified xsi:type="dcterms:W3CDTF">2021-12-10T20:46:21Z</dcterms:modified>
</cp:coreProperties>
</file>