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5143500" type="screen16x9"/>
  <p:notesSz cx="6858000" cy="9144000"/>
  <p:embeddedFontLst>
    <p:embeddedFont>
      <p:font typeface="Arial Black" panose="020B0A04020102020204" pitchFamily="34" charset="0"/>
      <p:bold r:id="rId17"/>
    </p:embeddedFont>
    <p:embeddedFont>
      <p:font typeface="Arimo" panose="020B0604020202020204" charset="0"/>
      <p:regular r:id="rId18"/>
      <p:bold r:id="rId19"/>
      <p:italic r:id="rId20"/>
      <p:boldItalic r:id="rId21"/>
    </p:embeddedFont>
    <p:embeddedFont>
      <p:font typeface="Bebas Neue" panose="020B0606020202050201" pitchFamily="34" charset="0"/>
      <p:regular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409E2F-F455-42FB-A222-B76C86BE2EC4}">
  <a:tblStyle styleId="{57409E2F-F455-42FB-A222-B76C86BE2E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5e77e6543_0_1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5e77e6543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5e77e6543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5e77e654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25456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59" r:id="rId8"/>
    <p:sldLayoutId id="2147483660" r:id="rId9"/>
    <p:sldLayoutId id="2147483661" r:id="rId10"/>
    <p:sldLayoutId id="2147483663" r:id="rId11"/>
    <p:sldLayoutId id="2147483664" r:id="rId12"/>
    <p:sldLayoutId id="2147483669" r:id="rId13"/>
    <p:sldLayoutId id="2147483672" r:id="rId14"/>
    <p:sldLayoutId id="2147483675" r:id="rId15"/>
    <p:sldLayoutId id="2147483676" r:id="rId16"/>
    <p:sldLayoutId id="214748368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slide" Target="slide1.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slide" Target="slide1.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slide" Target="slide1.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12.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slide" Target="slide1.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slide" Target="slide1.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slide" Target="slide1.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slide" Target="slide1.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440546" y="795504"/>
            <a:ext cx="50073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800" dirty="0"/>
              <a:t>Social Buzz</a:t>
            </a:r>
            <a:br>
              <a:rPr lang="en-IN" sz="4800" dirty="0"/>
            </a:br>
            <a:r>
              <a:rPr lang="en-IN" sz="4800" dirty="0"/>
              <a:t>Analysis Presentation</a:t>
            </a:r>
            <a:endParaRPr sz="4800" dirty="0"/>
          </a:p>
        </p:txBody>
      </p:sp>
      <p:sp>
        <p:nvSpPr>
          <p:cNvPr id="240" name="Google Shape;240;p34"/>
          <p:cNvSpPr txBox="1">
            <a:spLocks noGrp="1"/>
          </p:cNvSpPr>
          <p:nvPr>
            <p:ph type="subTitle" idx="1"/>
          </p:nvPr>
        </p:nvSpPr>
        <p:spPr>
          <a:xfrm>
            <a:off x="852563" y="3464767"/>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is where your presentation begins</a:t>
            </a:r>
            <a:endParaRPr/>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849500" y="1326279"/>
            <a:ext cx="1230024" cy="629849"/>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12090" y="213967"/>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587E8AB-9075-04A2-8163-81BB714A28C5}"/>
              </a:ext>
            </a:extLst>
          </p:cNvPr>
          <p:cNvSpPr txBox="1"/>
          <p:nvPr/>
        </p:nvSpPr>
        <p:spPr>
          <a:xfrm>
            <a:off x="737815" y="4620280"/>
            <a:ext cx="1632559" cy="523220"/>
          </a:xfrm>
          <a:prstGeom prst="rect">
            <a:avLst/>
          </a:prstGeom>
          <a:noFill/>
        </p:spPr>
        <p:txBody>
          <a:bodyPr wrap="square" rtlCol="0">
            <a:spAutoFit/>
          </a:bodyPr>
          <a:lstStyle/>
          <a:p>
            <a:r>
              <a:rPr lang="en-IN" dirty="0">
                <a:solidFill>
                  <a:schemeClr val="tx1">
                    <a:lumMod val="95000"/>
                  </a:schemeClr>
                </a:solidFill>
                <a:latin typeface="Bebas Neue" panose="020B0606020202050201" pitchFamily="34" charset="0"/>
              </a:rPr>
              <a:t>Subhajyoti Prusty</a:t>
            </a:r>
          </a:p>
          <a:p>
            <a:r>
              <a:rPr lang="en-IN" dirty="0">
                <a:solidFill>
                  <a:schemeClr val="tx1">
                    <a:lumMod val="95000"/>
                  </a:schemeClr>
                </a:solidFill>
                <a:latin typeface="Bebas Neue" panose="020B0606020202050201" pitchFamily="34" charset="0"/>
              </a:rPr>
              <a:t>Data Analyst</a:t>
            </a:r>
          </a:p>
        </p:txBody>
      </p:sp>
      <p:pic>
        <p:nvPicPr>
          <p:cNvPr id="5" name="Picture 4">
            <a:extLst>
              <a:ext uri="{FF2B5EF4-FFF2-40B4-BE49-F238E27FC236}">
                <a16:creationId xmlns:a16="http://schemas.microsoft.com/office/drawing/2014/main" id="{76593025-C761-39C3-5FEF-0FB26BF9BE40}"/>
              </a:ext>
            </a:extLst>
          </p:cNvPr>
          <p:cNvPicPr>
            <a:picLocks noChangeAspect="1"/>
          </p:cNvPicPr>
          <p:nvPr/>
        </p:nvPicPr>
        <p:blipFill>
          <a:blip r:embed="rId6"/>
          <a:stretch>
            <a:fillRect/>
          </a:stretch>
        </p:blipFill>
        <p:spPr>
          <a:xfrm>
            <a:off x="164793" y="430877"/>
            <a:ext cx="1608904" cy="9050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5 Categories by popular Share</a:t>
            </a:r>
            <a:endParaRPr dirty="0"/>
          </a:p>
        </p:txBody>
      </p:sp>
      <p:sp>
        <p:nvSpPr>
          <p:cNvPr id="796" name="Google Shape;796;p4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863" name="Google Shape;863;p4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66" name="Google Shape;866;p4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67" name="Google Shape;867;p4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68" name="Google Shape;868;p43"/>
          <p:cNvGrpSpPr/>
          <p:nvPr/>
        </p:nvGrpSpPr>
        <p:grpSpPr>
          <a:xfrm>
            <a:off x="706038" y="312972"/>
            <a:ext cx="140222" cy="140409"/>
            <a:chOff x="2741000" y="199475"/>
            <a:chExt cx="191953" cy="192210"/>
          </a:xfrm>
        </p:grpSpPr>
        <p:sp>
          <p:nvSpPr>
            <p:cNvPr id="869" name="Google Shape;869;p4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3"/>
          <p:cNvGrpSpPr/>
          <p:nvPr/>
        </p:nvGrpSpPr>
        <p:grpSpPr>
          <a:xfrm>
            <a:off x="7217651" y="962729"/>
            <a:ext cx="858975" cy="300968"/>
            <a:chOff x="2271950" y="2722775"/>
            <a:chExt cx="575875" cy="201775"/>
          </a:xfrm>
        </p:grpSpPr>
        <p:sp>
          <p:nvSpPr>
            <p:cNvPr id="883" name="Google Shape;883;p4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43"/>
          <p:cNvSpPr/>
          <p:nvPr/>
        </p:nvSpPr>
        <p:spPr>
          <a:xfrm>
            <a:off x="8076613" y="6843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6658639" y="96273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6012987" y="7513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872963" y="7861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F8A0B83C-2DEF-C7CE-0156-F4280F031D98}"/>
              </a:ext>
            </a:extLst>
          </p:cNvPr>
          <p:cNvSpPr txBox="1"/>
          <p:nvPr/>
        </p:nvSpPr>
        <p:spPr>
          <a:xfrm>
            <a:off x="846260" y="1542902"/>
            <a:ext cx="4704434" cy="1477328"/>
          </a:xfrm>
          <a:prstGeom prst="rect">
            <a:avLst/>
          </a:prstGeom>
          <a:noFill/>
        </p:spPr>
        <p:txBody>
          <a:bodyPr wrap="square" rtlCol="0">
            <a:spAutoFit/>
          </a:bodyPr>
          <a:lstStyle/>
          <a:p>
            <a:r>
              <a:rPr lang="en-US" sz="1800" b="0" i="0" u="none" strike="noStrike" dirty="0">
                <a:solidFill>
                  <a:srgbClr val="FFFFFF"/>
                </a:solidFill>
                <a:effectLst/>
                <a:latin typeface="Avenir"/>
              </a:rPr>
              <a:t>We can see that there isn't a big difference from the chart split between popularity of the top 5 categories. The first largest percentage animals outperformed the second largest one science by 1.1%.</a:t>
            </a:r>
            <a:endParaRPr lang="en-IN" sz="1800" dirty="0">
              <a:latin typeface="Avenir"/>
            </a:endParaRPr>
          </a:p>
        </p:txBody>
      </p:sp>
      <p:pic>
        <p:nvPicPr>
          <p:cNvPr id="9" name="Picture 8">
            <a:extLst>
              <a:ext uri="{FF2B5EF4-FFF2-40B4-BE49-F238E27FC236}">
                <a16:creationId xmlns:a16="http://schemas.microsoft.com/office/drawing/2014/main" id="{A01E004F-F83A-E498-72AF-3C07C79CCD50}"/>
              </a:ext>
            </a:extLst>
          </p:cNvPr>
          <p:cNvPicPr>
            <a:picLocks noChangeAspect="1"/>
          </p:cNvPicPr>
          <p:nvPr/>
        </p:nvPicPr>
        <p:blipFill rotWithShape="1">
          <a:blip r:embed="rId6"/>
          <a:srcRect l="-60" t="3482" r="3191" b="2209"/>
          <a:stretch/>
        </p:blipFill>
        <p:spPr>
          <a:xfrm>
            <a:off x="5743575" y="1568429"/>
            <a:ext cx="3114675" cy="2856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1" name="Google Shape;901;p4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938" name="Google Shape;938;p4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939" name="Google Shape;939;p44"/>
          <p:cNvSpPr/>
          <p:nvPr/>
        </p:nvSpPr>
        <p:spPr>
          <a:xfrm rot="7198710">
            <a:off x="7805611" y="1453101"/>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4"/>
          <p:cNvGrpSpPr/>
          <p:nvPr/>
        </p:nvGrpSpPr>
        <p:grpSpPr>
          <a:xfrm>
            <a:off x="671642" y="1558781"/>
            <a:ext cx="858975" cy="300968"/>
            <a:chOff x="2271950" y="2722775"/>
            <a:chExt cx="575875" cy="201775"/>
          </a:xfrm>
        </p:grpSpPr>
        <p:sp>
          <p:nvSpPr>
            <p:cNvPr id="941" name="Google Shape;941;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714660" y="4105071"/>
            <a:ext cx="953591" cy="334099"/>
            <a:chOff x="2271950" y="2722775"/>
            <a:chExt cx="575875" cy="201775"/>
          </a:xfrm>
        </p:grpSpPr>
        <p:sp>
          <p:nvSpPr>
            <p:cNvPr id="947" name="Google Shape;947;p4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4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4"/>
          <p:cNvSpPr/>
          <p:nvPr/>
        </p:nvSpPr>
        <p:spPr>
          <a:xfrm>
            <a:off x="7435413" y="12637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706050" y="244052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8124513" y="25990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7899000" y="30582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8264738" y="37527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715522" y="31660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1336614" y="4140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rot="-1685758">
            <a:off x="1374232" y="23023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994438" y="748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67531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967" name="Google Shape;967;p4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968" name="Google Shape;968;p4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969" name="Google Shape;969;p44"/>
          <p:cNvGrpSpPr/>
          <p:nvPr/>
        </p:nvGrpSpPr>
        <p:grpSpPr>
          <a:xfrm>
            <a:off x="706038" y="312972"/>
            <a:ext cx="140222" cy="140409"/>
            <a:chOff x="2741000" y="199475"/>
            <a:chExt cx="191953" cy="192210"/>
          </a:xfrm>
        </p:grpSpPr>
        <p:sp>
          <p:nvSpPr>
            <p:cNvPr id="970" name="Google Shape;970;p4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4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61EA9CBD-FB78-E59A-B49E-7E3A5473AD45}"/>
              </a:ext>
            </a:extLst>
          </p:cNvPr>
          <p:cNvSpPr txBox="1"/>
          <p:nvPr/>
        </p:nvSpPr>
        <p:spPr>
          <a:xfrm>
            <a:off x="1481410" y="1079914"/>
            <a:ext cx="6455277" cy="4031873"/>
          </a:xfrm>
          <a:prstGeom prst="rect">
            <a:avLst/>
          </a:prstGeom>
          <a:noFill/>
        </p:spPr>
        <p:txBody>
          <a:bodyPr wrap="square" rtlCol="0">
            <a:spAutoFit/>
          </a:bodyPr>
          <a:lstStyle/>
          <a:p>
            <a:pPr rtl="0">
              <a:spcBef>
                <a:spcPts val="0"/>
              </a:spcBef>
              <a:spcAft>
                <a:spcPts val="0"/>
              </a:spcAft>
            </a:pPr>
            <a:r>
              <a:rPr lang="en-US" sz="1800" b="0" i="0" u="none" strike="noStrike" dirty="0">
                <a:solidFill>
                  <a:srgbClr val="FFFFFF"/>
                </a:solidFill>
                <a:effectLst/>
                <a:latin typeface="Avenir"/>
              </a:rPr>
              <a:t>Animals and science were two of the most popular content categories with healthy eating ranking as the third one. We recommend creating more content related to those categories to boost user engagements. </a:t>
            </a:r>
            <a:endParaRPr lang="en-US" b="0" dirty="0">
              <a:effectLst/>
            </a:endParaRPr>
          </a:p>
          <a:p>
            <a:pPr rtl="0">
              <a:spcBef>
                <a:spcPts val="1800"/>
              </a:spcBef>
              <a:spcAft>
                <a:spcPts val="0"/>
              </a:spcAft>
            </a:pPr>
            <a:r>
              <a:rPr lang="en-US" sz="1800" b="0" i="0" u="none" strike="noStrike" dirty="0">
                <a:solidFill>
                  <a:srgbClr val="FFFFFF"/>
                </a:solidFill>
                <a:effectLst/>
                <a:latin typeface="Avenir"/>
              </a:rPr>
              <a:t>Healthy eating can be placed in the same category as "food". We suggest collaborating with healthy food brands to help bring brand awareness and to reach wider audience.</a:t>
            </a:r>
            <a:endParaRPr lang="en-US" b="0" dirty="0">
              <a:effectLst/>
            </a:endParaRPr>
          </a:p>
          <a:p>
            <a:pPr rtl="0">
              <a:spcBef>
                <a:spcPts val="1800"/>
              </a:spcBef>
              <a:spcAft>
                <a:spcPts val="0"/>
              </a:spcAft>
            </a:pPr>
            <a:r>
              <a:rPr lang="en-US" sz="1800" b="0" i="0" u="none" strike="noStrike" dirty="0">
                <a:solidFill>
                  <a:srgbClr val="FFFFFF"/>
                </a:solidFill>
                <a:effectLst/>
                <a:latin typeface="Avenir"/>
              </a:rPr>
              <a:t>With this technology age, there is no surprise to see technology in top 5 categories. It shows that users enjoy tech contents. Collaborating through brands partnership with tech companies will definitely increase engagement rates.</a:t>
            </a:r>
            <a:endParaRPr lang="en-US" b="0" dirty="0">
              <a:effectLst/>
            </a:endParaRPr>
          </a:p>
          <a:p>
            <a:br>
              <a:rPr lang="en-US"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94" name="Google Shape;994;p4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21" name="Google Shape;1021;p4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24" name="Google Shape;1024;p4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25" name="Google Shape;1025;p4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26" name="Google Shape;1026;p45"/>
          <p:cNvGrpSpPr/>
          <p:nvPr/>
        </p:nvGrpSpPr>
        <p:grpSpPr>
          <a:xfrm>
            <a:off x="706038" y="312972"/>
            <a:ext cx="140222" cy="140409"/>
            <a:chOff x="2741000" y="199475"/>
            <a:chExt cx="191953" cy="192210"/>
          </a:xfrm>
        </p:grpSpPr>
        <p:sp>
          <p:nvSpPr>
            <p:cNvPr id="1027" name="Google Shape;1027;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4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8354788" y="136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6176837" y="6712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8088151" y="7496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155735" y="987714"/>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5"/>
          <p:cNvSpPr/>
          <p:nvPr/>
        </p:nvSpPr>
        <p:spPr>
          <a:xfrm>
            <a:off x="6895600" y="7496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a16="http://schemas.microsoft.com/office/drawing/2014/main" id="{75A6C62D-2FBA-C907-E85D-58F7EC3417D4}"/>
              </a:ext>
            </a:extLst>
          </p:cNvPr>
          <p:cNvSpPr txBox="1"/>
          <p:nvPr/>
        </p:nvSpPr>
        <p:spPr>
          <a:xfrm>
            <a:off x="669500" y="1528544"/>
            <a:ext cx="7715794" cy="1200329"/>
          </a:xfrm>
          <a:prstGeom prst="rect">
            <a:avLst/>
          </a:prstGeom>
          <a:noFill/>
        </p:spPr>
        <p:txBody>
          <a:bodyPr wrap="square" rtlCol="0">
            <a:spAutoFit/>
          </a:bodyPr>
          <a:lstStyle/>
          <a:p>
            <a:r>
              <a:rPr lang="en-US" sz="1800" b="0" i="0" u="none" strike="noStrike" dirty="0">
                <a:solidFill>
                  <a:srgbClr val="FFFFFF"/>
                </a:solidFill>
                <a:effectLst/>
                <a:latin typeface="Avenir"/>
              </a:rPr>
              <a:t>As much as this analysis was insightful, we are ready to take it to the next stage and we have expertise within Accenture to help you realize these kinds of insights in production across your organization and in real time. We would love to help you with this.</a:t>
            </a:r>
            <a:endParaRPr lang="en-IN" dirty="0"/>
          </a:p>
        </p:txBody>
      </p:sp>
      <p:grpSp>
        <p:nvGrpSpPr>
          <p:cNvPr id="21" name="Google Shape;2480;p69">
            <a:extLst>
              <a:ext uri="{FF2B5EF4-FFF2-40B4-BE49-F238E27FC236}">
                <a16:creationId xmlns:a16="http://schemas.microsoft.com/office/drawing/2014/main" id="{5D0806CD-A667-2219-EDA8-0331007E3921}"/>
              </a:ext>
            </a:extLst>
          </p:cNvPr>
          <p:cNvGrpSpPr/>
          <p:nvPr/>
        </p:nvGrpSpPr>
        <p:grpSpPr>
          <a:xfrm>
            <a:off x="830273" y="905110"/>
            <a:ext cx="385317" cy="438779"/>
            <a:chOff x="3161225" y="2369875"/>
            <a:chExt cx="384394" cy="437728"/>
          </a:xfrm>
        </p:grpSpPr>
        <p:sp>
          <p:nvSpPr>
            <p:cNvPr id="22" name="Google Shape;2481;p69">
              <a:extLst>
                <a:ext uri="{FF2B5EF4-FFF2-40B4-BE49-F238E27FC236}">
                  <a16:creationId xmlns:a16="http://schemas.microsoft.com/office/drawing/2014/main" id="{BFC4B7E5-239B-B71A-0321-D2204AEE37D4}"/>
                </a:ext>
              </a:extLst>
            </p:cNvPr>
            <p:cNvSpPr/>
            <p:nvPr/>
          </p:nvSpPr>
          <p:spPr>
            <a:xfrm>
              <a:off x="3237942" y="2434285"/>
              <a:ext cx="25869" cy="129647"/>
            </a:xfrm>
            <a:custGeom>
              <a:avLst/>
              <a:gdLst/>
              <a:ahLst/>
              <a:cxnLst/>
              <a:rect l="l" t="t" r="r" b="b"/>
              <a:pathLst>
                <a:path w="1280" h="6415" extrusionOk="0">
                  <a:moveTo>
                    <a:pt x="0" y="0"/>
                  </a:moveTo>
                  <a:lnTo>
                    <a:pt x="0" y="6414"/>
                  </a:lnTo>
                  <a:lnTo>
                    <a:pt x="1279" y="6414"/>
                  </a:lnTo>
                  <a:lnTo>
                    <a:pt x="1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2;p69">
              <a:extLst>
                <a:ext uri="{FF2B5EF4-FFF2-40B4-BE49-F238E27FC236}">
                  <a16:creationId xmlns:a16="http://schemas.microsoft.com/office/drawing/2014/main" id="{42C3FFD7-9C69-CD78-DD4F-508640DEE6FB}"/>
                </a:ext>
              </a:extLst>
            </p:cNvPr>
            <p:cNvSpPr/>
            <p:nvPr/>
          </p:nvSpPr>
          <p:spPr>
            <a:xfrm>
              <a:off x="3340488" y="2519611"/>
              <a:ext cx="25869" cy="44321"/>
            </a:xfrm>
            <a:custGeom>
              <a:avLst/>
              <a:gdLst/>
              <a:ahLst/>
              <a:cxnLst/>
              <a:rect l="l" t="t" r="r" b="b"/>
              <a:pathLst>
                <a:path w="1280" h="2193" extrusionOk="0">
                  <a:moveTo>
                    <a:pt x="1" y="0"/>
                  </a:moveTo>
                  <a:lnTo>
                    <a:pt x="1" y="2192"/>
                  </a:lnTo>
                  <a:lnTo>
                    <a:pt x="1279" y="2192"/>
                  </a:lnTo>
                  <a:lnTo>
                    <a:pt x="1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83;p69">
              <a:extLst>
                <a:ext uri="{FF2B5EF4-FFF2-40B4-BE49-F238E27FC236}">
                  <a16:creationId xmlns:a16="http://schemas.microsoft.com/office/drawing/2014/main" id="{4460522D-E809-B82F-549C-AD49FF51337C}"/>
                </a:ext>
              </a:extLst>
            </p:cNvPr>
            <p:cNvSpPr/>
            <p:nvPr/>
          </p:nvSpPr>
          <p:spPr>
            <a:xfrm>
              <a:off x="3443053" y="2468318"/>
              <a:ext cx="25849" cy="95614"/>
            </a:xfrm>
            <a:custGeom>
              <a:avLst/>
              <a:gdLst/>
              <a:ahLst/>
              <a:cxnLst/>
              <a:rect l="l" t="t" r="r" b="b"/>
              <a:pathLst>
                <a:path w="1279" h="4731" extrusionOk="0">
                  <a:moveTo>
                    <a:pt x="0" y="1"/>
                  </a:moveTo>
                  <a:lnTo>
                    <a:pt x="0" y="4730"/>
                  </a:lnTo>
                  <a:lnTo>
                    <a:pt x="1279" y="4730"/>
                  </a:lnTo>
                  <a:lnTo>
                    <a:pt x="12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4;p69">
              <a:extLst>
                <a:ext uri="{FF2B5EF4-FFF2-40B4-BE49-F238E27FC236}">
                  <a16:creationId xmlns:a16="http://schemas.microsoft.com/office/drawing/2014/main" id="{680FF01E-A9E9-8D11-A1AC-9CFA1136C50B}"/>
                </a:ext>
              </a:extLst>
            </p:cNvPr>
            <p:cNvSpPr/>
            <p:nvPr/>
          </p:nvSpPr>
          <p:spPr>
            <a:xfrm>
              <a:off x="3161225" y="2369875"/>
              <a:ext cx="384394" cy="437728"/>
            </a:xfrm>
            <a:custGeom>
              <a:avLst/>
              <a:gdLst/>
              <a:ahLst/>
              <a:cxnLst/>
              <a:rect l="l" t="t" r="r" b="b"/>
              <a:pathLst>
                <a:path w="19020" h="21659" extrusionOk="0">
                  <a:moveTo>
                    <a:pt x="5704" y="1908"/>
                  </a:moveTo>
                  <a:cubicBezTo>
                    <a:pt x="6049" y="1908"/>
                    <a:pt x="6334" y="2193"/>
                    <a:pt x="6334" y="2538"/>
                  </a:cubicBezTo>
                  <a:lnTo>
                    <a:pt x="6334" y="9601"/>
                  </a:lnTo>
                  <a:lnTo>
                    <a:pt x="7612" y="9601"/>
                  </a:lnTo>
                  <a:lnTo>
                    <a:pt x="7612" y="6780"/>
                  </a:lnTo>
                  <a:cubicBezTo>
                    <a:pt x="7612" y="6415"/>
                    <a:pt x="7896" y="6130"/>
                    <a:pt x="8241" y="6130"/>
                  </a:cubicBezTo>
                  <a:lnTo>
                    <a:pt x="10779" y="6130"/>
                  </a:lnTo>
                  <a:cubicBezTo>
                    <a:pt x="11124" y="6130"/>
                    <a:pt x="11408" y="6415"/>
                    <a:pt x="11408" y="6780"/>
                  </a:cubicBezTo>
                  <a:lnTo>
                    <a:pt x="11408" y="9601"/>
                  </a:lnTo>
                  <a:lnTo>
                    <a:pt x="12687" y="9601"/>
                  </a:lnTo>
                  <a:lnTo>
                    <a:pt x="12687" y="4243"/>
                  </a:lnTo>
                  <a:cubicBezTo>
                    <a:pt x="12687" y="3877"/>
                    <a:pt x="12971" y="3593"/>
                    <a:pt x="13316" y="3593"/>
                  </a:cubicBezTo>
                  <a:lnTo>
                    <a:pt x="15853" y="3593"/>
                  </a:lnTo>
                  <a:cubicBezTo>
                    <a:pt x="16198" y="3593"/>
                    <a:pt x="16482" y="3877"/>
                    <a:pt x="16482" y="4243"/>
                  </a:cubicBezTo>
                  <a:lnTo>
                    <a:pt x="16482" y="10230"/>
                  </a:lnTo>
                  <a:cubicBezTo>
                    <a:pt x="16482" y="10596"/>
                    <a:pt x="16198" y="10880"/>
                    <a:pt x="15853" y="10880"/>
                  </a:cubicBezTo>
                  <a:lnTo>
                    <a:pt x="3167" y="10880"/>
                  </a:lnTo>
                  <a:cubicBezTo>
                    <a:pt x="2822" y="10880"/>
                    <a:pt x="2538" y="10596"/>
                    <a:pt x="2538" y="10230"/>
                  </a:cubicBezTo>
                  <a:lnTo>
                    <a:pt x="2538" y="2538"/>
                  </a:lnTo>
                  <a:cubicBezTo>
                    <a:pt x="2538" y="2193"/>
                    <a:pt x="2822" y="1908"/>
                    <a:pt x="3167" y="1908"/>
                  </a:cubicBezTo>
                  <a:close/>
                  <a:moveTo>
                    <a:pt x="8241" y="12768"/>
                  </a:moveTo>
                  <a:cubicBezTo>
                    <a:pt x="8587" y="12768"/>
                    <a:pt x="8871" y="13052"/>
                    <a:pt x="8871" y="13417"/>
                  </a:cubicBezTo>
                  <a:cubicBezTo>
                    <a:pt x="8871" y="13762"/>
                    <a:pt x="8587" y="14046"/>
                    <a:pt x="8241" y="14046"/>
                  </a:cubicBezTo>
                  <a:lnTo>
                    <a:pt x="3167" y="14046"/>
                  </a:lnTo>
                  <a:cubicBezTo>
                    <a:pt x="2822" y="14046"/>
                    <a:pt x="2538" y="13762"/>
                    <a:pt x="2538" y="13417"/>
                  </a:cubicBezTo>
                  <a:cubicBezTo>
                    <a:pt x="2538" y="13052"/>
                    <a:pt x="2822" y="12768"/>
                    <a:pt x="3167" y="12768"/>
                  </a:cubicBezTo>
                  <a:close/>
                  <a:moveTo>
                    <a:pt x="10779" y="15305"/>
                  </a:moveTo>
                  <a:cubicBezTo>
                    <a:pt x="11124" y="15305"/>
                    <a:pt x="11408" y="15589"/>
                    <a:pt x="11408" y="15954"/>
                  </a:cubicBezTo>
                  <a:cubicBezTo>
                    <a:pt x="11408" y="16299"/>
                    <a:pt x="11124" y="16584"/>
                    <a:pt x="10779" y="16584"/>
                  </a:cubicBezTo>
                  <a:lnTo>
                    <a:pt x="3167" y="16584"/>
                  </a:lnTo>
                  <a:cubicBezTo>
                    <a:pt x="2822" y="16584"/>
                    <a:pt x="2538" y="16299"/>
                    <a:pt x="2538" y="15954"/>
                  </a:cubicBezTo>
                  <a:cubicBezTo>
                    <a:pt x="2538" y="15589"/>
                    <a:pt x="2822" y="15305"/>
                    <a:pt x="3167" y="15305"/>
                  </a:cubicBezTo>
                  <a:close/>
                  <a:moveTo>
                    <a:pt x="6963" y="17862"/>
                  </a:moveTo>
                  <a:cubicBezTo>
                    <a:pt x="7328" y="17862"/>
                    <a:pt x="7612" y="18147"/>
                    <a:pt x="7612" y="18492"/>
                  </a:cubicBezTo>
                  <a:cubicBezTo>
                    <a:pt x="7612" y="18837"/>
                    <a:pt x="7328" y="19121"/>
                    <a:pt x="6963" y="19121"/>
                  </a:cubicBezTo>
                  <a:lnTo>
                    <a:pt x="3167" y="19121"/>
                  </a:lnTo>
                  <a:cubicBezTo>
                    <a:pt x="2822" y="19121"/>
                    <a:pt x="2538" y="18837"/>
                    <a:pt x="2538" y="18492"/>
                  </a:cubicBezTo>
                  <a:cubicBezTo>
                    <a:pt x="2538" y="18147"/>
                    <a:pt x="2822" y="17862"/>
                    <a:pt x="3167" y="17862"/>
                  </a:cubicBezTo>
                  <a:close/>
                  <a:moveTo>
                    <a:pt x="630" y="0"/>
                  </a:moveTo>
                  <a:cubicBezTo>
                    <a:pt x="285" y="0"/>
                    <a:pt x="1" y="285"/>
                    <a:pt x="1" y="650"/>
                  </a:cubicBezTo>
                  <a:lnTo>
                    <a:pt x="1" y="21029"/>
                  </a:lnTo>
                  <a:cubicBezTo>
                    <a:pt x="1" y="21374"/>
                    <a:pt x="285" y="21658"/>
                    <a:pt x="630" y="21658"/>
                  </a:cubicBezTo>
                  <a:lnTo>
                    <a:pt x="13072" y="21658"/>
                  </a:lnTo>
                  <a:lnTo>
                    <a:pt x="13072" y="16340"/>
                  </a:lnTo>
                  <a:cubicBezTo>
                    <a:pt x="13072" y="15975"/>
                    <a:pt x="13356" y="15691"/>
                    <a:pt x="13702" y="15691"/>
                  </a:cubicBezTo>
                  <a:lnTo>
                    <a:pt x="19020" y="15691"/>
                  </a:lnTo>
                  <a:lnTo>
                    <a:pt x="19020" y="650"/>
                  </a:lnTo>
                  <a:cubicBezTo>
                    <a:pt x="19020" y="285"/>
                    <a:pt x="18735" y="0"/>
                    <a:pt x="18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5;p69">
              <a:extLst>
                <a:ext uri="{FF2B5EF4-FFF2-40B4-BE49-F238E27FC236}">
                  <a16:creationId xmlns:a16="http://schemas.microsoft.com/office/drawing/2014/main" id="{F91E3A9E-6438-27D5-1460-74A15752D8D1}"/>
                </a:ext>
              </a:extLst>
            </p:cNvPr>
            <p:cNvSpPr/>
            <p:nvPr/>
          </p:nvSpPr>
          <p:spPr>
            <a:xfrm>
              <a:off x="3450834" y="2712819"/>
              <a:ext cx="94785" cy="94785"/>
            </a:xfrm>
            <a:custGeom>
              <a:avLst/>
              <a:gdLst/>
              <a:ahLst/>
              <a:cxnLst/>
              <a:rect l="l" t="t" r="r" b="b"/>
              <a:pathLst>
                <a:path w="4690" h="4690" extrusionOk="0">
                  <a:moveTo>
                    <a:pt x="1" y="0"/>
                  </a:moveTo>
                  <a:lnTo>
                    <a:pt x="1" y="4689"/>
                  </a:lnTo>
                  <a:cubicBezTo>
                    <a:pt x="183" y="4689"/>
                    <a:pt x="346" y="4628"/>
                    <a:pt x="447" y="4506"/>
                  </a:cubicBezTo>
                  <a:lnTo>
                    <a:pt x="4507" y="467"/>
                  </a:lnTo>
                  <a:cubicBezTo>
                    <a:pt x="4629" y="325"/>
                    <a:pt x="4690" y="163"/>
                    <a:pt x="4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Google Shape;2871;p76">
            <a:extLst>
              <a:ext uri="{FF2B5EF4-FFF2-40B4-BE49-F238E27FC236}">
                <a16:creationId xmlns:a16="http://schemas.microsoft.com/office/drawing/2014/main" id="{3B40472B-D489-5D20-C3F9-92F8CA62375D}"/>
              </a:ext>
            </a:extLst>
          </p:cNvPr>
          <p:cNvPicPr preferRelativeResize="0"/>
          <p:nvPr/>
        </p:nvPicPr>
        <p:blipFill rotWithShape="1">
          <a:blip r:embed="rId6">
            <a:alphaModFix/>
          </a:blip>
          <a:srcRect t="16540" b="16547"/>
          <a:stretch/>
        </p:blipFill>
        <p:spPr>
          <a:xfrm>
            <a:off x="6109540" y="3051980"/>
            <a:ext cx="2154721" cy="12722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6" name="Google Shape;1086;p4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Summary</a:t>
            </a:r>
            <a:endParaRPr dirty="0"/>
          </a:p>
        </p:txBody>
      </p:sp>
      <p:sp>
        <p:nvSpPr>
          <p:cNvPr id="1119" name="Google Shape;1119;p47"/>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4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26" name="Google Shape;1126;p4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127" name="Google Shape;1127;p4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28" name="Google Shape;1128;p47"/>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33" name="Google Shape;1133;p4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34" name="Google Shape;1134;p4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35" name="Google Shape;1135;p47"/>
          <p:cNvGrpSpPr/>
          <p:nvPr/>
        </p:nvGrpSpPr>
        <p:grpSpPr>
          <a:xfrm>
            <a:off x="706038" y="312972"/>
            <a:ext cx="140222" cy="140409"/>
            <a:chOff x="2741000" y="199475"/>
            <a:chExt cx="191953" cy="192210"/>
          </a:xfrm>
        </p:grpSpPr>
        <p:sp>
          <p:nvSpPr>
            <p:cNvPr id="1136" name="Google Shape;1136;p4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E62402A2-A364-0116-4D97-404D4A6BE67B}"/>
              </a:ext>
            </a:extLst>
          </p:cNvPr>
          <p:cNvSpPr txBox="1"/>
          <p:nvPr/>
        </p:nvSpPr>
        <p:spPr>
          <a:xfrm>
            <a:off x="792030" y="1173149"/>
            <a:ext cx="8073364" cy="2677656"/>
          </a:xfrm>
          <a:prstGeom prst="rect">
            <a:avLst/>
          </a:prstGeom>
          <a:noFill/>
        </p:spPr>
        <p:txBody>
          <a:bodyPr wrap="square" rtlCol="0">
            <a:spAutoFit/>
          </a:bodyPr>
          <a:lstStyle/>
          <a:p>
            <a:r>
              <a:rPr lang="en-US" dirty="0">
                <a:solidFill>
                  <a:schemeClr val="tx1"/>
                </a:solidFill>
                <a:latin typeface="Arial Black" panose="020B0A04020102020204" pitchFamily="34" charset="0"/>
              </a:rPr>
              <a:t>ANALYSIS</a:t>
            </a:r>
          </a:p>
          <a:p>
            <a:r>
              <a:rPr lang="en-US" dirty="0">
                <a:solidFill>
                  <a:schemeClr val="tx1"/>
                </a:solidFill>
                <a:latin typeface="Avenir"/>
              </a:rPr>
              <a:t>Animals and science are the two most popular categories of content, showing that people enjoy "real-life" and "factual" content the most.</a:t>
            </a:r>
          </a:p>
          <a:p>
            <a:endParaRPr lang="en-US" dirty="0">
              <a:solidFill>
                <a:schemeClr val="tx1"/>
              </a:solidFill>
            </a:endParaRPr>
          </a:p>
          <a:p>
            <a:r>
              <a:rPr lang="en-US" dirty="0">
                <a:solidFill>
                  <a:schemeClr val="tx1"/>
                </a:solidFill>
                <a:latin typeface="Arial Black" panose="020B0A04020102020204" pitchFamily="34" charset="0"/>
              </a:rPr>
              <a:t>INSIGHT</a:t>
            </a:r>
          </a:p>
          <a:p>
            <a:r>
              <a:rPr lang="en-US" dirty="0">
                <a:solidFill>
                  <a:schemeClr val="tx1"/>
                </a:solidFill>
                <a:latin typeface="Avenir"/>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a:p>
            <a:endParaRPr lang="en-US" dirty="0">
              <a:solidFill>
                <a:schemeClr val="tx1"/>
              </a:solidFill>
            </a:endParaRPr>
          </a:p>
          <a:p>
            <a:r>
              <a:rPr lang="en-US" dirty="0">
                <a:solidFill>
                  <a:schemeClr val="tx1"/>
                </a:solidFill>
                <a:latin typeface="Arial Black" panose="020B0A04020102020204" pitchFamily="34" charset="0"/>
              </a:rPr>
              <a:t>NEXT STEPS</a:t>
            </a:r>
          </a:p>
          <a:p>
            <a:r>
              <a:rPr lang="en-US" dirty="0">
                <a:solidFill>
                  <a:schemeClr val="tx1"/>
                </a:solidFill>
                <a:latin typeface="Avenir"/>
              </a:rPr>
              <a:t>This ad-hoc analysis is insightful, but it's time to take this analysis into large scale production for real-time understanding of your business. We can show you how to do this.</a:t>
            </a:r>
            <a:endParaRPr lang="en-IN" dirty="0">
              <a:solidFill>
                <a:schemeClr val="tx1"/>
              </a:solidFill>
              <a:latin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1034824" y="3159663"/>
            <a:ext cx="3358500" cy="12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br>
              <a:rPr lang="en" dirty="0"/>
            </a:br>
            <a:r>
              <a:rPr lang="en" sz="1400" dirty="0"/>
              <a:t>Any questions?</a:t>
            </a:r>
            <a:endParaRPr dirty="0"/>
          </a:p>
        </p:txBody>
      </p:sp>
      <p:sp>
        <p:nvSpPr>
          <p:cNvPr id="1054" name="Google Shape;1054;p46"/>
          <p:cNvSpPr/>
          <p:nvPr/>
        </p:nvSpPr>
        <p:spPr>
          <a:xfrm>
            <a:off x="856775" y="3293950"/>
            <a:ext cx="1396116" cy="346975"/>
          </a:xfrm>
          <a:prstGeom prst="rect">
            <a:avLst/>
          </a:prstGeom>
        </p:spPr>
        <p:txBody>
          <a:bodyPr>
            <a:prstTxWarp prst="textPlain">
              <a:avLst/>
            </a:prstTxWarp>
          </a:bodyPr>
          <a:lstStyle/>
          <a:p>
            <a:pPr lvl="0" algn="ctr"/>
            <a:endParaRPr b="0" i="0" dirty="0">
              <a:ln w="9525" cap="flat" cmpd="sng">
                <a:solidFill>
                  <a:schemeClr val="dk1"/>
                </a:solidFill>
                <a:prstDash val="solid"/>
                <a:round/>
                <a:headEnd type="none" w="sm" len="sm"/>
                <a:tailEnd type="none" w="sm" len="sm"/>
              </a:ln>
              <a:noFill/>
              <a:latin typeface="Bebas Neue"/>
            </a:endParaRPr>
          </a:p>
        </p:txBody>
      </p:sp>
      <p:sp>
        <p:nvSpPr>
          <p:cNvPr id="1055" name="Google Shape;1055;p46"/>
          <p:cNvSpPr/>
          <p:nvPr/>
        </p:nvSpPr>
        <p:spPr>
          <a:xfrm>
            <a:off x="1973163" y="2784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03076" y="2863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066" name="Google Shape;1066;p46">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6">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0" i="0" u="none" strike="noStrike">
                <a:solidFill>
                  <a:srgbClr val="FFFFFF"/>
                </a:solidFill>
                <a:effectLst/>
                <a:latin typeface="Avenir"/>
              </a:rPr>
              <a:t>Project </a:t>
            </a:r>
            <a:r>
              <a:rPr lang="en-US" sz="1800" b="0" i="0" u="none" strike="noStrike" dirty="0">
                <a:solidFill>
                  <a:srgbClr val="FFFFFF"/>
                </a:solidFill>
                <a:effectLst/>
                <a:latin typeface="Avenir"/>
              </a:rPr>
              <a:t>recap</a:t>
            </a:r>
            <a:endParaRPr lang="en-US" b="0" dirty="0">
              <a:effectLst/>
            </a:endParaRPr>
          </a:p>
          <a:p>
            <a:pPr rtl="0">
              <a:spcBef>
                <a:spcPts val="1800"/>
              </a:spcBef>
              <a:spcAft>
                <a:spcPts val="0"/>
              </a:spcAft>
            </a:pPr>
            <a:r>
              <a:rPr lang="en-US" sz="1800" b="0" i="0" u="none" strike="noStrike" dirty="0">
                <a:solidFill>
                  <a:srgbClr val="FFFFFF"/>
                </a:solidFill>
                <a:effectLst/>
                <a:latin typeface="Avenir"/>
              </a:rPr>
              <a:t>Problem</a:t>
            </a:r>
            <a:endParaRPr lang="en-US" b="0" dirty="0">
              <a:effectLst/>
            </a:endParaRPr>
          </a:p>
          <a:p>
            <a:pPr rtl="0">
              <a:spcBef>
                <a:spcPts val="1800"/>
              </a:spcBef>
              <a:spcAft>
                <a:spcPts val="0"/>
              </a:spcAft>
            </a:pPr>
            <a:r>
              <a:rPr lang="en-US" sz="1800" b="0" i="0" u="none" strike="noStrike" dirty="0">
                <a:solidFill>
                  <a:srgbClr val="FFFFFF"/>
                </a:solidFill>
                <a:effectLst/>
                <a:latin typeface="Avenir"/>
              </a:rPr>
              <a:t>Analytics team</a:t>
            </a:r>
            <a:endParaRPr lang="en-US" b="0" dirty="0">
              <a:effectLst/>
            </a:endParaRPr>
          </a:p>
          <a:p>
            <a:pPr rtl="0">
              <a:spcBef>
                <a:spcPts val="1800"/>
              </a:spcBef>
              <a:spcAft>
                <a:spcPts val="0"/>
              </a:spcAft>
            </a:pPr>
            <a:r>
              <a:rPr lang="en-US" sz="1800" b="0" i="0" u="none" strike="noStrike" dirty="0">
                <a:solidFill>
                  <a:srgbClr val="FFFFFF"/>
                </a:solidFill>
                <a:effectLst/>
                <a:latin typeface="Avenir"/>
              </a:rPr>
              <a:t>Process</a:t>
            </a:r>
            <a:endParaRPr lang="en-US" b="0" dirty="0">
              <a:effectLst/>
            </a:endParaRPr>
          </a:p>
          <a:p>
            <a:pPr rtl="0">
              <a:spcBef>
                <a:spcPts val="1800"/>
              </a:spcBef>
              <a:spcAft>
                <a:spcPts val="0"/>
              </a:spcAft>
            </a:pPr>
            <a:r>
              <a:rPr lang="en-US" sz="1800" b="0" i="0" u="none" strike="noStrike" dirty="0">
                <a:solidFill>
                  <a:srgbClr val="FFFFFF"/>
                </a:solidFill>
                <a:effectLst/>
                <a:latin typeface="Avenir"/>
              </a:rPr>
              <a:t>Insights</a:t>
            </a:r>
            <a:endParaRPr lang="en-US" b="0" dirty="0">
              <a:effectLst/>
            </a:endParaRPr>
          </a:p>
          <a:p>
            <a:pPr rtl="0">
              <a:spcBef>
                <a:spcPts val="1800"/>
              </a:spcBef>
              <a:spcAft>
                <a:spcPts val="0"/>
              </a:spcAft>
            </a:pPr>
            <a:r>
              <a:rPr lang="en-US" sz="1800" b="0" i="0" u="none" strike="noStrike" dirty="0">
                <a:solidFill>
                  <a:srgbClr val="FFFFFF"/>
                </a:solidFill>
                <a:effectLst/>
                <a:latin typeface="Avenir"/>
              </a:rPr>
              <a:t>Summary</a:t>
            </a:r>
            <a:br>
              <a:rPr lang="en-US" dirty="0"/>
            </a:br>
            <a:endParaRPr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Today’s Agenda</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b="0" i="0" u="none" strike="noStrike" dirty="0">
                <a:solidFill>
                  <a:srgbClr val="FFFFFF"/>
                </a:solidFill>
                <a:effectLst/>
                <a:latin typeface="Avenir"/>
              </a:rPr>
              <a:t>Project Recap</a:t>
            </a:r>
            <a:endParaRPr dirty="0"/>
          </a:p>
        </p:txBody>
      </p:sp>
      <p:sp>
        <p:nvSpPr>
          <p:cNvPr id="355" name="Google Shape;355;p36"/>
          <p:cNvSpPr txBox="1">
            <a:spLocks noGrp="1"/>
          </p:cNvSpPr>
          <p:nvPr>
            <p:ph type="subTitle" idx="1"/>
          </p:nvPr>
        </p:nvSpPr>
        <p:spPr>
          <a:xfrm>
            <a:off x="714299" y="1259225"/>
            <a:ext cx="6426243"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800" b="0" i="0" u="none" strike="noStrike" dirty="0">
                <a:solidFill>
                  <a:srgbClr val="FFFFFF"/>
                </a:solidFill>
                <a:effectLst/>
                <a:latin typeface="Avenir"/>
              </a:rPr>
              <a:t>Social Buzz is a global unicorn technology company growing at an accelerated rate. Accenture has embarked in a 3 month work pilot to help tackle their biggest challenges which include:</a:t>
            </a:r>
            <a:endParaRPr dirty="0"/>
          </a:p>
          <a:p>
            <a:pPr marL="457200" lvl="0" indent="-317500" algn="l" rtl="0">
              <a:spcBef>
                <a:spcPts val="1600"/>
              </a:spcBef>
              <a:spcAft>
                <a:spcPts val="0"/>
              </a:spcAft>
              <a:buSzPts val="1400"/>
              <a:buChar char="●"/>
            </a:pPr>
            <a:r>
              <a:rPr lang="en-US" sz="1800" b="0" i="0" u="none" strike="noStrike" dirty="0">
                <a:solidFill>
                  <a:srgbClr val="FFFFFF"/>
                </a:solidFill>
                <a:effectLst/>
                <a:latin typeface="Avenir"/>
              </a:rPr>
              <a:t>Audit of Social Buzz Big data practice</a:t>
            </a:r>
          </a:p>
          <a:p>
            <a:pPr marL="457200" lvl="0" indent="-317500" algn="l" rtl="0">
              <a:spcBef>
                <a:spcPts val="1600"/>
              </a:spcBef>
              <a:spcAft>
                <a:spcPts val="0"/>
              </a:spcAft>
              <a:buSzPts val="1400"/>
              <a:buChar char="●"/>
            </a:pPr>
            <a:r>
              <a:rPr lang="en-IN" sz="1800" b="0" i="0" u="none" strike="noStrike" dirty="0">
                <a:solidFill>
                  <a:srgbClr val="FFFFFF"/>
                </a:solidFill>
                <a:effectLst/>
                <a:latin typeface="Avenir"/>
              </a:rPr>
              <a:t>Implementation of an IPO</a:t>
            </a:r>
            <a:endParaRPr lang="en-US" sz="1800" dirty="0">
              <a:solidFill>
                <a:srgbClr val="FFFFFF"/>
              </a:solidFill>
              <a:latin typeface="Avenir"/>
            </a:endParaRPr>
          </a:p>
          <a:p>
            <a:pPr marL="457200" lvl="0" indent="-317500" algn="l" rtl="0">
              <a:spcBef>
                <a:spcPts val="1600"/>
              </a:spcBef>
              <a:spcAft>
                <a:spcPts val="0"/>
              </a:spcAft>
              <a:buSzPts val="1400"/>
              <a:buChar char="●"/>
            </a:pPr>
            <a:r>
              <a:rPr lang="en-US" sz="1800" b="0" i="0" u="none" strike="noStrike" dirty="0">
                <a:solidFill>
                  <a:srgbClr val="FFFFFF"/>
                </a:solidFill>
                <a:effectLst/>
                <a:latin typeface="Avenir"/>
              </a:rPr>
              <a:t>Analysis of top 5 popular categories content</a:t>
            </a:r>
            <a:endParaRPr dirty="0"/>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2937702" y="2831186"/>
            <a:ext cx="3793150" cy="11084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0" i="0" u="none" strike="noStrike" dirty="0">
                <a:solidFill>
                  <a:srgbClr val="FFFFFF"/>
                </a:solidFill>
                <a:effectLst/>
                <a:latin typeface="Avenir"/>
              </a:rPr>
              <a:t>Social Buzz has reached over 100,000 posts per day which take us to 36,500,000 pieces of content per year!</a:t>
            </a:r>
            <a:endParaRPr dirty="0"/>
          </a:p>
        </p:txBody>
      </p:sp>
      <p:sp>
        <p:nvSpPr>
          <p:cNvPr id="398" name="Google Shape;398;p37"/>
          <p:cNvSpPr txBox="1">
            <a:spLocks noGrp="1"/>
          </p:cNvSpPr>
          <p:nvPr>
            <p:ph type="title"/>
          </p:nvPr>
        </p:nvSpPr>
        <p:spPr>
          <a:xfrm>
            <a:off x="2653774" y="1440213"/>
            <a:ext cx="424555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t>
            </a:r>
            <a:endParaRPr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8"/>
          <p:cNvCxnSpPr>
            <a:cxnSpLocks/>
          </p:cNvCxnSpPr>
          <p:nvPr/>
        </p:nvCxnSpPr>
        <p:spPr>
          <a:xfrm>
            <a:off x="3206129" y="3731088"/>
            <a:ext cx="2293132" cy="0"/>
          </a:xfrm>
          <a:prstGeom prst="straightConnector1">
            <a:avLst/>
          </a:prstGeom>
          <a:noFill/>
          <a:ln w="9525" cap="flat" cmpd="sng">
            <a:solidFill>
              <a:schemeClr val="dk1"/>
            </a:solidFill>
            <a:prstDash val="solid"/>
            <a:round/>
            <a:headEnd type="none" w="med" len="med"/>
            <a:tailEnd type="none" w="med" len="med"/>
          </a:ln>
        </p:spPr>
      </p:cxn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r>
              <a:rPr lang="en-IN" b="0" dirty="0">
                <a:effectLst/>
              </a:rPr>
              <a:t>The Analytics Team</a:t>
            </a:r>
            <a:br>
              <a:rPr lang="en-IN" b="0" dirty="0">
                <a:effectLst/>
              </a:rPr>
            </a:br>
            <a:br>
              <a:rPr lang="en" dirty="0"/>
            </a:br>
            <a:endParaRPr dirty="0"/>
          </a:p>
        </p:txBody>
      </p:sp>
      <p:sp>
        <p:nvSpPr>
          <p:cNvPr id="506" name="Google Shape;506;p38"/>
          <p:cNvSpPr txBox="1">
            <a:spLocks noGrp="1"/>
          </p:cNvSpPr>
          <p:nvPr>
            <p:ph type="title"/>
          </p:nvPr>
        </p:nvSpPr>
        <p:spPr>
          <a:xfrm>
            <a:off x="1641560" y="1411657"/>
            <a:ext cx="2266575" cy="4433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Andrew </a:t>
            </a:r>
            <a:r>
              <a:rPr lang="en-IN" dirty="0" err="1"/>
              <a:t>fleming</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Chef Technical Architect</a:t>
            </a:r>
            <a:endParaRPr dirty="0"/>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610145" y="1361075"/>
            <a:ext cx="2186400" cy="4627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u="none" strike="noStrike" dirty="0">
                <a:solidFill>
                  <a:srgbClr val="FFFFFF"/>
                </a:solidFill>
                <a:effectLst/>
                <a:latin typeface="Bebas Neue" panose="020B0606020202050201" pitchFamily="34" charset="0"/>
              </a:rPr>
              <a:t>Marcus </a:t>
            </a:r>
            <a:r>
              <a:rPr lang="en-IN" b="0" i="0" u="none" strike="noStrike" dirty="0" err="1">
                <a:solidFill>
                  <a:srgbClr val="FFFFFF"/>
                </a:solidFill>
                <a:effectLst/>
                <a:latin typeface="Bebas Neue" panose="020B0606020202050201" pitchFamily="34" charset="0"/>
              </a:rPr>
              <a:t>Rompton</a:t>
            </a:r>
            <a:endParaRPr dirty="0">
              <a:latin typeface="Bebas Neue" panose="020B0606020202050201" pitchFamily="34" charset="0"/>
            </a:endParaRPr>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Senior Data Expert</a:t>
            </a:r>
            <a:endParaRPr dirty="0"/>
          </a:p>
        </p:txBody>
      </p:sp>
      <p:sp>
        <p:nvSpPr>
          <p:cNvPr id="513" name="Google Shape;513;p38"/>
          <p:cNvSpPr txBox="1">
            <a:spLocks noGrp="1"/>
          </p:cNvSpPr>
          <p:nvPr>
            <p:ph type="title" idx="6"/>
          </p:nvPr>
        </p:nvSpPr>
        <p:spPr>
          <a:xfrm>
            <a:off x="3206129" y="3103674"/>
            <a:ext cx="2293132" cy="4433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Subhajyoti prusty</a:t>
            </a:r>
            <a:endParaRPr dirty="0"/>
          </a:p>
        </p:txBody>
      </p:sp>
      <p:sp>
        <p:nvSpPr>
          <p:cNvPr id="514" name="Google Shape;514;p38"/>
          <p:cNvSpPr txBox="1">
            <a:spLocks noGrp="1"/>
          </p:cNvSpPr>
          <p:nvPr>
            <p:ph type="subTitle" idx="7"/>
          </p:nvPr>
        </p:nvSpPr>
        <p:spPr>
          <a:xfrm>
            <a:off x="3206129" y="3799580"/>
            <a:ext cx="2230500" cy="5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Analyst</a:t>
            </a:r>
            <a:endParaRPr dirty="0"/>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a:t>
            </a:r>
            <a:endParaRPr dirty="0"/>
          </a:p>
        </p:txBody>
      </p:sp>
      <p:sp>
        <p:nvSpPr>
          <p:cNvPr id="556" name="Google Shape;556;p3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1 - Understanding Problem</a:t>
            </a:r>
          </a:p>
          <a:p>
            <a:pPr marL="0" lvl="0" indent="0" algn="l" rtl="0">
              <a:spcBef>
                <a:spcPts val="0"/>
              </a:spcBef>
              <a:spcAft>
                <a:spcPts val="0"/>
              </a:spcAft>
              <a:buNone/>
            </a:pPr>
            <a:r>
              <a:rPr lang="en-IN" dirty="0"/>
              <a:t>2 - Data Extraction </a:t>
            </a:r>
          </a:p>
          <a:p>
            <a:pPr marL="0" lvl="0" indent="0" algn="l" rtl="0">
              <a:spcBef>
                <a:spcPts val="0"/>
              </a:spcBef>
              <a:spcAft>
                <a:spcPts val="0"/>
              </a:spcAft>
              <a:buNone/>
            </a:pPr>
            <a:r>
              <a:rPr lang="en-IN" dirty="0"/>
              <a:t>3 - Data Cleaning </a:t>
            </a:r>
          </a:p>
          <a:p>
            <a:pPr marL="0" lvl="0" indent="0" algn="l" rtl="0">
              <a:spcBef>
                <a:spcPts val="0"/>
              </a:spcBef>
              <a:spcAft>
                <a:spcPts val="0"/>
              </a:spcAft>
              <a:buNone/>
            </a:pPr>
            <a:r>
              <a:rPr lang="en-IN" dirty="0"/>
              <a:t>4 - Data Analysis</a:t>
            </a:r>
          </a:p>
          <a:p>
            <a:pPr marL="0" lvl="0" indent="0" algn="l" rtl="0">
              <a:spcBef>
                <a:spcPts val="0"/>
              </a:spcBef>
              <a:spcAft>
                <a:spcPts val="0"/>
              </a:spcAft>
              <a:buNone/>
            </a:pPr>
            <a:r>
              <a:rPr lang="en-IN" dirty="0"/>
              <a:t>5 - Data Visualization to uncover insights</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28" name="Google Shape;628;p3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F46B52E9-64A9-64AC-04A5-764C90AA6AE8}"/>
              </a:ext>
            </a:extLst>
          </p:cNvPr>
          <p:cNvSpPr>
            <a:spLocks noGrp="1"/>
          </p:cNvSpPr>
          <p:nvPr>
            <p:ph type="title"/>
          </p:nvPr>
        </p:nvSpPr>
        <p:spPr>
          <a:xfrm>
            <a:off x="900190" y="889861"/>
            <a:ext cx="6691685" cy="2931051"/>
          </a:xfrm>
        </p:spPr>
        <p:txBody>
          <a:bodyPr/>
          <a:lstStyle/>
          <a:p>
            <a:pPr rtl="0">
              <a:spcBef>
                <a:spcPts val="0"/>
              </a:spcBef>
              <a:spcAft>
                <a:spcPts val="0"/>
              </a:spcAft>
            </a:pPr>
            <a:r>
              <a:rPr lang="en-US" sz="1800" b="0" i="0" u="none" strike="noStrike" dirty="0">
                <a:solidFill>
                  <a:srgbClr val="FFFFFF"/>
                </a:solidFill>
                <a:effectLst/>
                <a:latin typeface="Avenir"/>
              </a:rPr>
              <a:t>After carefully reviewing and understanding the project requirements, the CSV files were loaded into Excel followed by SAS for processing. </a:t>
            </a:r>
            <a:br>
              <a:rPr lang="en-US" sz="800" b="0" dirty="0">
                <a:effectLst/>
              </a:rPr>
            </a:br>
            <a:br>
              <a:rPr lang="en-US" sz="800" b="0" dirty="0">
                <a:effectLst/>
              </a:rPr>
            </a:br>
            <a:r>
              <a:rPr lang="en-US" sz="1800" b="0" i="0" u="none" strike="noStrike" dirty="0">
                <a:solidFill>
                  <a:srgbClr val="FFFFFF"/>
                </a:solidFill>
                <a:effectLst/>
                <a:latin typeface="Avenir"/>
              </a:rPr>
              <a:t>Data cleaning was performed, missing values were handled, erroneous &amp; duplicate entries were removed. The datasets reactions, reaction type, and content were merged based on key values prior the analysis, data visualization was carried out using Tableau software.</a:t>
            </a:r>
            <a:br>
              <a:rPr lang="en-US" sz="800" b="0" dirty="0">
                <a:effectLst/>
              </a:rPr>
            </a:br>
            <a:br>
              <a:rPr lang="en-US" sz="800" dirty="0"/>
            </a:br>
            <a:endParaRPr lang="en-IN" sz="1800" dirty="0">
              <a:latin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41"/>
          <p:cNvSpPr txBox="1">
            <a:spLocks noGrp="1"/>
          </p:cNvSpPr>
          <p:nvPr>
            <p:ph type="subTitle" idx="1"/>
          </p:nvPr>
        </p:nvSpPr>
        <p:spPr>
          <a:xfrm>
            <a:off x="669500" y="1072693"/>
            <a:ext cx="4677402" cy="2301042"/>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FFFFFF"/>
                </a:solidFill>
                <a:effectLst/>
                <a:latin typeface="Avenir"/>
              </a:rPr>
              <a:t>The analysis results shows 16 categories of</a:t>
            </a:r>
          </a:p>
          <a:p>
            <a:pPr rtl="0">
              <a:spcBef>
                <a:spcPts val="0"/>
              </a:spcBef>
              <a:spcAft>
                <a:spcPts val="0"/>
              </a:spcAft>
            </a:pPr>
            <a:r>
              <a:rPr lang="en-US" sz="1800" b="0" i="0" u="none" strike="noStrike" dirty="0">
                <a:solidFill>
                  <a:srgbClr val="FFFFFF"/>
                </a:solidFill>
                <a:effectLst/>
                <a:latin typeface="Avenir"/>
              </a:rPr>
              <a:t>post  across the entire dataset. There was</a:t>
            </a:r>
          </a:p>
          <a:p>
            <a:pPr rtl="0">
              <a:spcBef>
                <a:spcPts val="0"/>
              </a:spcBef>
              <a:spcAft>
                <a:spcPts val="0"/>
              </a:spcAft>
            </a:pPr>
            <a:r>
              <a:rPr lang="en-US" sz="1800" b="0" i="0" u="none" strike="noStrike" dirty="0">
                <a:solidFill>
                  <a:srgbClr val="FFFFFF"/>
                </a:solidFill>
                <a:effectLst/>
                <a:latin typeface="Avenir"/>
              </a:rPr>
              <a:t>1969 animals posts alone telling us there are</a:t>
            </a:r>
          </a:p>
          <a:p>
            <a:pPr rtl="0">
              <a:spcBef>
                <a:spcPts val="0"/>
              </a:spcBef>
              <a:spcAft>
                <a:spcPts val="0"/>
              </a:spcAft>
            </a:pPr>
            <a:r>
              <a:rPr lang="en-US" sz="1800" b="0" i="0" u="none" strike="noStrike" dirty="0">
                <a:solidFill>
                  <a:srgbClr val="FFFFFF"/>
                </a:solidFill>
                <a:effectLst/>
                <a:latin typeface="Avenir"/>
              </a:rPr>
              <a:t>lots of animals lover out there. The result also</a:t>
            </a:r>
          </a:p>
          <a:p>
            <a:pPr rtl="0">
              <a:spcBef>
                <a:spcPts val="0"/>
              </a:spcBef>
              <a:spcAft>
                <a:spcPts val="0"/>
              </a:spcAft>
            </a:pPr>
            <a:r>
              <a:rPr lang="en-US" sz="1800" b="0" i="0" u="none" strike="noStrike" dirty="0">
                <a:solidFill>
                  <a:srgbClr val="FFFFFF"/>
                </a:solidFill>
                <a:effectLst/>
                <a:latin typeface="Avenir"/>
              </a:rPr>
              <a:t>shows January scored the highest number of</a:t>
            </a:r>
          </a:p>
          <a:p>
            <a:pPr rtl="0">
              <a:spcBef>
                <a:spcPts val="0"/>
              </a:spcBef>
              <a:spcAft>
                <a:spcPts val="0"/>
              </a:spcAft>
            </a:pPr>
            <a:r>
              <a:rPr lang="en-US" sz="1800" b="0" i="0" u="none" strike="noStrike" dirty="0">
                <a:solidFill>
                  <a:srgbClr val="FFFFFF"/>
                </a:solidFill>
                <a:effectLst/>
                <a:latin typeface="Avenir"/>
              </a:rPr>
              <a:t>posts of 2218 which is interesting to see how</a:t>
            </a:r>
          </a:p>
          <a:p>
            <a:pPr rtl="0">
              <a:spcBef>
                <a:spcPts val="0"/>
              </a:spcBef>
              <a:spcAft>
                <a:spcPts val="0"/>
              </a:spcAft>
            </a:pPr>
            <a:r>
              <a:rPr lang="en-US" sz="1800" b="0" i="0" u="none" strike="noStrike" dirty="0">
                <a:solidFill>
                  <a:srgbClr val="FFFFFF"/>
                </a:solidFill>
                <a:effectLst/>
                <a:latin typeface="Avenir"/>
              </a:rPr>
              <a:t>active people are even after the big  holidays</a:t>
            </a:r>
          </a:p>
          <a:p>
            <a:pPr rtl="0">
              <a:spcBef>
                <a:spcPts val="0"/>
              </a:spcBef>
              <a:spcAft>
                <a:spcPts val="0"/>
              </a:spcAft>
            </a:pPr>
            <a:r>
              <a:rPr lang="en-US" sz="1800" b="0" i="0" u="none" strike="noStrike" dirty="0">
                <a:solidFill>
                  <a:srgbClr val="FFFFFF"/>
                </a:solidFill>
                <a:effectLst/>
                <a:latin typeface="Avenir"/>
              </a:rPr>
              <a:t>season.</a:t>
            </a:r>
            <a:endParaRPr lang="en-US" b="0" dirty="0">
              <a:effectLst/>
            </a:endParaRPr>
          </a:p>
          <a:p>
            <a:br>
              <a:rPr lang="en-US" dirty="0"/>
            </a:br>
            <a:endParaRPr dirty="0"/>
          </a:p>
        </p:txBody>
      </p:sp>
      <p:sp>
        <p:nvSpPr>
          <p:cNvPr id="691" name="Google Shape;691;p41"/>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a:t>
            </a:r>
            <a:endParaRPr dirty="0"/>
          </a:p>
        </p:txBody>
      </p: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2" name="Google Shape;732;p41">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3" name="Google Shape;733;p4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4" name="Google Shape;734;p41"/>
          <p:cNvGrpSpPr/>
          <p:nvPr/>
        </p:nvGrpSpPr>
        <p:grpSpPr>
          <a:xfrm>
            <a:off x="706038" y="312972"/>
            <a:ext cx="140222" cy="140409"/>
            <a:chOff x="2741000" y="199475"/>
            <a:chExt cx="191953" cy="192210"/>
          </a:xfrm>
        </p:grpSpPr>
        <p:sp>
          <p:nvSpPr>
            <p:cNvPr id="735" name="Google Shape;735;p4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1">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53;p75">
            <a:extLst>
              <a:ext uri="{FF2B5EF4-FFF2-40B4-BE49-F238E27FC236}">
                <a16:creationId xmlns:a16="http://schemas.microsoft.com/office/drawing/2014/main" id="{9CC9FCBE-C895-ED2E-55B3-693BF5FE7320}"/>
              </a:ext>
            </a:extLst>
          </p:cNvPr>
          <p:cNvSpPr/>
          <p:nvPr/>
        </p:nvSpPr>
        <p:spPr>
          <a:xfrm>
            <a:off x="5812306" y="2421566"/>
            <a:ext cx="2400658" cy="605700"/>
          </a:xfrm>
          <a:prstGeom prst="roundRect">
            <a:avLst>
              <a:gd name="adj" fmla="val 16667"/>
            </a:avLst>
          </a:prstGeom>
          <a:solidFill>
            <a:srgbClr val="921D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Arial Black" panose="020B0A04020102020204" pitchFamily="34" charset="0"/>
              </a:rPr>
              <a:t>Unique Categories</a:t>
            </a:r>
          </a:p>
          <a:p>
            <a:pPr marL="0" lvl="0" indent="0" algn="ctr" rtl="0">
              <a:spcBef>
                <a:spcPts val="0"/>
              </a:spcBef>
              <a:spcAft>
                <a:spcPts val="0"/>
              </a:spcAft>
              <a:buNone/>
            </a:pPr>
            <a:r>
              <a:rPr lang="en-IN" dirty="0">
                <a:latin typeface="Arial Black" panose="020B0A04020102020204" pitchFamily="34" charset="0"/>
              </a:rPr>
              <a:t>16</a:t>
            </a:r>
            <a:endParaRPr dirty="0">
              <a:latin typeface="Arial Black" panose="020B0A04020102020204" pitchFamily="34" charset="0"/>
            </a:endParaRPr>
          </a:p>
        </p:txBody>
      </p:sp>
      <p:sp>
        <p:nvSpPr>
          <p:cNvPr id="7" name="Google Shape;2852;p75">
            <a:extLst>
              <a:ext uri="{FF2B5EF4-FFF2-40B4-BE49-F238E27FC236}">
                <a16:creationId xmlns:a16="http://schemas.microsoft.com/office/drawing/2014/main" id="{40B02F8A-7E2D-5AF9-C29C-82214012BF30}"/>
              </a:ext>
            </a:extLst>
          </p:cNvPr>
          <p:cNvSpPr/>
          <p:nvPr/>
        </p:nvSpPr>
        <p:spPr>
          <a:xfrm>
            <a:off x="5743237" y="3186181"/>
            <a:ext cx="2603056" cy="605700"/>
          </a:xfrm>
          <a:prstGeom prst="roundRect">
            <a:avLst>
              <a:gd name="adj" fmla="val 16667"/>
            </a:avLst>
          </a:prstGeom>
          <a:solidFill>
            <a:srgbClr val="0E16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Arial Black" panose="020B0A04020102020204" pitchFamily="34" charset="0"/>
              </a:rPr>
              <a:t>Reactions to “Animals”</a:t>
            </a:r>
          </a:p>
          <a:p>
            <a:pPr marL="0" lvl="0" indent="0" algn="ctr" rtl="0">
              <a:spcBef>
                <a:spcPts val="0"/>
              </a:spcBef>
              <a:spcAft>
                <a:spcPts val="0"/>
              </a:spcAft>
              <a:buNone/>
            </a:pPr>
            <a:r>
              <a:rPr lang="en-IN" dirty="0">
                <a:latin typeface="Arial Black" panose="020B0A04020102020204" pitchFamily="34" charset="0"/>
              </a:rPr>
              <a:t>1969</a:t>
            </a:r>
            <a:endParaRPr dirty="0">
              <a:latin typeface="Arial Black" panose="020B0A04020102020204" pitchFamily="34" charset="0"/>
            </a:endParaRPr>
          </a:p>
        </p:txBody>
      </p:sp>
      <p:sp>
        <p:nvSpPr>
          <p:cNvPr id="8" name="Google Shape;2857;p75">
            <a:extLst>
              <a:ext uri="{FF2B5EF4-FFF2-40B4-BE49-F238E27FC236}">
                <a16:creationId xmlns:a16="http://schemas.microsoft.com/office/drawing/2014/main" id="{FE55D226-6EE3-A9B9-EFB1-897A2E82362B}"/>
              </a:ext>
            </a:extLst>
          </p:cNvPr>
          <p:cNvSpPr/>
          <p:nvPr/>
        </p:nvSpPr>
        <p:spPr>
          <a:xfrm>
            <a:off x="5622131" y="3913300"/>
            <a:ext cx="2815812" cy="605700"/>
          </a:xfrm>
          <a:prstGeom prst="roundRect">
            <a:avLst>
              <a:gd name="adj" fmla="val 16667"/>
            </a:avLst>
          </a:prstGeom>
          <a:solidFill>
            <a:srgbClr val="FFB6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Arial Black" panose="020B0A04020102020204" pitchFamily="34" charset="0"/>
              </a:rPr>
              <a:t>Month with highest posts </a:t>
            </a:r>
          </a:p>
          <a:p>
            <a:pPr marL="0" lvl="0" indent="0" algn="ctr" rtl="0">
              <a:spcBef>
                <a:spcPts val="0"/>
              </a:spcBef>
              <a:spcAft>
                <a:spcPts val="0"/>
              </a:spcAft>
              <a:buNone/>
            </a:pPr>
            <a:r>
              <a:rPr lang="en-IN" dirty="0">
                <a:latin typeface="Arial Black" panose="020B0A04020102020204" pitchFamily="34" charset="0"/>
              </a:rPr>
              <a:t>January</a:t>
            </a:r>
            <a:endParaRPr dirty="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2" name="Google Shape;752;p42"/>
          <p:cNvSpPr txBox="1">
            <a:spLocks noGrp="1"/>
          </p:cNvSpPr>
          <p:nvPr>
            <p:ph type="title" idx="6"/>
          </p:nvPr>
        </p:nvSpPr>
        <p:spPr>
          <a:xfrm>
            <a:off x="714300" y="553450"/>
            <a:ext cx="6400875"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5 Categories by popularity score</a:t>
            </a:r>
            <a:endParaRPr dirty="0"/>
          </a:p>
        </p:txBody>
      </p: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72" name="Google Shape;772;p4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73" name="Google Shape;773;p4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74" name="Google Shape;774;p42"/>
          <p:cNvGrpSpPr/>
          <p:nvPr/>
        </p:nvGrpSpPr>
        <p:grpSpPr>
          <a:xfrm>
            <a:off x="706038" y="312972"/>
            <a:ext cx="140222" cy="140409"/>
            <a:chOff x="2741000" y="199475"/>
            <a:chExt cx="191953" cy="192210"/>
          </a:xfrm>
        </p:grpSpPr>
        <p:sp>
          <p:nvSpPr>
            <p:cNvPr id="775" name="Google Shape;775;p4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42">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a:extLst>
              <a:ext uri="{FF2B5EF4-FFF2-40B4-BE49-F238E27FC236}">
                <a16:creationId xmlns:a16="http://schemas.microsoft.com/office/drawing/2014/main" id="{D4847ECE-A902-7D0E-37DA-953973016A2E}"/>
              </a:ext>
            </a:extLst>
          </p:cNvPr>
          <p:cNvSpPr txBox="1"/>
          <p:nvPr/>
        </p:nvSpPr>
        <p:spPr>
          <a:xfrm>
            <a:off x="814483" y="1198952"/>
            <a:ext cx="4914805" cy="3611245"/>
          </a:xfrm>
          <a:prstGeom prst="rect">
            <a:avLst/>
          </a:prstGeom>
          <a:noFill/>
        </p:spPr>
        <p:txBody>
          <a:bodyPr wrap="square" rtlCol="0">
            <a:spAutoFit/>
          </a:bodyPr>
          <a:lstStyle/>
          <a:p>
            <a:pPr rtl="0">
              <a:spcBef>
                <a:spcPts val="0"/>
              </a:spcBef>
              <a:spcAft>
                <a:spcPts val="0"/>
              </a:spcAft>
            </a:pPr>
            <a:r>
              <a:rPr lang="en-US" sz="1800" b="0" i="0" u="none" strike="noStrike" dirty="0">
                <a:solidFill>
                  <a:srgbClr val="FFFFFF"/>
                </a:solidFill>
                <a:effectLst/>
                <a:latin typeface="Avenir"/>
              </a:rPr>
              <a:t>The top 5 most popular categories of content were animals, science, healthy eating, technology, and food. Animals had an aggregate popularity score of 74,965. </a:t>
            </a:r>
            <a:endParaRPr lang="en-US" b="0" dirty="0">
              <a:effectLst/>
            </a:endParaRPr>
          </a:p>
          <a:p>
            <a:pPr rtl="0">
              <a:spcBef>
                <a:spcPts val="800"/>
              </a:spcBef>
              <a:spcAft>
                <a:spcPts val="0"/>
              </a:spcAft>
            </a:pPr>
            <a:br>
              <a:rPr lang="en-US" b="0" dirty="0">
                <a:effectLst/>
              </a:rPr>
            </a:br>
            <a:r>
              <a:rPr lang="en-US" sz="1800" b="0" i="0" u="none" strike="noStrike" dirty="0">
                <a:solidFill>
                  <a:srgbClr val="FFFFFF"/>
                </a:solidFill>
                <a:effectLst/>
                <a:latin typeface="Avenir"/>
              </a:rPr>
              <a:t>It's fascinating to see both animals and science within the top 5, this shows that people like seeing real-life content the most. No wonder healthy eating made it to the top 5 as many people are very keen when it comes to making healthy choices.</a:t>
            </a:r>
            <a:endParaRPr lang="en-US" b="0" dirty="0">
              <a:effectLst/>
            </a:endParaRPr>
          </a:p>
          <a:p>
            <a:br>
              <a:rPr lang="en-US" dirty="0"/>
            </a:br>
            <a:endParaRPr lang="en-IN" dirty="0"/>
          </a:p>
        </p:txBody>
      </p:sp>
      <p:pic>
        <p:nvPicPr>
          <p:cNvPr id="28" name="Picture 27">
            <a:extLst>
              <a:ext uri="{FF2B5EF4-FFF2-40B4-BE49-F238E27FC236}">
                <a16:creationId xmlns:a16="http://schemas.microsoft.com/office/drawing/2014/main" id="{742F6F3E-4EAC-3809-E2EA-F714992AAEAC}"/>
              </a:ext>
            </a:extLst>
          </p:cNvPr>
          <p:cNvPicPr>
            <a:picLocks noChangeAspect="1"/>
          </p:cNvPicPr>
          <p:nvPr/>
        </p:nvPicPr>
        <p:blipFill>
          <a:blip r:embed="rId6"/>
          <a:stretch>
            <a:fillRect/>
          </a:stretch>
        </p:blipFill>
        <p:spPr>
          <a:xfrm>
            <a:off x="5729288" y="1612375"/>
            <a:ext cx="3324600" cy="2599645"/>
          </a:xfrm>
          <a:prstGeom prst="rect">
            <a:avLst/>
          </a:prstGeom>
        </p:spPr>
      </p:pic>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763</Words>
  <Application>Microsoft Office PowerPoint</Application>
  <PresentationFormat>On-screen Show (16:9)</PresentationFormat>
  <Paragraphs>125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Condensed Light</vt:lpstr>
      <vt:lpstr>Anaheim</vt:lpstr>
      <vt:lpstr>Bebas Neue</vt:lpstr>
      <vt:lpstr>Arial</vt:lpstr>
      <vt:lpstr>Arial Black</vt:lpstr>
      <vt:lpstr>Arimo</vt:lpstr>
      <vt:lpstr>Avenir</vt:lpstr>
      <vt:lpstr>Data Analysis for Business by Slidesgo</vt:lpstr>
      <vt:lpstr>Social Buzz Analysis Presentation</vt:lpstr>
      <vt:lpstr>Today’s Agenda</vt:lpstr>
      <vt:lpstr>Project Recap</vt:lpstr>
      <vt:lpstr>Problem</vt:lpstr>
      <vt:lpstr>The Analytics Team  </vt:lpstr>
      <vt:lpstr>Process</vt:lpstr>
      <vt:lpstr>After carefully reviewing and understanding the project requirements, the CSV files were loaded into Excel followed by SAS for processing.   Data cleaning was performed, missing values were handled, erroneous &amp; duplicate entries were removed. The datasets reactions, reaction type, and content were merged based on key values prior the analysis, data visualization was carried out using Tableau software.  </vt:lpstr>
      <vt:lpstr>Insights</vt:lpstr>
      <vt:lpstr>Top 5 Categories by popularity score</vt:lpstr>
      <vt:lpstr>Top 5 Categories by popular Share</vt:lpstr>
      <vt:lpstr>Recommendations</vt:lpstr>
      <vt:lpstr>PowerPoint Presentation</vt:lpstr>
      <vt:lpstr>Summary</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Buzz Analysis Presentation</dc:title>
  <cp:lastModifiedBy>Subhajyoti Prusty</cp:lastModifiedBy>
  <cp:revision>7</cp:revision>
  <dcterms:modified xsi:type="dcterms:W3CDTF">2024-04-25T08:06:57Z</dcterms:modified>
</cp:coreProperties>
</file>